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6" r:id="rId12"/>
    <p:sldId id="263" r:id="rId13"/>
    <p:sldId id="264" r:id="rId14"/>
    <p:sldId id="265" r:id="rId1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6395" autoAdjust="0"/>
  </p:normalViewPr>
  <p:slideViewPr>
    <p:cSldViewPr snapToGrid="0" showGuides="1">
      <p:cViewPr varScale="1">
        <p:scale>
          <a:sx n="83" d="100"/>
          <a:sy n="83" d="100"/>
        </p:scale>
        <p:origin x="45" y="525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ce De Angeli" userId="S::alice.de.angeli@uwtsd.ac.uk::18af2c47-c64d-479a-81e6-b33e396a0e01" providerId="AD" clId="Web-{3BDB8F6D-E369-7AD4-B990-C4C5615752CA}"/>
    <pc:docChg chg="addSld delSld">
      <pc:chgData name="Alice De Angeli" userId="S::alice.de.angeli@uwtsd.ac.uk::18af2c47-c64d-479a-81e6-b33e396a0e01" providerId="AD" clId="Web-{3BDB8F6D-E369-7AD4-B990-C4C5615752CA}" dt="2019-08-07T14:49:22.594" v="4"/>
      <pc:docMkLst>
        <pc:docMk/>
      </pc:docMkLst>
      <pc:sldChg chg="new del">
        <pc:chgData name="Alice De Angeli" userId="S::alice.de.angeli@uwtsd.ac.uk::18af2c47-c64d-479a-81e6-b33e396a0e01" providerId="AD" clId="Web-{3BDB8F6D-E369-7AD4-B990-C4C5615752CA}" dt="2019-08-07T14:48:42.875" v="1"/>
        <pc:sldMkLst>
          <pc:docMk/>
          <pc:sldMk cId="1144585625" sldId="257"/>
        </pc:sldMkLst>
      </pc:sldChg>
      <pc:sldChg chg="new">
        <pc:chgData name="Alice De Angeli" userId="S::alice.de.angeli@uwtsd.ac.uk::18af2c47-c64d-479a-81e6-b33e396a0e01" providerId="AD" clId="Web-{3BDB8F6D-E369-7AD4-B990-C4C5615752CA}" dt="2019-08-07T14:48:57.157" v="2"/>
        <pc:sldMkLst>
          <pc:docMk/>
          <pc:sldMk cId="3305458328" sldId="257"/>
        </pc:sldMkLst>
      </pc:sldChg>
      <pc:sldChg chg="new">
        <pc:chgData name="Alice De Angeli" userId="S::alice.de.angeli@uwtsd.ac.uk::18af2c47-c64d-479a-81e6-b33e396a0e01" providerId="AD" clId="Web-{3BDB8F6D-E369-7AD4-B990-C4C5615752CA}" dt="2019-08-07T14:49:10.110" v="3"/>
        <pc:sldMkLst>
          <pc:docMk/>
          <pc:sldMk cId="3346930650" sldId="258"/>
        </pc:sldMkLst>
      </pc:sldChg>
      <pc:sldChg chg="new">
        <pc:chgData name="Alice De Angeli" userId="S::alice.de.angeli@uwtsd.ac.uk::18af2c47-c64d-479a-81e6-b33e396a0e01" providerId="AD" clId="Web-{3BDB8F6D-E369-7AD4-B990-C4C5615752CA}" dt="2019-08-07T14:49:22.594" v="4"/>
        <pc:sldMkLst>
          <pc:docMk/>
          <pc:sldMk cId="1200602252" sldId="25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06/04/2020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5151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5364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2064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4197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6648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9624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8389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606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5884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2982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401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 smtClean="0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 smtClean="0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 smtClean="0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 smtClean="0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andbox-eu.alma.exlibrisgroup.com/leganto/login?institute=44WHELF_UWTSD&amp;auth=local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uwtsd.ac.uk/library/student-essentials/online-resource-lists/" TargetMode="Externa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mailto:s.b.jones@uwtsd.ac.uk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lisa.toyne@uwtsd.ac.uk" TargetMode="External"/><Relationship Id="rId5" Type="http://schemas.openxmlformats.org/officeDocument/2006/relationships/hyperlink" Target="mailto:d.northeast@uwtsd.ac.uk" TargetMode="External"/><Relationship Id="rId4" Type="http://schemas.openxmlformats.org/officeDocument/2006/relationships/hyperlink" Target="mailto:samantha.scoulding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Getting Started!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Online Resource Lists</a:t>
            </a:r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1" r="2039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41142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aim of today’s workshop…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Introduce Online Resource Lists 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1"/>
          </p:nvPr>
        </p:nvSpPr>
        <p:spPr/>
        <p:txBody>
          <a:bodyPr/>
          <a:lstStyle/>
          <a:p>
            <a:r>
              <a:rPr lang="en-GB" dirty="0" smtClean="0"/>
              <a:t>Benefits for Staff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3"/>
          </p:nvPr>
        </p:nvSpPr>
        <p:spPr/>
        <p:txBody>
          <a:bodyPr/>
          <a:lstStyle/>
          <a:p>
            <a:r>
              <a:rPr lang="en-GB" dirty="0" smtClean="0"/>
              <a:t>Benefits for students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25"/>
          </p:nvPr>
        </p:nvSpPr>
        <p:spPr/>
        <p:txBody>
          <a:bodyPr/>
          <a:lstStyle/>
          <a:p>
            <a:r>
              <a:rPr lang="en-GB" dirty="0" smtClean="0"/>
              <a:t>Live demonstration</a:t>
            </a:r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Text Placeholder 10"/>
          <p:cNvSpPr>
            <a:spLocks noGrp="1"/>
          </p:cNvSpPr>
          <p:nvPr>
            <p:ph type="body" sz="half" idx="27"/>
          </p:nvPr>
        </p:nvSpPr>
        <p:spPr/>
        <p:txBody>
          <a:bodyPr/>
          <a:lstStyle/>
          <a:p>
            <a:r>
              <a:rPr lang="en-GB" dirty="0" smtClean="0"/>
              <a:t>Hands on practice</a:t>
            </a:r>
            <a:endParaRPr lang="en-GB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Text Placeholder 12"/>
          <p:cNvSpPr>
            <a:spLocks noGrp="1"/>
          </p:cNvSpPr>
          <p:nvPr>
            <p:ph type="body" sz="half" idx="29"/>
          </p:nvPr>
        </p:nvSpPr>
        <p:spPr/>
        <p:txBody>
          <a:bodyPr/>
          <a:lstStyle/>
          <a:p>
            <a:r>
              <a:rPr lang="en-GB" dirty="0" smtClean="0"/>
              <a:t>Practical support &amp; advice</a:t>
            </a:r>
            <a:endParaRPr lang="en-GB" dirty="0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Text Placeholder 14"/>
          <p:cNvSpPr>
            <a:spLocks noGrp="1"/>
          </p:cNvSpPr>
          <p:nvPr>
            <p:ph type="body" sz="half" idx="31"/>
          </p:nvPr>
        </p:nvSpPr>
        <p:spPr/>
        <p:txBody>
          <a:bodyPr/>
          <a:lstStyle/>
          <a:p>
            <a:r>
              <a:rPr lang="en-GB" dirty="0" smtClean="0"/>
              <a:t>Troubleshooting</a:t>
            </a:r>
            <a:endParaRPr lang="en-GB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3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" name="Text Placeholder 16"/>
          <p:cNvSpPr>
            <a:spLocks noGrp="1"/>
          </p:cNvSpPr>
          <p:nvPr>
            <p:ph type="body" sz="half" idx="33"/>
          </p:nvPr>
        </p:nvSpPr>
        <p:spPr/>
        <p:txBody>
          <a:bodyPr/>
          <a:lstStyle/>
          <a:p>
            <a:r>
              <a:rPr lang="en-GB" dirty="0" smtClean="0"/>
              <a:t>What next?</a:t>
            </a:r>
            <a:endParaRPr lang="en-GB" dirty="0"/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3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747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 smtClean="0"/>
              <a:t>Dynamic</a:t>
            </a:r>
            <a:r>
              <a:rPr lang="en-GB" dirty="0" smtClean="0"/>
              <a:t> list of citations from a range of sources:</a:t>
            </a:r>
          </a:p>
          <a:p>
            <a:r>
              <a:rPr lang="en-GB" dirty="0" smtClean="0"/>
              <a:t>Print</a:t>
            </a:r>
          </a:p>
          <a:p>
            <a:r>
              <a:rPr lang="en-GB" dirty="0" smtClean="0"/>
              <a:t>Electronic</a:t>
            </a:r>
          </a:p>
          <a:p>
            <a:r>
              <a:rPr lang="en-GB" dirty="0" smtClean="0"/>
              <a:t>Books</a:t>
            </a:r>
          </a:p>
          <a:p>
            <a:r>
              <a:rPr lang="en-GB" dirty="0" smtClean="0"/>
              <a:t>Journals</a:t>
            </a:r>
          </a:p>
          <a:p>
            <a:r>
              <a:rPr lang="en-GB" dirty="0" smtClean="0"/>
              <a:t>Websites</a:t>
            </a:r>
          </a:p>
          <a:p>
            <a:r>
              <a:rPr lang="en-GB" dirty="0" smtClean="0"/>
              <a:t>Streaming video</a:t>
            </a:r>
          </a:p>
          <a:p>
            <a:r>
              <a:rPr lang="en-GB" dirty="0" smtClean="0"/>
              <a:t>And much more…!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 online resource list?</a:t>
            </a: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37" r="943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3840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the benefits?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Academic Staff:</a:t>
            </a:r>
          </a:p>
          <a:p>
            <a:r>
              <a:rPr lang="en-GB" dirty="0" smtClean="0"/>
              <a:t>Create resource lists quickly &amp; easily</a:t>
            </a:r>
          </a:p>
          <a:p>
            <a:r>
              <a:rPr lang="en-GB" dirty="0" smtClean="0"/>
              <a:t>Modify or duplicate lists</a:t>
            </a:r>
          </a:p>
          <a:p>
            <a:r>
              <a:rPr lang="en-GB" dirty="0" smtClean="0"/>
              <a:t>Monitor student engagement</a:t>
            </a:r>
          </a:p>
          <a:p>
            <a:r>
              <a:rPr lang="en-GB" dirty="0" smtClean="0"/>
              <a:t>Seamless Copyright Compliance</a:t>
            </a:r>
          </a:p>
          <a:p>
            <a:r>
              <a:rPr lang="en-GB" dirty="0" smtClean="0"/>
              <a:t>Integrated digitisation requests</a:t>
            </a:r>
          </a:p>
          <a:p>
            <a:r>
              <a:rPr lang="en-GB" dirty="0" smtClean="0"/>
              <a:t>No more order forms!</a:t>
            </a:r>
          </a:p>
          <a:p>
            <a:r>
              <a:rPr lang="en-GB" dirty="0" smtClean="0"/>
              <a:t>Library Collaboration &amp; Support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Students:</a:t>
            </a:r>
          </a:p>
          <a:p>
            <a:r>
              <a:rPr lang="en-GB" dirty="0" smtClean="0"/>
              <a:t>All module resources in one place</a:t>
            </a:r>
          </a:p>
          <a:p>
            <a:r>
              <a:rPr lang="en-GB" dirty="0" smtClean="0"/>
              <a:t>Easy to locate </a:t>
            </a:r>
          </a:p>
          <a:p>
            <a:r>
              <a:rPr lang="en-GB" dirty="0" smtClean="0"/>
              <a:t>Links to the full-text</a:t>
            </a:r>
          </a:p>
          <a:p>
            <a:r>
              <a:rPr lang="en-GB" dirty="0" smtClean="0"/>
              <a:t>Make better use of library</a:t>
            </a:r>
          </a:p>
          <a:p>
            <a:r>
              <a:rPr lang="en-GB" dirty="0" smtClean="0"/>
              <a:t>Engage with academics and other students</a:t>
            </a:r>
          </a:p>
          <a:p>
            <a:r>
              <a:rPr lang="en-GB" dirty="0" smtClean="0"/>
              <a:t>Post comments</a:t>
            </a:r>
          </a:p>
          <a:p>
            <a:r>
              <a:rPr lang="en-GB" dirty="0" smtClean="0"/>
              <a:t>Suggest a resource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0675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Access directly from Moodle</a:t>
            </a:r>
          </a:p>
          <a:p>
            <a:r>
              <a:rPr lang="en-GB" dirty="0" smtClean="0"/>
              <a:t>Ready made template</a:t>
            </a:r>
          </a:p>
          <a:p>
            <a:r>
              <a:rPr lang="en-GB" dirty="0" smtClean="0"/>
              <a:t>Import directly from the library catalogue</a:t>
            </a:r>
          </a:p>
          <a:p>
            <a:r>
              <a:rPr lang="en-GB" dirty="0" smtClean="0"/>
              <a:t>Cite It widget to easily import from the web (</a:t>
            </a:r>
            <a:r>
              <a:rPr lang="en-GB" dirty="0" err="1" smtClean="0"/>
              <a:t>e.g</a:t>
            </a:r>
            <a:r>
              <a:rPr lang="en-GB" dirty="0" smtClean="0"/>
              <a:t> Amazon)</a:t>
            </a:r>
          </a:p>
          <a:p>
            <a:r>
              <a:rPr lang="en-GB" dirty="0" smtClean="0"/>
              <a:t>Simple drag &amp; drop to reorganise</a:t>
            </a:r>
          </a:p>
          <a:p>
            <a:r>
              <a:rPr lang="en-GB" dirty="0" smtClean="0"/>
              <a:t>Send us your list and we’ll do the rest!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it easy to use?</a:t>
            </a: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776178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Reading List Policy</a:t>
            </a:r>
          </a:p>
          <a:p>
            <a:endParaRPr lang="en-GB" sz="800" dirty="0" smtClean="0"/>
          </a:p>
          <a:p>
            <a:r>
              <a:rPr lang="en-GB" dirty="0" smtClean="0"/>
              <a:t>Advice and support</a:t>
            </a:r>
          </a:p>
          <a:p>
            <a:endParaRPr lang="en-GB" sz="800" dirty="0" smtClean="0"/>
          </a:p>
          <a:p>
            <a:r>
              <a:rPr lang="en-GB" dirty="0" smtClean="0"/>
              <a:t>Collection Development</a:t>
            </a:r>
          </a:p>
          <a:p>
            <a:endParaRPr lang="en-GB" sz="800" dirty="0" smtClean="0"/>
          </a:p>
          <a:p>
            <a:r>
              <a:rPr lang="en-GB" dirty="0" smtClean="0"/>
              <a:t>Copyright &amp; Digitisation</a:t>
            </a:r>
          </a:p>
          <a:p>
            <a:endParaRPr lang="en-GB" sz="800" dirty="0" smtClean="0"/>
          </a:p>
          <a:p>
            <a:r>
              <a:rPr lang="en-GB" dirty="0" smtClean="0"/>
              <a:t>Automated ordering process</a:t>
            </a:r>
          </a:p>
          <a:p>
            <a:endParaRPr lang="en-GB" sz="800" dirty="0" smtClean="0"/>
          </a:p>
          <a:p>
            <a:r>
              <a:rPr lang="en-GB" dirty="0" smtClean="0"/>
              <a:t>Provide useful analytics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role does the library play?</a:t>
            </a: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15" r="1181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26363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 time!</a:t>
            </a:r>
            <a:endParaRPr lang="en-GB" dirty="0"/>
          </a:p>
        </p:txBody>
      </p:sp>
      <p:pic>
        <p:nvPicPr>
          <p:cNvPr id="4" name="Picture Placeholder 3">
            <a:hlinkClick r:id="rId3"/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87" b="1798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569949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end product…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2520" y="1679275"/>
            <a:ext cx="6464063" cy="16160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8890" y="3559829"/>
            <a:ext cx="6064869" cy="240041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07034" y="1800045"/>
            <a:ext cx="485379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Resource lists will be visible within each Moodle module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Our library catalogue will also indicate when search results contain resources that are part of a course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Other resources from the same course will be displayed via a virtual bookshelf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 smtClean="0"/>
              <a:t>Students can easily check for available online resource lists via the </a:t>
            </a:r>
            <a:r>
              <a:rPr lang="en-GB" sz="2000" dirty="0" smtClean="0">
                <a:hlinkClick r:id="rId5"/>
              </a:rPr>
              <a:t>link</a:t>
            </a:r>
            <a:r>
              <a:rPr lang="en-GB" sz="2000" dirty="0" smtClean="0"/>
              <a:t> on our library website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13785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 to you…</a:t>
            </a:r>
            <a:endParaRPr lang="en-GB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23" b="3022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39635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Follow-up email</a:t>
            </a:r>
          </a:p>
          <a:p>
            <a:endParaRPr lang="en-GB" dirty="0"/>
          </a:p>
          <a:p>
            <a:r>
              <a:rPr lang="en-GB" dirty="0" smtClean="0"/>
              <a:t>Ongoing support</a:t>
            </a:r>
          </a:p>
          <a:p>
            <a:endParaRPr lang="en-GB" dirty="0"/>
          </a:p>
          <a:p>
            <a:r>
              <a:rPr lang="en-GB" dirty="0" smtClean="0"/>
              <a:t>Cascade to colleagues</a:t>
            </a:r>
          </a:p>
          <a:p>
            <a:endParaRPr lang="en-GB" dirty="0"/>
          </a:p>
          <a:p>
            <a:r>
              <a:rPr lang="en-GB" dirty="0" smtClean="0"/>
              <a:t>Gradual rollout</a:t>
            </a:r>
          </a:p>
          <a:p>
            <a:endParaRPr lang="en-GB" dirty="0"/>
          </a:p>
          <a:p>
            <a:r>
              <a:rPr lang="en-GB" dirty="0" smtClean="0"/>
              <a:t>Promote to students!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steps…after the workshop</a:t>
            </a: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18" b="1731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98061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Thank you for attending!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b="1" dirty="0" smtClean="0"/>
              <a:t>Project Leads:</a:t>
            </a:r>
          </a:p>
          <a:p>
            <a:r>
              <a:rPr lang="en-GB" dirty="0" smtClean="0"/>
              <a:t>Sarah Jones </a:t>
            </a:r>
            <a:r>
              <a:rPr lang="en-GB" dirty="0" smtClean="0">
                <a:hlinkClick r:id="rId3"/>
              </a:rPr>
              <a:t>s.b.jones@uwtsd.ac.uk</a:t>
            </a:r>
            <a:r>
              <a:rPr lang="en-GB" dirty="0" smtClean="0"/>
              <a:t> </a:t>
            </a:r>
          </a:p>
          <a:p>
            <a:r>
              <a:rPr lang="en-GB" dirty="0" smtClean="0"/>
              <a:t>Sam Scoulding </a:t>
            </a:r>
            <a:r>
              <a:rPr lang="en-GB" dirty="0" smtClean="0">
                <a:hlinkClick r:id="rId4"/>
              </a:rPr>
              <a:t>samantha.scoulding@uwtsd.ac.uk</a:t>
            </a:r>
            <a:r>
              <a:rPr lang="en-GB" dirty="0" smtClean="0"/>
              <a:t> 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Moodle / </a:t>
            </a:r>
            <a:r>
              <a:rPr lang="en-GB" b="1" dirty="0" err="1" smtClean="0"/>
              <a:t>Leganto</a:t>
            </a:r>
            <a:r>
              <a:rPr lang="en-GB" b="1" dirty="0" smtClean="0"/>
              <a:t> Queries:</a:t>
            </a:r>
          </a:p>
          <a:p>
            <a:r>
              <a:rPr lang="en-GB" dirty="0" smtClean="0"/>
              <a:t>Dom Northeast </a:t>
            </a:r>
            <a:r>
              <a:rPr lang="en-GB" dirty="0" smtClean="0">
                <a:hlinkClick r:id="rId5"/>
              </a:rPr>
              <a:t>d.northeast@uwtsd.ac.uk</a:t>
            </a:r>
            <a:r>
              <a:rPr lang="en-GB" dirty="0" smtClean="0"/>
              <a:t> </a:t>
            </a:r>
          </a:p>
          <a:p>
            <a:r>
              <a:rPr lang="en-GB" dirty="0" smtClean="0"/>
              <a:t>Lisa Toyne </a:t>
            </a:r>
            <a:r>
              <a:rPr lang="en-GB" dirty="0" smtClean="0">
                <a:hlinkClick r:id="rId6"/>
              </a:rPr>
              <a:t>lisa.toyne@uwtsd.ac.uk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778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nline Resource Lists - Getting Started 2019" id="{A8CAE287-D3EA-4A1F-B616-D683A86784C6}" vid="{13619408-2FF0-4E18-989F-96D3B8DA78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2d6d51c-be45-489c-bfaa-c0c3d4c0c982">
      <UserInfo>
        <DisplayName/>
        <AccountId xsi:nil="true"/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9" ma:contentTypeDescription="Create a new document." ma:contentTypeScope="" ma:versionID="e79fb467d12febe5fe10ad35db28a99f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a605a69340542a0139e6a161f1f8c116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d2d6d51c-be45-489c-bfaa-c0c3d4c0c982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696490a5-0429-499a-a254-a60426c02ef0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D3730AB-C6BD-4548-ACCA-8079B17EC0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Online Resource Lists - Getting Started 2019</Template>
  <TotalTime>57</TotalTime>
  <Words>321</Words>
  <Application>Microsoft Office PowerPoint</Application>
  <PresentationFormat>Widescreen</PresentationFormat>
  <Paragraphs>97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Lucida Sans</vt:lpstr>
      <vt:lpstr>Wingdings</vt:lpstr>
      <vt:lpstr>Office Theme</vt:lpstr>
      <vt:lpstr>Online Resource Lists</vt:lpstr>
      <vt:lpstr>The aim of today’s workshop…</vt:lpstr>
      <vt:lpstr>What is an online resource list?</vt:lpstr>
      <vt:lpstr>What are the benefits?</vt:lpstr>
      <vt:lpstr>Is it easy to use?</vt:lpstr>
      <vt:lpstr>What role does the library play?</vt:lpstr>
      <vt:lpstr>Demo time!</vt:lpstr>
      <vt:lpstr>The end product…</vt:lpstr>
      <vt:lpstr>Over to you…</vt:lpstr>
      <vt:lpstr>Next steps…after the workshop</vt:lpstr>
      <vt:lpstr>Thank you for attending!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Online Resource Lists</dc:title>
  <dc:creator>Samantha Scoulding</dc:creator>
  <cp:lastModifiedBy>Samantha Scoulding</cp:lastModifiedBy>
  <cp:revision>5</cp:revision>
  <cp:lastPrinted>2019-09-02T15:18:40Z</cp:lastPrinted>
  <dcterms:created xsi:type="dcterms:W3CDTF">2019-09-02T14:50:13Z</dcterms:created>
  <dcterms:modified xsi:type="dcterms:W3CDTF">2020-04-06T14:30:32Z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