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sldIdLst>
    <p:sldId id="256" r:id="rId5"/>
    <p:sldId id="281" r:id="rId6"/>
    <p:sldId id="282" r:id="rId7"/>
    <p:sldId id="283" r:id="rId8"/>
    <p:sldId id="284" r:id="rId9"/>
    <p:sldId id="285" r:id="rId10"/>
    <p:sldId id="287" r:id="rId11"/>
    <p:sldId id="286" r:id="rId12"/>
    <p:sldId id="288" r:id="rId13"/>
    <p:sldId id="289" r:id="rId14"/>
    <p:sldId id="290" r:id="rId15"/>
    <p:sldId id="291" r:id="rId16"/>
    <p:sldId id="292" r:id="rId17"/>
    <p:sldId id="294" r:id="rId18"/>
    <p:sldId id="315" r:id="rId19"/>
    <p:sldId id="314" r:id="rId20"/>
    <p:sldId id="295" r:id="rId21"/>
    <p:sldId id="296" r:id="rId22"/>
    <p:sldId id="298" r:id="rId23"/>
    <p:sldId id="297" r:id="rId24"/>
    <p:sldId id="299" r:id="rId25"/>
    <p:sldId id="300" r:id="rId26"/>
    <p:sldId id="293" r:id="rId27"/>
    <p:sldId id="313" r:id="rId28"/>
    <p:sldId id="302" r:id="rId29"/>
    <p:sldId id="305" r:id="rId30"/>
    <p:sldId id="303" r:id="rId31"/>
    <p:sldId id="306" r:id="rId32"/>
    <p:sldId id="304" r:id="rId33"/>
    <p:sldId id="307" r:id="rId34"/>
    <p:sldId id="308" r:id="rId35"/>
    <p:sldId id="309" r:id="rId36"/>
    <p:sldId id="310" r:id="rId37"/>
    <p:sldId id="311" r:id="rId38"/>
    <p:sldId id="312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12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gif"/><Relationship Id="rId4" Type="http://schemas.openxmlformats.org/officeDocument/2006/relationships/hyperlink" Target="https://www.google.co.uk/url?sa=i&amp;rct=j&amp;q=&amp;esrc=s&amp;source=images&amp;cd=&amp;cad=rja&amp;uact=8&amp;ved=0ahUKEwjjrpeW6b3XAhUFyqQKHX0hAFwQjRwIBw&amp;url=http://www.fao.org/docrep/s1250e/S1250E0j.htm&amp;psig=AOvVaw0mh76bJBP3HbN07g24jwf5&amp;ust=1510740198734574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url?sa=i&amp;rct=j&amp;q=&amp;esrc=s&amp;source=images&amp;cd=&amp;cad=rja&amp;uact=8&amp;ved=0ahUKEwiN1ZP48L3XAhXIp6QKHbSdD84QjRwIBw&amp;url=http://www.constructiontermsx.com/stretcher-bond-definition/&amp;psig=AOvVaw0qGSSY_2_1J7D8sVC9dY7s&amp;ust=1510742511982028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2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84e7i8L3XAhVL6KQKHdZ0CLgQjRwIBw&amp;url=http://www.constructiontermsx.com/bricks-definition/&amp;psig=AOvVaw0qGSSY_2_1J7D8sVC9dY7s&amp;ust=1510742511982028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s://www.google.co.uk/url?sa=i&amp;rct=j&amp;q=&amp;esrc=s&amp;source=images&amp;cd=&amp;cad=rja&amp;uact=8&amp;ved=0ahUKEwjru6ub8L3XAhXHGOwKHXJeAd4QjRwIBw&amp;url=http://socialmediaworks.co/standard-brick-size&amp;psig=AOvVaw3b0yqy1pI6U-la50K6Qf8o&amp;ust=1510742378041786" TargetMode="External"/><Relationship Id="rId9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3.jpe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3.png"/><Relationship Id="rId7" Type="http://schemas.openxmlformats.org/officeDocument/2006/relationships/image" Target="../media/image4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eg"/><Relationship Id="rId5" Type="http://schemas.openxmlformats.org/officeDocument/2006/relationships/image" Target="../media/image45.jpg"/><Relationship Id="rId4" Type="http://schemas.openxmlformats.org/officeDocument/2006/relationships/image" Target="../media/image44.jpg"/><Relationship Id="rId9" Type="http://schemas.openxmlformats.org/officeDocument/2006/relationships/image" Target="../media/image4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5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2555776" y="3284984"/>
            <a:ext cx="429393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EXTERNAL WALLS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FUNCTIONAL REQUIREMENTS OF EXTERNAL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971600" y="2477198"/>
            <a:ext cx="66967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Weather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protection</a:t>
            </a:r>
            <a:endParaRPr lang="es-ES_tradnl" sz="2400" dirty="0" smtClean="0"/>
          </a:p>
          <a:p>
            <a:pPr>
              <a:spcBef>
                <a:spcPts val="600"/>
              </a:spcBef>
            </a:pPr>
            <a:r>
              <a:rPr lang="es-ES_tradnl" sz="2400" dirty="0" err="1" smtClean="0"/>
              <a:t>Fire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resistance</a:t>
            </a:r>
            <a:endParaRPr lang="es-ES_tradnl" sz="2400" dirty="0" smtClean="0"/>
          </a:p>
          <a:p>
            <a:pPr>
              <a:spcBef>
                <a:spcPts val="600"/>
              </a:spcBef>
            </a:pPr>
            <a:r>
              <a:rPr lang="es-ES_tradnl" sz="2400" dirty="0" err="1" smtClean="0"/>
              <a:t>Thermal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resistance</a:t>
            </a:r>
            <a:endParaRPr lang="es-ES_tradnl" sz="2400" dirty="0" smtClean="0"/>
          </a:p>
          <a:p>
            <a:pPr>
              <a:spcBef>
                <a:spcPts val="600"/>
              </a:spcBef>
            </a:pPr>
            <a:r>
              <a:rPr lang="es-ES_tradnl" sz="2400" dirty="0" err="1" smtClean="0"/>
              <a:t>Strength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stability</a:t>
            </a:r>
            <a:endParaRPr lang="es-ES_tradnl" sz="2400" dirty="0" smtClean="0"/>
          </a:p>
          <a:p>
            <a:pPr>
              <a:spcBef>
                <a:spcPts val="600"/>
              </a:spcBef>
            </a:pPr>
            <a:r>
              <a:rPr lang="es-ES_tradnl" sz="2400" dirty="0" err="1" smtClean="0"/>
              <a:t>Durability</a:t>
            </a:r>
            <a:endParaRPr lang="es-ES_tradnl" sz="2400" dirty="0" smtClean="0"/>
          </a:p>
          <a:p>
            <a:pPr>
              <a:spcBef>
                <a:spcPts val="600"/>
              </a:spcBef>
            </a:pPr>
            <a:r>
              <a:rPr lang="es-ES_tradnl" sz="2400" dirty="0" err="1" smtClean="0"/>
              <a:t>Buildability</a:t>
            </a:r>
            <a:endParaRPr lang="es-ES_tradnl" sz="2400" dirty="0" smtClean="0"/>
          </a:p>
          <a:p>
            <a:pPr>
              <a:spcBef>
                <a:spcPts val="600"/>
              </a:spcBef>
            </a:pPr>
            <a:r>
              <a:rPr lang="es-ES_tradnl" sz="2400" dirty="0" err="1" smtClean="0"/>
              <a:t>Noise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insulation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755576" y="3185887"/>
            <a:ext cx="6696744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smtClean="0"/>
              <a:t>Built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brick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stone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block</a:t>
            </a:r>
          </a:p>
          <a:p>
            <a:pPr>
              <a:spcBef>
                <a:spcPts val="600"/>
              </a:spcBef>
            </a:pPr>
            <a:endParaRPr lang="es-ES_tradnl" sz="2400" dirty="0"/>
          </a:p>
          <a:p>
            <a:pPr>
              <a:spcBef>
                <a:spcPts val="600"/>
              </a:spcBef>
            </a:pPr>
            <a:endParaRPr lang="es-ES_tradnl" sz="2400" dirty="0" smtClean="0"/>
          </a:p>
          <a:p>
            <a:pPr>
              <a:spcBef>
                <a:spcPts val="600"/>
              </a:spcBef>
            </a:pPr>
            <a:endParaRPr lang="es-ES_tradnl" sz="2400" dirty="0" smtClean="0"/>
          </a:p>
          <a:p>
            <a:pPr>
              <a:spcBef>
                <a:spcPts val="600"/>
              </a:spcBef>
            </a:pPr>
            <a:endParaRPr lang="es-ES_tradnl" sz="2400" dirty="0" smtClean="0"/>
          </a:p>
          <a:p>
            <a:pPr>
              <a:spcBef>
                <a:spcPts val="600"/>
              </a:spcBef>
            </a:pPr>
            <a:endParaRPr lang="es-ES_tradnl" sz="2400" dirty="0"/>
          </a:p>
          <a:p>
            <a:pPr>
              <a:spcBef>
                <a:spcPts val="600"/>
              </a:spcBef>
            </a:pPr>
            <a:endParaRPr lang="es-ES_tradnl" sz="2400" dirty="0" smtClean="0"/>
          </a:p>
          <a:p>
            <a:pPr>
              <a:spcBef>
                <a:spcPts val="600"/>
              </a:spcBef>
            </a:pPr>
            <a:r>
              <a:rPr lang="es-ES_tradnl" sz="2400" dirty="0"/>
              <a:t>	</a:t>
            </a:r>
            <a:r>
              <a:rPr lang="es-ES_tradnl" sz="2400" dirty="0" smtClean="0"/>
              <a:t>	Load-</a:t>
            </a:r>
            <a:r>
              <a:rPr lang="es-ES_tradnl" sz="2400" dirty="0" err="1" smtClean="0"/>
              <a:t>bearing</a:t>
            </a:r>
            <a:r>
              <a:rPr lang="es-ES_tradnl" sz="2400" dirty="0" smtClean="0"/>
              <a:t> and non-load </a:t>
            </a:r>
            <a:r>
              <a:rPr lang="es-ES_tradnl" sz="2400" dirty="0" err="1" smtClean="0"/>
              <a:t>bearing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Resultado de imagen de brick wal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1385562"/>
            <a:ext cx="2376264" cy="158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sultado de imagen de stone wal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100" y="1385562"/>
            <a:ext cx="2232248" cy="158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sultado de imagen de block wal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592" y="1398201"/>
            <a:ext cx="2387192" cy="159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Resultado de imagen de load bearing solid wall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853" y="3364643"/>
            <a:ext cx="3057555" cy="281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Resultado de imagen de non-load bearing solid wall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03379"/>
            <a:ext cx="3837114" cy="237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30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Imagen relaciona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3" y="1704244"/>
            <a:ext cx="4725237" cy="3543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74" name="Picture 2" descr="Imagen relacionad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04005"/>
            <a:ext cx="4326912" cy="308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0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https://www.wtbf.co.uk/images/old-building-information/Wall-Diagram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1" r="51319" b="5413"/>
          <a:stretch/>
        </p:blipFill>
        <p:spPr bwMode="auto">
          <a:xfrm>
            <a:off x="4238470" y="1650539"/>
            <a:ext cx="398773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sp>
        <p:nvSpPr>
          <p:cNvPr id="13" name="TextBox 12"/>
          <p:cNvSpPr txBox="1"/>
          <p:nvPr/>
        </p:nvSpPr>
        <p:spPr>
          <a:xfrm>
            <a:off x="879537" y="2996952"/>
            <a:ext cx="264931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Characteristics: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Thick </a:t>
            </a:r>
            <a:r>
              <a:rPr lang="en-GB" sz="2000" dirty="0"/>
              <a:t>walls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Random rubble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Lime mortar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Shallow foundations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No DPC</a:t>
            </a:r>
          </a:p>
        </p:txBody>
      </p:sp>
    </p:spTree>
    <p:extLst>
      <p:ext uri="{BB962C8B-B14F-4D97-AF65-F5344CB8AC3E}">
        <p14:creationId xmlns:p14="http://schemas.microsoft.com/office/powerpoint/2010/main" val="408323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smtClean="0"/>
              <a:t>Earth </a:t>
            </a:r>
            <a:r>
              <a:rPr lang="es-ES_tradnl" sz="2400" dirty="0" err="1" smtClean="0"/>
              <a:t>walls</a:t>
            </a:r>
            <a:r>
              <a:rPr lang="es-ES_tradnl" sz="2400" dirty="0" smtClean="0"/>
              <a:t> – </a:t>
            </a:r>
            <a:r>
              <a:rPr lang="es-ES_tradnl" sz="2400" dirty="0" err="1" smtClean="0"/>
              <a:t>Rammed</a:t>
            </a:r>
            <a:r>
              <a:rPr lang="es-ES_tradnl" sz="2400" dirty="0" smtClean="0"/>
              <a:t> Earth</a:t>
            </a:r>
          </a:p>
        </p:txBody>
      </p:sp>
      <p:pic>
        <p:nvPicPr>
          <p:cNvPr id="4100" name="Picture 4" descr="Tapial en castillo Burgalimar, Jaén, Españ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346213"/>
            <a:ext cx="7620000" cy="377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18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2" name="Picture 8" descr="Imagen relacion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316" y="3405129"/>
            <a:ext cx="4374461" cy="328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146" name="Picture 2" descr="Resultado de imagen de casa de tapia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3" y="1124744"/>
            <a:ext cx="4309370" cy="323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n relacionad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4" y="3825630"/>
            <a:ext cx="4309370" cy="2860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n relacionad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303" y="1121045"/>
            <a:ext cx="4391025" cy="270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45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smtClean="0"/>
              <a:t>Earth </a:t>
            </a:r>
            <a:r>
              <a:rPr lang="es-ES_tradnl" sz="2400" dirty="0" err="1" smtClean="0"/>
              <a:t>walls</a:t>
            </a:r>
            <a:r>
              <a:rPr lang="es-ES_tradnl" sz="2400" dirty="0" smtClean="0"/>
              <a:t> – </a:t>
            </a:r>
            <a:r>
              <a:rPr lang="es-ES_tradnl" sz="2400" dirty="0" err="1" smtClean="0"/>
              <a:t>Rammed</a:t>
            </a:r>
            <a:r>
              <a:rPr lang="es-ES_tradnl" sz="2400" dirty="0" smtClean="0"/>
              <a:t> Earth</a:t>
            </a:r>
          </a:p>
        </p:txBody>
      </p:sp>
      <p:pic>
        <p:nvPicPr>
          <p:cNvPr id="4098" name="Picture 2" descr="Resultado de imagen de earth walls construc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60498"/>
            <a:ext cx="7056784" cy="4265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628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Random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rubble</a:t>
            </a:r>
            <a:endParaRPr lang="es-ES_tradnl" sz="2400" dirty="0" smtClean="0"/>
          </a:p>
        </p:txBody>
      </p:sp>
      <p:pic>
        <p:nvPicPr>
          <p:cNvPr id="7172" name="Picture 4" descr="Resultado de imagen de random rubble wall hous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176" y="2246527"/>
            <a:ext cx="6120680" cy="417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13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Random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rubble</a:t>
            </a:r>
            <a:endParaRPr lang="es-ES_tradnl" sz="2400" dirty="0" smtClean="0"/>
          </a:p>
        </p:txBody>
      </p:sp>
      <p:pic>
        <p:nvPicPr>
          <p:cNvPr id="8194" name="Picture 2" descr="Resultado de imagen de cross section random rubble wa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435" y="2420888"/>
            <a:ext cx="3820765" cy="4048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63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3" name="Picture 4" descr="Image result for random rubble walls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b="15902"/>
          <a:stretch>
            <a:fillRect/>
          </a:stretch>
        </p:blipFill>
        <p:spPr bwMode="auto">
          <a:xfrm>
            <a:off x="143867" y="1268760"/>
            <a:ext cx="8856265" cy="3866648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051720" y="635635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Coursed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940152" y="6311155"/>
            <a:ext cx="1475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tx2"/>
                </a:solidFill>
              </a:rPr>
              <a:t>Uncoursed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16" name="Picture 2" descr="https://civilengineeringbible.com/imgs/ckeditor/shrikant_TOBCTJ-10-246_F7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61" b="57112"/>
          <a:stretch/>
        </p:blipFill>
        <p:spPr bwMode="auto">
          <a:xfrm>
            <a:off x="1187624" y="4653136"/>
            <a:ext cx="2756570" cy="162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Resultado de imagen de uncoursed random rubble wall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41"/>
          <a:stretch/>
        </p:blipFill>
        <p:spPr bwMode="auto">
          <a:xfrm>
            <a:off x="5237789" y="5135408"/>
            <a:ext cx="2574572" cy="114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95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Ashlar</a:t>
            </a:r>
            <a:endParaRPr lang="es-ES_tradnl" sz="2400" dirty="0" smtClean="0"/>
          </a:p>
        </p:txBody>
      </p:sp>
      <p:pic>
        <p:nvPicPr>
          <p:cNvPr id="9218" name="Picture 2" descr="Resultado de imagen de ashla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39" y="2149464"/>
            <a:ext cx="3024336" cy="4533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Resultado de imagen de ashlar build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170" y="2636913"/>
            <a:ext cx="4888342" cy="366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667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Brickwork</a:t>
            </a:r>
            <a:endParaRPr lang="es-ES_tradnl" sz="2400" dirty="0" smtClean="0"/>
          </a:p>
        </p:txBody>
      </p:sp>
      <p:pic>
        <p:nvPicPr>
          <p:cNvPr id="12294" name="Picture 6" descr="Resultado de imagen de brickwork old buildi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41295"/>
            <a:ext cx="6120230" cy="4590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348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9592" y="14112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Brickwork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Materials</a:t>
            </a:r>
            <a:endParaRPr lang="es-ES_tradnl" sz="2400" dirty="0" smtClean="0"/>
          </a:p>
        </p:txBody>
      </p:sp>
      <p:pic>
        <p:nvPicPr>
          <p:cNvPr id="13" name="Picture 2" descr="Image result for brick sizes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1434" t="24809" r="38336" b="2671"/>
          <a:stretch>
            <a:fillRect/>
          </a:stretch>
        </p:blipFill>
        <p:spPr bwMode="auto">
          <a:xfrm>
            <a:off x="571471" y="2928934"/>
            <a:ext cx="3553101" cy="3214710"/>
          </a:xfrm>
          <a:prstGeom prst="rect">
            <a:avLst/>
          </a:prstGeom>
          <a:noFill/>
        </p:spPr>
      </p:pic>
      <p:pic>
        <p:nvPicPr>
          <p:cNvPr id="15" name="Picture 4" descr="Image result for brick terms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 l="1870" t="14706" b="11764"/>
          <a:stretch>
            <a:fillRect/>
          </a:stretch>
        </p:blipFill>
        <p:spPr bwMode="auto">
          <a:xfrm>
            <a:off x="4929190" y="1857364"/>
            <a:ext cx="3857652" cy="2573420"/>
          </a:xfrm>
          <a:prstGeom prst="rect">
            <a:avLst/>
          </a:prstGeom>
          <a:noFill/>
        </p:spPr>
      </p:pic>
      <p:pic>
        <p:nvPicPr>
          <p:cNvPr id="16" name="Picture 6" descr="Image result for brick terms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 b="14851"/>
          <a:stretch>
            <a:fillRect/>
          </a:stretch>
        </p:blipFill>
        <p:spPr bwMode="auto">
          <a:xfrm>
            <a:off x="5143504" y="4143380"/>
            <a:ext cx="3724275" cy="24574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700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6 CuadroTexto"/>
          <p:cNvSpPr txBox="1"/>
          <p:nvPr/>
        </p:nvSpPr>
        <p:spPr>
          <a:xfrm>
            <a:off x="716279" y="106989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QUESTIONS</a:t>
            </a:r>
            <a:endParaRPr lang="es-ES_tradnl" sz="2400" b="1" dirty="0" smtClean="0">
              <a:solidFill>
                <a:srgbClr val="0070C0"/>
              </a:solidFill>
            </a:endParaRPr>
          </a:p>
        </p:txBody>
      </p:sp>
      <p:sp>
        <p:nvSpPr>
          <p:cNvPr id="10" name="6 CuadroTexto"/>
          <p:cNvSpPr txBox="1"/>
          <p:nvPr/>
        </p:nvSpPr>
        <p:spPr>
          <a:xfrm>
            <a:off x="716279" y="191683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difference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between</a:t>
            </a:r>
            <a:r>
              <a:rPr lang="es-ES_tradnl" sz="2400" dirty="0" smtClean="0"/>
              <a:t> a load-</a:t>
            </a:r>
            <a:r>
              <a:rPr lang="es-ES_tradnl" sz="2400" dirty="0" err="1" smtClean="0"/>
              <a:t>bearing</a:t>
            </a:r>
            <a:r>
              <a:rPr lang="es-ES_tradnl" sz="2400" dirty="0" smtClean="0"/>
              <a:t> and a non-load </a:t>
            </a:r>
            <a:r>
              <a:rPr lang="es-ES_tradnl" sz="2400" dirty="0" err="1" smtClean="0"/>
              <a:t>bearing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</a:t>
            </a:r>
            <a:r>
              <a:rPr lang="es-ES_tradnl" sz="2400" dirty="0" smtClean="0"/>
              <a:t>?</a:t>
            </a:r>
          </a:p>
        </p:txBody>
      </p:sp>
      <p:sp>
        <p:nvSpPr>
          <p:cNvPr id="11" name="6 CuadroTexto"/>
          <p:cNvSpPr txBox="1"/>
          <p:nvPr/>
        </p:nvSpPr>
        <p:spPr>
          <a:xfrm>
            <a:off x="716279" y="371703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rammed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earth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</a:t>
            </a:r>
            <a:r>
              <a:rPr lang="es-ES_tradnl" sz="2400" dirty="0" smtClean="0"/>
              <a:t>?</a:t>
            </a:r>
          </a:p>
        </p:txBody>
      </p:sp>
      <p:sp>
        <p:nvSpPr>
          <p:cNvPr id="13" name="6 CuadroTexto"/>
          <p:cNvSpPr txBox="1"/>
          <p:nvPr/>
        </p:nvSpPr>
        <p:spPr>
          <a:xfrm>
            <a:off x="716279" y="300159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breathable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</a:t>
            </a:r>
            <a:r>
              <a:rPr lang="es-ES_tradnl" sz="2400" dirty="0" smtClean="0"/>
              <a:t>?</a:t>
            </a:r>
          </a:p>
        </p:txBody>
      </p:sp>
      <p:sp>
        <p:nvSpPr>
          <p:cNvPr id="14" name="6 CuadroTexto"/>
          <p:cNvSpPr txBox="1"/>
          <p:nvPr/>
        </p:nvSpPr>
        <p:spPr>
          <a:xfrm>
            <a:off x="742587" y="4432466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purpose</a:t>
            </a:r>
            <a:r>
              <a:rPr lang="es-ES_tradnl" sz="2400" dirty="0" smtClean="0"/>
              <a:t> of a </a:t>
            </a:r>
            <a:r>
              <a:rPr lang="es-ES_tradnl" sz="2400" dirty="0" err="1" smtClean="0"/>
              <a:t>coursed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random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rumble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</a:t>
            </a:r>
            <a:r>
              <a:rPr lang="es-ES_tradnl" sz="2400" dirty="0" smtClean="0"/>
              <a:t>? </a:t>
            </a:r>
          </a:p>
        </p:txBody>
      </p:sp>
      <p:sp>
        <p:nvSpPr>
          <p:cNvPr id="15" name="6 CuadroTexto"/>
          <p:cNvSpPr txBox="1"/>
          <p:nvPr/>
        </p:nvSpPr>
        <p:spPr>
          <a:xfrm>
            <a:off x="742587" y="5147900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How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achieve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better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distribution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loads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inside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wall</a:t>
            </a:r>
            <a:r>
              <a:rPr lang="es-ES_tradnl" sz="2400" dirty="0" smtClean="0"/>
              <a:t>: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random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rubble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ashlar</a:t>
            </a:r>
            <a:r>
              <a:rPr lang="es-ES_tradnl" sz="2400" dirty="0" smtClean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81079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6 CuadroTexto"/>
          <p:cNvSpPr txBox="1"/>
          <p:nvPr/>
        </p:nvSpPr>
        <p:spPr>
          <a:xfrm>
            <a:off x="716279" y="106989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EXERCISE</a:t>
            </a:r>
          </a:p>
        </p:txBody>
      </p:sp>
      <p:sp>
        <p:nvSpPr>
          <p:cNvPr id="10" name="6 CuadroTexto"/>
          <p:cNvSpPr txBox="1"/>
          <p:nvPr/>
        </p:nvSpPr>
        <p:spPr>
          <a:xfrm>
            <a:off x="716279" y="1988840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Calculate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number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bricks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needed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a 20x3.5m </a:t>
            </a:r>
            <a:r>
              <a:rPr lang="es-ES_tradnl" sz="2400" dirty="0" err="1"/>
              <a:t>w</a:t>
            </a:r>
            <a:r>
              <a:rPr lang="es-ES_tradnl" sz="2400" dirty="0" err="1" smtClean="0"/>
              <a:t>all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surface</a:t>
            </a:r>
            <a:r>
              <a:rPr lang="es-ES_tradnl" sz="2400" dirty="0" smtClean="0"/>
              <a:t>.</a:t>
            </a:r>
            <a:endParaRPr lang="es-ES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/>
              <p:cNvSpPr txBox="1"/>
              <p:nvPr/>
            </p:nvSpPr>
            <p:spPr>
              <a:xfrm>
                <a:off x="2339752" y="4077072"/>
                <a:ext cx="4364913" cy="52764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(20,000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×3,500)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225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×75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=4,148.1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≈4,150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𝑏𝑟𝑖𝑐𝑘𝑠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4077072"/>
                <a:ext cx="4364913" cy="52764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3276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Brickwork</a:t>
            </a:r>
            <a:r>
              <a:rPr lang="es-ES_tradnl" sz="2400" dirty="0" smtClean="0"/>
              <a:t>. Bonds</a:t>
            </a:r>
          </a:p>
        </p:txBody>
      </p:sp>
      <p:pic>
        <p:nvPicPr>
          <p:cNvPr id="17" name="Picture 2" descr="http://www.fao.org/docrep/s1250e/S1250E5K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33289" y="1620407"/>
            <a:ext cx="7056909" cy="48767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72761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Brickwork</a:t>
            </a:r>
            <a:r>
              <a:rPr lang="es-ES_tradnl" sz="2400" dirty="0" smtClean="0"/>
              <a:t>. Bonds</a:t>
            </a:r>
          </a:p>
        </p:txBody>
      </p:sp>
      <p:pic>
        <p:nvPicPr>
          <p:cNvPr id="13314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861" y="2429004"/>
            <a:ext cx="7051235" cy="3893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12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Brickwork</a:t>
            </a:r>
            <a:r>
              <a:rPr lang="es-ES_tradnl" sz="2400" dirty="0" smtClean="0"/>
              <a:t>. Bonds</a:t>
            </a:r>
          </a:p>
        </p:txBody>
      </p:sp>
      <p:pic>
        <p:nvPicPr>
          <p:cNvPr id="16386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775" y="2680303"/>
            <a:ext cx="5518521" cy="2991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696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Brickwork</a:t>
            </a:r>
            <a:r>
              <a:rPr lang="es-ES_tradnl" sz="2400" dirty="0" smtClean="0"/>
              <a:t>. Bonds</a:t>
            </a:r>
          </a:p>
        </p:txBody>
      </p:sp>
      <p:pic>
        <p:nvPicPr>
          <p:cNvPr id="16388" name="Picture 4" descr="Imagen relacionada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" t="2787" r="3502" b="7460"/>
          <a:stretch/>
        </p:blipFill>
        <p:spPr bwMode="auto">
          <a:xfrm>
            <a:off x="1619672" y="2204864"/>
            <a:ext cx="5616625" cy="438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83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Brickwork</a:t>
            </a:r>
            <a:r>
              <a:rPr lang="es-ES_tradnl" sz="2400" dirty="0" smtClean="0"/>
              <a:t>. Bonds</a:t>
            </a:r>
          </a:p>
        </p:txBody>
      </p:sp>
      <p:pic>
        <p:nvPicPr>
          <p:cNvPr id="17410" name="Picture 2" descr="Resultado de imagen de brickwork bond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50172"/>
            <a:ext cx="3780228" cy="26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590" y="1916832"/>
            <a:ext cx="3964587" cy="486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4499992" y="6237312"/>
            <a:ext cx="79208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92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Brickwork</a:t>
            </a:r>
            <a:r>
              <a:rPr lang="es-ES_tradnl" sz="2400" dirty="0" smtClean="0"/>
              <a:t>. Bonds</a:t>
            </a:r>
          </a:p>
        </p:txBody>
      </p:sp>
      <p:sp>
        <p:nvSpPr>
          <p:cNvPr id="2" name="Rectangle 1"/>
          <p:cNvSpPr/>
          <p:nvPr/>
        </p:nvSpPr>
        <p:spPr>
          <a:xfrm>
            <a:off x="4499992" y="6237312"/>
            <a:ext cx="79208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458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00819"/>
            <a:ext cx="3240360" cy="373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44159"/>
            <a:ext cx="3007221" cy="3488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976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SOLID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. Pre 1919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3 CuadroTexto"/>
          <p:cNvSpPr txBox="1"/>
          <p:nvPr/>
        </p:nvSpPr>
        <p:spPr>
          <a:xfrm>
            <a:off x="892013" y="16865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Combinations</a:t>
            </a:r>
            <a:endParaRPr lang="es-ES_tradnl" sz="2400" dirty="0" smtClean="0"/>
          </a:p>
        </p:txBody>
      </p:sp>
      <p:pic>
        <p:nvPicPr>
          <p:cNvPr id="11266" name="Picture 2" descr="Resultado de imagen de rubble ashla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75544"/>
            <a:ext cx="8370645" cy="3178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58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6 CuadroTexto"/>
          <p:cNvSpPr txBox="1"/>
          <p:nvPr/>
        </p:nvSpPr>
        <p:spPr>
          <a:xfrm>
            <a:off x="716279" y="106989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EXERCISE</a:t>
            </a:r>
          </a:p>
        </p:txBody>
      </p:sp>
      <p:sp>
        <p:nvSpPr>
          <p:cNvPr id="10" name="6 CuadroTexto"/>
          <p:cNvSpPr txBox="1"/>
          <p:nvPr/>
        </p:nvSpPr>
        <p:spPr>
          <a:xfrm>
            <a:off x="716279" y="1988840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Design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bond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two-brick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solid</a:t>
            </a:r>
            <a:r>
              <a:rPr lang="es-ES_tradnl" sz="2400" dirty="0" smtClean="0"/>
              <a:t> Wall:</a:t>
            </a:r>
          </a:p>
          <a:p>
            <a:endParaRPr lang="es-ES_tradnl" sz="2400" dirty="0"/>
          </a:p>
          <a:p>
            <a:pPr marL="342900" indent="-342900">
              <a:buFontTx/>
              <a:buChar char="-"/>
            </a:pPr>
            <a:r>
              <a:rPr lang="es-ES_tradnl" sz="2400" dirty="0" smtClean="0"/>
              <a:t>English bond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Flemish</a:t>
            </a:r>
            <a:r>
              <a:rPr lang="es-ES_tradnl" sz="2400" dirty="0" smtClean="0"/>
              <a:t> bond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Heading</a:t>
            </a:r>
            <a:r>
              <a:rPr lang="es-ES_tradnl" sz="2400" dirty="0" smtClean="0"/>
              <a:t> bond</a:t>
            </a:r>
            <a:endParaRPr lang="es-ES" sz="2400" dirty="0"/>
          </a:p>
        </p:txBody>
      </p:sp>
    </p:spTree>
    <p:extLst>
      <p:ext uri="{BB962C8B-B14F-4D97-AF65-F5344CB8AC3E}">
        <p14:creationId xmlns:p14="http://schemas.microsoft.com/office/powerpoint/2010/main" val="369516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CAVITY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827584" y="1870478"/>
            <a:ext cx="72728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Type of double skin created by two walls and a cavity in between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Purpose: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Weather protection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Thermal insulation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Noise attenuation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</p:txBody>
      </p:sp>
      <p:pic>
        <p:nvPicPr>
          <p:cNvPr id="1026" name="Picture 2" descr="Resultado de imagen de cavity wall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87" y="2595375"/>
            <a:ext cx="3600400" cy="367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27584" y="5013176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Two walls joined by metal 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Weepholes</a:t>
            </a:r>
            <a:r>
              <a:rPr lang="en-GB" dirty="0" smtClean="0"/>
              <a:t> to release any moisture or humidity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40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26</a:t>
            </a:fld>
            <a:endParaRPr lang="en-GB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971600" y="5100615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Two walls joined by metal 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 smtClean="0"/>
              <a:t>Weepholes</a:t>
            </a:r>
            <a:r>
              <a:rPr lang="en-GB" sz="2000" dirty="0" smtClean="0"/>
              <a:t> to release any moisture or humidity</a:t>
            </a:r>
            <a:endParaRPr lang="en-GB" sz="2000" dirty="0"/>
          </a:p>
        </p:txBody>
      </p:sp>
      <p:pic>
        <p:nvPicPr>
          <p:cNvPr id="2050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73" y="1993169"/>
            <a:ext cx="3546822" cy="252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817" y="1986952"/>
            <a:ext cx="3555559" cy="253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CAVITY WALLS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88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Resultado de imagen de cavity wall insula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836712"/>
            <a:ext cx="4210686" cy="5614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Insulation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Resultado de imagen de cavity wall insula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41910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CAVITY WALLS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41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Insulation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Some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types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2" name="Picture 15" descr="A picture containing cheese, food, indoor, sitting&#10;&#10;Description generated with high confidenc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599" y="1656891"/>
            <a:ext cx="2807861" cy="187190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/>
          <p:cNvSpPr txBox="1"/>
          <p:nvPr/>
        </p:nvSpPr>
        <p:spPr>
          <a:xfrm>
            <a:off x="206140" y="3512859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Rock mineral wool</a:t>
            </a:r>
            <a:endParaRPr lang="en-GB" dirty="0"/>
          </a:p>
        </p:txBody>
      </p:sp>
      <p:pic>
        <p:nvPicPr>
          <p:cNvPr id="15" name="Picture 19" descr="A picture containing sitting, seat, indoor, furniture&#10;&#10;Description generated with high confidenc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3848" y="1732201"/>
            <a:ext cx="3008737" cy="182467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6" name="TextBox 15"/>
          <p:cNvSpPr txBox="1"/>
          <p:nvPr/>
        </p:nvSpPr>
        <p:spPr>
          <a:xfrm>
            <a:off x="3203848" y="3570689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Glass mineral wool</a:t>
            </a:r>
            <a:endParaRPr lang="en-GB" dirty="0"/>
          </a:p>
        </p:txBody>
      </p:sp>
      <p:pic>
        <p:nvPicPr>
          <p:cNvPr id="17" name="Picture 2" descr="Image result for phenolic foa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67" y="4149080"/>
            <a:ext cx="2806068" cy="187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107504" y="603293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Phenolic foam</a:t>
            </a:r>
            <a:endParaRPr lang="en-GB" dirty="0"/>
          </a:p>
        </p:txBody>
      </p:sp>
      <p:pic>
        <p:nvPicPr>
          <p:cNvPr id="24" name="Picture 2" descr="Image result for expanded polystyren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973" y="1680454"/>
            <a:ext cx="2490499" cy="1866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/>
          <p:cNvSpPr txBox="1"/>
          <p:nvPr/>
        </p:nvSpPr>
        <p:spPr>
          <a:xfrm>
            <a:off x="6191112" y="355748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Expanded polystyrene</a:t>
            </a:r>
            <a:endParaRPr lang="en-GB" dirty="0"/>
          </a:p>
        </p:txBody>
      </p:sp>
      <p:pic>
        <p:nvPicPr>
          <p:cNvPr id="26" name="Picture 2" descr="Image result for extruded polystyren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041" y="4159821"/>
            <a:ext cx="2536589" cy="180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6093619" y="596587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Extruded polystyrene</a:t>
            </a:r>
            <a:endParaRPr lang="en-GB" dirty="0"/>
          </a:p>
        </p:txBody>
      </p:sp>
      <p:pic>
        <p:nvPicPr>
          <p:cNvPr id="28" name="Picture 4" descr="Image result for polyurethane foam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84"/>
          <a:stretch/>
        </p:blipFill>
        <p:spPr bwMode="auto">
          <a:xfrm>
            <a:off x="3346882" y="4149080"/>
            <a:ext cx="2706952" cy="187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/>
          <p:cNvSpPr txBox="1"/>
          <p:nvPr/>
        </p:nvSpPr>
        <p:spPr>
          <a:xfrm>
            <a:off x="3252698" y="60273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Polyurethane foam</a:t>
            </a:r>
            <a:endParaRPr lang="en-GB" dirty="0"/>
          </a:p>
        </p:txBody>
      </p:sp>
      <p:sp>
        <p:nvSpPr>
          <p:cNvPr id="30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CAVITY WALLS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03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Damp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Proof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Course</a:t>
            </a:r>
            <a:r>
              <a:rPr lang="es-ES_tradnl" sz="2400" dirty="0" smtClean="0"/>
              <a:t> (DPC)</a:t>
            </a: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043608" y="2204864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Prevents groundwater from being absorbed by capillarity action in walls</a:t>
            </a:r>
            <a:endParaRPr lang="en-GB" sz="2000" dirty="0"/>
          </a:p>
        </p:txBody>
      </p:sp>
      <p:pic>
        <p:nvPicPr>
          <p:cNvPr id="2050" name="Picture 2" descr="Resultado de imagen de DPC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99" b="13482"/>
          <a:stretch/>
        </p:blipFill>
        <p:spPr bwMode="auto">
          <a:xfrm>
            <a:off x="2303748" y="2912750"/>
            <a:ext cx="4536504" cy="348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CAVITY WALLS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60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14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Damp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Proof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Membrane</a:t>
            </a:r>
            <a:endParaRPr lang="es-ES_tradnl" sz="2400" dirty="0" smtClean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971600" y="1859551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Application in floors</a:t>
            </a:r>
            <a:endParaRPr lang="en-GB" dirty="0"/>
          </a:p>
        </p:txBody>
      </p:sp>
      <p:pic>
        <p:nvPicPr>
          <p:cNvPr id="4098" name="Picture 2" descr="Resultado de imagen de DP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355729"/>
            <a:ext cx="6381108" cy="431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CAVITY WALLS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87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6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2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CAVITY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0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Cavity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drainage</a:t>
            </a:r>
            <a:endParaRPr lang="es-ES_tradnl" sz="2400" dirty="0" smtClean="0"/>
          </a:p>
        </p:txBody>
      </p:sp>
      <p:pic>
        <p:nvPicPr>
          <p:cNvPr id="5122" name="Picture 2" descr="Resultado de imagen de cavity drainage weep ven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650539"/>
            <a:ext cx="4248472" cy="431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Resultado de imagen de cavity drainage weep vents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64"/>
          <a:stretch/>
        </p:blipFill>
        <p:spPr bwMode="auto">
          <a:xfrm>
            <a:off x="4591833" y="2420888"/>
            <a:ext cx="4444663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6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2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 descr="Resultado de imagen de weep vents&quot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403406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CAVITY WALLS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0" name="13 CuadroTexto"/>
          <p:cNvSpPr txBox="1"/>
          <p:nvPr/>
        </p:nvSpPr>
        <p:spPr>
          <a:xfrm>
            <a:off x="899592" y="118887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400" dirty="0" err="1" smtClean="0"/>
              <a:t>Cavity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drainage</a:t>
            </a:r>
            <a:endParaRPr lang="es-ES_tradnl" sz="2400" dirty="0" smtClean="0"/>
          </a:p>
        </p:txBody>
      </p:sp>
      <p:pic>
        <p:nvPicPr>
          <p:cNvPr id="6146" name="Picture 2" descr="Resultado de imagen de cavity drainage weep vent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466" y="1988840"/>
            <a:ext cx="403406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82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716279" y="106989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VAPOUR CONTROL BARRIER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1187624" y="2492896"/>
            <a:ext cx="72008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Block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moisture</a:t>
            </a:r>
            <a:r>
              <a:rPr lang="es-ES_tradnl" sz="2000" dirty="0" smtClean="0"/>
              <a:t> in a </a:t>
            </a:r>
            <a:r>
              <a:rPr lang="es-ES_tradnl" sz="2000" dirty="0" err="1" smtClean="0"/>
              <a:t>room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enter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wall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affect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insulation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elements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inside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structure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frame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layers</a:t>
            </a:r>
            <a:r>
              <a:rPr lang="es-ES_tradnl" sz="2000" dirty="0" smtClean="0"/>
              <a:t>, etc.) </a:t>
            </a:r>
          </a:p>
          <a:p>
            <a:endParaRPr lang="es-ES_tradnl" sz="2000" dirty="0"/>
          </a:p>
          <a:p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needed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warm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climates</a:t>
            </a:r>
            <a:endParaRPr lang="es-ES_tradnl" sz="2000" dirty="0" smtClean="0"/>
          </a:p>
          <a:p>
            <a:r>
              <a:rPr lang="es-ES_tradnl" sz="2000" dirty="0" err="1" smtClean="0"/>
              <a:t>If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wrong</a:t>
            </a:r>
            <a:r>
              <a:rPr lang="es-ES_tradnl" sz="2000" dirty="0" smtClean="0"/>
              <a:t> position,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can cause more </a:t>
            </a:r>
            <a:r>
              <a:rPr lang="es-ES_tradnl" sz="2000" dirty="0" err="1" smtClean="0"/>
              <a:t>harm</a:t>
            </a:r>
            <a:r>
              <a:rPr lang="es-ES_tradnl" sz="2000" dirty="0" smtClean="0"/>
              <a:t> tan </a:t>
            </a:r>
            <a:r>
              <a:rPr lang="es-ES_tradnl" sz="2000" dirty="0" err="1" smtClean="0"/>
              <a:t>benefit</a:t>
            </a:r>
            <a:r>
              <a:rPr lang="es-ES_tradnl" sz="2000" dirty="0" smtClean="0"/>
              <a:t> </a:t>
            </a:r>
          </a:p>
          <a:p>
            <a:r>
              <a:rPr lang="es-ES_tradnl" sz="2000" dirty="0" err="1" smtClean="0"/>
              <a:t>Always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side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between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insulation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drywall</a:t>
            </a:r>
            <a:r>
              <a:rPr lang="es-ES_tradnl" sz="2000" dirty="0" smtClean="0"/>
              <a:t>)</a:t>
            </a:r>
          </a:p>
          <a:p>
            <a:endParaRPr lang="es-ES_tradnl" sz="2000" dirty="0"/>
          </a:p>
          <a:p>
            <a:r>
              <a:rPr lang="es-ES_tradnl" sz="2000" dirty="0" err="1" smtClean="0"/>
              <a:t>Depending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type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we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consider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waterproof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breathable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398078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0" name="Picture 2" descr="https://www.buildingscience.com/sites/default/files/resize/migrate/jpg/Masonry_Figure_06-350x42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797370"/>
            <a:ext cx="5050523" cy="606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76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smtClean="0">
                  <a:solidFill>
                    <a:srgbClr val="0070C0"/>
                  </a:solidFill>
                </a:rPr>
                <a:t>EXTERNAL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6 CuadroTexto"/>
          <p:cNvSpPr txBox="1"/>
          <p:nvPr/>
        </p:nvSpPr>
        <p:spPr>
          <a:xfrm>
            <a:off x="716279" y="106989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EXERCISE</a:t>
            </a:r>
          </a:p>
        </p:txBody>
      </p:sp>
      <p:sp>
        <p:nvSpPr>
          <p:cNvPr id="10" name="6 CuadroTexto"/>
          <p:cNvSpPr txBox="1"/>
          <p:nvPr/>
        </p:nvSpPr>
        <p:spPr>
          <a:xfrm>
            <a:off x="716279" y="1988840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Draw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cross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section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typical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external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cavity</a:t>
            </a:r>
            <a:r>
              <a:rPr lang="es-ES_tradnl" sz="2000" dirty="0" smtClean="0"/>
              <a:t> Wall in Swansea. </a:t>
            </a:r>
            <a:r>
              <a:rPr lang="es-ES_tradnl" sz="2000" dirty="0" err="1" smtClean="0"/>
              <a:t>Include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elements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necessary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correct</a:t>
            </a:r>
            <a:r>
              <a:rPr lang="es-ES_tradnl" sz="2000" dirty="0" smtClean="0"/>
              <a:t> performance.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283724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8B3A2C-210E-473E-AD25-B264945565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04EC91C-2E96-4C18-B8D2-844C19883027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9c361958-d63d-4444-9986-5debd40b8faa"/>
    <ds:schemaRef ds:uri="http://purl.org/dc/elements/1.1/"/>
    <ds:schemaRef ds:uri="http://schemas.microsoft.com/office/2006/metadata/properties"/>
    <ds:schemaRef ds:uri="http://schemas.microsoft.com/office/infopath/2007/PartnerControls"/>
    <ds:schemaRef ds:uri="d6763200-d287-43bd-9663-450c381dd6d6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449308E-09DC-45EB-983E-574F322CC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1065</TotalTime>
  <Words>617</Words>
  <Application>Microsoft Office PowerPoint</Application>
  <PresentationFormat>On-screen Show (4:3)</PresentationFormat>
  <Paragraphs>195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49</cp:revision>
  <dcterms:created xsi:type="dcterms:W3CDTF">2015-09-15T12:16:09Z</dcterms:created>
  <dcterms:modified xsi:type="dcterms:W3CDTF">2020-01-28T10:28:38Z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