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3DBE0E2-EB9C-4705-84FA-A5A13FB2B6FD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840F290-175C-488B-A523-6BFABD664B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704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FB3BA-1C2F-43DC-A41B-7A15C6FC840E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31CEF-5554-4DD9-91C2-A800DCAEE0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927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E9B13-5478-48D7-9653-8888F2514A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41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A5A05-87D0-4C14-9678-88C07DC11F10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30C26-A95B-469D-BD74-35AB53D841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564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C5BF0-24FD-4039-8C8A-30844E6A5E82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5F91B6-4472-4F47-857E-9ACDFFFBAD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38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59C59-034A-482C-B619-39AF2716EF0A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0B1907-1372-488B-8CEB-B990FDA057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897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7DA14-0414-4CED-BA31-60EDCC1C8FA3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4F8237-6D22-4A59-BBBB-D9785E6C1A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94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AC55B-CA77-4CD0-9B6C-FBE09A5D0307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CC4C8-1B70-47C1-80FA-977FDD53F0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46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A0E6A-C000-4515-9E6D-4017D0C13439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E5665FE-266D-4F21-B72F-A4D84639D9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776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44DD2-1565-40E9-BC62-AAA3AF44463B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7808D-531F-480F-9A8F-FFA645D15E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434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A3199-9BA4-45E8-8520-37099FC88810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67C867-A420-49B8-853C-2BDF8CC7FF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7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B1D3A-A7B0-46E9-ACDA-8BBD3BA14082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52F56-B33C-4AD9-AF79-1B56E3F3D2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741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B3CE8-A295-4E6B-804E-A4E8060294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88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B474CF-659B-43CA-AB8C-D809314D6009}" type="datetimeFigureOut">
              <a:rPr lang="en-GB"/>
              <a:pPr>
                <a:defRPr/>
              </a:pPr>
              <a:t>06/11/2014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BBC999-4736-42C2-89E9-AB94516530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  <p:sldLayoutId id="2147483856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u="sng" dirty="0"/>
              <a:t>REPRESENTING PROJECT PLANS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smtClean="0"/>
              <a:t>A Gantt chart is a graphical representation of a project that shows each task activity as a horizontal bar whose length is proportional to its time for completion.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smtClean="0"/>
              <a:t>A PERT (Program Evaluation Review Technique) chart is a graphical depiction of project task activities and their inter-relationships). </a:t>
            </a:r>
            <a:r>
              <a:rPr lang="en-US" altLang="en-US" sz="2400" smtClean="0"/>
              <a:t> 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Gantt and PERT charts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229025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smtClean="0"/>
              <a:t>PERT is one of the most widely used and best known and requires that a project have</a:t>
            </a:r>
            <a:endParaRPr lang="en-US" altLang="en-US" sz="2800" smtClean="0"/>
          </a:p>
          <a:p>
            <a:pPr lvl="1"/>
            <a:r>
              <a:rPr lang="en-GB" altLang="en-US" sz="2400" smtClean="0"/>
              <a:t>Well-defined activities that have a clear beginning and end point</a:t>
            </a:r>
          </a:p>
          <a:p>
            <a:pPr lvl="1"/>
            <a:r>
              <a:rPr lang="en-GB" altLang="en-US" sz="2400" smtClean="0"/>
              <a:t>Activities that can be worked on independently of other activities</a:t>
            </a:r>
          </a:p>
          <a:p>
            <a:pPr lvl="1"/>
            <a:r>
              <a:rPr lang="en-GB" altLang="en-US" sz="2400" smtClean="0"/>
              <a:t>Activities that are ordered</a:t>
            </a:r>
          </a:p>
          <a:p>
            <a:pPr lvl="1"/>
            <a:r>
              <a:rPr lang="en-GB" altLang="en-US" sz="2400" smtClean="0"/>
              <a:t>Activities that when completed serve the purpose of the project</a:t>
            </a:r>
            <a:endParaRPr lang="en-US" altLang="en-US" sz="2400" smtClean="0"/>
          </a:p>
          <a:p>
            <a:endParaRPr lang="en-US" altLang="en-US" sz="2800" smtClean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Pert charts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102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412776"/>
            <a:ext cx="7521575" cy="35798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b="1" i="1" dirty="0" smtClean="0"/>
              <a:t>Identify each activity to be completed in the project. </a:t>
            </a:r>
            <a:endParaRPr lang="en-US" altLang="en-US" sz="2800" dirty="0" smtClean="0"/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Requirements collection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Screen design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Report design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Database construction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Software programming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System testing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User documentation creation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• System installation</a:t>
            </a:r>
            <a:endParaRPr lang="en-US" altLang="en-US" sz="2400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 smtClean="0"/>
              <a:t>Tasks in project planning and management</a:t>
            </a:r>
            <a:r>
              <a:rPr lang="en-US" sz="4000" dirty="0" smtClean="0"/>
              <a:t/>
            </a:r>
            <a:br>
              <a:rPr lang="en-US" sz="4000" dirty="0" smtClean="0"/>
            </a:br>
            <a:endParaRPr lang="en-US" sz="4000" dirty="0" smtClean="0"/>
          </a:p>
        </p:txBody>
      </p:sp>
    </p:spTree>
    <p:extLst>
      <p:ext uri="{BB962C8B-B14F-4D97-AF65-F5344CB8AC3E}">
        <p14:creationId xmlns:p14="http://schemas.microsoft.com/office/powerpoint/2010/main" val="87773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484784"/>
            <a:ext cx="7521575" cy="3579812"/>
          </a:xfrm>
        </p:spPr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The optimistic (o) and pessimistic (p) times reflect the minimum and maximum possible periods of time for an activity to be completed.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The realistic time (r) reflects the planner’s “best guess”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From this an estimated time (ET) can be calculated</a:t>
            </a:r>
            <a:r>
              <a:rPr lang="en-US" altLang="en-US" sz="2000" dirty="0" smtClean="0"/>
              <a:t> 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400" i="1" dirty="0" smtClean="0"/>
              <a:t>Determine time estimates and calculate the expected completion time for each activity.</a:t>
            </a:r>
            <a:endParaRPr lang="en-US" sz="2400" i="1" dirty="0" smtClean="0"/>
          </a:p>
        </p:txBody>
      </p:sp>
    </p:spTree>
    <p:extLst>
      <p:ext uri="{BB962C8B-B14F-4D97-AF65-F5344CB8AC3E}">
        <p14:creationId xmlns:p14="http://schemas.microsoft.com/office/powerpoint/2010/main" val="1476193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smtClean="0"/>
              <a:t>ET = </a:t>
            </a:r>
            <a:r>
              <a:rPr lang="en-GB" altLang="en-US" sz="2800" b="1" u="sng" smtClean="0"/>
              <a:t>o + 4r + p</a:t>
            </a:r>
            <a:endParaRPr lang="en-GB" altLang="en-US" sz="2800" b="1" smtClean="0"/>
          </a:p>
          <a:p>
            <a:pPr>
              <a:buFont typeface="Wingdings" pitchFamily="2" charset="2"/>
              <a:buNone/>
            </a:pPr>
            <a:r>
              <a:rPr lang="en-GB" altLang="en-US" sz="2800" b="1" smtClean="0"/>
              <a:t>                  6</a:t>
            </a:r>
          </a:p>
          <a:p>
            <a:r>
              <a:rPr lang="en-GB" altLang="en-US" sz="2800" smtClean="0"/>
              <a:t>where</a:t>
            </a:r>
          </a:p>
          <a:p>
            <a:pPr lvl="1"/>
            <a:r>
              <a:rPr lang="en-GB" altLang="en-US" sz="2400" smtClean="0"/>
              <a:t>ET = estimated time for the completion for an activity</a:t>
            </a:r>
          </a:p>
          <a:p>
            <a:pPr lvl="1"/>
            <a:r>
              <a:rPr lang="en-GB" altLang="en-US" sz="2400" smtClean="0"/>
              <a:t>o = optimistic completion time for an activity</a:t>
            </a:r>
          </a:p>
          <a:p>
            <a:pPr lvl="1"/>
            <a:r>
              <a:rPr lang="en-GB" altLang="en-US" sz="2400" smtClean="0"/>
              <a:t>r	realistic completion lime for an activity</a:t>
            </a:r>
          </a:p>
          <a:p>
            <a:pPr lvl="1"/>
            <a:r>
              <a:rPr lang="en-GB" altLang="en-US" sz="2400" smtClean="0"/>
              <a:t>p	pessimistic completion lime for an activity</a:t>
            </a:r>
            <a:endParaRPr lang="en-US" altLang="en-US" sz="240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Estimating time of tasks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61000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617" name="Group 30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6571725"/>
              </p:ext>
            </p:extLst>
          </p:nvPr>
        </p:nvGraphicFramePr>
        <p:xfrm>
          <a:off x="611560" y="1124744"/>
          <a:ext cx="7643813" cy="3886203"/>
        </p:xfrm>
        <a:graphic>
          <a:graphicData uri="http://schemas.openxmlformats.org/drawingml/2006/table">
            <a:tbl>
              <a:tblPr/>
              <a:tblGrid>
                <a:gridCol w="3648075"/>
                <a:gridCol w="1066800"/>
                <a:gridCol w="1066800"/>
                <a:gridCol w="1069975"/>
                <a:gridCol w="792163"/>
              </a:tblGrid>
              <a:tr h="3905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Analysis of requirements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Screen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Report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construction of a database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Software programming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testing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User documentation creation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installation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610" name="Rectangle 29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Calculating estimated time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847994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6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6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7" name="Group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48181510"/>
              </p:ext>
            </p:extLst>
          </p:nvPr>
        </p:nvGraphicFramePr>
        <p:xfrm>
          <a:off x="467544" y="1124744"/>
          <a:ext cx="7643813" cy="3886203"/>
        </p:xfrm>
        <a:graphic>
          <a:graphicData uri="http://schemas.openxmlformats.org/drawingml/2006/table">
            <a:tbl>
              <a:tblPr/>
              <a:tblGrid>
                <a:gridCol w="3648075"/>
                <a:gridCol w="1066800"/>
                <a:gridCol w="1066800"/>
                <a:gridCol w="1069975"/>
                <a:gridCol w="792163"/>
              </a:tblGrid>
              <a:tr h="3905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Analysis of requirements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Screen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Report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construction of a database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Software programming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testing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User documentation creation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installation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Calculating estimated time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456701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510" name="Group 10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13691922"/>
              </p:ext>
            </p:extLst>
          </p:nvPr>
        </p:nvGraphicFramePr>
        <p:xfrm>
          <a:off x="899592" y="1340768"/>
          <a:ext cx="7355160" cy="3747876"/>
        </p:xfrm>
        <a:graphic>
          <a:graphicData uri="http://schemas.openxmlformats.org/drawingml/2006/table">
            <a:tbl>
              <a:tblPr/>
              <a:tblGrid>
                <a:gridCol w="5690129"/>
                <a:gridCol w="1665031"/>
              </a:tblGrid>
              <a:tr h="36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Activity</a:t>
                      </a:r>
                      <a:endParaRPr kumimoji="0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4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4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000" i="1" dirty="0" smtClean="0"/>
              <a:t>Determine the sequence of the activities and precedence relationships among all the activities by constructing a Gantt and PERT chart</a:t>
            </a:r>
            <a:r>
              <a:rPr lang="en-GB" sz="2000" dirty="0" smtClean="0"/>
              <a:t>. 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159740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smtClean="0"/>
              <a:t>Calculate each activities earliest and latest expected completion time.</a:t>
            </a:r>
          </a:p>
          <a:p>
            <a:r>
              <a:rPr lang="en-GB" altLang="en-US" sz="2000" smtClean="0"/>
              <a:t>T</a:t>
            </a:r>
            <a:r>
              <a:rPr lang="en-GB" altLang="en-US" sz="1800" smtClean="0"/>
              <a:t>E</a:t>
            </a:r>
            <a:r>
              <a:rPr lang="en-GB" altLang="en-US" sz="2000" smtClean="0"/>
              <a:t>  = the sum of the estimated time (ET) for each activity from left to right. </a:t>
            </a:r>
          </a:p>
          <a:p>
            <a:r>
              <a:rPr lang="en-GB" altLang="en-US" sz="2000" smtClean="0"/>
              <a:t>If two or more activities precede an activity, the largest expected completion time of these activities is used</a:t>
            </a:r>
            <a:r>
              <a:rPr lang="en-US" altLang="en-US" sz="2000" smtClean="0"/>
              <a:t> 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i="1" smtClean="0"/>
              <a:t>Determine the critical path</a:t>
            </a:r>
            <a:r>
              <a:rPr lang="en-GB" smtClean="0"/>
              <a:t>. 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27864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2352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</a:t>
            </a:r>
            <a:r>
              <a:rPr lang="en-GB" sz="1800" dirty="0" smtClean="0"/>
              <a:t>E</a:t>
            </a:r>
            <a:endParaRPr lang="en-US" sz="1800" dirty="0" smtClean="0"/>
          </a:p>
        </p:txBody>
      </p:sp>
      <p:graphicFrame>
        <p:nvGraphicFramePr>
          <p:cNvPr id="22764" name="Group 23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418040023"/>
              </p:ext>
            </p:extLst>
          </p:nvPr>
        </p:nvGraphicFramePr>
        <p:xfrm>
          <a:off x="683568" y="1124744"/>
          <a:ext cx="8229600" cy="3886202"/>
        </p:xfrm>
        <a:graphic>
          <a:graphicData uri="http://schemas.openxmlformats.org/drawingml/2006/table">
            <a:tbl>
              <a:tblPr/>
              <a:tblGrid>
                <a:gridCol w="4503738"/>
                <a:gridCol w="1131887"/>
                <a:gridCol w="1131888"/>
                <a:gridCol w="1462087"/>
              </a:tblGrid>
              <a:tr h="10572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sum from 1- 8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5491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(TL) refers to the time in which an activity can be completed without delaying the project.</a:t>
            </a:r>
            <a:r>
              <a:rPr lang="en-US" altLang="en-US" sz="2400" dirty="0" smtClean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To find the values for each activity’s latest expected completion time (TL), start at activity 8 and set TL equal to the final TE </a:t>
            </a:r>
            <a:endParaRPr lang="en-US" altLang="en-US" sz="2400" dirty="0" smtClean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361884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03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955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Calculating T</a:t>
            </a:r>
            <a:r>
              <a:rPr lang="en-GB" sz="1800" dirty="0" smtClean="0"/>
              <a:t>L</a:t>
            </a:r>
            <a:endParaRPr lang="en-US" sz="1800" dirty="0" smtClean="0"/>
          </a:p>
        </p:txBody>
      </p:sp>
      <p:graphicFrame>
        <p:nvGraphicFramePr>
          <p:cNvPr id="24884" name="Group 30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158133996"/>
              </p:ext>
            </p:extLst>
          </p:nvPr>
        </p:nvGraphicFramePr>
        <p:xfrm>
          <a:off x="467544" y="1124744"/>
          <a:ext cx="8229600" cy="3886202"/>
        </p:xfrm>
        <a:graphic>
          <a:graphicData uri="http://schemas.openxmlformats.org/drawingml/2006/table">
            <a:tbl>
              <a:tblPr/>
              <a:tblGrid>
                <a:gridCol w="3597275"/>
                <a:gridCol w="804863"/>
                <a:gridCol w="1152525"/>
                <a:gridCol w="865187"/>
                <a:gridCol w="790575"/>
                <a:gridCol w="1019175"/>
              </a:tblGrid>
              <a:tr h="10572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sum from</a:t>
                      </a: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1- 8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sum from</a:t>
                      </a: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8 -1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11 - 6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13 - 2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18 - 5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21 - 3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22 - 1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24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03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2352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Critical path</a:t>
            </a:r>
            <a:endParaRPr lang="en-US" dirty="0" smtClean="0"/>
          </a:p>
        </p:txBody>
      </p:sp>
      <p:graphicFrame>
        <p:nvGraphicFramePr>
          <p:cNvPr id="26826" name="Group 20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771009615"/>
              </p:ext>
            </p:extLst>
          </p:nvPr>
        </p:nvGraphicFramePr>
        <p:xfrm>
          <a:off x="467544" y="1196752"/>
          <a:ext cx="8229600" cy="3886202"/>
        </p:xfrm>
        <a:graphic>
          <a:graphicData uri="http://schemas.openxmlformats.org/drawingml/2006/table">
            <a:tbl>
              <a:tblPr/>
              <a:tblGrid>
                <a:gridCol w="4030663"/>
                <a:gridCol w="1012825"/>
                <a:gridCol w="1012825"/>
                <a:gridCol w="1308100"/>
                <a:gridCol w="865187"/>
              </a:tblGrid>
              <a:tr h="496888"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Activity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Slack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 Critical Path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148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T</a:t>
                      </a:r>
                      <a:r>
                        <a:rPr kumimoji="0" lang="en-GB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18.5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2.5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704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Pert chart ( network diagram )</a:t>
            </a:r>
            <a:endParaRPr lang="en-US" smtClean="0"/>
          </a:p>
        </p:txBody>
      </p:sp>
      <p:sp>
        <p:nvSpPr>
          <p:cNvPr id="24580" name="AutoShape 5"/>
          <p:cNvSpPr>
            <a:spLocks noChangeAspect="1" noChangeArrowheads="1"/>
          </p:cNvSpPr>
          <p:nvPr/>
        </p:nvSpPr>
        <p:spPr bwMode="auto">
          <a:xfrm>
            <a:off x="-1260475" y="2060575"/>
            <a:ext cx="9310688" cy="330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grpSp>
        <p:nvGrpSpPr>
          <p:cNvPr id="2" name="Group 1"/>
          <p:cNvGrpSpPr/>
          <p:nvPr/>
        </p:nvGrpSpPr>
        <p:grpSpPr>
          <a:xfrm>
            <a:off x="836902" y="1965609"/>
            <a:ext cx="7191375" cy="2520950"/>
            <a:chOff x="827088" y="2781300"/>
            <a:chExt cx="7191375" cy="2520950"/>
          </a:xfrm>
        </p:grpSpPr>
        <p:sp>
          <p:nvSpPr>
            <p:cNvPr id="24581" name="Oval 6"/>
            <p:cNvSpPr>
              <a:spLocks noChangeArrowheads="1"/>
            </p:cNvSpPr>
            <p:nvPr/>
          </p:nvSpPr>
          <p:spPr bwMode="auto">
            <a:xfrm>
              <a:off x="827088" y="36449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1</a:t>
              </a:r>
              <a:endParaRPr lang="en-US" altLang="en-US"/>
            </a:p>
          </p:txBody>
        </p:sp>
        <p:sp>
          <p:nvSpPr>
            <p:cNvPr id="24582" name="Oval 7"/>
            <p:cNvSpPr>
              <a:spLocks noChangeArrowheads="1"/>
            </p:cNvSpPr>
            <p:nvPr/>
          </p:nvSpPr>
          <p:spPr bwMode="auto">
            <a:xfrm>
              <a:off x="1979613" y="27813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2</a:t>
              </a:r>
              <a:endParaRPr lang="en-US" altLang="en-US"/>
            </a:p>
          </p:txBody>
        </p:sp>
        <p:sp>
          <p:nvSpPr>
            <p:cNvPr id="24583" name="Oval 8"/>
            <p:cNvSpPr>
              <a:spLocks noChangeArrowheads="1"/>
            </p:cNvSpPr>
            <p:nvPr/>
          </p:nvSpPr>
          <p:spPr bwMode="auto">
            <a:xfrm>
              <a:off x="1892300" y="4483100"/>
              <a:ext cx="690563" cy="817563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3</a:t>
              </a:r>
              <a:endParaRPr lang="en-US" altLang="en-US"/>
            </a:p>
          </p:txBody>
        </p:sp>
        <p:sp>
          <p:nvSpPr>
            <p:cNvPr id="24584" name="Oval 9"/>
            <p:cNvSpPr>
              <a:spLocks noChangeArrowheads="1"/>
            </p:cNvSpPr>
            <p:nvPr/>
          </p:nvSpPr>
          <p:spPr bwMode="auto">
            <a:xfrm>
              <a:off x="3563938" y="36449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4</a:t>
              </a:r>
              <a:endParaRPr lang="en-US" altLang="en-US"/>
            </a:p>
          </p:txBody>
        </p:sp>
        <p:sp>
          <p:nvSpPr>
            <p:cNvPr id="24585" name="Oval 10"/>
            <p:cNvSpPr>
              <a:spLocks noChangeArrowheads="1"/>
            </p:cNvSpPr>
            <p:nvPr/>
          </p:nvSpPr>
          <p:spPr bwMode="auto">
            <a:xfrm>
              <a:off x="5027613" y="44831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6</a:t>
              </a:r>
              <a:endParaRPr lang="en-US" altLang="en-US"/>
            </a:p>
          </p:txBody>
        </p:sp>
        <p:sp>
          <p:nvSpPr>
            <p:cNvPr id="24586" name="Oval 11"/>
            <p:cNvSpPr>
              <a:spLocks noChangeArrowheads="1"/>
            </p:cNvSpPr>
            <p:nvPr/>
          </p:nvSpPr>
          <p:spPr bwMode="auto">
            <a:xfrm>
              <a:off x="5237163" y="2808288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5</a:t>
              </a:r>
              <a:endParaRPr lang="en-US" altLang="en-US"/>
            </a:p>
          </p:txBody>
        </p:sp>
        <p:sp>
          <p:nvSpPr>
            <p:cNvPr id="24587" name="Oval 12"/>
            <p:cNvSpPr>
              <a:spLocks noChangeArrowheads="1"/>
            </p:cNvSpPr>
            <p:nvPr/>
          </p:nvSpPr>
          <p:spPr bwMode="auto">
            <a:xfrm>
              <a:off x="7327900" y="4483100"/>
              <a:ext cx="690563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7</a:t>
              </a:r>
              <a:endParaRPr lang="en-US" altLang="en-US"/>
            </a:p>
          </p:txBody>
        </p:sp>
        <p:sp>
          <p:nvSpPr>
            <p:cNvPr id="24588" name="Oval 13"/>
            <p:cNvSpPr>
              <a:spLocks noChangeArrowheads="1"/>
            </p:cNvSpPr>
            <p:nvPr/>
          </p:nvSpPr>
          <p:spPr bwMode="auto">
            <a:xfrm>
              <a:off x="7327900" y="2808288"/>
              <a:ext cx="690563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8</a:t>
              </a:r>
              <a:endParaRPr lang="en-US" altLang="en-US"/>
            </a:p>
          </p:txBody>
        </p:sp>
        <p:sp>
          <p:nvSpPr>
            <p:cNvPr id="24589" name="Line 14"/>
            <p:cNvSpPr>
              <a:spLocks noChangeShapeType="1"/>
            </p:cNvSpPr>
            <p:nvPr/>
          </p:nvSpPr>
          <p:spPr bwMode="auto">
            <a:xfrm flipV="1">
              <a:off x="1476375" y="3284538"/>
              <a:ext cx="503238" cy="5048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0" name="Line 15"/>
            <p:cNvSpPr>
              <a:spLocks noChangeShapeType="1"/>
            </p:cNvSpPr>
            <p:nvPr/>
          </p:nvSpPr>
          <p:spPr bwMode="auto">
            <a:xfrm>
              <a:off x="1403350" y="4292600"/>
              <a:ext cx="552450" cy="382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1" name="Line 16"/>
            <p:cNvSpPr>
              <a:spLocks noChangeShapeType="1"/>
            </p:cNvSpPr>
            <p:nvPr/>
          </p:nvSpPr>
          <p:spPr bwMode="auto">
            <a:xfrm>
              <a:off x="2700338" y="3284538"/>
              <a:ext cx="927100" cy="5524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2" name="Line 17"/>
            <p:cNvSpPr>
              <a:spLocks noChangeShapeType="1"/>
            </p:cNvSpPr>
            <p:nvPr/>
          </p:nvSpPr>
          <p:spPr bwMode="auto">
            <a:xfrm flipV="1">
              <a:off x="2484438" y="4149725"/>
              <a:ext cx="1150937" cy="819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3" name="Line 18"/>
            <p:cNvSpPr>
              <a:spLocks noChangeShapeType="1"/>
            </p:cNvSpPr>
            <p:nvPr/>
          </p:nvSpPr>
          <p:spPr bwMode="auto">
            <a:xfrm>
              <a:off x="4170363" y="4064000"/>
              <a:ext cx="920750" cy="819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4" name="Line 19"/>
            <p:cNvSpPr>
              <a:spLocks noChangeShapeType="1"/>
            </p:cNvSpPr>
            <p:nvPr/>
          </p:nvSpPr>
          <p:spPr bwMode="auto">
            <a:xfrm flipV="1">
              <a:off x="4211638" y="3357563"/>
              <a:ext cx="1008062" cy="5032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5" name="Line 20"/>
            <p:cNvSpPr>
              <a:spLocks noChangeShapeType="1"/>
            </p:cNvSpPr>
            <p:nvPr/>
          </p:nvSpPr>
          <p:spPr bwMode="auto">
            <a:xfrm>
              <a:off x="5548313" y="5092700"/>
              <a:ext cx="1843087" cy="1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6" name="Line 21"/>
            <p:cNvSpPr>
              <a:spLocks noChangeShapeType="1"/>
            </p:cNvSpPr>
            <p:nvPr/>
          </p:nvSpPr>
          <p:spPr bwMode="auto">
            <a:xfrm flipV="1">
              <a:off x="7808913" y="3306763"/>
              <a:ext cx="1587" cy="13684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7" name="Line 22"/>
            <p:cNvSpPr>
              <a:spLocks noChangeShapeType="1"/>
            </p:cNvSpPr>
            <p:nvPr/>
          </p:nvSpPr>
          <p:spPr bwMode="auto">
            <a:xfrm>
              <a:off x="5780088" y="3209925"/>
              <a:ext cx="1611312" cy="1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819868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4</TotalTime>
  <Words>769</Words>
  <Application>Microsoft Office PowerPoint</Application>
  <PresentationFormat>On-screen Show (4:3)</PresentationFormat>
  <Paragraphs>296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Franklin Gothic Book</vt:lpstr>
      <vt:lpstr>Arial</vt:lpstr>
      <vt:lpstr>Franklin Gothic Medium</vt:lpstr>
      <vt:lpstr>Wingdings</vt:lpstr>
      <vt:lpstr>Calibri</vt:lpstr>
      <vt:lpstr>Tunga</vt:lpstr>
      <vt:lpstr>Information engineering</vt:lpstr>
      <vt:lpstr>Information engineering</vt:lpstr>
      <vt:lpstr>Gantt and PERT charts</vt:lpstr>
      <vt:lpstr>Pert charts</vt:lpstr>
      <vt:lpstr>Tasks in project planning and management </vt:lpstr>
      <vt:lpstr>Determine time estimates and calculate the expected completion time for each activity.</vt:lpstr>
      <vt:lpstr>Estimating time of tasks</vt:lpstr>
      <vt:lpstr>Calculating estimated time</vt:lpstr>
      <vt:lpstr>Calculating estimated time</vt:lpstr>
      <vt:lpstr>Determine the sequence of the activities and precedence relationships among all the activities by constructing a Gantt and PERT chart. </vt:lpstr>
      <vt:lpstr>Determine the critical path. </vt:lpstr>
      <vt:lpstr>TE</vt:lpstr>
      <vt:lpstr>PowerPoint Presentation</vt:lpstr>
      <vt:lpstr>Calculating TL</vt:lpstr>
      <vt:lpstr>Critical path</vt:lpstr>
      <vt:lpstr>Pert chart ( network diagram 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1</cp:revision>
  <dcterms:created xsi:type="dcterms:W3CDTF">2014-11-06T11:41:00Z</dcterms:created>
  <dcterms:modified xsi:type="dcterms:W3CDTF">2014-11-06T11:45:16Z</dcterms:modified>
</cp:coreProperties>
</file>