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56" r:id="rId3"/>
    <p:sldId id="269" r:id="rId4"/>
    <p:sldId id="270" r:id="rId5"/>
    <p:sldId id="272" r:id="rId6"/>
    <p:sldId id="271" r:id="rId7"/>
    <p:sldId id="284" r:id="rId8"/>
    <p:sldId id="268" r:id="rId9"/>
    <p:sldId id="274" r:id="rId10"/>
    <p:sldId id="275" r:id="rId11"/>
    <p:sldId id="273" r:id="rId12"/>
    <p:sldId id="276" r:id="rId13"/>
    <p:sldId id="277" r:id="rId14"/>
    <p:sldId id="280" r:id="rId15"/>
    <p:sldId id="278" r:id="rId16"/>
    <p:sldId id="279" r:id="rId17"/>
    <p:sldId id="281" r:id="rId18"/>
    <p:sldId id="283" r:id="rId19"/>
    <p:sldId id="28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60"/>
  </p:normalViewPr>
  <p:slideViewPr>
    <p:cSldViewPr>
      <p:cViewPr varScale="1">
        <p:scale>
          <a:sx n="68" d="100"/>
          <a:sy n="68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8B5F8-5718-4BE4-9B5E-66960FF4B5BC}" type="datetimeFigureOut">
              <a:rPr lang="en-GB" smtClean="0"/>
              <a:t>27/11/2012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7CA4BD-61AD-48B9-BFF0-7124CAD60BB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Martial Law was declared on 20</a:t>
            </a:r>
            <a:r>
              <a:rPr lang="en-GB" baseline="30000" dirty="0" smtClean="0"/>
              <a:t>th</a:t>
            </a:r>
            <a:r>
              <a:rPr lang="en-GB" dirty="0" smtClean="0"/>
              <a:t> May.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7CA4BD-61AD-48B9-BFF0-7124CAD60BBE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27/11/2012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b="1" dirty="0" smtClean="0"/>
              <a:t>Tiananmen 1989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Modern Chinese History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smtClean="0"/>
              <a:t>Brook, Timothy. </a:t>
            </a:r>
            <a:r>
              <a:rPr lang="en-GB" sz="2200" i="1" dirty="0" smtClean="0"/>
              <a:t>Quelling the People: The Military Suppression of the Beijing Democracy Movement. </a:t>
            </a:r>
            <a:r>
              <a:rPr lang="en-GB" sz="2200" dirty="0" smtClean="0"/>
              <a:t>Stanford: Stanford U.P., </a:t>
            </a:r>
            <a:r>
              <a:rPr lang="en-GB" sz="2200" dirty="0" smtClean="0"/>
              <a:t>1992. </a:t>
            </a:r>
            <a:endParaRPr lang="en-GB" sz="2200" dirty="0" smtClean="0"/>
          </a:p>
          <a:p>
            <a:r>
              <a:rPr lang="en-GB" sz="2200" dirty="0" smtClean="0"/>
              <a:t>Weller</a:t>
            </a:r>
            <a:r>
              <a:rPr lang="en-GB" sz="2200" dirty="0" smtClean="0"/>
              <a:t>, Robert P. </a:t>
            </a:r>
            <a:r>
              <a:rPr lang="en-GB" sz="2200" i="1" dirty="0" smtClean="0"/>
              <a:t>Resistance, Chaos and Control in China: </a:t>
            </a:r>
            <a:r>
              <a:rPr lang="en-GB" sz="2200" i="1" dirty="0" err="1" smtClean="0"/>
              <a:t>Taiping</a:t>
            </a:r>
            <a:r>
              <a:rPr lang="en-GB" sz="2200" i="1" dirty="0" smtClean="0"/>
              <a:t> Rebels, Taiwanese Ghosts and Tiananmen. </a:t>
            </a:r>
            <a:r>
              <a:rPr lang="en-GB" sz="2200" dirty="0" smtClean="0"/>
              <a:t>Seattle: University of Washington Press, 1994</a:t>
            </a:r>
            <a:r>
              <a:rPr lang="en-GB" sz="2200" dirty="0" smtClean="0"/>
              <a:t>.</a:t>
            </a:r>
          </a:p>
          <a:p>
            <a:r>
              <a:rPr lang="en-GB" sz="2200" dirty="0" smtClean="0"/>
              <a:t>Calhoun, Craig; Jeffrey N. </a:t>
            </a:r>
            <a:r>
              <a:rPr lang="en-GB" sz="2200" dirty="0" err="1" smtClean="0"/>
              <a:t>Wasserstrom</a:t>
            </a:r>
            <a:r>
              <a:rPr lang="en-GB" sz="2200" dirty="0" smtClean="0"/>
              <a:t>. “Legacies </a:t>
            </a:r>
            <a:r>
              <a:rPr lang="en-GB" sz="2200" dirty="0" smtClean="0"/>
              <a:t>of Radicalism: China's Cultural Revolution and the Democracy Movement of 1989</a:t>
            </a:r>
            <a:r>
              <a:rPr lang="en-GB" sz="2200" dirty="0" smtClean="0"/>
              <a:t>.” </a:t>
            </a:r>
            <a:r>
              <a:rPr lang="en-GB" sz="2200" i="1" dirty="0" smtClean="0"/>
              <a:t>Thesis Eleven </a:t>
            </a:r>
            <a:r>
              <a:rPr lang="en-GB" sz="2200" dirty="0" smtClean="0"/>
              <a:t>57 </a:t>
            </a:r>
            <a:r>
              <a:rPr lang="en-GB" sz="2200" dirty="0" smtClean="0"/>
              <a:t>(1999</a:t>
            </a:r>
            <a:r>
              <a:rPr lang="en-GB" sz="2200" dirty="0" smtClean="0"/>
              <a:t>), 33‑52.</a:t>
            </a:r>
          </a:p>
          <a:p>
            <a:r>
              <a:rPr lang="de-DE" sz="2200" dirty="0" smtClean="0"/>
              <a:t>Esherick, Joseph W.; Wasserstrom, Jeffrey N</a:t>
            </a:r>
            <a:r>
              <a:rPr lang="de-DE" sz="2200" dirty="0" smtClean="0"/>
              <a:t>. </a:t>
            </a:r>
            <a:r>
              <a:rPr lang="en-GB" sz="2200" dirty="0" smtClean="0"/>
              <a:t>“Acting </a:t>
            </a:r>
            <a:r>
              <a:rPr lang="en-GB" sz="2200" dirty="0" smtClean="0"/>
              <a:t>Out Democracy: Political </a:t>
            </a:r>
            <a:r>
              <a:rPr lang="en-GB" sz="2200" dirty="0" err="1" smtClean="0"/>
              <a:t>Theater</a:t>
            </a:r>
            <a:r>
              <a:rPr lang="en-GB" sz="2200" dirty="0" smtClean="0"/>
              <a:t> in Modern China</a:t>
            </a:r>
            <a:r>
              <a:rPr lang="en-GB" sz="2200" dirty="0" smtClean="0"/>
              <a:t>.” </a:t>
            </a:r>
            <a:r>
              <a:rPr lang="en-GB" sz="2200" i="1" dirty="0" smtClean="0"/>
              <a:t>Journal </a:t>
            </a:r>
            <a:r>
              <a:rPr lang="en-GB" sz="2200" i="1" dirty="0" smtClean="0"/>
              <a:t>of Asian </a:t>
            </a:r>
            <a:r>
              <a:rPr lang="en-GB" sz="2200" i="1" dirty="0" smtClean="0"/>
              <a:t>Studies</a:t>
            </a:r>
            <a:r>
              <a:rPr lang="en-GB" sz="2200" dirty="0" smtClean="0"/>
              <a:t> 49:4 </a:t>
            </a:r>
            <a:r>
              <a:rPr lang="en-GB" sz="2200" dirty="0" smtClean="0"/>
              <a:t>(1990</a:t>
            </a:r>
            <a:r>
              <a:rPr lang="en-GB" sz="2200" dirty="0" smtClean="0"/>
              <a:t>), 835‑865. </a:t>
            </a:r>
            <a:endParaRPr lang="en-GB" sz="22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err="1" smtClean="0"/>
              <a:t>Fewsmith</a:t>
            </a:r>
            <a:r>
              <a:rPr lang="en-GB" sz="2200" dirty="0" smtClean="0"/>
              <a:t>, Joseph</a:t>
            </a:r>
            <a:r>
              <a:rPr lang="en-GB" sz="2200" dirty="0" smtClean="0"/>
              <a:t>. </a:t>
            </a:r>
            <a:r>
              <a:rPr lang="en-GB" sz="2200" i="1" dirty="0" smtClean="0"/>
              <a:t>China </a:t>
            </a:r>
            <a:r>
              <a:rPr lang="en-GB" sz="2200" i="1" dirty="0" smtClean="0"/>
              <a:t>Since Tiananmen: From Deng Xiaoping to </a:t>
            </a:r>
            <a:r>
              <a:rPr lang="en-GB" sz="2200" i="1" dirty="0" err="1" smtClean="0"/>
              <a:t>Hu</a:t>
            </a:r>
            <a:r>
              <a:rPr lang="en-GB" sz="2200" i="1" dirty="0" smtClean="0"/>
              <a:t> </a:t>
            </a:r>
            <a:r>
              <a:rPr lang="en-GB" sz="2200" i="1" dirty="0" err="1" smtClean="0"/>
              <a:t>Jintao</a:t>
            </a:r>
            <a:r>
              <a:rPr lang="en-GB" sz="2200" i="1" dirty="0" smtClean="0"/>
              <a:t>.</a:t>
            </a:r>
            <a:r>
              <a:rPr lang="en-GB" sz="2200" dirty="0" smtClean="0"/>
              <a:t> Cambridge: Cambridge </a:t>
            </a:r>
            <a:r>
              <a:rPr lang="en-GB" sz="2200" dirty="0" smtClean="0"/>
              <a:t>University Press</a:t>
            </a:r>
            <a:r>
              <a:rPr lang="en-GB" sz="2200" dirty="0" smtClean="0"/>
              <a:t>, 2001.</a:t>
            </a:r>
          </a:p>
          <a:p>
            <a:r>
              <a:rPr lang="en-GB" sz="2200" dirty="0" smtClean="0"/>
              <a:t>Zhao</a:t>
            </a:r>
            <a:r>
              <a:rPr lang="en-GB" sz="2200" dirty="0" smtClean="0"/>
              <a:t>, </a:t>
            </a:r>
            <a:r>
              <a:rPr lang="en-GB" sz="2200" dirty="0" err="1" smtClean="0"/>
              <a:t>Dingxin</a:t>
            </a:r>
            <a:r>
              <a:rPr lang="en-GB" sz="2200" dirty="0" smtClean="0"/>
              <a:t>. </a:t>
            </a:r>
            <a:r>
              <a:rPr lang="en-GB" sz="2200" i="1" dirty="0" smtClean="0"/>
              <a:t>The </a:t>
            </a:r>
            <a:r>
              <a:rPr lang="en-GB" sz="2200" i="1" dirty="0" smtClean="0"/>
              <a:t>Power of Tiananmen: State‑</a:t>
            </a:r>
            <a:r>
              <a:rPr lang="en-GB" sz="2200" i="1" dirty="0" err="1" smtClean="0"/>
              <a:t>Society</a:t>
            </a:r>
            <a:r>
              <a:rPr lang="en-GB" sz="2200" i="1" dirty="0" smtClean="0"/>
              <a:t> Relations and the 1989 Beijing Student Movement</a:t>
            </a:r>
            <a:r>
              <a:rPr lang="en-GB" sz="2200" i="1" dirty="0" smtClean="0"/>
              <a:t>. </a:t>
            </a:r>
            <a:r>
              <a:rPr lang="en-GB" sz="2200" dirty="0" smtClean="0"/>
              <a:t>Chicago: University </a:t>
            </a:r>
            <a:r>
              <a:rPr lang="en-GB" sz="2200" dirty="0" smtClean="0"/>
              <a:t>of Chicago Press</a:t>
            </a:r>
            <a:r>
              <a:rPr lang="en-GB" sz="2200" dirty="0" smtClean="0"/>
              <a:t>, 2001.</a:t>
            </a:r>
          </a:p>
          <a:p>
            <a:r>
              <a:rPr lang="en-GB" sz="2200" dirty="0" smtClean="0"/>
              <a:t>Hay, Jeff (ed</a:t>
            </a:r>
            <a:r>
              <a:rPr lang="en-GB" sz="2200" dirty="0" smtClean="0"/>
              <a:t>.). </a:t>
            </a:r>
            <a:r>
              <a:rPr lang="en-GB" sz="2200" i="1" dirty="0" smtClean="0"/>
              <a:t>Perspectives </a:t>
            </a:r>
            <a:r>
              <a:rPr lang="en-GB" sz="2200" i="1" dirty="0" smtClean="0"/>
              <a:t>on Modern World History: The Tiananmen Square Protests of 1989</a:t>
            </a:r>
            <a:r>
              <a:rPr lang="en-GB" sz="2200" i="1" dirty="0" smtClean="0"/>
              <a:t>. </a:t>
            </a:r>
            <a:r>
              <a:rPr lang="en-GB" sz="2200" dirty="0" smtClean="0"/>
              <a:t>Detroit: Thomason </a:t>
            </a:r>
            <a:r>
              <a:rPr lang="en-GB" sz="2200" dirty="0" smtClean="0"/>
              <a:t>Gale</a:t>
            </a:r>
            <a:r>
              <a:rPr lang="en-GB" sz="2200" dirty="0" smtClean="0"/>
              <a:t>, 2010.</a:t>
            </a:r>
          </a:p>
          <a:p>
            <a:r>
              <a:rPr lang="en-GB" sz="2200" dirty="0" smtClean="0"/>
              <a:t>Nathan, Andrew et al. (eds.). </a:t>
            </a:r>
            <a:r>
              <a:rPr lang="en-GB" sz="2200" i="1" dirty="0" smtClean="0"/>
              <a:t>The Tiananmen Papers</a:t>
            </a:r>
            <a:r>
              <a:rPr lang="en-GB" sz="2200" dirty="0" smtClean="0"/>
              <a:t>. New York: Public Affairs, 2001.</a:t>
            </a:r>
            <a:endParaRPr lang="en-GB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07443"/>
            <a:ext cx="3600400" cy="6144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67544" y="5036983"/>
            <a:ext cx="21602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Source: </a:t>
            </a:r>
            <a:r>
              <a:rPr lang="en-GB" i="1" dirty="0" smtClean="0"/>
              <a:t>The Tiananmen Square Protests of 1989</a:t>
            </a:r>
            <a:r>
              <a:rPr lang="en-GB" dirty="0" smtClean="0"/>
              <a:t>, </a:t>
            </a:r>
            <a:r>
              <a:rPr lang="en-GB" dirty="0" smtClean="0"/>
              <a:t>p.57.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15 April 1989: Vigil for </a:t>
            </a:r>
            <a:r>
              <a:rPr lang="en-GB" sz="3600" dirty="0" err="1" smtClean="0"/>
              <a:t>Hu</a:t>
            </a:r>
            <a:r>
              <a:rPr lang="en-GB" sz="3600" dirty="0" smtClean="0"/>
              <a:t> </a:t>
            </a:r>
            <a:r>
              <a:rPr lang="en-GB" sz="3600" dirty="0" err="1" smtClean="0"/>
              <a:t>Yaobang</a:t>
            </a:r>
            <a:endParaRPr lang="en-GB" sz="3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053" y="1405859"/>
            <a:ext cx="7373355" cy="49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827584" y="645333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i="1" dirty="0" smtClean="0"/>
              <a:t>The Tiananmen Square Protests of 1989</a:t>
            </a:r>
            <a:r>
              <a:rPr lang="en-GB" dirty="0" smtClean="0"/>
              <a:t>, p.15.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"It is Necessary to Take a Clear-Cut Stand Against </a:t>
            </a:r>
            <a:r>
              <a:rPr lang="en-GB" sz="2800" dirty="0" smtClean="0"/>
              <a:t>Disturbances"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People’s </a:t>
            </a:r>
            <a:r>
              <a:rPr lang="en-GB" sz="2800" dirty="0" smtClean="0"/>
              <a:t>Daily Editorial 26 April</a:t>
            </a:r>
            <a:endParaRPr lang="en-GB" sz="2800" dirty="0"/>
          </a:p>
        </p:txBody>
      </p:sp>
      <p:pic>
        <p:nvPicPr>
          <p:cNvPr id="4" name="Content Placeholder 3" descr="People's Daily 26 April 198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47320" y="1484783"/>
            <a:ext cx="6709056" cy="520938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TV debate on 18 May: </a:t>
            </a:r>
            <a:r>
              <a:rPr lang="en-GB" sz="2800" dirty="0" err="1" smtClean="0"/>
              <a:t>Wu’erkaixi</a:t>
            </a:r>
            <a:r>
              <a:rPr lang="en-GB" sz="2800" dirty="0" smtClean="0"/>
              <a:t> meets Li </a:t>
            </a:r>
            <a:r>
              <a:rPr lang="en-GB" sz="2800" dirty="0" err="1" smtClean="0"/>
              <a:t>Peng</a:t>
            </a:r>
            <a:endParaRPr lang="en-GB" sz="2800" dirty="0"/>
          </a:p>
        </p:txBody>
      </p:sp>
      <p:pic>
        <p:nvPicPr>
          <p:cNvPr id="6" name="Content Placeholder 5" descr="Wuer Kaixi meets Li Pen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2580" y="2528015"/>
            <a:ext cx="7778839" cy="2640169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Gorbachev visit on 18 May</a:t>
            </a:r>
            <a:endParaRPr lang="en-GB" dirty="0"/>
          </a:p>
        </p:txBody>
      </p:sp>
      <p:pic>
        <p:nvPicPr>
          <p:cNvPr id="4" name="Content Placeholder 3" descr="Gorbachev visit May 18, 198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32561" y="1835376"/>
            <a:ext cx="6651807" cy="404189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Demonstrations 2</a:t>
            </a:r>
            <a:r>
              <a:rPr lang="en-GB" baseline="30000" dirty="0" smtClean="0"/>
              <a:t>nd</a:t>
            </a:r>
            <a:r>
              <a:rPr lang="en-GB" dirty="0" smtClean="0"/>
              <a:t> June</a:t>
            </a:r>
            <a:endParaRPr lang="en-GB" dirty="0"/>
          </a:p>
        </p:txBody>
      </p:sp>
      <p:pic>
        <p:nvPicPr>
          <p:cNvPr id="4" name="Content Placeholder 3" descr="June 2, 198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52197"/>
            <a:ext cx="7200800" cy="4791806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June 1989: Tank Man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9262" y="1933575"/>
            <a:ext cx="5705475" cy="382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286000" y="587901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Source: </a:t>
            </a:r>
            <a:r>
              <a:rPr lang="en-GB" i="1" dirty="0" smtClean="0"/>
              <a:t>The Tiananmen Square Protests of 1989</a:t>
            </a:r>
            <a:r>
              <a:rPr lang="en-GB" dirty="0" smtClean="0"/>
              <a:t>, </a:t>
            </a:r>
            <a:r>
              <a:rPr lang="en-GB" dirty="0" smtClean="0"/>
              <a:t>p.58.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people died?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</a:t>
            </a:r>
            <a:r>
              <a:rPr lang="en-GB" dirty="0" smtClean="0"/>
              <a:t>o confirmed numbers</a:t>
            </a:r>
          </a:p>
          <a:p>
            <a:r>
              <a:rPr lang="en-GB" dirty="0" smtClean="0"/>
              <a:t>M</a:t>
            </a:r>
            <a:r>
              <a:rPr lang="en-GB" dirty="0" smtClean="0"/>
              <a:t>ost victims did not die on Tiananmen Square but in the streets and neighbourhoods of Beijing</a:t>
            </a:r>
          </a:p>
          <a:p>
            <a:r>
              <a:rPr lang="en-GB" dirty="0" smtClean="0"/>
              <a:t>V</a:t>
            </a:r>
            <a:r>
              <a:rPr lang="en-GB" dirty="0" smtClean="0"/>
              <a:t>ictims mostly not students but outraged citizens who supported the students against the PLA</a:t>
            </a:r>
          </a:p>
          <a:p>
            <a:r>
              <a:rPr lang="en-GB" dirty="0" smtClean="0"/>
              <a:t>V</a:t>
            </a:r>
            <a:r>
              <a:rPr lang="en-GB" dirty="0" smtClean="0"/>
              <a:t>ote to leave the Square by students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Why did mass demonstrations in Eastern Europe lead to evolution towards democracy whereas in China they lead to a period of political repression?</a:t>
            </a:r>
          </a:p>
          <a:p>
            <a:r>
              <a:rPr lang="en-GB" sz="2400" dirty="0" smtClean="0"/>
              <a:t>Was the use of military force justified?</a:t>
            </a:r>
          </a:p>
          <a:p>
            <a:r>
              <a:rPr lang="en-GB" sz="2400" dirty="0" smtClean="0"/>
              <a:t>What is the historical significance of the ‘clampdown’/’massacre’/’incident’?</a:t>
            </a:r>
          </a:p>
          <a:p>
            <a:r>
              <a:rPr lang="en-GB" sz="2400" dirty="0" smtClean="0"/>
              <a:t>Why does the CCP not allow open discussion of the events surrounding June 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?</a:t>
            </a:r>
          </a:p>
          <a:p>
            <a:r>
              <a:rPr lang="en-GB" sz="2400" dirty="0" smtClean="0"/>
              <a:t>Can a free economy be compatible with the specifically Chinese form of dictatorial government?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did protesters demand?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Democracy: understood as ‘</a:t>
            </a:r>
            <a:r>
              <a:rPr lang="en-GB" dirty="0" err="1" smtClean="0"/>
              <a:t>pluralization</a:t>
            </a:r>
            <a:r>
              <a:rPr lang="en-GB" dirty="0" smtClean="0"/>
              <a:t>’ (</a:t>
            </a:r>
            <a:r>
              <a:rPr lang="en-GB" i="1" dirty="0" err="1" smtClean="0"/>
              <a:t>duanyuanhua</a:t>
            </a:r>
            <a:r>
              <a:rPr lang="en-GB" dirty="0" smtClean="0"/>
              <a:t> </a:t>
            </a:r>
            <a:r>
              <a:rPr lang="zh-CN" altLang="en-US" dirty="0" smtClean="0"/>
              <a:t>多元化</a:t>
            </a:r>
            <a:r>
              <a:rPr lang="en-GB" altLang="zh-CN" dirty="0" smtClean="0"/>
              <a:t>)</a:t>
            </a:r>
          </a:p>
          <a:p>
            <a:r>
              <a:rPr lang="en-GB" altLang="zh-CN" dirty="0" smtClean="0"/>
              <a:t>Fight ‘corruption and </a:t>
            </a:r>
            <a:r>
              <a:rPr lang="en-GB" altLang="zh-CN" dirty="0" err="1" smtClean="0"/>
              <a:t>degenerization</a:t>
            </a:r>
            <a:r>
              <a:rPr lang="en-GB" altLang="zh-CN" dirty="0" smtClean="0"/>
              <a:t>’ (</a:t>
            </a:r>
            <a:r>
              <a:rPr lang="en-GB" altLang="zh-CN" i="1" dirty="0" err="1" smtClean="0"/>
              <a:t>dadao</a:t>
            </a:r>
            <a:r>
              <a:rPr lang="en-GB" altLang="zh-CN" dirty="0" smtClean="0"/>
              <a:t> </a:t>
            </a:r>
            <a:r>
              <a:rPr lang="en-GB" altLang="zh-CN" i="1" dirty="0" err="1" smtClean="0"/>
              <a:t>tanwu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fubai</a:t>
            </a:r>
            <a:r>
              <a:rPr lang="en-GB" altLang="zh-CN" dirty="0" smtClean="0"/>
              <a:t> </a:t>
            </a:r>
            <a:r>
              <a:rPr lang="zh-CN" altLang="en-US" dirty="0" smtClean="0"/>
              <a:t>达到贪污腐败</a:t>
            </a:r>
            <a:r>
              <a:rPr lang="en-GB" altLang="zh-CN" dirty="0" smtClean="0"/>
              <a:t>), e.g. Mao send his son into the Korean War, nowadays leaders send their children to America</a:t>
            </a:r>
          </a:p>
          <a:p>
            <a:r>
              <a:rPr lang="en-GB" altLang="zh-CN" dirty="0" smtClean="0"/>
              <a:t>Focus on unity (problem of diversity)</a:t>
            </a:r>
          </a:p>
          <a:p>
            <a:r>
              <a:rPr lang="en-GB" altLang="zh-CN" dirty="0" smtClean="0"/>
              <a:t>Greater voice for the intelligentsia</a:t>
            </a:r>
          </a:p>
          <a:p>
            <a:endParaRPr lang="en-GB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Official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Demonstrations regarded as ‘bourgeois liberalism’ and ‘chaos’; ‘fan </a:t>
            </a:r>
            <a:r>
              <a:rPr lang="en-GB" sz="2400" dirty="0" err="1" smtClean="0"/>
              <a:t>geming</a:t>
            </a:r>
            <a:r>
              <a:rPr lang="en-GB" sz="2400" dirty="0" smtClean="0"/>
              <a:t> </a:t>
            </a:r>
            <a:r>
              <a:rPr lang="en-GB" sz="2400" dirty="0" err="1" smtClean="0"/>
              <a:t>baoluan</a:t>
            </a:r>
            <a:r>
              <a:rPr lang="en-GB" sz="2400" dirty="0" smtClean="0"/>
              <a:t>’ </a:t>
            </a:r>
            <a:r>
              <a:rPr lang="zh-CN" altLang="en-US" sz="2400" dirty="0" smtClean="0"/>
              <a:t>反革命暴乱</a:t>
            </a:r>
            <a:r>
              <a:rPr lang="en-GB" altLang="zh-CN" sz="2400" dirty="0" smtClean="0"/>
              <a:t> ‘counter-revolutionary riot’ </a:t>
            </a:r>
            <a:r>
              <a:rPr lang="en-GB" altLang="zh-CN" sz="2400" dirty="0" smtClean="0">
                <a:sym typeface="Wingdings" pitchFamily="2" charset="2"/>
              </a:rPr>
              <a:t> comparison to Cultural Revolution</a:t>
            </a:r>
          </a:p>
          <a:p>
            <a:r>
              <a:rPr lang="en-GB" sz="2400" dirty="0" smtClean="0">
                <a:sym typeface="Wingdings" pitchFamily="2" charset="2"/>
              </a:rPr>
              <a:t>Students insist that they are ‘patriotic’</a:t>
            </a:r>
          </a:p>
          <a:p>
            <a:r>
              <a:rPr lang="en-GB" sz="2400" dirty="0" smtClean="0">
                <a:sym typeface="Wingdings" pitchFamily="2" charset="2"/>
              </a:rPr>
              <a:t>Chinese culture lacks democratic tradition  democratic system unsuitable for China at present</a:t>
            </a:r>
          </a:p>
          <a:p>
            <a:r>
              <a:rPr lang="en-GB" sz="2400" dirty="0" smtClean="0">
                <a:sym typeface="Wingdings" pitchFamily="2" charset="2"/>
              </a:rPr>
              <a:t>Economic development does not necessarily require democratic system; dictatorship can be more efficient economically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to Cultural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behaved in orderly fashion </a:t>
            </a:r>
            <a:r>
              <a:rPr lang="en-GB" dirty="0" smtClean="0">
                <a:sym typeface="Wingdings" pitchFamily="2" charset="2"/>
              </a:rPr>
              <a:t> demonstration monitors</a:t>
            </a:r>
          </a:p>
          <a:p>
            <a:r>
              <a:rPr lang="en-GB" dirty="0" smtClean="0">
                <a:sym typeface="Wingdings" pitchFamily="2" charset="2"/>
              </a:rPr>
              <a:t>No deification of political leaders</a:t>
            </a:r>
          </a:p>
          <a:p>
            <a:r>
              <a:rPr lang="en-GB" dirty="0" smtClean="0">
                <a:sym typeface="Wingdings" pitchFamily="2" charset="2"/>
              </a:rPr>
              <a:t>Cheerful atmosphere among demonstrators</a:t>
            </a:r>
          </a:p>
          <a:p>
            <a:r>
              <a:rPr lang="en-GB" dirty="0" smtClean="0">
                <a:sym typeface="Wingdings" pitchFamily="2" charset="2"/>
              </a:rPr>
              <a:t>Broad popular support for demands of the students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Power struggle between Li </a:t>
            </a:r>
            <a:r>
              <a:rPr lang="en-GB" dirty="0" err="1" smtClean="0">
                <a:latin typeface="Calibri" pitchFamily="34" charset="0"/>
              </a:rPr>
              <a:t>Peng</a:t>
            </a:r>
            <a:r>
              <a:rPr lang="en-GB" dirty="0" smtClean="0">
                <a:latin typeface="Calibri" pitchFamily="34" charset="0"/>
              </a:rPr>
              <a:t> (Premier) and Zhao </a:t>
            </a:r>
            <a:r>
              <a:rPr lang="en-GB" dirty="0" err="1" smtClean="0">
                <a:latin typeface="Calibri" pitchFamily="34" charset="0"/>
              </a:rPr>
              <a:t>Ziyang</a:t>
            </a:r>
            <a:r>
              <a:rPr lang="en-GB" dirty="0" smtClean="0">
                <a:latin typeface="Calibri" pitchFamily="34" charset="0"/>
              </a:rPr>
              <a:t> (General Secretary)</a:t>
            </a:r>
          </a:p>
          <a:p>
            <a:r>
              <a:rPr lang="en-GB" dirty="0" smtClean="0">
                <a:latin typeface="Calibri" pitchFamily="34" charset="0"/>
              </a:rPr>
              <a:t>Struggle between those who advocated political reforms (‘democratisation must follow economic development’) and those who opposed them</a:t>
            </a:r>
          </a:p>
          <a:p>
            <a:r>
              <a:rPr lang="en-GB" dirty="0" smtClean="0">
                <a:latin typeface="Calibri" pitchFamily="34" charset="0"/>
              </a:rPr>
              <a:t>Influence of extra-constitutional ‘elders’ over Politburo Standing Committee</a:t>
            </a:r>
          </a:p>
          <a:p>
            <a:endParaRPr lang="en-GB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Society vs.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smtClean="0">
                <a:latin typeface="Calibri" pitchFamily="34" charset="0"/>
              </a:rPr>
              <a:t>State elites clung to communist ideology, students measured state by economic and moral performance</a:t>
            </a:r>
          </a:p>
          <a:p>
            <a:r>
              <a:rPr lang="en-GB" sz="2200" dirty="0" smtClean="0">
                <a:latin typeface="Calibri" pitchFamily="34" charset="0"/>
              </a:rPr>
              <a:t>Influence of ‘campus ecology’: close-nit student networks</a:t>
            </a:r>
          </a:p>
          <a:p>
            <a:r>
              <a:rPr lang="en-GB" sz="2200" dirty="0" smtClean="0">
                <a:latin typeface="Calibri" pitchFamily="34" charset="0"/>
              </a:rPr>
              <a:t>traditional language</a:t>
            </a:r>
          </a:p>
          <a:p>
            <a:endParaRPr lang="en-GB" sz="2200" dirty="0" smtClean="0">
              <a:latin typeface="Calibri" pitchFamily="34" charset="0"/>
            </a:endParaRPr>
          </a:p>
          <a:p>
            <a:r>
              <a:rPr lang="en-GB" sz="2200" dirty="0" smtClean="0">
                <a:latin typeface="Calibri" pitchFamily="34" charset="0"/>
              </a:rPr>
              <a:t>Zhao </a:t>
            </a:r>
            <a:r>
              <a:rPr lang="en-GB" sz="2200" dirty="0" err="1" smtClean="0">
                <a:latin typeface="Calibri" pitchFamily="34" charset="0"/>
              </a:rPr>
              <a:t>Dingxin</a:t>
            </a:r>
            <a:r>
              <a:rPr lang="en-GB" sz="2200" dirty="0" smtClean="0">
                <a:latin typeface="Calibri" pitchFamily="34" charset="0"/>
              </a:rPr>
              <a:t>: “[…]I argue that</a:t>
            </a:r>
            <a:r>
              <a:rPr lang="en-GB" sz="2200" dirty="0" smtClean="0">
                <a:latin typeface="Calibri" pitchFamily="34" charset="0"/>
              </a:rPr>
              <a:t>, during the 1980s in China, the state was authoritarian, society was </a:t>
            </a:r>
            <a:r>
              <a:rPr lang="en-GB" sz="2200" dirty="0" smtClean="0">
                <a:latin typeface="Calibri" pitchFamily="34" charset="0"/>
              </a:rPr>
              <a:t>poorly organized</a:t>
            </a:r>
            <a:r>
              <a:rPr lang="en-GB" sz="2200" dirty="0" smtClean="0">
                <a:latin typeface="Calibri" pitchFamily="34" charset="0"/>
              </a:rPr>
              <a:t>, and state </a:t>
            </a:r>
            <a:r>
              <a:rPr lang="en-GB" sz="2200" dirty="0" err="1" smtClean="0">
                <a:latin typeface="Calibri" pitchFamily="34" charset="0"/>
              </a:rPr>
              <a:t>legitimation</a:t>
            </a:r>
            <a:r>
              <a:rPr lang="en-GB" sz="2200" dirty="0" smtClean="0">
                <a:latin typeface="Calibri" pitchFamily="34" charset="0"/>
              </a:rPr>
              <a:t> was based on its moral and economic performance</a:t>
            </a:r>
            <a:r>
              <a:rPr lang="en-GB" sz="2200" dirty="0" smtClean="0">
                <a:latin typeface="Calibri" pitchFamily="34" charset="0"/>
              </a:rPr>
              <a:t>. This </a:t>
            </a:r>
            <a:r>
              <a:rPr lang="en-GB" sz="2200" dirty="0" smtClean="0">
                <a:latin typeface="Calibri" pitchFamily="34" charset="0"/>
              </a:rPr>
              <a:t>particular “state-society relationship,” in conjunction with </a:t>
            </a:r>
            <a:r>
              <a:rPr lang="en-GB" sz="2200" dirty="0" smtClean="0">
                <a:latin typeface="Calibri" pitchFamily="34" charset="0"/>
              </a:rPr>
              <a:t>the great </a:t>
            </a:r>
            <a:r>
              <a:rPr lang="en-GB" sz="2200" dirty="0" smtClean="0">
                <a:latin typeface="Calibri" pitchFamily="34" charset="0"/>
              </a:rPr>
              <a:t>uncertainties and </a:t>
            </a:r>
            <a:r>
              <a:rPr lang="en-GB" sz="2200" dirty="0" smtClean="0">
                <a:latin typeface="Calibri" pitchFamily="34" charset="0"/>
              </a:rPr>
              <a:t>conflicts </a:t>
            </a:r>
            <a:r>
              <a:rPr lang="en-GB" sz="2200" dirty="0" smtClean="0">
                <a:latin typeface="Calibri" pitchFamily="34" charset="0"/>
              </a:rPr>
              <a:t>brought about by state-led economic reform</a:t>
            </a:r>
            <a:r>
              <a:rPr lang="en-GB" sz="2200" dirty="0" smtClean="0">
                <a:latin typeface="Calibri" pitchFamily="34" charset="0"/>
              </a:rPr>
              <a:t>, led </a:t>
            </a:r>
            <a:r>
              <a:rPr lang="en-GB" sz="2200" dirty="0" smtClean="0">
                <a:latin typeface="Calibri" pitchFamily="34" charset="0"/>
              </a:rPr>
              <a:t>to the rise and shaped the development of the 1989 Movement</a:t>
            </a:r>
            <a:r>
              <a:rPr lang="en-GB" sz="2200" dirty="0" smtClean="0">
                <a:latin typeface="Calibri" pitchFamily="34" charset="0"/>
              </a:rPr>
              <a:t>.” (p. 8)</a:t>
            </a:r>
            <a:endParaRPr lang="en-GB" sz="22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23440" y="38421"/>
            <a:ext cx="5284864" cy="6819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527</TotalTime>
  <Words>744</Words>
  <Application>Microsoft Office PowerPoint</Application>
  <PresentationFormat>On-screen Show (4:3)</PresentationFormat>
  <Paragraphs>59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Quadrant</vt:lpstr>
      <vt:lpstr>ThemeKatharina</vt:lpstr>
      <vt:lpstr>Tiananmen 1989</vt:lpstr>
      <vt:lpstr>Literature</vt:lpstr>
      <vt:lpstr>Literature II</vt:lpstr>
      <vt:lpstr>Slide 4</vt:lpstr>
      <vt:lpstr>15 April 1989: Vigil for Hu Yaobang</vt:lpstr>
      <vt:lpstr>"It is Necessary to Take a Clear-Cut Stand Against Disturbances"  People’s Daily Editorial 26 April</vt:lpstr>
      <vt:lpstr>TV debate on 18 May: Wu’erkaixi meets Li Peng</vt:lpstr>
      <vt:lpstr>Gorbachev visit on 18 May</vt:lpstr>
      <vt:lpstr>Demonstrations 2nd June</vt:lpstr>
      <vt:lpstr>5 June 1989: Tank Man</vt:lpstr>
      <vt:lpstr>How many people died?</vt:lpstr>
      <vt:lpstr>Questions</vt:lpstr>
      <vt:lpstr>What did protesters demand?</vt:lpstr>
      <vt:lpstr>Official interpretation</vt:lpstr>
      <vt:lpstr>Differences to Cultural Revolution</vt:lpstr>
      <vt:lpstr>Political Interpretation</vt:lpstr>
      <vt:lpstr>Society vs. State</vt:lpstr>
      <vt:lpstr>Slide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</cp:lastModifiedBy>
  <cp:revision>55</cp:revision>
  <dcterms:created xsi:type="dcterms:W3CDTF">2010-02-10T05:41:56Z</dcterms:created>
  <dcterms:modified xsi:type="dcterms:W3CDTF">2012-11-27T10:31:46Z</dcterms:modified>
</cp:coreProperties>
</file>