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4" r:id="rId1"/>
  </p:sldMasterIdLst>
  <p:sldIdLst>
    <p:sldId id="256" r:id="rId2"/>
    <p:sldId id="257" r:id="rId3"/>
    <p:sldId id="258" r:id="rId4"/>
    <p:sldId id="262" r:id="rId5"/>
    <p:sldId id="263" r:id="rId6"/>
    <p:sldId id="259" r:id="rId7"/>
    <p:sldId id="260" r:id="rId8"/>
    <p:sldId id="261"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3" d="100"/>
          <a:sy n="63" d="100"/>
        </p:scale>
        <p:origin x="1380" y="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a:t>Click to edit Master title style</a:t>
            </a:r>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451DEABC-D766-4322-8E78-B830FAE35C72}" type="datetime4">
              <a:rPr lang="en-US" smtClean="0"/>
              <a:pPr/>
              <a:t>January 26, 2020</a:t>
            </a:fld>
            <a:endParaRPr lang="en-US" dirty="0"/>
          </a:p>
        </p:txBody>
      </p:sp>
      <p:sp>
        <p:nvSpPr>
          <p:cNvPr id="17" name="Footer Placeholder 16"/>
          <p:cNvSpPr>
            <a:spLocks noGrp="1"/>
          </p:cNvSpPr>
          <p:nvPr>
            <p:ph type="ftr" sz="quarter" idx="11"/>
          </p:nvPr>
        </p:nvSpPr>
        <p:spPr>
          <a:xfrm>
            <a:off x="2898648" y="6355080"/>
            <a:ext cx="3474720" cy="365760"/>
          </a:xfrm>
        </p:spPr>
        <p:txBody>
          <a:bodyPr/>
          <a:lstStyle/>
          <a:p>
            <a:endParaRPr lang="en-US" dirty="0"/>
          </a:p>
        </p:txBody>
      </p:sp>
      <p:sp>
        <p:nvSpPr>
          <p:cNvPr id="29" name="Slide Number Placeholder 28"/>
          <p:cNvSpPr>
            <a:spLocks noGrp="1"/>
          </p:cNvSpPr>
          <p:nvPr>
            <p:ph type="sldNum" sz="quarter" idx="12"/>
          </p:nvPr>
        </p:nvSpPr>
        <p:spPr>
          <a:xfrm>
            <a:off x="1216152" y="6355080"/>
            <a:ext cx="1219200" cy="365760"/>
          </a:xfrm>
        </p:spPr>
        <p:txBody>
          <a:bodyPr/>
          <a:lstStyle/>
          <a:p>
            <a:fld id="{F38DF745-7D3F-47F4-83A3-874385CFAA69}" type="slidenum">
              <a:rPr lang="en-US" smtClean="0"/>
              <a:pPr/>
              <a:t>‹#›</a:t>
            </a:fld>
            <a:endParaRPr lang="en-US" dirty="0"/>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93333F43-3E86-47E4-BFBB-2476D384E1C6}" type="datetime4">
              <a:rPr lang="en-US" smtClean="0"/>
              <a:pPr/>
              <a:t>January 26, 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a:t>Click to edit Master title style</a:t>
            </a:r>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751663BA-01FC-4367-B6F3-ABB2645D55F1}" type="datetime4">
              <a:rPr lang="en-US" smtClean="0"/>
              <a:pPr/>
              <a:t>January 26, 2020</a:t>
            </a:fld>
            <a:endParaRPr lang="en-US" dirty="0"/>
          </a:p>
        </p:txBody>
      </p:sp>
      <p:sp>
        <p:nvSpPr>
          <p:cNvPr id="5" name="Footer Placeholder 4"/>
          <p:cNvSpPr>
            <a:spLocks noGrp="1"/>
          </p:cNvSpPr>
          <p:nvPr>
            <p:ph type="ftr" sz="quarter" idx="11"/>
          </p:nvPr>
        </p:nvSpPr>
        <p:spPr>
          <a:xfrm>
            <a:off x="2898648" y="6355080"/>
            <a:ext cx="3474720" cy="365760"/>
          </a:xfrm>
        </p:spPr>
        <p:txBody>
          <a:bodyPr/>
          <a:lstStyle/>
          <a:p>
            <a:endParaRPr lang="en-US" dirty="0"/>
          </a:p>
        </p:txBody>
      </p:sp>
      <p:sp>
        <p:nvSpPr>
          <p:cNvPr id="6" name="Slide Number Placeholder 5"/>
          <p:cNvSpPr>
            <a:spLocks noGrp="1"/>
          </p:cNvSpPr>
          <p:nvPr>
            <p:ph type="sldNum" sz="quarter" idx="12"/>
          </p:nvPr>
        </p:nvSpPr>
        <p:spPr>
          <a:xfrm>
            <a:off x="1069848" y="6355080"/>
            <a:ext cx="1520952" cy="365760"/>
          </a:xfrm>
        </p:spPr>
        <p:txBody>
          <a:bodyPr/>
          <a:lstStyle/>
          <a:p>
            <a:fld id="{F38DF745-7D3F-47F4-83A3-874385CFAA69}" type="slidenum">
              <a:rPr lang="en-US" smtClean="0"/>
              <a:pPr/>
              <a:t>‹#›</a:t>
            </a:fld>
            <a:endParaRPr lang="en-US" dirty="0"/>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79B19C71-EC74-44AF-B27E-FC7DC3C3A61D}" type="datetime4">
              <a:rPr lang="en-US" smtClean="0"/>
              <a:pPr/>
              <a:t>January 26, 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A5CDA29-3CBE-48EA-92AE-A996835462BA}" type="datetime4">
              <a:rPr lang="en-US" smtClean="0"/>
              <a:pPr/>
              <a:t>January 26, 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January 26, 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January 26, 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a:t>Click to edit Master title style</a:t>
            </a:r>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January 26, 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a:t>Click to edit Master title style</a:t>
            </a:r>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January 26, 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3131F9E-604E-4343-9F29-EF72E8231CAD}" type="datetime4">
              <a:rPr lang="en-US" smtClean="0"/>
              <a:pPr/>
              <a:t>January 26, 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4A8E1CE-37F8-4102-8DF9-852A0A51F293}" type="datetime4">
              <a:rPr lang="en-US" smtClean="0"/>
              <a:pPr/>
              <a:t>January 26, 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a:t>Click to edit Master title style</a:t>
            </a:r>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17D0EFEE-2756-4A20-BF2A-63F0A94F99AC}" type="datetime4">
              <a:rPr lang="en-US" smtClean="0"/>
              <a:pPr/>
              <a:t>January 26, 2020</a:t>
            </a:fld>
            <a:endParaRPr lang="en-US" dirty="0"/>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F38DF745-7D3F-47F4-83A3-874385CFAA69}" type="slidenum">
              <a:rPr lang="en-US" smtClean="0"/>
              <a:pPr/>
              <a:t>‹#›</a:t>
            </a:fld>
            <a:endParaRPr lang="en-US" dirty="0"/>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hf sldNum="0" hdr="0" ftr="0" dt="0"/>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19200" y="3648364"/>
            <a:ext cx="6858000" cy="1476086"/>
          </a:xfrm>
        </p:spPr>
        <p:txBody>
          <a:bodyPr>
            <a:noAutofit/>
          </a:bodyPr>
          <a:lstStyle/>
          <a:p>
            <a:pPr algn="ctr"/>
            <a:r>
              <a:rPr lang="en-US" dirty="0"/>
              <a:t>Passport to Youth and community work</a:t>
            </a:r>
          </a:p>
        </p:txBody>
      </p:sp>
      <p:sp>
        <p:nvSpPr>
          <p:cNvPr id="3" name="Subtitle 2"/>
          <p:cNvSpPr>
            <a:spLocks noGrp="1"/>
          </p:cNvSpPr>
          <p:nvPr>
            <p:ph type="subTitle" idx="1"/>
          </p:nvPr>
        </p:nvSpPr>
        <p:spPr/>
        <p:txBody>
          <a:bodyPr/>
          <a:lstStyle/>
          <a:p>
            <a:pPr algn="ctr"/>
            <a:r>
              <a:rPr lang="en-GB" sz="2800" dirty="0"/>
              <a:t>Introduction and Overview</a:t>
            </a:r>
          </a:p>
          <a:p>
            <a:endParaRPr lang="en-US" dirty="0"/>
          </a:p>
        </p:txBody>
      </p:sp>
    </p:spTree>
    <p:extLst>
      <p:ext uri="{BB962C8B-B14F-4D97-AF65-F5344CB8AC3E}">
        <p14:creationId xmlns:p14="http://schemas.microsoft.com/office/powerpoint/2010/main" val="19312151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52399"/>
            <a:ext cx="8229600" cy="1648692"/>
          </a:xfrm>
        </p:spPr>
        <p:txBody>
          <a:bodyPr>
            <a:noAutofit/>
          </a:bodyPr>
          <a:lstStyle/>
          <a:p>
            <a:r>
              <a:rPr lang="en-US" sz="4400" dirty="0"/>
              <a:t>Module Aim</a:t>
            </a:r>
            <a:br>
              <a:rPr lang="en-US" sz="4400" dirty="0"/>
            </a:br>
            <a:endParaRPr lang="en-US" sz="4400" dirty="0"/>
          </a:p>
        </p:txBody>
      </p:sp>
      <p:sp>
        <p:nvSpPr>
          <p:cNvPr id="3" name="Text Placeholder 2"/>
          <p:cNvSpPr>
            <a:spLocks noGrp="1"/>
          </p:cNvSpPr>
          <p:nvPr>
            <p:ph sz="quarter" idx="1"/>
          </p:nvPr>
        </p:nvSpPr>
        <p:spPr/>
        <p:txBody>
          <a:bodyPr>
            <a:normAutofit/>
          </a:bodyPr>
          <a:lstStyle/>
          <a:p>
            <a:pPr lvl="0"/>
            <a:r>
              <a:rPr lang="en-GB" sz="3200" dirty="0"/>
              <a:t>To equip students with basic skills, knowledge and understanding necessary in Youth and Community Work.</a:t>
            </a:r>
          </a:p>
          <a:p>
            <a:endParaRPr lang="en-US" sz="5400" dirty="0"/>
          </a:p>
        </p:txBody>
      </p:sp>
    </p:spTree>
    <p:extLst>
      <p:ext uri="{BB962C8B-B14F-4D97-AF65-F5344CB8AC3E}">
        <p14:creationId xmlns:p14="http://schemas.microsoft.com/office/powerpoint/2010/main" val="2252768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270000"/>
          </a:xfrm>
        </p:spPr>
        <p:txBody>
          <a:bodyPr>
            <a:noAutofit/>
          </a:bodyPr>
          <a:lstStyle/>
          <a:p>
            <a:r>
              <a:rPr lang="en-GB" sz="4400" dirty="0"/>
              <a:t>Learning Outcomes </a:t>
            </a:r>
            <a:br>
              <a:rPr lang="en-GB" sz="3600" dirty="0"/>
            </a:br>
            <a:endParaRPr lang="en-US" sz="3600" dirty="0"/>
          </a:p>
        </p:txBody>
      </p:sp>
      <p:sp>
        <p:nvSpPr>
          <p:cNvPr id="3" name="Content Placeholder 2"/>
          <p:cNvSpPr>
            <a:spLocks noGrp="1"/>
          </p:cNvSpPr>
          <p:nvPr>
            <p:ph sz="quarter" idx="1"/>
          </p:nvPr>
        </p:nvSpPr>
        <p:spPr/>
        <p:txBody>
          <a:bodyPr>
            <a:normAutofit fontScale="92500" lnSpcReduction="20000"/>
          </a:bodyPr>
          <a:lstStyle/>
          <a:p>
            <a:pPr marL="457200" lvl="0" indent="-457200">
              <a:buFont typeface="+mj-lt"/>
              <a:buAutoNum type="arabicPeriod"/>
            </a:pPr>
            <a:endParaRPr lang="en-GB" dirty="0"/>
          </a:p>
          <a:p>
            <a:pPr marL="457200" lvl="0" indent="-457200">
              <a:buFont typeface="+mj-lt"/>
              <a:buAutoNum type="arabicPeriod"/>
            </a:pPr>
            <a:r>
              <a:rPr lang="en-GB" dirty="0"/>
              <a:t>Apply the purpose, principles and values of Youth and Community Work, articulate the role of the worker and the importance of ethical and reflective practice in face to face work with young people.</a:t>
            </a:r>
          </a:p>
          <a:p>
            <a:pPr marL="457200" indent="-457200" hangingPunct="0">
              <a:buFont typeface="+mj-lt"/>
              <a:buAutoNum type="arabicPeriod"/>
            </a:pPr>
            <a:r>
              <a:rPr lang="en-GB" dirty="0"/>
              <a:t>Understand the legislative and policy context of Youth and Community Work.</a:t>
            </a:r>
          </a:p>
          <a:p>
            <a:pPr marL="457200" indent="-457200" hangingPunct="0">
              <a:buFont typeface="+mj-lt"/>
              <a:buAutoNum type="arabicPeriod"/>
            </a:pPr>
            <a:r>
              <a:rPr lang="en-GB" dirty="0"/>
              <a:t> Understand organisational policy and its influence on the work.</a:t>
            </a:r>
          </a:p>
          <a:p>
            <a:pPr marL="457200" indent="-457200" hangingPunct="0">
              <a:buFont typeface="+mj-lt"/>
              <a:buAutoNum type="arabicPeriod"/>
            </a:pPr>
            <a:r>
              <a:rPr lang="en-GB" dirty="0"/>
              <a:t>Work with young people and others in ways which safeguard themselves and others.</a:t>
            </a:r>
          </a:p>
          <a:p>
            <a:pPr marL="457200" indent="-457200">
              <a:buFont typeface="+mj-lt"/>
              <a:buAutoNum type="arabicPeriod"/>
            </a:pPr>
            <a:r>
              <a:rPr lang="en-GB" dirty="0"/>
              <a:t>Organise their knowledge and learning through use of a range of information resources, and present their work at the appropriate level, and reflect upon sustainable literacy skills developed.</a:t>
            </a:r>
          </a:p>
          <a:p>
            <a:endParaRPr lang="en-US" dirty="0"/>
          </a:p>
        </p:txBody>
      </p:sp>
    </p:spTree>
    <p:extLst>
      <p:ext uri="{BB962C8B-B14F-4D97-AF65-F5344CB8AC3E}">
        <p14:creationId xmlns:p14="http://schemas.microsoft.com/office/powerpoint/2010/main" val="661545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 </a:t>
            </a:r>
          </a:p>
        </p:txBody>
      </p:sp>
      <p:sp>
        <p:nvSpPr>
          <p:cNvPr id="3" name="Content Placeholder 2"/>
          <p:cNvSpPr>
            <a:spLocks noGrp="1"/>
          </p:cNvSpPr>
          <p:nvPr>
            <p:ph sz="quarter" idx="1"/>
          </p:nvPr>
        </p:nvSpPr>
        <p:spPr/>
        <p:txBody>
          <a:bodyPr>
            <a:normAutofit fontScale="92500" lnSpcReduction="20000"/>
          </a:bodyPr>
          <a:lstStyle/>
          <a:p>
            <a:pPr lvl="0"/>
            <a:r>
              <a:rPr lang="en-GB" dirty="0"/>
              <a:t>Beginning to understand what young people want and need from you as a Youth and Community Worker.</a:t>
            </a:r>
          </a:p>
          <a:p>
            <a:pPr marL="0" indent="0" hangingPunct="0">
              <a:buNone/>
            </a:pPr>
            <a:r>
              <a:rPr lang="en-GB" dirty="0"/>
              <a:t> </a:t>
            </a:r>
          </a:p>
          <a:p>
            <a:pPr lvl="0"/>
            <a:r>
              <a:rPr lang="en-GB" dirty="0"/>
              <a:t>Understanding the role of the Youth and Community Worker and how that is complemented by other professions and occupations.</a:t>
            </a:r>
          </a:p>
          <a:p>
            <a:pPr marL="0" indent="0" hangingPunct="0">
              <a:buNone/>
            </a:pPr>
            <a:r>
              <a:rPr lang="en-GB" dirty="0"/>
              <a:t> </a:t>
            </a:r>
          </a:p>
          <a:p>
            <a:pPr lvl="0"/>
            <a:r>
              <a:rPr lang="en-GB" dirty="0"/>
              <a:t>Understanding the drivers which influence Youth and Community Work programmes with young people.</a:t>
            </a:r>
          </a:p>
          <a:p>
            <a:endParaRPr lang="en-GB" dirty="0"/>
          </a:p>
          <a:p>
            <a:pPr lvl="0"/>
            <a:r>
              <a:rPr lang="en-GB" dirty="0"/>
              <a:t>Managing boundaries as a professional Youth and Community Worker.</a:t>
            </a:r>
          </a:p>
          <a:p>
            <a:pPr marL="0" indent="0" hangingPunct="0">
              <a:buNone/>
            </a:pPr>
            <a:endParaRPr lang="en-GB" dirty="0"/>
          </a:p>
          <a:p>
            <a:r>
              <a:rPr lang="en-GB" dirty="0"/>
              <a:t>Understanding stakeholder’s needs and perspectives</a:t>
            </a:r>
          </a:p>
        </p:txBody>
      </p:sp>
    </p:spTree>
    <p:extLst>
      <p:ext uri="{BB962C8B-B14F-4D97-AF65-F5344CB8AC3E}">
        <p14:creationId xmlns:p14="http://schemas.microsoft.com/office/powerpoint/2010/main" val="1155179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Indicative Content </a:t>
            </a:r>
            <a:endParaRPr lang="en-GB" dirty="0"/>
          </a:p>
        </p:txBody>
      </p:sp>
      <p:sp>
        <p:nvSpPr>
          <p:cNvPr id="3" name="Content Placeholder 2"/>
          <p:cNvSpPr>
            <a:spLocks noGrp="1"/>
          </p:cNvSpPr>
          <p:nvPr>
            <p:ph sz="quarter" idx="1"/>
          </p:nvPr>
        </p:nvSpPr>
        <p:spPr/>
        <p:txBody>
          <a:bodyPr>
            <a:normAutofit fontScale="92500" lnSpcReduction="20000"/>
          </a:bodyPr>
          <a:lstStyle/>
          <a:p>
            <a:pPr lvl="0"/>
            <a:r>
              <a:rPr lang="en-GB" dirty="0"/>
              <a:t>Working within relevant legislation including Safeguarding, Equalities and Health and Safety at Work.</a:t>
            </a:r>
          </a:p>
          <a:p>
            <a:pPr hangingPunct="0"/>
            <a:endParaRPr lang="en-GB" dirty="0"/>
          </a:p>
          <a:p>
            <a:pPr lvl="0"/>
            <a:r>
              <a:rPr lang="en-GB" dirty="0"/>
              <a:t>Safety in youth work, activity risk assessment, working with staff skills and knowledge, parental consent, First Aid, fire drills, staff to young people ratio, off site activities, emergency contact, trip Staffing levels, risk assessment and dynamic risk assessment.</a:t>
            </a:r>
          </a:p>
          <a:p>
            <a:pPr hangingPunct="0"/>
            <a:endParaRPr lang="en-GB" dirty="0"/>
          </a:p>
          <a:p>
            <a:pPr lvl="0"/>
            <a:r>
              <a:rPr lang="en-GB" dirty="0"/>
              <a:t>Workshops on young people’s issues on e.g. handling conflict, developing resilience, healthy relationships, mental health, wellbeing, diet, health and fitness.</a:t>
            </a:r>
          </a:p>
          <a:p>
            <a:pPr marL="0" indent="0" hangingPunct="0">
              <a:buNone/>
            </a:pPr>
            <a:r>
              <a:rPr lang="en-GB" dirty="0"/>
              <a:t> </a:t>
            </a:r>
          </a:p>
          <a:p>
            <a:pPr lvl="0"/>
            <a:r>
              <a:rPr lang="en-GB" dirty="0"/>
              <a:t>Practical application of skills and knowledge gained.</a:t>
            </a:r>
          </a:p>
          <a:p>
            <a:pPr marL="0" indent="0">
              <a:buNone/>
            </a:pPr>
            <a:endParaRPr lang="en-GB" dirty="0"/>
          </a:p>
        </p:txBody>
      </p:sp>
    </p:spTree>
    <p:extLst>
      <p:ext uri="{BB962C8B-B14F-4D97-AF65-F5344CB8AC3E}">
        <p14:creationId xmlns:p14="http://schemas.microsoft.com/office/powerpoint/2010/main" val="3854810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br>
              <a:rPr lang="en-GB" dirty="0"/>
            </a:br>
            <a:br>
              <a:rPr lang="en-GB" dirty="0"/>
            </a:br>
            <a:br>
              <a:rPr lang="en-GB" dirty="0"/>
            </a:br>
            <a:br>
              <a:rPr lang="en-GB" dirty="0"/>
            </a:br>
            <a:r>
              <a:rPr lang="en-GB" dirty="0"/>
              <a:t>Assessment </a:t>
            </a:r>
            <a:br>
              <a:rPr lang="en-GB" dirty="0"/>
            </a:br>
            <a:endParaRPr lang="en-US" dirty="0"/>
          </a:p>
        </p:txBody>
      </p:sp>
      <p:sp>
        <p:nvSpPr>
          <p:cNvPr id="3" name="Content Placeholder 2"/>
          <p:cNvSpPr>
            <a:spLocks noGrp="1"/>
          </p:cNvSpPr>
          <p:nvPr>
            <p:ph sz="quarter" idx="1"/>
          </p:nvPr>
        </p:nvSpPr>
        <p:spPr/>
        <p:txBody>
          <a:bodyPr>
            <a:normAutofit/>
          </a:bodyPr>
          <a:lstStyle/>
          <a:p>
            <a:pPr>
              <a:lnSpc>
                <a:spcPct val="80000"/>
              </a:lnSpc>
            </a:pPr>
            <a:r>
              <a:rPr lang="en-GB" sz="3600" dirty="0"/>
              <a:t>Two aspects of assessment 	</a:t>
            </a:r>
          </a:p>
          <a:p>
            <a:pPr>
              <a:lnSpc>
                <a:spcPct val="80000"/>
              </a:lnSpc>
            </a:pPr>
            <a:endParaRPr lang="en-GB" sz="3600" dirty="0"/>
          </a:p>
          <a:p>
            <a:pPr>
              <a:lnSpc>
                <a:spcPct val="80000"/>
              </a:lnSpc>
            </a:pPr>
            <a:r>
              <a:rPr lang="en-GB" sz="3600" dirty="0"/>
              <a:t>Assessment Component 1 – 50%</a:t>
            </a:r>
          </a:p>
          <a:p>
            <a:pPr>
              <a:lnSpc>
                <a:spcPct val="80000"/>
              </a:lnSpc>
            </a:pPr>
            <a:r>
              <a:rPr lang="en-GB" sz="3600" b="0" dirty="0"/>
              <a:t>Presentation (10 minutes)</a:t>
            </a:r>
          </a:p>
          <a:p>
            <a:pPr>
              <a:lnSpc>
                <a:spcPct val="80000"/>
              </a:lnSpc>
            </a:pPr>
            <a:endParaRPr lang="en-GB" sz="3600" dirty="0"/>
          </a:p>
          <a:p>
            <a:pPr>
              <a:lnSpc>
                <a:spcPct val="80000"/>
              </a:lnSpc>
            </a:pPr>
            <a:r>
              <a:rPr lang="en-GB" sz="3600" dirty="0"/>
              <a:t>Assessment Component 2 – 50%</a:t>
            </a:r>
          </a:p>
          <a:p>
            <a:pPr>
              <a:lnSpc>
                <a:spcPct val="80000"/>
              </a:lnSpc>
            </a:pPr>
            <a:r>
              <a:rPr lang="en-GB" sz="3600" b="0" dirty="0"/>
              <a:t>Assignment (2000 words)</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622164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Assessment component 1 – 50%</a:t>
            </a:r>
          </a:p>
        </p:txBody>
      </p:sp>
      <p:sp>
        <p:nvSpPr>
          <p:cNvPr id="3" name="Content Placeholder 2"/>
          <p:cNvSpPr>
            <a:spLocks noGrp="1"/>
          </p:cNvSpPr>
          <p:nvPr>
            <p:ph sz="quarter" idx="1"/>
          </p:nvPr>
        </p:nvSpPr>
        <p:spPr/>
        <p:txBody>
          <a:bodyPr>
            <a:normAutofit/>
          </a:bodyPr>
          <a:lstStyle/>
          <a:p>
            <a:pPr hangingPunct="0"/>
            <a:r>
              <a:rPr lang="en-GB" sz="3200" dirty="0"/>
              <a:t>Presentation (10 minutes)</a:t>
            </a:r>
          </a:p>
          <a:p>
            <a:pPr hangingPunct="0"/>
            <a:endParaRPr lang="en-GB" sz="3200" dirty="0"/>
          </a:p>
          <a:p>
            <a:r>
              <a:rPr lang="en-GB" dirty="0"/>
              <a:t>Utilising a reflective practice model, students are required to present a 10 minute seminar reflecting on a critical incident, subsequent enquiry based learning and implications for future practice.</a:t>
            </a:r>
          </a:p>
          <a:p>
            <a:endParaRPr lang="en-GB" dirty="0"/>
          </a:p>
          <a:p>
            <a:r>
              <a:rPr lang="en-GB" dirty="0"/>
              <a:t>Presentation Date:  23</a:t>
            </a:r>
            <a:r>
              <a:rPr lang="en-GB" baseline="30000" dirty="0"/>
              <a:t>rd</a:t>
            </a:r>
            <a:r>
              <a:rPr lang="en-GB" dirty="0"/>
              <a:t> March 2020</a:t>
            </a:r>
          </a:p>
          <a:p>
            <a:endParaRPr lang="en-GB" dirty="0"/>
          </a:p>
          <a:p>
            <a:r>
              <a:rPr lang="en-GB" dirty="0"/>
              <a:t>Feedback Date:  </a:t>
            </a:r>
            <a:r>
              <a:rPr lang="en-GB"/>
              <a:t>18</a:t>
            </a:r>
            <a:r>
              <a:rPr lang="en-GB" baseline="30000"/>
              <a:t>th</a:t>
            </a:r>
            <a:r>
              <a:rPr lang="en-GB"/>
              <a:t> May 2020</a:t>
            </a:r>
            <a:endParaRPr lang="en-GB" dirty="0"/>
          </a:p>
          <a:p>
            <a:endParaRPr lang="en-GB" dirty="0"/>
          </a:p>
          <a:p>
            <a:endParaRPr lang="en-US" dirty="0"/>
          </a:p>
        </p:txBody>
      </p:sp>
    </p:spTree>
    <p:extLst>
      <p:ext uri="{BB962C8B-B14F-4D97-AF65-F5344CB8AC3E}">
        <p14:creationId xmlns:p14="http://schemas.microsoft.com/office/powerpoint/2010/main" val="3286039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Assessment component 2 50%</a:t>
            </a:r>
          </a:p>
        </p:txBody>
      </p:sp>
      <p:sp>
        <p:nvSpPr>
          <p:cNvPr id="3" name="Content Placeholder 2"/>
          <p:cNvSpPr>
            <a:spLocks noGrp="1"/>
          </p:cNvSpPr>
          <p:nvPr>
            <p:ph sz="quarter" idx="1"/>
          </p:nvPr>
        </p:nvSpPr>
        <p:spPr/>
        <p:txBody>
          <a:bodyPr>
            <a:normAutofit fontScale="85000" lnSpcReduction="20000"/>
          </a:bodyPr>
          <a:lstStyle/>
          <a:p>
            <a:pPr hangingPunct="0"/>
            <a:r>
              <a:rPr lang="en-GB" sz="3100" dirty="0"/>
              <a:t>Assignment (2000 words)</a:t>
            </a:r>
          </a:p>
          <a:p>
            <a:pPr marL="0" indent="0" hangingPunct="0">
              <a:buNone/>
            </a:pPr>
            <a:r>
              <a:rPr lang="en-GB" sz="3100" dirty="0"/>
              <a:t> </a:t>
            </a:r>
          </a:p>
          <a:p>
            <a:r>
              <a:rPr lang="en-GB" sz="3100" dirty="0"/>
              <a:t>Students are required to write an essay which explores the following elements:</a:t>
            </a:r>
          </a:p>
          <a:p>
            <a:pPr lvl="0"/>
            <a:r>
              <a:rPr lang="en-GB" sz="3100" dirty="0"/>
              <a:t>Your understanding of, and approach to, managing boundaries within your youth work practice as a trainee youth worker;</a:t>
            </a:r>
          </a:p>
          <a:p>
            <a:pPr lvl="0"/>
            <a:r>
              <a:rPr lang="en-GB" sz="3100" dirty="0"/>
              <a:t>Your knowledge and understanding of how you work with young people and others in ways which promotes all elements of safeguarding;</a:t>
            </a:r>
          </a:p>
          <a:p>
            <a:pPr marL="0" indent="0">
              <a:buNone/>
            </a:pPr>
            <a:endParaRPr lang="en-US" sz="3100" dirty="0"/>
          </a:p>
          <a:p>
            <a:r>
              <a:rPr lang="en-GB" sz="3100" dirty="0"/>
              <a:t>Date for submission –  11</a:t>
            </a:r>
            <a:r>
              <a:rPr lang="en-GB" sz="3100" baseline="30000" dirty="0"/>
              <a:t>th</a:t>
            </a:r>
            <a:r>
              <a:rPr lang="en-GB" sz="3100" dirty="0"/>
              <a:t> May 2020</a:t>
            </a:r>
          </a:p>
          <a:p>
            <a:r>
              <a:rPr lang="en-GB" sz="3100" dirty="0"/>
              <a:t>Date for mark and feedback </a:t>
            </a:r>
            <a:r>
              <a:rPr lang="en-GB" sz="3100"/>
              <a:t>–  8</a:t>
            </a:r>
            <a:r>
              <a:rPr lang="en-GB" sz="3100" baseline="30000"/>
              <a:t>th</a:t>
            </a:r>
            <a:r>
              <a:rPr lang="en-GB" sz="3100"/>
              <a:t> June 2020</a:t>
            </a:r>
            <a:endParaRPr lang="en-GB" sz="3100" dirty="0"/>
          </a:p>
          <a:p>
            <a:endParaRPr lang="en-US" dirty="0"/>
          </a:p>
        </p:txBody>
      </p:sp>
    </p:spTree>
    <p:extLst>
      <p:ext uri="{BB962C8B-B14F-4D97-AF65-F5344CB8AC3E}">
        <p14:creationId xmlns:p14="http://schemas.microsoft.com/office/powerpoint/2010/main" val="4259102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Comfort Break 10 </a:t>
            </a:r>
            <a:r>
              <a:rPr lang="en-GB" dirty="0" err="1"/>
              <a:t>mins</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2908017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Task – 30 minutes</a:t>
            </a:r>
          </a:p>
        </p:txBody>
      </p:sp>
      <p:sp>
        <p:nvSpPr>
          <p:cNvPr id="3" name="Content Placeholder 2"/>
          <p:cNvSpPr>
            <a:spLocks noGrp="1"/>
          </p:cNvSpPr>
          <p:nvPr>
            <p:ph sz="quarter" idx="1"/>
          </p:nvPr>
        </p:nvSpPr>
        <p:spPr/>
        <p:txBody>
          <a:bodyPr>
            <a:normAutofit/>
          </a:bodyPr>
          <a:lstStyle/>
          <a:p>
            <a:r>
              <a:rPr lang="en-GB" dirty="0"/>
              <a:t>In small groups discuss your thoughts and observations of the youth work photograph given to your group.</a:t>
            </a:r>
          </a:p>
          <a:p>
            <a:r>
              <a:rPr lang="en-GB" dirty="0"/>
              <a:t>Consider the steps necessary to arrange such activities for young people.</a:t>
            </a:r>
          </a:p>
          <a:p>
            <a:r>
              <a:rPr lang="en-GB" dirty="0"/>
              <a:t>Your group needs to feedback a step by step process of achieving these types of events. </a:t>
            </a:r>
          </a:p>
          <a:p>
            <a:pPr lvl="1"/>
            <a:endParaRPr lang="en-GB" dirty="0"/>
          </a:p>
        </p:txBody>
      </p:sp>
    </p:spTree>
    <p:extLst>
      <p:ext uri="{BB962C8B-B14F-4D97-AF65-F5344CB8AC3E}">
        <p14:creationId xmlns:p14="http://schemas.microsoft.com/office/powerpoint/2010/main" val="3805705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considerations</a:t>
            </a:r>
          </a:p>
        </p:txBody>
      </p:sp>
      <p:sp>
        <p:nvSpPr>
          <p:cNvPr id="3" name="Content Placeholder 2"/>
          <p:cNvSpPr>
            <a:spLocks noGrp="1"/>
          </p:cNvSpPr>
          <p:nvPr>
            <p:ph sz="quarter" idx="1"/>
          </p:nvPr>
        </p:nvSpPr>
        <p:spPr/>
        <p:txBody>
          <a:bodyPr>
            <a:normAutofit/>
          </a:bodyPr>
          <a:lstStyle/>
          <a:p>
            <a:pPr lvl="1"/>
            <a:r>
              <a:rPr lang="en-GB" sz="2400" dirty="0">
                <a:solidFill>
                  <a:prstClr val="black"/>
                </a:solidFill>
                <a:latin typeface="Arial" panose="020B0604020202020204" pitchFamily="34" charset="0"/>
                <a:cs typeface="Arial" panose="020B0604020202020204" pitchFamily="34" charset="0"/>
              </a:rPr>
              <a:t>Safety in youth work, </a:t>
            </a:r>
          </a:p>
          <a:p>
            <a:pPr lvl="1">
              <a:buClr>
                <a:srgbClr val="727CA3"/>
              </a:buClr>
            </a:pPr>
            <a:r>
              <a:rPr lang="en-GB" sz="2400" dirty="0">
                <a:solidFill>
                  <a:prstClr val="black"/>
                </a:solidFill>
                <a:latin typeface="Arial" panose="020B0604020202020204" pitchFamily="34" charset="0"/>
                <a:cs typeface="Arial" panose="020B0604020202020204" pitchFamily="34" charset="0"/>
              </a:rPr>
              <a:t>activity risk assessment, </a:t>
            </a:r>
          </a:p>
          <a:p>
            <a:pPr lvl="1">
              <a:buClr>
                <a:srgbClr val="727CA3"/>
              </a:buClr>
            </a:pPr>
            <a:r>
              <a:rPr lang="en-GB" sz="2400" dirty="0">
                <a:solidFill>
                  <a:prstClr val="black"/>
                </a:solidFill>
                <a:latin typeface="Arial" panose="020B0604020202020204" pitchFamily="34" charset="0"/>
                <a:cs typeface="Arial" panose="020B0604020202020204" pitchFamily="34" charset="0"/>
              </a:rPr>
              <a:t>working with staff skills and knowledge, </a:t>
            </a:r>
          </a:p>
          <a:p>
            <a:pPr lvl="1">
              <a:buClr>
                <a:srgbClr val="727CA3"/>
              </a:buClr>
            </a:pPr>
            <a:r>
              <a:rPr lang="en-GB" sz="2400" dirty="0">
                <a:solidFill>
                  <a:prstClr val="black"/>
                </a:solidFill>
                <a:latin typeface="Arial" panose="020B0604020202020204" pitchFamily="34" charset="0"/>
                <a:cs typeface="Arial" panose="020B0604020202020204" pitchFamily="34" charset="0"/>
              </a:rPr>
              <a:t>parental consent, </a:t>
            </a:r>
          </a:p>
          <a:p>
            <a:pPr lvl="1">
              <a:buClr>
                <a:srgbClr val="727CA3"/>
              </a:buClr>
            </a:pPr>
            <a:r>
              <a:rPr lang="en-GB" sz="2400" dirty="0">
                <a:solidFill>
                  <a:prstClr val="black"/>
                </a:solidFill>
                <a:latin typeface="Arial" panose="020B0604020202020204" pitchFamily="34" charset="0"/>
                <a:cs typeface="Arial" panose="020B0604020202020204" pitchFamily="34" charset="0"/>
              </a:rPr>
              <a:t>First Aid, </a:t>
            </a:r>
          </a:p>
          <a:p>
            <a:pPr lvl="1">
              <a:buClr>
                <a:srgbClr val="727CA3"/>
              </a:buClr>
            </a:pPr>
            <a:r>
              <a:rPr lang="en-GB" sz="2400" dirty="0">
                <a:solidFill>
                  <a:prstClr val="black"/>
                </a:solidFill>
                <a:latin typeface="Arial" panose="020B0604020202020204" pitchFamily="34" charset="0"/>
                <a:cs typeface="Arial" panose="020B0604020202020204" pitchFamily="34" charset="0"/>
              </a:rPr>
              <a:t>fire drills, </a:t>
            </a:r>
          </a:p>
          <a:p>
            <a:pPr lvl="1">
              <a:buClr>
                <a:srgbClr val="727CA3"/>
              </a:buClr>
            </a:pPr>
            <a:r>
              <a:rPr lang="en-GB" sz="2400" dirty="0">
                <a:solidFill>
                  <a:prstClr val="black"/>
                </a:solidFill>
                <a:latin typeface="Arial" panose="020B0604020202020204" pitchFamily="34" charset="0"/>
                <a:cs typeface="Arial" panose="020B0604020202020204" pitchFamily="34" charset="0"/>
              </a:rPr>
              <a:t>staff to young people ratio, </a:t>
            </a:r>
          </a:p>
          <a:p>
            <a:pPr lvl="1">
              <a:buClr>
                <a:srgbClr val="727CA3"/>
              </a:buClr>
            </a:pPr>
            <a:r>
              <a:rPr lang="en-GB" sz="2400" dirty="0">
                <a:solidFill>
                  <a:prstClr val="black"/>
                </a:solidFill>
                <a:latin typeface="Arial" panose="020B0604020202020204" pitchFamily="34" charset="0"/>
                <a:cs typeface="Arial" panose="020B0604020202020204" pitchFamily="34" charset="0"/>
              </a:rPr>
              <a:t>off site activities, </a:t>
            </a:r>
          </a:p>
          <a:p>
            <a:pPr lvl="1">
              <a:buClr>
                <a:srgbClr val="727CA3"/>
              </a:buClr>
            </a:pPr>
            <a:r>
              <a:rPr lang="en-GB" sz="2400" dirty="0">
                <a:solidFill>
                  <a:prstClr val="black"/>
                </a:solidFill>
                <a:latin typeface="Arial" panose="020B0604020202020204" pitchFamily="34" charset="0"/>
                <a:cs typeface="Arial" panose="020B0604020202020204" pitchFamily="34" charset="0"/>
              </a:rPr>
              <a:t>emergency contact, </a:t>
            </a:r>
          </a:p>
          <a:p>
            <a:pPr lvl="1">
              <a:buClr>
                <a:srgbClr val="727CA3"/>
              </a:buClr>
            </a:pPr>
            <a:r>
              <a:rPr lang="en-GB" sz="2400" dirty="0">
                <a:solidFill>
                  <a:prstClr val="black"/>
                </a:solidFill>
                <a:latin typeface="Arial" panose="020B0604020202020204" pitchFamily="34" charset="0"/>
                <a:cs typeface="Arial" panose="020B0604020202020204" pitchFamily="34" charset="0"/>
              </a:rPr>
              <a:t>trip Staffing levels, </a:t>
            </a:r>
          </a:p>
          <a:p>
            <a:pPr lvl="1">
              <a:buClr>
                <a:srgbClr val="727CA3"/>
              </a:buClr>
            </a:pPr>
            <a:r>
              <a:rPr lang="en-GB" sz="2400" dirty="0">
                <a:solidFill>
                  <a:prstClr val="black"/>
                </a:solidFill>
                <a:latin typeface="Arial" panose="020B0604020202020204" pitchFamily="34" charset="0"/>
                <a:cs typeface="Arial" panose="020B0604020202020204" pitchFamily="34" charset="0"/>
              </a:rPr>
              <a:t>risk assessment and dynamic risk assessment.</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22301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245</TotalTime>
  <Words>591</Words>
  <Application>Microsoft Office PowerPoint</Application>
  <PresentationFormat>On-screen Show (4:3)</PresentationFormat>
  <Paragraphs>73</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Bookman Old Style</vt:lpstr>
      <vt:lpstr>Gill Sans MT</vt:lpstr>
      <vt:lpstr>Wingdings</vt:lpstr>
      <vt:lpstr>Wingdings 3</vt:lpstr>
      <vt:lpstr>Origin</vt:lpstr>
      <vt:lpstr>Passport to Youth and community work</vt:lpstr>
      <vt:lpstr>Module Aim </vt:lpstr>
      <vt:lpstr>Learning Outcomes  </vt:lpstr>
      <vt:lpstr>Indicative Content </vt:lpstr>
      <vt:lpstr>Indicative Content </vt:lpstr>
      <vt:lpstr>      Assessment  </vt:lpstr>
      <vt:lpstr>Assessment component 1 – 50%</vt:lpstr>
      <vt:lpstr>Assessment component 2 50%</vt:lpstr>
      <vt:lpstr>Comfort Break 10 mins</vt:lpstr>
      <vt:lpstr>Group Task – 30 minutes</vt:lpstr>
      <vt:lpstr>Some considerations</vt:lpstr>
    </vt:vector>
  </TitlesOfParts>
  <Company>Private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Passport to Youth and community work</dc:title>
  <dc:creator>Dolan Thomas</dc:creator>
  <cp:lastModifiedBy>katie gardner</cp:lastModifiedBy>
  <cp:revision>22</cp:revision>
  <dcterms:created xsi:type="dcterms:W3CDTF">2015-01-25T15:09:37Z</dcterms:created>
  <dcterms:modified xsi:type="dcterms:W3CDTF">2020-01-26T16:10:48Z</dcterms:modified>
</cp:coreProperties>
</file>