
<file path=[Content_Types].xml><?xml version="1.0" encoding="utf-8"?>
<Types xmlns="http://schemas.openxmlformats.org/package/2006/content-types">
  <Default Extension="xml" ContentType="application/xml"/>
  <Default Extension="rels" ContentType="application/vnd.openxmlformats-package.relationships+xml"/>
  <Default Extension="jpeg" ContentType="image/jpeg"/>
  <Default Extension="jpg" ContentType="image/jpg"/>
  <Default Extension="svg" ContentType="image/svg+xml"/>
  <Default Extension="png" ContentType="image/png"/>
  <Default Extension="gif" ContentType="image/gif"/>
  <Default Extension="m4v" ContentType="video/mp4"/>
  <Default Extension="mp4" ContentType="video/mp4"/>
  <Default Extension="vml" ContentType="application/vnd.openxmlformats-officedocument.vmlDrawing"/>
  <Default Extension="xlsx" ContentType="application/vnd.openxmlformats-officedocument.spreadsheetml.sheet"/>
  <Override PartName="/ppt/presentation.xml" ContentType="application/vnd.openxmlformats-officedocument.presentationml.presentation.main+xml"/>
  <Override PartName="/ppt/notesMasters/notesMaster1.xml" ContentType="application/vnd.openxmlformats-officedocument.presentationml.notesMaster+xml"/>
  <Override PartName="/ppt/slideMasters/slideMaster1.xml" ContentType="application/vnd.openxmlformats-officedocument.presentationml.slideMaster+xml"/>
  <Override PartName="/ppt/slides/slide1.xml" ContentType="application/vnd.openxmlformats-officedocument.presentationml.slide+xml"/>
  <Override PartName="/ppt/slideMasters/slideMaster2.xml" ContentType="application/vnd.openxmlformats-officedocument.presentationml.slideMaster+xml"/>
  <Override PartName="/ppt/slides/slide2.xml" ContentType="application/vnd.openxmlformats-officedocument.presentationml.slide+xml"/>
  <Override PartName="/ppt/slideMasters/slideMaster3.xml" ContentType="application/vnd.openxmlformats-officedocument.presentationml.slideMaster+xml"/>
  <Override PartName="/ppt/slides/slide3.xml" ContentType="application/vnd.openxmlformats-officedocument.presentationml.slide+xml"/>
  <Override PartName="/ppt/slideMasters/slideMaster4.xml" ContentType="application/vnd.openxmlformats-officedocument.presentationml.slideMaster+xml"/>
  <Override PartName="/ppt/slides/slide4.xml" ContentType="application/vnd.openxmlformats-officedocument.presentationml.slide+xml"/>
  <Override PartName="/ppt/slideMasters/slideMaster5.xml" ContentType="application/vnd.openxmlformats-officedocument.presentationml.slideMaster+xml"/>
  <Override PartName="/ppt/slides/slide5.xml" ContentType="application/vnd.openxmlformats-officedocument.presentationml.slide+xml"/>
  <Override PartName="/ppt/slideMasters/slideMaster6.xml" ContentType="application/vnd.openxmlformats-officedocument.presentationml.slideMaster+xml"/>
  <Override PartName="/ppt/slides/slide6.xml" ContentType="application/vnd.openxmlformats-officedocument.presentationml.slide+xml"/>
  <Override PartName="/ppt/slideMasters/slideMaster7.xml" ContentType="application/vnd.openxmlformats-officedocument.presentationml.slideMaster+xml"/>
  <Override PartName="/ppt/slides/slide7.xml" ContentType="application/vnd.openxmlformats-officedocument.presentationml.slide+xml"/>
  <Override PartName="/ppt/slideMasters/slideMaster8.xml" ContentType="application/vnd.openxmlformats-officedocument.presentationml.slideMaster+xml"/>
  <Override PartName="/ppt/slides/slide8.xml" ContentType="application/vnd.openxmlformats-officedocument.presentationml.slide+xml"/>
  <Override PartName="/ppt/slideMasters/slideMaster9.xml" ContentType="application/vnd.openxmlformats-officedocument.presentationml.slideMaster+xml"/>
  <Override PartName="/ppt/slides/slide9.xml" ContentType="application/vnd.openxmlformats-officedocument.presentationml.slide+xml"/>
  <Override PartName="/ppt/slideMasters/slideMaster10.xml" ContentType="application/vnd.openxmlformats-officedocument.presentationml.slideMaster+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ppt/slides/slide11.xml" ContentType="application/vnd.openxmlformats-officedocument.presentationml.slide+xml"/>
</Types>
</file>

<file path=_rels/.rels><?xml version="1.0" encoding="UTF-8" standalone="yes"?>
<Relationships xmlns="http://schemas.openxmlformats.org/package/2006/relationships">
		<Relationship Id="rId1" Type="http://schemas.openxmlformats.org/officeDocument/2006/relationships/extended-properties" Target="docProps/app.xml"/>
		<Relationship Id="rId2" Type="http://schemas.openxmlformats.org/package/2006/relationships/metadata/core-properties" Target="docProps/core.xml"/>
		<Relationship Id="rId3" Type="http://schemas.openxmlformats.org/officeDocument/2006/relationships/officeDocument" Target="ppt/presentation.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66" r:id="rId17"/>
  </p:sldIdLst>
  <p:notesMasterIdLst>
    <p:notesMasterId r:id="rId12"/>
  </p:notesMasterIdLst>
  <p:sldSz cx="12192000" cy="6858000"/>
  <p:notesSz cx="6858000" cy="12192000"/>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11"/>
    <p:restoredTop sz="94610"/>
  </p:normalViewPr>
  <p:slideViewPr>
    <p:cSldViewPr snapToGrid="0" snapToObjects="1">
      <p:cViewPr varScale="1">
        <p:scale>
          <a:sx n="136" d="100"/>
          <a:sy n="136" d="100"/>
        </p:scale>
        <p:origin x="216" y="31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 Id="rId9" Type="http://schemas.openxmlformats.org/officeDocument/2006/relationships/slide" Target="slides/slide8.xml"/><Relationship Id="rId10" Type="http://schemas.openxmlformats.org/officeDocument/2006/relationships/slide" Target="slides/slide9.xml"/><Relationship Id="rId11" Type="http://schemas.openxmlformats.org/officeDocument/2006/relationships/slide" Target="slides/slide10.xml"/><Relationship Id="rId12" Type="http://schemas.openxmlformats.org/officeDocument/2006/relationships/notesMaster" Target="notesMasters/notesMaster1.xml"/><Relationship Id="rId13" Type="http://schemas.openxmlformats.org/officeDocument/2006/relationships/presProps" Target="presProps.xml"/><Relationship Id="rId14" Type="http://schemas.openxmlformats.org/officeDocument/2006/relationships/viewProps" Target="viewProps.xml"/><Relationship Id="rId15" Type="http://schemas.openxmlformats.org/officeDocument/2006/relationships/theme" Target="theme/theme1.xml"/><Relationship Id="rId16" Type="http://schemas.openxmlformats.org/officeDocument/2006/relationships/tableStyles" Target="tableStyles.xml"/>  <Relationship Id="rId17" Type="http://schemas.openxmlformats.org/officeDocument/2006/relationships/slide" Target="slides/slide11.xml"/>
</Relationships>
</file>

<file path=ppt/notesMasters/_rels/notesMaster1.xml.rels><?xml version="1.0" encoding="UTF-8" standalone="yes"?>
<Relationships xmlns="http://schemas.openxmlformats.org/package/2006/relationships">
		<Relationship Id="rId1" Type="http://schemas.openxmlformats.org/officeDocument/2006/relationships/theme" Target="../theme/theme1.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282F153-3F37-0F45-9E97-73ACFA13230C}" type="datetimeFigureOut">
              <a:rPr lang="en-US"/>
              <a:t>7/23/19</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E5E9CC1-C706-0F49-92D6-E571CC5EEA8F}" type="slidenum">
              <a:rPr lang="en-US"/>
              <a:t>‹#›</a:t>
            </a:fld>
            <a:endParaRPr lang="en-US"/>
          </a:p>
        </p:txBody>
      </p:sp>
    </p:spTree>
    <p:extLst>
      <p:ext uri="{BB962C8B-B14F-4D97-AF65-F5344CB8AC3E}">
        <p14:creationId xmlns:p14="http://schemas.microsoft.com/office/powerpoint/2010/main" val="102408699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xml"/>
		</Relationships>
</file>

<file path=ppt/notesSlides/_rels/notesSlide2.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2.xml"/>
		</Relationships>
</file>

<file path=ppt/notesSlides/_rels/notesSlide3.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3.xml"/>
		</Relationships>
</file>

<file path=ppt/notesSlides/_rels/notesSlide4.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4.xml"/>
		</Relationships>
</file>

<file path=ppt/notesSlides/_rels/notesSlide5.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5.xml"/>
		</Relationships>
</file>

<file path=ppt/notesSlides/_rels/notesSlide6.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6.xml"/>
		</Relationships>
</file>

<file path=ppt/notesSlides/_rels/notesSlide7.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7.xml"/>
		</Relationships>
</file>

<file path=ppt/notesSlides/_rels/notesSlide8.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8.xml"/>
		</Relationships>
</file>

<file path=ppt/notesSlides/_rels/notesSlide9.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9.xml"/>
		</Relationships>
</file>

<file path=ppt/notesSlides/_rels/notesSlide10.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0.xm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Good [morning/afternoon]. My name is Hiral Jitubhai Jasoliya, and this is my MSc Cybersecurity and Digital Forensics research proposal, submitted for the Research Methods and Professional Development module, supervised by Dr Suresh Shanmugasundaram. My proposed title is: Evaluating Decentralised Identity for Secure Authentication in Cloud Computing in the United Kingdom. Over the next few slides I will walk through the background, problem, aim and objectives, literature review, methodology, planning and expected impact of this study.</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proposal follows eight sections: background and context, the research problem, my aim and SMART objectives, a summary of the literature and the gap it reveals, my Design Science methodology, project planning and resources, expected impact and limitations, and finally my references.</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Cloud adoption has removed the traditional network perimeter, so identity itself has become the security boundary. Most organisations still rely on centralised or federated identity management, both of which concentrate risk — centralised systems create a single point of failure, while federated systems still depend on a third-party identity provider. Decentralised Identity, standardised by the W3C, lets a user hold and present cryptographically verifiable credentials directly, as shown in this comparison diagram from my report. However, as I'll cover shortly, DID systems have rarely been tested under real enterprise cloud conditions — that's the gap this research addresses.</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core problem is twofold: centralised identity stores remain prime breach targets, and existing mitigations such as bolt-on MFA increase latency without necessarily satisfying UK GDPR's minimisation principle. Crucially, although DID is often presented as a 'silver bullet', its real-world performance and cost within an enterprise cloud have not been sufficiently analysed. This proposal is guided by three research questions covering latency and overhead, revocation throughput, and GDPR compliance — shown here alongside the Issuer-Holder-Verifier trust triangle that underpins Self-Sovereign Identity.</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My research aim is to critically evaluate and empirically benchmark DID frameworks as a secure, privacy-preserving cloud authentication mechanism, assessing both technical performance and alignment with UK regulation. This is supported by five SMART objectives, each with a target month, running from the initial literature review through to the final GDPR compliance assessment in Month 6.</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literature confirms that centralised and federated identity carry structural weaknesses, and that DID/SSI, standardised by the W3C, offers a cryptographically valid alternative. However, cryptographic performance studies on BBS+ signatures are conducted in lab conditions, decentralised revocation via StatusList2021 introduces its own latency cost, and blockchain immutability creates direct regulatory tension with the UK GDPR's Right to Erasure. No existing study tests all three dimensions — latency, revocation performance and GDPR compliance — together in one empirical cloud artefact. That combined gap is what this research targets.</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research follows an objectivist, positivist philosophy — latency, throughput and overhead are treated as measurable properties of the artefact rather than matters of interpretation. Methodologically, I use the Design Science Research Methodology from Peffers et al. and Hevner et al., moving through six stages: Problem Identification, Objective Definition, Design and Development, Demonstration, Evaluation and Communication. Testing is quantitative and fully automated using 10,000 synthetic DIDs and Verifiable Credentials generated in Python — this avoids UK GDPR concerns around real personal data while still supporting enterprise-scale stress testing. The artefact itself follows a three-tier architecture: a Holder wallet, a Cloud Verifier API, and a Verifiable Data Registry, built with TypeScript/Node.js, OpenID4VP and BBS+ libraries, and benchmarked with Apache JMeter and Wireshark on AWS or GCP.</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Planning follows the six DSRM phases mapped onto six months, from literature review and architecture design in Months 1 and 2, through prototype development and cloud deployment in Months 3 and 4, to evaluation and final dissertation communication in Months 5 and 6. On the right are the resources actually required: TypeScript/Node.js with Express for the verifier API, cryptographic and OpenID4VP libraries, Apache JMeter and Wireshark for benchmarking, and a mid-tier AWS or GCP virtual machine for hosting the artefact.</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expected academic contribution is a replicable Design Science template linking cryptographic theory to systems engineering, along with empirical BBS+ benchmark data. Technically, the project isolates specific integration bottlenecks in OpenID4VP and decentralised revocation to guide future optimisation, and industrially it gives UK organisations evidence to support a Zero Trust, GDPR-compliant migration. I predict verification latency will stay below 300 milliseconds with optimised StatusList2021 compression. That said, there are real limitations: web-language ZKP implementations are slower than compiled languages, holder-side wallet security is out of scope, and testing on a local rather than full enterprise cloud instance means global network variability isn't fully captured.</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These are the key sources cited throughout this proposal, listed in IEEE style and matching the reference list in the full research report. Thank you — I'm happy to take any questions.</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p:cSld name="PLAIN">
    <p:bg>
      <p:bgPr>
        <a:solidFill>
          <a:srgbClr val="FFFFFF"/>
        </a:solidFill>
      </p:bgPr>
    </p:bg>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 id="2147483650" r:id="rId2"/>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image" Target="../media/image-1-1.png"/><Relationship Id="rId2" Type="http://schemas.openxmlformats.org/officeDocument/2006/relationships/slideLayout" Target="../slideLayouts/slideLayout2.xml"/><Relationship Id="rId3"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1" Type="http://schemas.openxmlformats.org/officeDocument/2006/relationships/image" Target="../media/image-2-1.png"/><Relationship Id="rId2" Type="http://schemas.openxmlformats.org/officeDocument/2006/relationships/slideLayout" Target="../slideLayouts/slideLayout2.xml"/><Relationship Id="rId3"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1" Type="http://schemas.openxmlformats.org/officeDocument/2006/relationships/image" Target="../media/image-3-1.png"/><Relationship Id="rId2" Type="http://schemas.openxmlformats.org/officeDocument/2006/relationships/image" Target="../media/image-3-2.png"/><Relationship Id="rId3" Type="http://schemas.openxmlformats.org/officeDocument/2006/relationships/slideLayout" Target="../slideLayouts/slideLayout2.xml"/><Relationship Id="rId4"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1" Type="http://schemas.openxmlformats.org/officeDocument/2006/relationships/image" Target="../media/image-4-1.png"/><Relationship Id="rId2" Type="http://schemas.openxmlformats.org/officeDocument/2006/relationships/image" Target="../media/image-4-2.png"/><Relationship Id="rId3" Type="http://schemas.openxmlformats.org/officeDocument/2006/relationships/slideLayout" Target="../slideLayouts/slideLayout2.xml"/><Relationship Id="rId4"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1" Type="http://schemas.openxmlformats.org/officeDocument/2006/relationships/image" Target="../media/image-5-1.png"/><Relationship Id="rId2" Type="http://schemas.openxmlformats.org/officeDocument/2006/relationships/slideLayout" Target="../slideLayouts/slideLayout2.xml"/><Relationship Id="rId3"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1" Type="http://schemas.openxmlformats.org/officeDocument/2006/relationships/image" Target="../media/image-6-1.png"/><Relationship Id="rId2" Type="http://schemas.openxmlformats.org/officeDocument/2006/relationships/slideLayout" Target="../slideLayouts/slideLayout2.xml"/><Relationship Id="rId3"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1" Type="http://schemas.openxmlformats.org/officeDocument/2006/relationships/image" Target="../media/image-7-1.png"/><Relationship Id="rId2" Type="http://schemas.openxmlformats.org/officeDocument/2006/relationships/image" Target="../media/image-7-2.png"/><Relationship Id="rId3" Type="http://schemas.openxmlformats.org/officeDocument/2006/relationships/slideLayout" Target="../slideLayouts/slideLayout2.xml"/><Relationship Id="rId4"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1" Type="http://schemas.openxmlformats.org/officeDocument/2006/relationships/image" Target="../media/image-8-1.png"/><Relationship Id="rId2" Type="http://schemas.openxmlformats.org/officeDocument/2006/relationships/slideLayout" Target="../slideLayouts/slideLayout2.xml"/><Relationship Id="rId3"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1" Type="http://schemas.openxmlformats.org/officeDocument/2006/relationships/image" Target="../media/image-9-1.png"/><Relationship Id="rId2" Type="http://schemas.openxmlformats.org/officeDocument/2006/relationships/slideLayout" Target="../slideLayouts/slideLayout2.xml"/><Relationship Id="rId3"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1" Type="http://schemas.openxmlformats.org/officeDocument/2006/relationships/image" Target="../media/image-10-1.png"/><Relationship Id="rId2" Type="http://schemas.openxmlformats.org/officeDocument/2006/relationships/slideLayout" Target="../slideLayouts/slideLayout2.xml"/><Relationship Id="rId3"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1" Type="http://schemas.openxmlformats.org/officeDocument/2006/relationships/image" Target="../media/image-10-1.png"/><Relationship Id="rId2"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name="Slide 1">
    <p:spTree>
      <p:nvGrpSpPr>
        <p:cNvPr id="1" name=""/>
        <p:cNvGrpSpPr/>
        <p:nvPr/>
      </p:nvGrpSpPr>
      <p:grpSpPr>
        <a:xfrm>
          <a:off x="0" y="0"/>
          <a:ext cx="0" cy="0"/>
          <a:chOff x="0" y="0"/>
          <a:chExt cx="0" cy="0"/>
        </a:xfrm>
      </p:grpSpPr>
      <p:sp>
        <p:nvSpPr>
          <p:cNvPr id="2" name="Shape 0"/>
          <p:cNvSpPr/>
          <p:nvPr/>
        </p:nvSpPr>
        <p:spPr>
          <a:xfrm>
            <a:off x="0" y="0"/>
            <a:ext cx="12188952" cy="6858000"/>
          </a:xfrm>
          <a:prstGeom prst="rect">
            <a:avLst/>
          </a:prstGeom>
          <a:solidFill>
            <a:srgbClr val="FFFFFF"/>
          </a:solidFill>
          <a:ln/>
        </p:spPr>
      </p:sp>
      <p:pic>
        <p:nvPicPr>
          <p:cNvPr id="3" name="Image 0" descr="logo.png">    </p:cNvPr>
          <p:cNvPicPr>
            <a:picLocks noChangeAspect="1"/>
          </p:cNvPicPr>
          <p:nvPr/>
        </p:nvPicPr>
        <p:blipFill>
          <a:blip r:embed="rId1"/>
          <a:stretch>
            <a:fillRect/>
          </a:stretch>
        </p:blipFill>
        <p:spPr>
          <a:xfrm>
            <a:off x="3127248" y="594360"/>
            <a:ext cx="5943600" cy="2459736"/>
          </a:xfrm>
          <a:prstGeom prst="rect">
            <a:avLst/>
          </a:prstGeom>
        </p:spPr>
      </p:pic>
      <p:sp>
        <p:nvSpPr>
          <p:cNvPr id="4" name="Text 1"/>
          <p:cNvSpPr/>
          <p:nvPr/>
        </p:nvSpPr>
        <p:spPr>
          <a:xfrm>
            <a:off x="731520" y="3246120"/>
            <a:ext cx="10725912" cy="457200"/>
          </a:xfrm>
          <a:prstGeom prst="rect">
            <a:avLst/>
          </a:prstGeom>
          <a:noFill/>
          <a:ln/>
        </p:spPr>
        <p:txBody>
          <a:bodyPr wrap="square" rtlCol="0" anchor="ctr"/>
          <a:lstStyle/>
          <a:p>
            <a:pPr algn="ctr" indent="0" marL="0">
              <a:buNone/>
            </a:pPr>
            <a:r>
              <a:rPr lang="en-US" sz="1800" b="1" dirty="0">
                <a:solidFill>
                  <a:srgbClr val="12777C"/>
                </a:solidFill>
                <a:latin typeface="Calibri" pitchFamily="34" charset="0"/>
                <a:ea typeface="Calibri" pitchFamily="34" charset="-122"/>
                <a:cs typeface="Calibri" pitchFamily="34" charset="-120"/>
              </a:rPr>
              <a:t>MSc Cybersecurity &amp; Digital Forensics</a:t>
            </a:r>
            <a:endParaRPr lang="en-US" sz="1800" dirty="0"/>
          </a:p>
        </p:txBody>
      </p:sp>
      <p:sp>
        <p:nvSpPr>
          <p:cNvPr id="5" name="Text 2"/>
          <p:cNvSpPr/>
          <p:nvPr/>
        </p:nvSpPr>
        <p:spPr>
          <a:xfrm>
            <a:off x="731520" y="3703320"/>
            <a:ext cx="10725912" cy="548640"/>
          </a:xfrm>
          <a:prstGeom prst="rect">
            <a:avLst/>
          </a:prstGeom>
          <a:noFill/>
          <a:ln/>
        </p:spPr>
        <p:txBody>
          <a:bodyPr wrap="square" rtlCol="0" anchor="ctr"/>
          <a:lstStyle/>
          <a:p>
            <a:pPr algn="ctr" indent="0" marL="0">
              <a:buNone/>
            </a:pPr>
            <a:r>
              <a:rPr lang="en-US" sz="1200" dirty="0">
                <a:solidFill>
                  <a:srgbClr val="5B6472"/>
                </a:solidFill>
                <a:latin typeface="Calibri" pitchFamily="34" charset="0"/>
                <a:ea typeface="Calibri" pitchFamily="34" charset="-122"/>
                <a:cs typeface="Calibri" pitchFamily="34" charset="-120"/>
              </a:rPr>
              <a:t>Module: Research Methods and Professional Development (ACFA7004)</a:t>
            </a:r>
            <a:endParaRPr lang="en-US" sz="1200" dirty="0"/>
          </a:p>
          <a:p>
            <a:pPr algn="ctr" indent="0" marL="0">
              <a:buNone/>
            </a:pPr>
            <a:r>
              <a:rPr lang="en-US" sz="1200" dirty="0">
                <a:solidFill>
                  <a:srgbClr val="5B6472"/>
                </a:solidFill>
                <a:latin typeface="Calibri" pitchFamily="34" charset="0"/>
                <a:ea typeface="Calibri" pitchFamily="34" charset="-122"/>
                <a:cs typeface="Calibri" pitchFamily="34" charset="-120"/>
              </a:rPr>
              <a:t>Assessment Component 1: Research Proposal</a:t>
            </a:r>
            <a:endParaRPr lang="en-US" sz="1200" dirty="0"/>
          </a:p>
        </p:txBody>
      </p:sp>
      <p:sp>
        <p:nvSpPr>
          <p:cNvPr id="6" name="Shape 3"/>
          <p:cNvSpPr/>
          <p:nvPr/>
        </p:nvSpPr>
        <p:spPr>
          <a:xfrm>
            <a:off x="1828800" y="4370832"/>
            <a:ext cx="8531352" cy="0"/>
          </a:xfrm>
          <a:prstGeom prst="line">
            <a:avLst/>
          </a:prstGeom>
          <a:noFill/>
          <a:ln w="12700">
            <a:solidFill>
              <a:srgbClr val="DCE1E4"/>
            </a:solidFill>
            <a:prstDash val="solid"/>
          </a:ln>
        </p:spPr>
      </p:sp>
      <p:sp>
        <p:nvSpPr>
          <p:cNvPr id="7" name="Text 4"/>
          <p:cNvSpPr/>
          <p:nvPr/>
        </p:nvSpPr>
        <p:spPr>
          <a:xfrm>
            <a:off x="914400" y="4526280"/>
            <a:ext cx="10360152" cy="1051560"/>
          </a:xfrm>
          <a:prstGeom prst="rect">
            <a:avLst/>
          </a:prstGeom>
          <a:noFill/>
          <a:ln/>
        </p:spPr>
        <p:txBody>
          <a:bodyPr wrap="square" rtlCol="0" anchor="ctr"/>
          <a:lstStyle/>
          <a:p>
            <a:pPr algn="ctr" indent="0" marL="0">
              <a:buNone/>
            </a:pPr>
            <a:r>
              <a:rPr lang="en-US" sz="2200" b="1" dirty="0">
                <a:solidFill>
                  <a:srgbClr val="0B2545"/>
                </a:solidFill>
                <a:latin typeface="Calibri" pitchFamily="34" charset="0"/>
                <a:ea typeface="Calibri" pitchFamily="34" charset="-122"/>
                <a:cs typeface="Calibri" pitchFamily="34" charset="-120"/>
              </a:rPr>
              <a:t>Evaluating Decentralised Identity (DID) for Secure Authentication in Cloud Computing in the United Kingdom</a:t>
            </a:r>
            <a:endParaRPr lang="en-US" sz="2200" dirty="0"/>
          </a:p>
        </p:txBody>
      </p:sp>
      <p:sp>
        <p:nvSpPr>
          <p:cNvPr id="8" name="Text 5"/>
          <p:cNvSpPr/>
          <p:nvPr/>
        </p:nvSpPr>
        <p:spPr>
          <a:xfrm>
            <a:off x="3566160" y="5715000"/>
            <a:ext cx="5056632" cy="960120"/>
          </a:xfrm>
          <a:prstGeom prst="rect">
            <a:avLst/>
          </a:prstGeom>
          <a:noFill/>
          <a:ln/>
        </p:spPr>
        <p:txBody>
          <a:bodyPr wrap="square" rtlCol="0" anchor="ctr"/>
          <a:lstStyle/>
          <a:p>
            <a:pPr algn="l" indent="0" marL="0">
              <a:lnSpc>
                <a:spcPct val="125000"/>
              </a:lnSpc>
              <a:buNone/>
            </a:pPr>
            <a:r>
              <a:rPr lang="en-US" sz="1150" b="1" dirty="0">
                <a:solidFill>
                  <a:srgbClr val="1F2937"/>
                </a:solidFill>
                <a:latin typeface="Calibri" pitchFamily="34" charset="0"/>
                <a:ea typeface="Calibri" pitchFamily="34" charset="-122"/>
                <a:cs typeface="Calibri" pitchFamily="34" charset="-120"/>
              </a:rPr>
              <a:t>Student Name: </a:t>
            </a:r>
            <a:pPr algn="l" indent="0" marL="0">
              <a:lnSpc>
                <a:spcPct val="125000"/>
              </a:lnSpc>
              <a:buNone/>
            </a:pPr>
            <a:r>
              <a:rPr lang="en-US" sz="1150" dirty="0">
                <a:solidFill>
                  <a:srgbClr val="5B6472"/>
                </a:solidFill>
                <a:latin typeface="Calibri" pitchFamily="34" charset="0"/>
                <a:ea typeface="Calibri" pitchFamily="34" charset="-122"/>
                <a:cs typeface="Calibri" pitchFamily="34" charset="-120"/>
              </a:rPr>
              <a:t>Hiral Jitubhai Jasoliya</a:t>
            </a:r>
            <a:endParaRPr lang="en-US" sz="1150" dirty="0"/>
          </a:p>
          <a:p>
            <a:pPr algn="l" indent="0" marL="0">
              <a:lnSpc>
                <a:spcPct val="125000"/>
              </a:lnSpc>
              <a:buNone/>
            </a:pPr>
            <a:r>
              <a:rPr lang="en-US" sz="1150" b="1" dirty="0">
                <a:solidFill>
                  <a:srgbClr val="1F2937"/>
                </a:solidFill>
                <a:latin typeface="Calibri" pitchFamily="34" charset="0"/>
                <a:ea typeface="Calibri" pitchFamily="34" charset="-122"/>
                <a:cs typeface="Calibri" pitchFamily="34" charset="-120"/>
              </a:rPr>
              <a:t>Student ID: </a:t>
            </a:r>
            <a:pPr algn="l" indent="0" marL="0">
              <a:lnSpc>
                <a:spcPct val="125000"/>
              </a:lnSpc>
              <a:buNone/>
            </a:pPr>
            <a:r>
              <a:rPr lang="en-US" sz="1150" dirty="0">
                <a:solidFill>
                  <a:srgbClr val="5B6472"/>
                </a:solidFill>
                <a:latin typeface="Calibri" pitchFamily="34" charset="0"/>
                <a:ea typeface="Calibri" pitchFamily="34" charset="-122"/>
                <a:cs typeface="Calibri" pitchFamily="34" charset="-120"/>
              </a:rPr>
              <a:t>2507162</a:t>
            </a:r>
            <a:endParaRPr lang="en-US" sz="1150" dirty="0"/>
          </a:p>
          <a:p>
            <a:pPr algn="l" indent="0" marL="0">
              <a:lnSpc>
                <a:spcPct val="125000"/>
              </a:lnSpc>
              <a:buNone/>
            </a:pPr>
            <a:r>
              <a:rPr lang="en-US" sz="1150" b="1" dirty="0">
                <a:solidFill>
                  <a:srgbClr val="1F2937"/>
                </a:solidFill>
                <a:latin typeface="Calibri" pitchFamily="34" charset="0"/>
                <a:ea typeface="Calibri" pitchFamily="34" charset="-122"/>
                <a:cs typeface="Calibri" pitchFamily="34" charset="-120"/>
              </a:rPr>
              <a:t>Supervisor: </a:t>
            </a:r>
            <a:pPr algn="l" indent="0" marL="0">
              <a:lnSpc>
                <a:spcPct val="125000"/>
              </a:lnSpc>
              <a:buNone/>
            </a:pPr>
            <a:r>
              <a:rPr lang="en-US" sz="1150" dirty="0">
                <a:solidFill>
                  <a:srgbClr val="5B6472"/>
                </a:solidFill>
                <a:latin typeface="Calibri" pitchFamily="34" charset="0"/>
                <a:ea typeface="Calibri" pitchFamily="34" charset="-122"/>
                <a:cs typeface="Calibri" pitchFamily="34" charset="-120"/>
              </a:rPr>
              <a:t>Dr Suresh Shanmugasundaram</a:t>
            </a:r>
            <a:endParaRPr lang="en-US" sz="1150" dirty="0"/>
          </a:p>
          <a:p>
            <a:pPr algn="l" indent="0" marL="0">
              <a:lnSpc>
                <a:spcPct val="125000"/>
              </a:lnSpc>
              <a:buNone/>
            </a:pPr>
            <a:r>
              <a:rPr lang="en-US" sz="1150" b="1" dirty="0">
                <a:solidFill>
                  <a:srgbClr val="1F2937"/>
                </a:solidFill>
                <a:latin typeface="Calibri" pitchFamily="34" charset="0"/>
                <a:ea typeface="Calibri" pitchFamily="34" charset="-122"/>
                <a:cs typeface="Calibri" pitchFamily="34" charset="-120"/>
              </a:rPr>
              <a:t>Date: </a:t>
            </a:r>
            <a:pPr algn="l" indent="0" marL="0">
              <a:lnSpc>
                <a:spcPct val="125000"/>
              </a:lnSpc>
              <a:buNone/>
            </a:pPr>
            <a:r>
              <a:rPr lang="en-US" sz="1150" dirty="0">
                <a:solidFill>
                  <a:srgbClr val="5B6472"/>
                </a:solidFill>
                <a:latin typeface="Calibri" pitchFamily="34" charset="0"/>
                <a:ea typeface="Calibri" pitchFamily="34" charset="-122"/>
                <a:cs typeface="Calibri" pitchFamily="34" charset="-120"/>
              </a:rPr>
              <a:t>14 August 2026</a:t>
            </a:r>
            <a:endParaRPr lang="en-US" sz="1150"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 2">
    <p:spTree>
      <p:nvGrpSpPr>
        <p:cNvPr id="1" name=""/>
        <p:cNvGrpSpPr/>
        <p:nvPr/>
      </p:nvGrpSpPr>
      <p:grpSpPr>
        <a:xfrm>
          <a:off x="0" y="0"/>
          <a:ext cx="0" cy="0"/>
          <a:chOff x="0" y="0"/>
          <a:chExt cx="0" cy="0"/>
        </a:xfrm>
      </p:grpSpPr>
      <p:pic>
        <p:nvPicPr>
          <p:cNvPr id="2" name="Image 0" descr="logo.png">    </p:cNvPr>
          <p:cNvPicPr>
            <a:picLocks noChangeAspect="1"/>
          </p:cNvPicPr>
          <p:nvPr/>
        </p:nvPicPr>
        <p:blipFill>
          <a:blip r:embed="rId1"/>
          <a:stretch>
            <a:fillRect/>
          </a:stretch>
        </p:blipFill>
        <p:spPr>
          <a:xfrm>
            <a:off x="365760" y="256032"/>
            <a:ext cx="1371600" cy="566928"/>
          </a:xfrm>
          <a:prstGeom prst="rect">
            <a:avLst/>
          </a:prstGeom>
        </p:spPr>
      </p:pic>
      <p:sp>
        <p:nvSpPr>
          <p:cNvPr id="3" name="Text 0"/>
          <p:cNvSpPr/>
          <p:nvPr/>
        </p:nvSpPr>
        <p:spPr>
          <a:xfrm>
            <a:off x="7589520" y="256032"/>
            <a:ext cx="4206240" cy="365760"/>
          </a:xfrm>
          <a:prstGeom prst="rect">
            <a:avLst/>
          </a:prstGeom>
          <a:noFill/>
          <a:ln/>
        </p:spPr>
        <p:txBody>
          <a:bodyPr wrap="square" rtlCol="0" anchor="ctr"/>
          <a:lstStyle/>
          <a:p>
            <a:pPr algn="r" indent="0" marL="0">
              <a:buNone/>
            </a:pPr>
            <a:r>
              <a:rPr lang="en-US" sz="1100" b="1" spc="100" kern="0" dirty="0">
                <a:solidFill>
                  <a:srgbClr val="12777C"/>
                </a:solidFill>
                <a:latin typeface="Calibri" pitchFamily="34" charset="0"/>
                <a:ea typeface="Calibri" pitchFamily="34" charset="-122"/>
                <a:cs typeface="Calibri" pitchFamily="34" charset="-120"/>
              </a:rPr>
              <a:t>OVERVIEW</a:t>
            </a:r>
            <a:endParaRPr lang="en-US" sz="1100" dirty="0"/>
          </a:p>
        </p:txBody>
      </p:sp>
      <p:sp>
        <p:nvSpPr>
          <p:cNvPr id="4" name="Text 1"/>
          <p:cNvSpPr/>
          <p:nvPr/>
        </p:nvSpPr>
        <p:spPr>
          <a:xfrm>
            <a:off x="365760" y="6473952"/>
            <a:ext cx="7315200" cy="274320"/>
          </a:xfrm>
          <a:prstGeom prst="rect">
            <a:avLst/>
          </a:prstGeom>
          <a:noFill/>
          <a:ln/>
        </p:spPr>
        <p:txBody>
          <a:bodyPr wrap="square" rtlCol="0" anchor="ctr"/>
          <a:lstStyle/>
          <a:p>
            <a:pPr indent="0" marL="0">
              <a:buNone/>
            </a:pPr>
            <a:r>
              <a:rPr lang="en-US" sz="900" dirty="0">
                <a:solidFill>
                  <a:srgbClr val="5B6472"/>
                </a:solidFill>
                <a:latin typeface="Calibri" pitchFamily="34" charset="0"/>
                <a:ea typeface="Calibri" pitchFamily="34" charset="-122"/>
                <a:cs typeface="Calibri" pitchFamily="34" charset="-120"/>
              </a:rPr>
              <a:t>MSc Cybersecurity &amp; Digital Forensics — Research Proposal</a:t>
            </a:r>
            <a:endParaRPr lang="en-US" sz="900" dirty="0"/>
          </a:p>
        </p:txBody>
      </p:sp>
      <p:sp>
        <p:nvSpPr>
          <p:cNvPr id="5" name="Text 2"/>
          <p:cNvSpPr/>
          <p:nvPr/>
        </p:nvSpPr>
        <p:spPr>
          <a:xfrm>
            <a:off x="11521440" y="6473952"/>
            <a:ext cx="365760" cy="274320"/>
          </a:xfrm>
          <a:prstGeom prst="rect">
            <a:avLst/>
          </a:prstGeom>
          <a:noFill/>
          <a:ln/>
        </p:spPr>
        <p:txBody>
          <a:bodyPr wrap="square" rtlCol="0" anchor="ctr"/>
          <a:lstStyle/>
          <a:p>
            <a:pPr algn="r" indent="0" marL="0">
              <a:buNone/>
            </a:pPr>
            <a:r>
              <a:rPr lang="en-US" sz="900" dirty="0">
                <a:solidFill>
                  <a:srgbClr val="5B6472"/>
                </a:solidFill>
                <a:latin typeface="Calibri" pitchFamily="34" charset="0"/>
                <a:ea typeface="Calibri" pitchFamily="34" charset="-122"/>
                <a:cs typeface="Calibri" pitchFamily="34" charset="-120"/>
              </a:rPr>
              <a:t>2</a:t>
            </a:r>
            <a:endParaRPr lang="en-US" sz="900" dirty="0"/>
          </a:p>
        </p:txBody>
      </p:sp>
      <p:sp>
        <p:nvSpPr>
          <p:cNvPr id="6" name="Text 3"/>
          <p:cNvSpPr/>
          <p:nvPr/>
        </p:nvSpPr>
        <p:spPr>
          <a:xfrm>
            <a:off x="365760" y="868680"/>
            <a:ext cx="11430000" cy="594360"/>
          </a:xfrm>
          <a:prstGeom prst="rect">
            <a:avLst/>
          </a:prstGeom>
          <a:noFill/>
          <a:ln/>
        </p:spPr>
        <p:txBody>
          <a:bodyPr wrap="square" rtlCol="0" anchor="ctr"/>
          <a:lstStyle/>
          <a:p>
            <a:pPr indent="0" marL="0">
              <a:buNone/>
            </a:pPr>
            <a:r>
              <a:rPr lang="en-US" sz="2800" b="1" dirty="0">
                <a:solidFill>
                  <a:srgbClr val="0B2545"/>
                </a:solidFill>
                <a:latin typeface="Calibri" pitchFamily="34" charset="0"/>
                <a:ea typeface="Calibri" pitchFamily="34" charset="-122"/>
                <a:cs typeface="Calibri" pitchFamily="34" charset="-120"/>
              </a:rPr>
              <a:t>Presentation Overview</a:t>
            </a:r>
            <a:endParaRPr lang="en-US" sz="2800" dirty="0"/>
          </a:p>
        </p:txBody>
      </p:sp>
      <p:sp>
        <p:nvSpPr>
          <p:cNvPr id="7" name="Shape 4"/>
          <p:cNvSpPr/>
          <p:nvPr/>
        </p:nvSpPr>
        <p:spPr>
          <a:xfrm>
            <a:off x="457200" y="1737360"/>
            <a:ext cx="5394960" cy="868680"/>
          </a:xfrm>
          <a:prstGeom prst="roundRect">
            <a:avLst>
              <a:gd name="adj" fmla="val 8421"/>
            </a:avLst>
          </a:prstGeom>
          <a:solidFill>
            <a:srgbClr val="F4F6F7"/>
          </a:solidFill>
          <a:ln w="9525">
            <a:solidFill>
              <a:srgbClr val="DCE1E4"/>
            </a:solidFill>
            <a:prstDash val="solid"/>
          </a:ln>
        </p:spPr>
      </p:sp>
      <p:sp>
        <p:nvSpPr>
          <p:cNvPr id="8" name="Text 5"/>
          <p:cNvSpPr/>
          <p:nvPr/>
        </p:nvSpPr>
        <p:spPr>
          <a:xfrm>
            <a:off x="594360" y="1856232"/>
            <a:ext cx="594360" cy="594360"/>
          </a:xfrm>
          <a:prstGeom prst="ellipse">
            <a:avLst/>
          </a:prstGeom>
          <a:solidFill>
            <a:srgbClr val="12777C"/>
          </a:solidFill>
          <a:ln/>
        </p:spPr>
        <p:txBody>
          <a:bodyPr wrap="square" rtlCol="0" anchor="ctr"/>
          <a:lstStyle/>
          <a:p>
            <a:pPr algn="ctr" indent="0" marL="0">
              <a:buNone/>
            </a:pPr>
            <a:r>
              <a:rPr lang="en-US" sz="2000" b="1" dirty="0">
                <a:solidFill>
                  <a:srgbClr val="FFFFFF"/>
                </a:solidFill>
                <a:latin typeface="Calibri" pitchFamily="34" charset="0"/>
                <a:ea typeface="Calibri" pitchFamily="34" charset="-122"/>
                <a:cs typeface="Calibri" pitchFamily="34" charset="-120"/>
              </a:rPr>
              <a:t>1</a:t>
            </a:r>
            <a:endParaRPr lang="en-US" sz="2000" dirty="0"/>
          </a:p>
        </p:txBody>
      </p:sp>
      <p:sp>
        <p:nvSpPr>
          <p:cNvPr id="9" name="Text 6"/>
          <p:cNvSpPr/>
          <p:nvPr/>
        </p:nvSpPr>
        <p:spPr>
          <a:xfrm>
            <a:off x="1325880" y="1737360"/>
            <a:ext cx="4389120" cy="868680"/>
          </a:xfrm>
          <a:prstGeom prst="rect">
            <a:avLst/>
          </a:prstGeom>
          <a:noFill/>
          <a:ln/>
        </p:spPr>
        <p:txBody>
          <a:bodyPr wrap="square" rtlCol="0" anchor="ctr"/>
          <a:lstStyle/>
          <a:p>
            <a:pPr indent="0" marL="0">
              <a:buNone/>
            </a:pPr>
            <a:r>
              <a:rPr lang="en-US" sz="1500" b="1" dirty="0">
                <a:solidFill>
                  <a:srgbClr val="0B2545"/>
                </a:solidFill>
                <a:latin typeface="Calibri" pitchFamily="34" charset="0"/>
                <a:ea typeface="Calibri" pitchFamily="34" charset="-122"/>
                <a:cs typeface="Calibri" pitchFamily="34" charset="-120"/>
              </a:rPr>
              <a:t>Research Context / Background</a:t>
            </a:r>
            <a:endParaRPr lang="en-US" sz="1500" dirty="0"/>
          </a:p>
        </p:txBody>
      </p:sp>
      <p:sp>
        <p:nvSpPr>
          <p:cNvPr id="10" name="Shape 7"/>
          <p:cNvSpPr/>
          <p:nvPr/>
        </p:nvSpPr>
        <p:spPr>
          <a:xfrm>
            <a:off x="457200" y="2788920"/>
            <a:ext cx="5394960" cy="868680"/>
          </a:xfrm>
          <a:prstGeom prst="roundRect">
            <a:avLst>
              <a:gd name="adj" fmla="val 8421"/>
            </a:avLst>
          </a:prstGeom>
          <a:solidFill>
            <a:srgbClr val="F4F6F7"/>
          </a:solidFill>
          <a:ln w="9525">
            <a:solidFill>
              <a:srgbClr val="DCE1E4"/>
            </a:solidFill>
            <a:prstDash val="solid"/>
          </a:ln>
        </p:spPr>
      </p:sp>
      <p:sp>
        <p:nvSpPr>
          <p:cNvPr id="11" name="Text 8"/>
          <p:cNvSpPr/>
          <p:nvPr/>
        </p:nvSpPr>
        <p:spPr>
          <a:xfrm>
            <a:off x="594360" y="2907792"/>
            <a:ext cx="594360" cy="594360"/>
          </a:xfrm>
          <a:prstGeom prst="ellipse">
            <a:avLst/>
          </a:prstGeom>
          <a:solidFill>
            <a:srgbClr val="12777C"/>
          </a:solidFill>
          <a:ln/>
        </p:spPr>
        <p:txBody>
          <a:bodyPr wrap="square" rtlCol="0" anchor="ctr"/>
          <a:lstStyle/>
          <a:p>
            <a:pPr algn="ctr" indent="0" marL="0">
              <a:buNone/>
            </a:pPr>
            <a:r>
              <a:rPr lang="en-US" sz="2000" b="1" dirty="0">
                <a:solidFill>
                  <a:srgbClr val="FFFFFF"/>
                </a:solidFill>
                <a:latin typeface="Calibri" pitchFamily="34" charset="0"/>
                <a:ea typeface="Calibri" pitchFamily="34" charset="-122"/>
                <a:cs typeface="Calibri" pitchFamily="34" charset="-120"/>
              </a:rPr>
              <a:t>2</a:t>
            </a:r>
            <a:endParaRPr lang="en-US" sz="2000" dirty="0"/>
          </a:p>
        </p:txBody>
      </p:sp>
      <p:sp>
        <p:nvSpPr>
          <p:cNvPr id="12" name="Text 9"/>
          <p:cNvSpPr/>
          <p:nvPr/>
        </p:nvSpPr>
        <p:spPr>
          <a:xfrm>
            <a:off x="1325880" y="2788920"/>
            <a:ext cx="4389120" cy="868680"/>
          </a:xfrm>
          <a:prstGeom prst="rect">
            <a:avLst/>
          </a:prstGeom>
          <a:noFill/>
          <a:ln/>
        </p:spPr>
        <p:txBody>
          <a:bodyPr wrap="square" rtlCol="0" anchor="ctr"/>
          <a:lstStyle/>
          <a:p>
            <a:pPr indent="0" marL="0">
              <a:buNone/>
            </a:pPr>
            <a:r>
              <a:rPr lang="en-US" sz="1500" b="1" dirty="0">
                <a:solidFill>
                  <a:srgbClr val="0B2545"/>
                </a:solidFill>
                <a:latin typeface="Calibri" pitchFamily="34" charset="0"/>
                <a:ea typeface="Calibri" pitchFamily="34" charset="-122"/>
                <a:cs typeface="Calibri" pitchFamily="34" charset="-120"/>
              </a:rPr>
              <a:t>Research Problem</a:t>
            </a:r>
            <a:endParaRPr lang="en-US" sz="1500" dirty="0"/>
          </a:p>
        </p:txBody>
      </p:sp>
      <p:sp>
        <p:nvSpPr>
          <p:cNvPr id="13" name="Shape 10"/>
          <p:cNvSpPr/>
          <p:nvPr/>
        </p:nvSpPr>
        <p:spPr>
          <a:xfrm>
            <a:off x="457200" y="3840480"/>
            <a:ext cx="5394960" cy="868680"/>
          </a:xfrm>
          <a:prstGeom prst="roundRect">
            <a:avLst>
              <a:gd name="adj" fmla="val 8421"/>
            </a:avLst>
          </a:prstGeom>
          <a:solidFill>
            <a:srgbClr val="F4F6F7"/>
          </a:solidFill>
          <a:ln w="9525">
            <a:solidFill>
              <a:srgbClr val="DCE1E4"/>
            </a:solidFill>
            <a:prstDash val="solid"/>
          </a:ln>
        </p:spPr>
      </p:sp>
      <p:sp>
        <p:nvSpPr>
          <p:cNvPr id="14" name="Text 11"/>
          <p:cNvSpPr/>
          <p:nvPr/>
        </p:nvSpPr>
        <p:spPr>
          <a:xfrm>
            <a:off x="594360" y="3959352"/>
            <a:ext cx="594360" cy="594360"/>
          </a:xfrm>
          <a:prstGeom prst="ellipse">
            <a:avLst/>
          </a:prstGeom>
          <a:solidFill>
            <a:srgbClr val="12777C"/>
          </a:solidFill>
          <a:ln/>
        </p:spPr>
        <p:txBody>
          <a:bodyPr wrap="square" rtlCol="0" anchor="ctr"/>
          <a:lstStyle/>
          <a:p>
            <a:pPr algn="ctr" indent="0" marL="0">
              <a:buNone/>
            </a:pPr>
            <a:r>
              <a:rPr lang="en-US" sz="2000" b="1" dirty="0">
                <a:solidFill>
                  <a:srgbClr val="FFFFFF"/>
                </a:solidFill>
                <a:latin typeface="Calibri" pitchFamily="34" charset="0"/>
                <a:ea typeface="Calibri" pitchFamily="34" charset="-122"/>
                <a:cs typeface="Calibri" pitchFamily="34" charset="-120"/>
              </a:rPr>
              <a:t>3</a:t>
            </a:r>
            <a:endParaRPr lang="en-US" sz="2000" dirty="0"/>
          </a:p>
        </p:txBody>
      </p:sp>
      <p:sp>
        <p:nvSpPr>
          <p:cNvPr id="15" name="Text 12"/>
          <p:cNvSpPr/>
          <p:nvPr/>
        </p:nvSpPr>
        <p:spPr>
          <a:xfrm>
            <a:off x="1325880" y="3840480"/>
            <a:ext cx="4389120" cy="868680"/>
          </a:xfrm>
          <a:prstGeom prst="rect">
            <a:avLst/>
          </a:prstGeom>
          <a:noFill/>
          <a:ln/>
        </p:spPr>
        <p:txBody>
          <a:bodyPr wrap="square" rtlCol="0" anchor="ctr"/>
          <a:lstStyle/>
          <a:p>
            <a:pPr indent="0" marL="0">
              <a:buNone/>
            </a:pPr>
            <a:r>
              <a:rPr lang="en-US" sz="1500" b="1" dirty="0">
                <a:solidFill>
                  <a:srgbClr val="0B2545"/>
                </a:solidFill>
                <a:latin typeface="Calibri" pitchFamily="34" charset="0"/>
                <a:ea typeface="Calibri" pitchFamily="34" charset="-122"/>
                <a:cs typeface="Calibri" pitchFamily="34" charset="-120"/>
              </a:rPr>
              <a:t>Research Aim and Objectives</a:t>
            </a:r>
            <a:endParaRPr lang="en-US" sz="1500" dirty="0"/>
          </a:p>
        </p:txBody>
      </p:sp>
      <p:sp>
        <p:nvSpPr>
          <p:cNvPr id="16" name="Shape 13"/>
          <p:cNvSpPr/>
          <p:nvPr/>
        </p:nvSpPr>
        <p:spPr>
          <a:xfrm>
            <a:off x="457200" y="4892040"/>
            <a:ext cx="5394960" cy="868680"/>
          </a:xfrm>
          <a:prstGeom prst="roundRect">
            <a:avLst>
              <a:gd name="adj" fmla="val 8421"/>
            </a:avLst>
          </a:prstGeom>
          <a:solidFill>
            <a:srgbClr val="F4F6F7"/>
          </a:solidFill>
          <a:ln w="9525">
            <a:solidFill>
              <a:srgbClr val="DCE1E4"/>
            </a:solidFill>
            <a:prstDash val="solid"/>
          </a:ln>
        </p:spPr>
      </p:sp>
      <p:sp>
        <p:nvSpPr>
          <p:cNvPr id="17" name="Text 14"/>
          <p:cNvSpPr/>
          <p:nvPr/>
        </p:nvSpPr>
        <p:spPr>
          <a:xfrm>
            <a:off x="594360" y="5010912"/>
            <a:ext cx="594360" cy="594360"/>
          </a:xfrm>
          <a:prstGeom prst="ellipse">
            <a:avLst/>
          </a:prstGeom>
          <a:solidFill>
            <a:srgbClr val="12777C"/>
          </a:solidFill>
          <a:ln/>
        </p:spPr>
        <p:txBody>
          <a:bodyPr wrap="square" rtlCol="0" anchor="ctr"/>
          <a:lstStyle/>
          <a:p>
            <a:pPr algn="ctr" indent="0" marL="0">
              <a:buNone/>
            </a:pPr>
            <a:r>
              <a:rPr lang="en-US" sz="2000" b="1" dirty="0">
                <a:solidFill>
                  <a:srgbClr val="FFFFFF"/>
                </a:solidFill>
                <a:latin typeface="Calibri" pitchFamily="34" charset="0"/>
                <a:ea typeface="Calibri" pitchFamily="34" charset="-122"/>
                <a:cs typeface="Calibri" pitchFamily="34" charset="-120"/>
              </a:rPr>
              <a:t>4</a:t>
            </a:r>
            <a:endParaRPr lang="en-US" sz="2000" dirty="0"/>
          </a:p>
        </p:txBody>
      </p:sp>
      <p:sp>
        <p:nvSpPr>
          <p:cNvPr id="18" name="Text 15"/>
          <p:cNvSpPr/>
          <p:nvPr/>
        </p:nvSpPr>
        <p:spPr>
          <a:xfrm>
            <a:off x="1325880" y="4892040"/>
            <a:ext cx="4389120" cy="868680"/>
          </a:xfrm>
          <a:prstGeom prst="rect">
            <a:avLst/>
          </a:prstGeom>
          <a:noFill/>
          <a:ln/>
        </p:spPr>
        <p:txBody>
          <a:bodyPr wrap="square" rtlCol="0" anchor="ctr"/>
          <a:lstStyle/>
          <a:p>
            <a:pPr indent="0" marL="0">
              <a:buNone/>
            </a:pPr>
            <a:r>
              <a:rPr lang="en-US" sz="1500" b="1" dirty="0">
                <a:solidFill>
                  <a:srgbClr val="0B2545"/>
                </a:solidFill>
                <a:latin typeface="Calibri" pitchFamily="34" charset="0"/>
                <a:ea typeface="Calibri" pitchFamily="34" charset="-122"/>
                <a:cs typeface="Calibri" pitchFamily="34" charset="-120"/>
              </a:rPr>
              <a:t>Literature Review Summary</a:t>
            </a:r>
            <a:endParaRPr lang="en-US" sz="1500" dirty="0"/>
          </a:p>
        </p:txBody>
      </p:sp>
      <p:sp>
        <p:nvSpPr>
          <p:cNvPr id="19" name="Shape 16"/>
          <p:cNvSpPr/>
          <p:nvPr/>
        </p:nvSpPr>
        <p:spPr>
          <a:xfrm>
            <a:off x="6309360" y="1737360"/>
            <a:ext cx="5394960" cy="868680"/>
          </a:xfrm>
          <a:prstGeom prst="roundRect">
            <a:avLst>
              <a:gd name="adj" fmla="val 8421"/>
            </a:avLst>
          </a:prstGeom>
          <a:solidFill>
            <a:srgbClr val="F4F6F7"/>
          </a:solidFill>
          <a:ln w="9525">
            <a:solidFill>
              <a:srgbClr val="DCE1E4"/>
            </a:solidFill>
            <a:prstDash val="solid"/>
          </a:ln>
        </p:spPr>
      </p:sp>
      <p:sp>
        <p:nvSpPr>
          <p:cNvPr id="20" name="Text 17"/>
          <p:cNvSpPr/>
          <p:nvPr/>
        </p:nvSpPr>
        <p:spPr>
          <a:xfrm>
            <a:off x="6446520" y="1856232"/>
            <a:ext cx="594360" cy="594360"/>
          </a:xfrm>
          <a:prstGeom prst="ellipse">
            <a:avLst/>
          </a:prstGeom>
          <a:solidFill>
            <a:srgbClr val="12777C"/>
          </a:solidFill>
          <a:ln/>
        </p:spPr>
        <p:txBody>
          <a:bodyPr wrap="square" rtlCol="0" anchor="ctr"/>
          <a:lstStyle/>
          <a:p>
            <a:pPr algn="ctr" indent="0" marL="0">
              <a:buNone/>
            </a:pPr>
            <a:r>
              <a:rPr lang="en-US" sz="2000" b="1" dirty="0">
                <a:solidFill>
                  <a:srgbClr val="FFFFFF"/>
                </a:solidFill>
                <a:latin typeface="Calibri" pitchFamily="34" charset="0"/>
                <a:ea typeface="Calibri" pitchFamily="34" charset="-122"/>
                <a:cs typeface="Calibri" pitchFamily="34" charset="-120"/>
              </a:rPr>
              <a:t>5</a:t>
            </a:r>
            <a:endParaRPr lang="en-US" sz="2000" dirty="0"/>
          </a:p>
        </p:txBody>
      </p:sp>
      <p:sp>
        <p:nvSpPr>
          <p:cNvPr id="21" name="Text 18"/>
          <p:cNvSpPr/>
          <p:nvPr/>
        </p:nvSpPr>
        <p:spPr>
          <a:xfrm>
            <a:off x="7178040" y="1737360"/>
            <a:ext cx="4389120" cy="868680"/>
          </a:xfrm>
          <a:prstGeom prst="rect">
            <a:avLst/>
          </a:prstGeom>
          <a:noFill/>
          <a:ln/>
        </p:spPr>
        <p:txBody>
          <a:bodyPr wrap="square" rtlCol="0" anchor="ctr"/>
          <a:lstStyle/>
          <a:p>
            <a:pPr indent="0" marL="0">
              <a:buNone/>
            </a:pPr>
            <a:r>
              <a:rPr lang="en-US" sz="1500" b="1" dirty="0">
                <a:solidFill>
                  <a:srgbClr val="0B2545"/>
                </a:solidFill>
                <a:latin typeface="Calibri" pitchFamily="34" charset="0"/>
                <a:ea typeface="Calibri" pitchFamily="34" charset="-122"/>
                <a:cs typeface="Calibri" pitchFamily="34" charset="-120"/>
              </a:rPr>
              <a:t>Research Methodology</a:t>
            </a:r>
            <a:endParaRPr lang="en-US" sz="1500" dirty="0"/>
          </a:p>
        </p:txBody>
      </p:sp>
      <p:sp>
        <p:nvSpPr>
          <p:cNvPr id="22" name="Shape 19"/>
          <p:cNvSpPr/>
          <p:nvPr/>
        </p:nvSpPr>
        <p:spPr>
          <a:xfrm>
            <a:off x="6309360" y="2788920"/>
            <a:ext cx="5394960" cy="868680"/>
          </a:xfrm>
          <a:prstGeom prst="roundRect">
            <a:avLst>
              <a:gd name="adj" fmla="val 8421"/>
            </a:avLst>
          </a:prstGeom>
          <a:solidFill>
            <a:srgbClr val="F4F6F7"/>
          </a:solidFill>
          <a:ln w="9525">
            <a:solidFill>
              <a:srgbClr val="DCE1E4"/>
            </a:solidFill>
            <a:prstDash val="solid"/>
          </a:ln>
        </p:spPr>
      </p:sp>
      <p:sp>
        <p:nvSpPr>
          <p:cNvPr id="23" name="Text 20"/>
          <p:cNvSpPr/>
          <p:nvPr/>
        </p:nvSpPr>
        <p:spPr>
          <a:xfrm>
            <a:off x="6446520" y="2907792"/>
            <a:ext cx="594360" cy="594360"/>
          </a:xfrm>
          <a:prstGeom prst="ellipse">
            <a:avLst/>
          </a:prstGeom>
          <a:solidFill>
            <a:srgbClr val="12777C"/>
          </a:solidFill>
          <a:ln/>
        </p:spPr>
        <p:txBody>
          <a:bodyPr wrap="square" rtlCol="0" anchor="ctr"/>
          <a:lstStyle/>
          <a:p>
            <a:pPr algn="ctr" indent="0" marL="0">
              <a:buNone/>
            </a:pPr>
            <a:r>
              <a:rPr lang="en-US" sz="2000" b="1" dirty="0">
                <a:solidFill>
                  <a:srgbClr val="FFFFFF"/>
                </a:solidFill>
                <a:latin typeface="Calibri" pitchFamily="34" charset="0"/>
                <a:ea typeface="Calibri" pitchFamily="34" charset="-122"/>
                <a:cs typeface="Calibri" pitchFamily="34" charset="-120"/>
              </a:rPr>
              <a:t>6</a:t>
            </a:r>
            <a:endParaRPr lang="en-US" sz="2000" dirty="0"/>
          </a:p>
        </p:txBody>
      </p:sp>
      <p:sp>
        <p:nvSpPr>
          <p:cNvPr id="24" name="Text 21"/>
          <p:cNvSpPr/>
          <p:nvPr/>
        </p:nvSpPr>
        <p:spPr>
          <a:xfrm>
            <a:off x="7178040" y="2788920"/>
            <a:ext cx="4389120" cy="868680"/>
          </a:xfrm>
          <a:prstGeom prst="rect">
            <a:avLst/>
          </a:prstGeom>
          <a:noFill/>
          <a:ln/>
        </p:spPr>
        <p:txBody>
          <a:bodyPr wrap="square" rtlCol="0" anchor="ctr"/>
          <a:lstStyle/>
          <a:p>
            <a:pPr indent="0" marL="0">
              <a:buNone/>
            </a:pPr>
            <a:r>
              <a:rPr lang="en-US" sz="1500" b="1" dirty="0">
                <a:solidFill>
                  <a:srgbClr val="0B2545"/>
                </a:solidFill>
                <a:latin typeface="Calibri" pitchFamily="34" charset="0"/>
                <a:ea typeface="Calibri" pitchFamily="34" charset="-122"/>
                <a:cs typeface="Calibri" pitchFamily="34" charset="-120"/>
              </a:rPr>
              <a:t>Project Planning and Resources</a:t>
            </a:r>
            <a:endParaRPr lang="en-US" sz="1500" dirty="0"/>
          </a:p>
        </p:txBody>
      </p:sp>
      <p:sp>
        <p:nvSpPr>
          <p:cNvPr id="25" name="Shape 22"/>
          <p:cNvSpPr/>
          <p:nvPr/>
        </p:nvSpPr>
        <p:spPr>
          <a:xfrm>
            <a:off x="6309360" y="3840480"/>
            <a:ext cx="5394960" cy="868680"/>
          </a:xfrm>
          <a:prstGeom prst="roundRect">
            <a:avLst>
              <a:gd name="adj" fmla="val 8421"/>
            </a:avLst>
          </a:prstGeom>
          <a:solidFill>
            <a:srgbClr val="F4F6F7"/>
          </a:solidFill>
          <a:ln w="9525">
            <a:solidFill>
              <a:srgbClr val="DCE1E4"/>
            </a:solidFill>
            <a:prstDash val="solid"/>
          </a:ln>
        </p:spPr>
      </p:sp>
      <p:sp>
        <p:nvSpPr>
          <p:cNvPr id="26" name="Text 23"/>
          <p:cNvSpPr/>
          <p:nvPr/>
        </p:nvSpPr>
        <p:spPr>
          <a:xfrm>
            <a:off x="6446520" y="3959352"/>
            <a:ext cx="594360" cy="594360"/>
          </a:xfrm>
          <a:prstGeom prst="ellipse">
            <a:avLst/>
          </a:prstGeom>
          <a:solidFill>
            <a:srgbClr val="12777C"/>
          </a:solidFill>
          <a:ln/>
        </p:spPr>
        <p:txBody>
          <a:bodyPr wrap="square" rtlCol="0" anchor="ctr"/>
          <a:lstStyle/>
          <a:p>
            <a:pPr algn="ctr" indent="0" marL="0">
              <a:buNone/>
            </a:pPr>
            <a:r>
              <a:rPr lang="en-US" sz="2000" b="1" dirty="0">
                <a:solidFill>
                  <a:srgbClr val="FFFFFF"/>
                </a:solidFill>
                <a:latin typeface="Calibri" pitchFamily="34" charset="0"/>
                <a:ea typeface="Calibri" pitchFamily="34" charset="-122"/>
                <a:cs typeface="Calibri" pitchFamily="34" charset="-120"/>
              </a:rPr>
              <a:t>7</a:t>
            </a:r>
            <a:endParaRPr lang="en-US" sz="2000" dirty="0"/>
          </a:p>
        </p:txBody>
      </p:sp>
      <p:sp>
        <p:nvSpPr>
          <p:cNvPr id="27" name="Text 24"/>
          <p:cNvSpPr/>
          <p:nvPr/>
        </p:nvSpPr>
        <p:spPr>
          <a:xfrm>
            <a:off x="7178040" y="3840480"/>
            <a:ext cx="4389120" cy="868680"/>
          </a:xfrm>
          <a:prstGeom prst="rect">
            <a:avLst/>
          </a:prstGeom>
          <a:noFill/>
          <a:ln/>
        </p:spPr>
        <p:txBody>
          <a:bodyPr wrap="square" rtlCol="0" anchor="ctr"/>
          <a:lstStyle/>
          <a:p>
            <a:pPr indent="0" marL="0">
              <a:buNone/>
            </a:pPr>
            <a:r>
              <a:rPr lang="en-US" sz="1500" b="1" dirty="0">
                <a:solidFill>
                  <a:srgbClr val="0B2545"/>
                </a:solidFill>
                <a:latin typeface="Calibri" pitchFamily="34" charset="0"/>
                <a:ea typeface="Calibri" pitchFamily="34" charset="-122"/>
                <a:cs typeface="Calibri" pitchFamily="34" charset="-120"/>
              </a:rPr>
              <a:t>Project Impact and Limitations</a:t>
            </a:r>
            <a:endParaRPr lang="en-US" sz="1500" dirty="0"/>
          </a:p>
        </p:txBody>
      </p:sp>
      <p:sp>
        <p:nvSpPr>
          <p:cNvPr id="28" name="Shape 25"/>
          <p:cNvSpPr/>
          <p:nvPr/>
        </p:nvSpPr>
        <p:spPr>
          <a:xfrm>
            <a:off x="6309360" y="4892040"/>
            <a:ext cx="5394960" cy="868680"/>
          </a:xfrm>
          <a:prstGeom prst="roundRect">
            <a:avLst>
              <a:gd name="adj" fmla="val 8421"/>
            </a:avLst>
          </a:prstGeom>
          <a:solidFill>
            <a:srgbClr val="F4F6F7"/>
          </a:solidFill>
          <a:ln w="9525">
            <a:solidFill>
              <a:srgbClr val="DCE1E4"/>
            </a:solidFill>
            <a:prstDash val="solid"/>
          </a:ln>
        </p:spPr>
      </p:sp>
      <p:sp>
        <p:nvSpPr>
          <p:cNvPr id="29" name="Text 26"/>
          <p:cNvSpPr/>
          <p:nvPr/>
        </p:nvSpPr>
        <p:spPr>
          <a:xfrm>
            <a:off x="6446520" y="5010912"/>
            <a:ext cx="594360" cy="594360"/>
          </a:xfrm>
          <a:prstGeom prst="ellipse">
            <a:avLst/>
          </a:prstGeom>
          <a:solidFill>
            <a:srgbClr val="12777C"/>
          </a:solidFill>
          <a:ln/>
        </p:spPr>
        <p:txBody>
          <a:bodyPr wrap="square" rtlCol="0" anchor="ctr"/>
          <a:lstStyle/>
          <a:p>
            <a:pPr algn="ctr" indent="0" marL="0">
              <a:buNone/>
            </a:pPr>
            <a:r>
              <a:rPr lang="en-US" sz="2000" b="1" dirty="0">
                <a:solidFill>
                  <a:srgbClr val="FFFFFF"/>
                </a:solidFill>
                <a:latin typeface="Calibri" pitchFamily="34" charset="0"/>
                <a:ea typeface="Calibri" pitchFamily="34" charset="-122"/>
                <a:cs typeface="Calibri" pitchFamily="34" charset="-120"/>
              </a:rPr>
              <a:t>8</a:t>
            </a:r>
            <a:endParaRPr lang="en-US" sz="2000" dirty="0"/>
          </a:p>
        </p:txBody>
      </p:sp>
      <p:sp>
        <p:nvSpPr>
          <p:cNvPr id="30" name="Text 27"/>
          <p:cNvSpPr/>
          <p:nvPr/>
        </p:nvSpPr>
        <p:spPr>
          <a:xfrm>
            <a:off x="7178040" y="4892040"/>
            <a:ext cx="4389120" cy="868680"/>
          </a:xfrm>
          <a:prstGeom prst="rect">
            <a:avLst/>
          </a:prstGeom>
          <a:noFill/>
          <a:ln/>
        </p:spPr>
        <p:txBody>
          <a:bodyPr wrap="square" rtlCol="0" anchor="ctr"/>
          <a:lstStyle/>
          <a:p>
            <a:pPr indent="0" marL="0">
              <a:buNone/>
            </a:pPr>
            <a:r>
              <a:rPr lang="en-US" sz="1500" b="1" dirty="0">
                <a:solidFill>
                  <a:srgbClr val="0B2545"/>
                </a:solidFill>
                <a:latin typeface="Calibri" pitchFamily="34" charset="0"/>
                <a:ea typeface="Calibri" pitchFamily="34" charset="-122"/>
                <a:cs typeface="Calibri" pitchFamily="34" charset="-120"/>
              </a:rPr>
              <a:t>References</a:t>
            </a:r>
            <a:endParaRPr lang="en-US" sz="1500"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 3">
    <p:spTree>
      <p:nvGrpSpPr>
        <p:cNvPr id="1" name=""/>
        <p:cNvGrpSpPr/>
        <p:nvPr/>
      </p:nvGrpSpPr>
      <p:grpSpPr>
        <a:xfrm>
          <a:off x="0" y="0"/>
          <a:ext cx="0" cy="0"/>
          <a:chOff x="0" y="0"/>
          <a:chExt cx="0" cy="0"/>
        </a:xfrm>
      </p:grpSpPr>
      <p:pic>
        <p:nvPicPr>
          <p:cNvPr id="2" name="Image 0" descr="logo.png">    </p:cNvPr>
          <p:cNvPicPr>
            <a:picLocks noChangeAspect="1"/>
          </p:cNvPicPr>
          <p:nvPr/>
        </p:nvPicPr>
        <p:blipFill>
          <a:blip r:embed="rId1"/>
          <a:stretch>
            <a:fillRect/>
          </a:stretch>
        </p:blipFill>
        <p:spPr>
          <a:xfrm>
            <a:off x="365760" y="256032"/>
            <a:ext cx="1371600" cy="566928"/>
          </a:xfrm>
          <a:prstGeom prst="rect">
            <a:avLst/>
          </a:prstGeom>
        </p:spPr>
      </p:pic>
      <p:sp>
        <p:nvSpPr>
          <p:cNvPr id="3" name="Text 0"/>
          <p:cNvSpPr/>
          <p:nvPr/>
        </p:nvSpPr>
        <p:spPr>
          <a:xfrm>
            <a:off x="7589520" y="256032"/>
            <a:ext cx="4206240" cy="365760"/>
          </a:xfrm>
          <a:prstGeom prst="rect">
            <a:avLst/>
          </a:prstGeom>
          <a:noFill/>
          <a:ln/>
        </p:spPr>
        <p:txBody>
          <a:bodyPr wrap="square" rtlCol="0" anchor="ctr"/>
          <a:lstStyle/>
          <a:p>
            <a:pPr algn="r" indent="0" marL="0">
              <a:buNone/>
            </a:pPr>
            <a:r>
              <a:rPr lang="en-US" sz="1100" b="1" spc="100" kern="0" dirty="0">
                <a:solidFill>
                  <a:srgbClr val="12777C"/>
                </a:solidFill>
                <a:latin typeface="Calibri" pitchFamily="34" charset="0"/>
                <a:ea typeface="Calibri" pitchFamily="34" charset="-122"/>
                <a:cs typeface="Calibri" pitchFamily="34" charset="-120"/>
              </a:rPr>
              <a:t>BACKGROUND</a:t>
            </a:r>
            <a:endParaRPr lang="en-US" sz="1100" dirty="0"/>
          </a:p>
        </p:txBody>
      </p:sp>
      <p:sp>
        <p:nvSpPr>
          <p:cNvPr id="4" name="Text 1"/>
          <p:cNvSpPr/>
          <p:nvPr/>
        </p:nvSpPr>
        <p:spPr>
          <a:xfrm>
            <a:off x="365760" y="6473952"/>
            <a:ext cx="7315200" cy="274320"/>
          </a:xfrm>
          <a:prstGeom prst="rect">
            <a:avLst/>
          </a:prstGeom>
          <a:noFill/>
          <a:ln/>
        </p:spPr>
        <p:txBody>
          <a:bodyPr wrap="square" rtlCol="0" anchor="ctr"/>
          <a:lstStyle/>
          <a:p>
            <a:pPr indent="0" marL="0">
              <a:buNone/>
            </a:pPr>
            <a:r>
              <a:rPr lang="en-US" sz="900" dirty="0">
                <a:solidFill>
                  <a:srgbClr val="5B6472"/>
                </a:solidFill>
                <a:latin typeface="Calibri" pitchFamily="34" charset="0"/>
                <a:ea typeface="Calibri" pitchFamily="34" charset="-122"/>
                <a:cs typeface="Calibri" pitchFamily="34" charset="-120"/>
              </a:rPr>
              <a:t>MSc Cybersecurity &amp; Digital Forensics — Research Proposal</a:t>
            </a:r>
            <a:endParaRPr lang="en-US" sz="900" dirty="0"/>
          </a:p>
        </p:txBody>
      </p:sp>
      <p:sp>
        <p:nvSpPr>
          <p:cNvPr id="5" name="Text 2"/>
          <p:cNvSpPr/>
          <p:nvPr/>
        </p:nvSpPr>
        <p:spPr>
          <a:xfrm>
            <a:off x="11521440" y="6473952"/>
            <a:ext cx="365760" cy="274320"/>
          </a:xfrm>
          <a:prstGeom prst="rect">
            <a:avLst/>
          </a:prstGeom>
          <a:noFill/>
          <a:ln/>
        </p:spPr>
        <p:txBody>
          <a:bodyPr wrap="square" rtlCol="0" anchor="ctr"/>
          <a:lstStyle/>
          <a:p>
            <a:pPr algn="r" indent="0" marL="0">
              <a:buNone/>
            </a:pPr>
            <a:r>
              <a:rPr lang="en-US" sz="900" dirty="0">
                <a:solidFill>
                  <a:srgbClr val="5B6472"/>
                </a:solidFill>
                <a:latin typeface="Calibri" pitchFamily="34" charset="0"/>
                <a:ea typeface="Calibri" pitchFamily="34" charset="-122"/>
                <a:cs typeface="Calibri" pitchFamily="34" charset="-120"/>
              </a:rPr>
              <a:t>3</a:t>
            </a:r>
            <a:endParaRPr lang="en-US" sz="900" dirty="0"/>
          </a:p>
        </p:txBody>
      </p:sp>
      <p:sp>
        <p:nvSpPr>
          <p:cNvPr id="6" name="Text 3"/>
          <p:cNvSpPr/>
          <p:nvPr/>
        </p:nvSpPr>
        <p:spPr>
          <a:xfrm>
            <a:off x="365760" y="868680"/>
            <a:ext cx="11430000" cy="594360"/>
          </a:xfrm>
          <a:prstGeom prst="rect">
            <a:avLst/>
          </a:prstGeom>
          <a:noFill/>
          <a:ln/>
        </p:spPr>
        <p:txBody>
          <a:bodyPr wrap="square" rtlCol="0" anchor="ctr"/>
          <a:lstStyle/>
          <a:p>
            <a:pPr indent="0" marL="0">
              <a:buNone/>
            </a:pPr>
            <a:r>
              <a:rPr lang="en-US" sz="2800" b="1" dirty="0">
                <a:solidFill>
                  <a:srgbClr val="0B2545"/>
                </a:solidFill>
                <a:latin typeface="Calibri" pitchFamily="34" charset="0"/>
                <a:ea typeface="Calibri" pitchFamily="34" charset="-122"/>
                <a:cs typeface="Calibri" pitchFamily="34" charset="-120"/>
              </a:rPr>
              <a:t>Research Context &amp; Background</a:t>
            </a:r>
            <a:endParaRPr lang="en-US" sz="2800" dirty="0"/>
          </a:p>
        </p:txBody>
      </p:sp>
      <p:sp>
        <p:nvSpPr>
          <p:cNvPr id="7" name="Text 4"/>
          <p:cNvSpPr/>
          <p:nvPr/>
        </p:nvSpPr>
        <p:spPr>
          <a:xfrm>
            <a:off x="365760" y="1600200"/>
            <a:ext cx="6309360" cy="4480560"/>
          </a:xfrm>
          <a:prstGeom prst="rect">
            <a:avLst/>
          </a:prstGeom>
          <a:noFill/>
          <a:ln/>
        </p:spPr>
        <p:txBody>
          <a:bodyPr wrap="square" rtlCol="0" anchor="t"/>
          <a:lstStyle/>
          <a:p>
            <a:pPr marL="228600" indent="-228600">
              <a:lnSpc>
                <a:spcPct val="112000"/>
              </a:lnSpc>
              <a:spcAft>
                <a:spcPts val="1000"/>
              </a:spcAft>
              <a:buSzPct val="100000"/>
              <a:buChar char="●"/>
            </a:pPr>
            <a:r>
              <a:rPr lang="en-US" sz="1300" dirty="0">
                <a:solidFill>
                  <a:srgbClr val="1F2937"/>
                </a:solidFill>
                <a:latin typeface="Calibri" pitchFamily="34" charset="0"/>
                <a:ea typeface="Calibri" pitchFamily="34" charset="-122"/>
                <a:cs typeface="Calibri" pitchFamily="34" charset="-120"/>
              </a:rPr>
              <a:t>Cloud computing and edge networks have widened the attack surface, pushing security beyond outdated network-perimeter models toward Zero Trust Architecture (ZTA) [9]</a:t>
            </a:r>
            <a:endParaRPr lang="en-US" sz="1300" dirty="0"/>
          </a:p>
          <a:p>
            <a:pPr marL="228600" indent="-228600">
              <a:lnSpc>
                <a:spcPct val="112000"/>
              </a:lnSpc>
              <a:spcAft>
                <a:spcPts val="1000"/>
              </a:spcAft>
              <a:buSzPct val="100000"/>
              <a:buChar char="●"/>
            </a:pPr>
            <a:r>
              <a:rPr lang="en-US" sz="1300" dirty="0">
                <a:solidFill>
                  <a:srgbClr val="1F2937"/>
                </a:solidFill>
                <a:latin typeface="Calibri" pitchFamily="34" charset="0"/>
                <a:ea typeface="Calibri" pitchFamily="34" charset="-122"/>
                <a:cs typeface="Calibri" pitchFamily="34" charset="-120"/>
              </a:rPr>
              <a:t>Industry relies on Centralised (CIM) or Federated (FIM) identity management — both require users to delegate control of their data</a:t>
            </a:r>
            <a:endParaRPr lang="en-US" sz="1300" dirty="0"/>
          </a:p>
          <a:p>
            <a:pPr marL="228600" indent="-228600">
              <a:lnSpc>
                <a:spcPct val="112000"/>
              </a:lnSpc>
              <a:spcAft>
                <a:spcPts val="1000"/>
              </a:spcAft>
              <a:buSzPct val="100000"/>
              <a:buChar char="●"/>
            </a:pPr>
            <a:r>
              <a:rPr lang="en-US" sz="1300" dirty="0">
                <a:solidFill>
                  <a:srgbClr val="1F2937"/>
                </a:solidFill>
                <a:latin typeface="Calibri" pitchFamily="34" charset="0"/>
                <a:ea typeface="Calibri" pitchFamily="34" charset="-122"/>
                <a:cs typeface="Calibri" pitchFamily="34" charset="-120"/>
              </a:rPr>
              <a:t>CIM: a single point of failure, vulnerable to large-scale credential compromise [1]</a:t>
            </a:r>
            <a:endParaRPr lang="en-US" sz="1300" dirty="0"/>
          </a:p>
          <a:p>
            <a:pPr marL="228600" indent="-228600">
              <a:lnSpc>
                <a:spcPct val="112000"/>
              </a:lnSpc>
              <a:spcAft>
                <a:spcPts val="1000"/>
              </a:spcAft>
              <a:buSzPct val="100000"/>
              <a:buChar char="●"/>
            </a:pPr>
            <a:r>
              <a:rPr lang="en-US" sz="1300" dirty="0">
                <a:solidFill>
                  <a:srgbClr val="1F2937"/>
                </a:solidFill>
                <a:latin typeface="Calibri" pitchFamily="34" charset="0"/>
                <a:ea typeface="Calibri" pitchFamily="34" charset="-122"/>
                <a:cs typeface="Calibri" pitchFamily="34" charset="-120"/>
              </a:rPr>
              <a:t>FIM: still dependent on third parties (e.g. Google, Facebook), compromising privacy and data resiliency [2]</a:t>
            </a:r>
            <a:endParaRPr lang="en-US" sz="1300" dirty="0"/>
          </a:p>
          <a:p>
            <a:pPr marL="228600" indent="-228600">
              <a:lnSpc>
                <a:spcPct val="112000"/>
              </a:lnSpc>
              <a:spcAft>
                <a:spcPts val="1000"/>
              </a:spcAft>
              <a:buSzPct val="100000"/>
              <a:buChar char="●"/>
            </a:pPr>
            <a:r>
              <a:rPr lang="en-US" sz="1300" dirty="0">
                <a:solidFill>
                  <a:srgbClr val="1F2937"/>
                </a:solidFill>
                <a:latin typeface="Calibri" pitchFamily="34" charset="0"/>
                <a:ea typeface="Calibri" pitchFamily="34" charset="-122"/>
                <a:cs typeface="Calibri" pitchFamily="34" charset="-120"/>
              </a:rPr>
              <a:t>W3C DID Core 1.0 and Verifiable Credentials Data Model 2.0 enable cryptographic identity verification without a central authority [3], [4]</a:t>
            </a:r>
            <a:endParaRPr lang="en-US" sz="1300" dirty="0"/>
          </a:p>
          <a:p>
            <a:pPr marL="228600" indent="-228600">
              <a:lnSpc>
                <a:spcPct val="112000"/>
              </a:lnSpc>
              <a:spcAft>
                <a:spcPts val="1000"/>
              </a:spcAft>
              <a:buSzPct val="100000"/>
              <a:buChar char="●"/>
            </a:pPr>
            <a:r>
              <a:rPr lang="en-US" sz="1300" dirty="0">
                <a:solidFill>
                  <a:srgbClr val="1F2937"/>
                </a:solidFill>
                <a:latin typeface="Calibri" pitchFamily="34" charset="0"/>
                <a:ea typeface="Calibri" pitchFamily="34" charset="-122"/>
                <a:cs typeface="Calibri" pitchFamily="34" charset="-120"/>
              </a:rPr>
              <a:t>Zero-Knowledge Proofs and StatusList2021 support data minimisation and serverless credential revocation [6], [7]</a:t>
            </a:r>
            <a:endParaRPr lang="en-US" sz="1300" dirty="0"/>
          </a:p>
          <a:p>
            <a:pPr marL="228600" indent="-228600">
              <a:lnSpc>
                <a:spcPct val="112000"/>
              </a:lnSpc>
              <a:spcAft>
                <a:spcPts val="1000"/>
              </a:spcAft>
              <a:buSzPct val="100000"/>
              <a:buChar char="●"/>
            </a:pPr>
            <a:r>
              <a:rPr lang="en-US" sz="1300" dirty="0">
                <a:solidFill>
                  <a:srgbClr val="1F2937"/>
                </a:solidFill>
                <a:latin typeface="Calibri" pitchFamily="34" charset="0"/>
                <a:ea typeface="Calibri" pitchFamily="34" charset="-122"/>
                <a:cs typeface="Calibri" pitchFamily="34" charset="-120"/>
              </a:rPr>
              <a:t>Gap: DID systems are rarely tested outside laboratory conditions under real enterprise cloud circumstances</a:t>
            </a:r>
            <a:endParaRPr lang="en-US" sz="1300" dirty="0"/>
          </a:p>
        </p:txBody>
      </p:sp>
      <p:pic>
        <p:nvPicPr>
          <p:cNvPr id="8" name="Image 1" descr="fig1_trust_models.png">    </p:cNvPr>
          <p:cNvPicPr>
            <a:picLocks noChangeAspect="1"/>
          </p:cNvPicPr>
          <p:nvPr/>
        </p:nvPicPr>
        <p:blipFill>
          <a:blip r:embed="rId2"/>
          <a:stretch>
            <a:fillRect/>
          </a:stretch>
        </p:blipFill>
        <p:spPr>
          <a:xfrm>
            <a:off x="7040880" y="1783080"/>
            <a:ext cx="4754880" cy="2935224"/>
          </a:xfrm>
          <a:prstGeom prst="rect">
            <a:avLst/>
          </a:prstGeom>
        </p:spPr>
      </p:pic>
      <p:sp>
        <p:nvSpPr>
          <p:cNvPr id="9" name="Text 5"/>
          <p:cNvSpPr/>
          <p:nvPr/>
        </p:nvSpPr>
        <p:spPr>
          <a:xfrm>
            <a:off x="7040880" y="4754880"/>
            <a:ext cx="4754880" cy="365760"/>
          </a:xfrm>
          <a:prstGeom prst="rect">
            <a:avLst/>
          </a:prstGeom>
          <a:noFill/>
          <a:ln/>
        </p:spPr>
        <p:txBody>
          <a:bodyPr wrap="square" rtlCol="0" anchor="ctr"/>
          <a:lstStyle/>
          <a:p>
            <a:pPr algn="ctr" indent="0" marL="0">
              <a:buNone/>
            </a:pPr>
            <a:r>
              <a:rPr lang="en-US" sz="1000" i="1" dirty="0">
                <a:solidFill>
                  <a:srgbClr val="5B6472"/>
                </a:solidFill>
                <a:latin typeface="Calibri" pitchFamily="34" charset="0"/>
                <a:ea typeface="Calibri" pitchFamily="34" charset="-122"/>
                <a:cs typeface="Calibri" pitchFamily="34" charset="-120"/>
              </a:rPr>
              <a:t>Figure 1.1: Legacy vs. Decentralised Identity Trust Models</a:t>
            </a:r>
            <a:endParaRPr lang="en-US" sz="1000"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 4">
    <p:spTree>
      <p:nvGrpSpPr>
        <p:cNvPr id="1" name=""/>
        <p:cNvGrpSpPr/>
        <p:nvPr/>
      </p:nvGrpSpPr>
      <p:grpSpPr>
        <a:xfrm>
          <a:off x="0" y="0"/>
          <a:ext cx="0" cy="0"/>
          <a:chOff x="0" y="0"/>
          <a:chExt cx="0" cy="0"/>
        </a:xfrm>
      </p:grpSpPr>
      <p:pic>
        <p:nvPicPr>
          <p:cNvPr id="2" name="Image 0" descr="logo.png">    </p:cNvPr>
          <p:cNvPicPr>
            <a:picLocks noChangeAspect="1"/>
          </p:cNvPicPr>
          <p:nvPr/>
        </p:nvPicPr>
        <p:blipFill>
          <a:blip r:embed="rId1"/>
          <a:stretch>
            <a:fillRect/>
          </a:stretch>
        </p:blipFill>
        <p:spPr>
          <a:xfrm>
            <a:off x="365760" y="256032"/>
            <a:ext cx="1371600" cy="566928"/>
          </a:xfrm>
          <a:prstGeom prst="rect">
            <a:avLst/>
          </a:prstGeom>
        </p:spPr>
      </p:pic>
      <p:sp>
        <p:nvSpPr>
          <p:cNvPr id="3" name="Text 0"/>
          <p:cNvSpPr/>
          <p:nvPr/>
        </p:nvSpPr>
        <p:spPr>
          <a:xfrm>
            <a:off x="7589520" y="256032"/>
            <a:ext cx="4206240" cy="365760"/>
          </a:xfrm>
          <a:prstGeom prst="rect">
            <a:avLst/>
          </a:prstGeom>
          <a:noFill/>
          <a:ln/>
        </p:spPr>
        <p:txBody>
          <a:bodyPr wrap="square" rtlCol="0" anchor="ctr"/>
          <a:lstStyle/>
          <a:p>
            <a:pPr algn="r" indent="0" marL="0">
              <a:buNone/>
            </a:pPr>
            <a:r>
              <a:rPr lang="en-US" sz="1100" b="1" spc="100" kern="0" dirty="0">
                <a:solidFill>
                  <a:srgbClr val="12777C"/>
                </a:solidFill>
                <a:latin typeface="Calibri" pitchFamily="34" charset="0"/>
                <a:ea typeface="Calibri" pitchFamily="34" charset="-122"/>
                <a:cs typeface="Calibri" pitchFamily="34" charset="-120"/>
              </a:rPr>
              <a:t>PROBLEM</a:t>
            </a:r>
            <a:endParaRPr lang="en-US" sz="1100" dirty="0"/>
          </a:p>
        </p:txBody>
      </p:sp>
      <p:sp>
        <p:nvSpPr>
          <p:cNvPr id="4" name="Text 1"/>
          <p:cNvSpPr/>
          <p:nvPr/>
        </p:nvSpPr>
        <p:spPr>
          <a:xfrm>
            <a:off x="365760" y="6473952"/>
            <a:ext cx="7315200" cy="274320"/>
          </a:xfrm>
          <a:prstGeom prst="rect">
            <a:avLst/>
          </a:prstGeom>
          <a:noFill/>
          <a:ln/>
        </p:spPr>
        <p:txBody>
          <a:bodyPr wrap="square" rtlCol="0" anchor="ctr"/>
          <a:lstStyle/>
          <a:p>
            <a:pPr indent="0" marL="0">
              <a:buNone/>
            </a:pPr>
            <a:r>
              <a:rPr lang="en-US" sz="900" dirty="0">
                <a:solidFill>
                  <a:srgbClr val="5B6472"/>
                </a:solidFill>
                <a:latin typeface="Calibri" pitchFamily="34" charset="0"/>
                <a:ea typeface="Calibri" pitchFamily="34" charset="-122"/>
                <a:cs typeface="Calibri" pitchFamily="34" charset="-120"/>
              </a:rPr>
              <a:t>MSc Cybersecurity &amp; Digital Forensics — Research Proposal</a:t>
            </a:r>
            <a:endParaRPr lang="en-US" sz="900" dirty="0"/>
          </a:p>
        </p:txBody>
      </p:sp>
      <p:sp>
        <p:nvSpPr>
          <p:cNvPr id="5" name="Text 2"/>
          <p:cNvSpPr/>
          <p:nvPr/>
        </p:nvSpPr>
        <p:spPr>
          <a:xfrm>
            <a:off x="11521440" y="6473952"/>
            <a:ext cx="365760" cy="274320"/>
          </a:xfrm>
          <a:prstGeom prst="rect">
            <a:avLst/>
          </a:prstGeom>
          <a:noFill/>
          <a:ln/>
        </p:spPr>
        <p:txBody>
          <a:bodyPr wrap="square" rtlCol="0" anchor="ctr"/>
          <a:lstStyle/>
          <a:p>
            <a:pPr algn="r" indent="0" marL="0">
              <a:buNone/>
            </a:pPr>
            <a:r>
              <a:rPr lang="en-US" sz="900" dirty="0">
                <a:solidFill>
                  <a:srgbClr val="5B6472"/>
                </a:solidFill>
                <a:latin typeface="Calibri" pitchFamily="34" charset="0"/>
                <a:ea typeface="Calibri" pitchFamily="34" charset="-122"/>
                <a:cs typeface="Calibri" pitchFamily="34" charset="-120"/>
              </a:rPr>
              <a:t>4</a:t>
            </a:r>
            <a:endParaRPr lang="en-US" sz="900" dirty="0"/>
          </a:p>
        </p:txBody>
      </p:sp>
      <p:sp>
        <p:nvSpPr>
          <p:cNvPr id="6" name="Text 3"/>
          <p:cNvSpPr/>
          <p:nvPr/>
        </p:nvSpPr>
        <p:spPr>
          <a:xfrm>
            <a:off x="365760" y="868680"/>
            <a:ext cx="11430000" cy="594360"/>
          </a:xfrm>
          <a:prstGeom prst="rect">
            <a:avLst/>
          </a:prstGeom>
          <a:noFill/>
          <a:ln/>
        </p:spPr>
        <p:txBody>
          <a:bodyPr wrap="square" rtlCol="0" anchor="ctr"/>
          <a:lstStyle/>
          <a:p>
            <a:pPr indent="0" marL="0">
              <a:buNone/>
            </a:pPr>
            <a:r>
              <a:rPr lang="en-US" sz="2800" b="1" dirty="0">
                <a:solidFill>
                  <a:srgbClr val="0B2545"/>
                </a:solidFill>
                <a:latin typeface="Calibri" pitchFamily="34" charset="0"/>
                <a:ea typeface="Calibri" pitchFamily="34" charset="-122"/>
                <a:cs typeface="Calibri" pitchFamily="34" charset="-120"/>
              </a:rPr>
              <a:t>Research Problem</a:t>
            </a:r>
            <a:endParaRPr lang="en-US" sz="2800" dirty="0"/>
          </a:p>
        </p:txBody>
      </p:sp>
      <p:sp>
        <p:nvSpPr>
          <p:cNvPr id="7" name="Text 4"/>
          <p:cNvSpPr/>
          <p:nvPr/>
        </p:nvSpPr>
        <p:spPr>
          <a:xfrm>
            <a:off x="365760" y="1554480"/>
            <a:ext cx="6309360" cy="365760"/>
          </a:xfrm>
          <a:prstGeom prst="rect">
            <a:avLst/>
          </a:prstGeom>
          <a:noFill/>
          <a:ln/>
        </p:spPr>
        <p:txBody>
          <a:bodyPr wrap="square" rtlCol="0" anchor="ctr"/>
          <a:lstStyle/>
          <a:p>
            <a:pPr indent="0" marL="0">
              <a:buNone/>
            </a:pPr>
            <a:r>
              <a:rPr lang="en-US" sz="1500" b="1" dirty="0">
                <a:solidFill>
                  <a:srgbClr val="12777C"/>
                </a:solidFill>
                <a:latin typeface="Calibri" pitchFamily="34" charset="0"/>
                <a:ea typeface="Calibri" pitchFamily="34" charset="-122"/>
                <a:cs typeface="Calibri" pitchFamily="34" charset="-120"/>
              </a:rPr>
              <a:t>Problem</a:t>
            </a:r>
            <a:endParaRPr lang="en-US" sz="1500" dirty="0"/>
          </a:p>
        </p:txBody>
      </p:sp>
      <p:sp>
        <p:nvSpPr>
          <p:cNvPr id="8" name="Text 5"/>
          <p:cNvSpPr/>
          <p:nvPr/>
        </p:nvSpPr>
        <p:spPr>
          <a:xfrm>
            <a:off x="365760" y="1965960"/>
            <a:ext cx="6309360" cy="1920240"/>
          </a:xfrm>
          <a:prstGeom prst="rect">
            <a:avLst/>
          </a:prstGeom>
          <a:noFill/>
          <a:ln/>
        </p:spPr>
        <p:txBody>
          <a:bodyPr wrap="square" rtlCol="0" anchor="t"/>
          <a:lstStyle/>
          <a:p>
            <a:pPr marL="228600" indent="-228600">
              <a:lnSpc>
                <a:spcPct val="112000"/>
              </a:lnSpc>
              <a:spcAft>
                <a:spcPts val="1000"/>
              </a:spcAft>
              <a:buSzPct val="100000"/>
              <a:buChar char="●"/>
            </a:pPr>
            <a:r>
              <a:rPr lang="en-US" sz="1250" dirty="0">
                <a:solidFill>
                  <a:srgbClr val="1F2937"/>
                </a:solidFill>
                <a:latin typeface="Calibri" pitchFamily="34" charset="0"/>
                <a:ea typeface="Calibri" pitchFamily="34" charset="-122"/>
                <a:cs typeface="Calibri" pitchFamily="34" charset="-120"/>
              </a:rPr>
              <a:t>Centralised identity repositories are high-value breach targets — mass credential theft and Man-in-the-Middle attacks concentrate on one database [1]</a:t>
            </a:r>
            <a:endParaRPr lang="en-US" sz="1250" dirty="0"/>
          </a:p>
          <a:p>
            <a:pPr marL="228600" indent="-228600">
              <a:lnSpc>
                <a:spcPct val="112000"/>
              </a:lnSpc>
              <a:spcAft>
                <a:spcPts val="1000"/>
              </a:spcAft>
              <a:buSzPct val="100000"/>
              <a:buChar char="●"/>
            </a:pPr>
            <a:r>
              <a:rPr lang="en-US" sz="1250" dirty="0">
                <a:solidFill>
                  <a:srgbClr val="1F2937"/>
                </a:solidFill>
                <a:latin typeface="Calibri" pitchFamily="34" charset="0"/>
                <a:ea typeface="Calibri" pitchFamily="34" charset="-122"/>
                <a:cs typeface="Calibri" pitchFamily="34" charset="-120"/>
              </a:rPr>
              <a:t>'Bolting on' MFA to legacy authentication raises latency while UK GDPR minimisation principles remain hard to satisfy [8]</a:t>
            </a:r>
            <a:endParaRPr lang="en-US" sz="1250" dirty="0"/>
          </a:p>
          <a:p>
            <a:pPr marL="228600" indent="-228600">
              <a:lnSpc>
                <a:spcPct val="112000"/>
              </a:lnSpc>
              <a:spcAft>
                <a:spcPts val="1000"/>
              </a:spcAft>
              <a:buSzPct val="100000"/>
              <a:buChar char="●"/>
            </a:pPr>
            <a:r>
              <a:rPr lang="en-US" sz="1250" dirty="0">
                <a:solidFill>
                  <a:srgbClr val="1F2937"/>
                </a:solidFill>
                <a:latin typeface="Calibri" pitchFamily="34" charset="0"/>
                <a:ea typeface="Calibri" pitchFamily="34" charset="-122"/>
                <a:cs typeface="Calibri" pitchFamily="34" charset="-120"/>
              </a:rPr>
              <a:t>DID's real-world performance and latency costs under enterprise cloud conditions are not sufficiently analysed [10] — UK businesses cannot yet judge the true cost of adoption</a:t>
            </a:r>
            <a:endParaRPr lang="en-US" sz="1250" dirty="0"/>
          </a:p>
        </p:txBody>
      </p:sp>
      <p:sp>
        <p:nvSpPr>
          <p:cNvPr id="9" name="Text 6"/>
          <p:cNvSpPr/>
          <p:nvPr/>
        </p:nvSpPr>
        <p:spPr>
          <a:xfrm>
            <a:off x="365760" y="3977640"/>
            <a:ext cx="6309360" cy="365760"/>
          </a:xfrm>
          <a:prstGeom prst="rect">
            <a:avLst/>
          </a:prstGeom>
          <a:noFill/>
          <a:ln/>
        </p:spPr>
        <p:txBody>
          <a:bodyPr wrap="square" rtlCol="0" anchor="ctr"/>
          <a:lstStyle/>
          <a:p>
            <a:pPr indent="0" marL="0">
              <a:buNone/>
            </a:pPr>
            <a:r>
              <a:rPr lang="en-US" sz="1500" b="1" dirty="0">
                <a:solidFill>
                  <a:srgbClr val="12777C"/>
                </a:solidFill>
                <a:latin typeface="Calibri" pitchFamily="34" charset="0"/>
                <a:ea typeface="Calibri" pitchFamily="34" charset="-122"/>
                <a:cs typeface="Calibri" pitchFamily="34" charset="-120"/>
              </a:rPr>
              <a:t>Research Questions</a:t>
            </a:r>
            <a:endParaRPr lang="en-US" sz="1500" dirty="0"/>
          </a:p>
        </p:txBody>
      </p:sp>
      <p:sp>
        <p:nvSpPr>
          <p:cNvPr id="10" name="Text 7"/>
          <p:cNvSpPr/>
          <p:nvPr/>
        </p:nvSpPr>
        <p:spPr>
          <a:xfrm>
            <a:off x="365760" y="4389120"/>
            <a:ext cx="6309360" cy="1920240"/>
          </a:xfrm>
          <a:prstGeom prst="rect">
            <a:avLst/>
          </a:prstGeom>
          <a:noFill/>
          <a:ln/>
        </p:spPr>
        <p:txBody>
          <a:bodyPr wrap="square" rtlCol="0" anchor="t"/>
          <a:lstStyle/>
          <a:p>
            <a:pPr marL="228600" indent="-228600">
              <a:lnSpc>
                <a:spcPct val="112000"/>
              </a:lnSpc>
              <a:spcAft>
                <a:spcPts val="1000"/>
              </a:spcAft>
              <a:buSzPct val="100000"/>
              <a:buChar char="●"/>
            </a:pPr>
            <a:r>
              <a:rPr lang="en-US" sz="1200" dirty="0">
                <a:solidFill>
                  <a:srgbClr val="1F2937"/>
                </a:solidFill>
                <a:latin typeface="Calibri" pitchFamily="34" charset="0"/>
                <a:ea typeface="Calibri" pitchFamily="34" charset="-122"/>
                <a:cs typeface="Calibri" pitchFamily="34" charset="-120"/>
              </a:rPr>
              <a:t>RQ1: What are the measurable performance differentials in verification latency and computational overhead for DID (BBS+) vs. OAuth 2.0?</a:t>
            </a:r>
            <a:endParaRPr lang="en-US" sz="1200" dirty="0"/>
          </a:p>
          <a:p>
            <a:pPr marL="228600" indent="-228600">
              <a:lnSpc>
                <a:spcPct val="112000"/>
              </a:lnSpc>
              <a:spcAft>
                <a:spcPts val="1000"/>
              </a:spcAft>
              <a:buSzPct val="100000"/>
              <a:buChar char="●"/>
            </a:pPr>
            <a:r>
              <a:rPr lang="en-US" sz="1200" dirty="0">
                <a:solidFill>
                  <a:srgbClr val="1F2937"/>
                </a:solidFill>
                <a:latin typeface="Calibri" pitchFamily="34" charset="0"/>
                <a:ea typeface="Calibri" pitchFamily="34" charset="-122"/>
                <a:cs typeface="Calibri" pitchFamily="34" charset="-120"/>
              </a:rPr>
              <a:t>RQ2: How does StatusList2021 decentralised revocation impact cloud authentication node throughput?</a:t>
            </a:r>
            <a:endParaRPr lang="en-US" sz="1200" dirty="0"/>
          </a:p>
          <a:p>
            <a:pPr marL="228600" indent="-228600">
              <a:lnSpc>
                <a:spcPct val="112000"/>
              </a:lnSpc>
              <a:spcAft>
                <a:spcPts val="1000"/>
              </a:spcAft>
              <a:buSzPct val="100000"/>
              <a:buChar char="●"/>
            </a:pPr>
            <a:r>
              <a:rPr lang="en-US" sz="1200" dirty="0">
                <a:solidFill>
                  <a:srgbClr val="1F2937"/>
                </a:solidFill>
                <a:latin typeface="Calibri" pitchFamily="34" charset="0"/>
                <a:ea typeface="Calibri" pitchFamily="34" charset="-122"/>
                <a:cs typeface="Calibri" pitchFamily="34" charset="-120"/>
              </a:rPr>
              <a:t>RQ3: Can a DID architecture fully comply with UK GDPR data minimisation and the Right to Erasure without compromising cryptographic integrity?</a:t>
            </a:r>
            <a:endParaRPr lang="en-US" sz="1200" dirty="0"/>
          </a:p>
        </p:txBody>
      </p:sp>
      <p:pic>
        <p:nvPicPr>
          <p:cNvPr id="11" name="Image 1" descr="fig2_issuer_holder_verifier.png">    </p:cNvPr>
          <p:cNvPicPr>
            <a:picLocks noChangeAspect="1"/>
          </p:cNvPicPr>
          <p:nvPr/>
        </p:nvPicPr>
        <p:blipFill>
          <a:blip r:embed="rId2"/>
          <a:stretch>
            <a:fillRect/>
          </a:stretch>
        </p:blipFill>
        <p:spPr>
          <a:xfrm>
            <a:off x="7040880" y="1691640"/>
            <a:ext cx="4754880" cy="2935224"/>
          </a:xfrm>
          <a:prstGeom prst="rect">
            <a:avLst/>
          </a:prstGeom>
        </p:spPr>
      </p:pic>
      <p:sp>
        <p:nvSpPr>
          <p:cNvPr id="12" name="Text 8"/>
          <p:cNvSpPr/>
          <p:nvPr/>
        </p:nvSpPr>
        <p:spPr>
          <a:xfrm>
            <a:off x="7040880" y="4663440"/>
            <a:ext cx="4754880" cy="365760"/>
          </a:xfrm>
          <a:prstGeom prst="rect">
            <a:avLst/>
          </a:prstGeom>
          <a:noFill/>
          <a:ln/>
        </p:spPr>
        <p:txBody>
          <a:bodyPr wrap="square" rtlCol="0" anchor="ctr"/>
          <a:lstStyle/>
          <a:p>
            <a:pPr algn="ctr" indent="0" marL="0">
              <a:buNone/>
            </a:pPr>
            <a:r>
              <a:rPr lang="en-US" sz="1000" i="1" dirty="0">
                <a:solidFill>
                  <a:srgbClr val="5B6472"/>
                </a:solidFill>
                <a:latin typeface="Calibri" pitchFamily="34" charset="0"/>
                <a:ea typeface="Calibri" pitchFamily="34" charset="-122"/>
                <a:cs typeface="Calibri" pitchFamily="34" charset="-120"/>
              </a:rPr>
              <a:t>Figure 1.2: Issuer–Holder–Verifier Trust Triangle</a:t>
            </a:r>
            <a:endParaRPr lang="en-US" sz="1000"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 5">
    <p:spTree>
      <p:nvGrpSpPr>
        <p:cNvPr id="1" name=""/>
        <p:cNvGrpSpPr/>
        <p:nvPr/>
      </p:nvGrpSpPr>
      <p:grpSpPr>
        <a:xfrm>
          <a:off x="0" y="0"/>
          <a:ext cx="0" cy="0"/>
          <a:chOff x="0" y="0"/>
          <a:chExt cx="0" cy="0"/>
        </a:xfrm>
      </p:grpSpPr>
      <p:pic>
        <p:nvPicPr>
          <p:cNvPr id="2" name="Image 0" descr="logo.png">    </p:cNvPr>
          <p:cNvPicPr>
            <a:picLocks noChangeAspect="1"/>
          </p:cNvPicPr>
          <p:nvPr/>
        </p:nvPicPr>
        <p:blipFill>
          <a:blip r:embed="rId1"/>
          <a:stretch>
            <a:fillRect/>
          </a:stretch>
        </p:blipFill>
        <p:spPr>
          <a:xfrm>
            <a:off x="365760" y="256032"/>
            <a:ext cx="1371600" cy="566928"/>
          </a:xfrm>
          <a:prstGeom prst="rect">
            <a:avLst/>
          </a:prstGeom>
        </p:spPr>
      </p:pic>
      <p:sp>
        <p:nvSpPr>
          <p:cNvPr id="3" name="Text 0"/>
          <p:cNvSpPr/>
          <p:nvPr/>
        </p:nvSpPr>
        <p:spPr>
          <a:xfrm>
            <a:off x="7589520" y="256032"/>
            <a:ext cx="4206240" cy="365760"/>
          </a:xfrm>
          <a:prstGeom prst="rect">
            <a:avLst/>
          </a:prstGeom>
          <a:noFill/>
          <a:ln/>
        </p:spPr>
        <p:txBody>
          <a:bodyPr wrap="square" rtlCol="0" anchor="ctr"/>
          <a:lstStyle/>
          <a:p>
            <a:pPr algn="r" indent="0" marL="0">
              <a:buNone/>
            </a:pPr>
            <a:r>
              <a:rPr lang="en-US" sz="1100" b="1" spc="100" kern="0" dirty="0">
                <a:solidFill>
                  <a:srgbClr val="12777C"/>
                </a:solidFill>
                <a:latin typeface="Calibri" pitchFamily="34" charset="0"/>
                <a:ea typeface="Calibri" pitchFamily="34" charset="-122"/>
                <a:cs typeface="Calibri" pitchFamily="34" charset="-120"/>
              </a:rPr>
              <a:t>AIM &amp; OBJECTIVES</a:t>
            </a:r>
            <a:endParaRPr lang="en-US" sz="1100" dirty="0"/>
          </a:p>
        </p:txBody>
      </p:sp>
      <p:sp>
        <p:nvSpPr>
          <p:cNvPr id="4" name="Text 1"/>
          <p:cNvSpPr/>
          <p:nvPr/>
        </p:nvSpPr>
        <p:spPr>
          <a:xfrm>
            <a:off x="365760" y="6473952"/>
            <a:ext cx="7315200" cy="274320"/>
          </a:xfrm>
          <a:prstGeom prst="rect">
            <a:avLst/>
          </a:prstGeom>
          <a:noFill/>
          <a:ln/>
        </p:spPr>
        <p:txBody>
          <a:bodyPr wrap="square" rtlCol="0" anchor="ctr"/>
          <a:lstStyle/>
          <a:p>
            <a:pPr indent="0" marL="0">
              <a:buNone/>
            </a:pPr>
            <a:r>
              <a:rPr lang="en-US" sz="900" dirty="0">
                <a:solidFill>
                  <a:srgbClr val="5B6472"/>
                </a:solidFill>
                <a:latin typeface="Calibri" pitchFamily="34" charset="0"/>
                <a:ea typeface="Calibri" pitchFamily="34" charset="-122"/>
                <a:cs typeface="Calibri" pitchFamily="34" charset="-120"/>
              </a:rPr>
              <a:t>MSc Cybersecurity &amp; Digital Forensics — Research Proposal</a:t>
            </a:r>
            <a:endParaRPr lang="en-US" sz="900" dirty="0"/>
          </a:p>
        </p:txBody>
      </p:sp>
      <p:sp>
        <p:nvSpPr>
          <p:cNvPr id="5" name="Text 2"/>
          <p:cNvSpPr/>
          <p:nvPr/>
        </p:nvSpPr>
        <p:spPr>
          <a:xfrm>
            <a:off x="11521440" y="6473952"/>
            <a:ext cx="365760" cy="274320"/>
          </a:xfrm>
          <a:prstGeom prst="rect">
            <a:avLst/>
          </a:prstGeom>
          <a:noFill/>
          <a:ln/>
        </p:spPr>
        <p:txBody>
          <a:bodyPr wrap="square" rtlCol="0" anchor="ctr"/>
          <a:lstStyle/>
          <a:p>
            <a:pPr algn="r" indent="0" marL="0">
              <a:buNone/>
            </a:pPr>
            <a:r>
              <a:rPr lang="en-US" sz="900" dirty="0">
                <a:solidFill>
                  <a:srgbClr val="5B6472"/>
                </a:solidFill>
                <a:latin typeface="Calibri" pitchFamily="34" charset="0"/>
                <a:ea typeface="Calibri" pitchFamily="34" charset="-122"/>
                <a:cs typeface="Calibri" pitchFamily="34" charset="-120"/>
              </a:rPr>
              <a:t>5</a:t>
            </a:r>
            <a:endParaRPr lang="en-US" sz="900" dirty="0"/>
          </a:p>
        </p:txBody>
      </p:sp>
      <p:sp>
        <p:nvSpPr>
          <p:cNvPr id="6" name="Text 3"/>
          <p:cNvSpPr/>
          <p:nvPr/>
        </p:nvSpPr>
        <p:spPr>
          <a:xfrm>
            <a:off x="365760" y="868680"/>
            <a:ext cx="11430000" cy="594360"/>
          </a:xfrm>
          <a:prstGeom prst="rect">
            <a:avLst/>
          </a:prstGeom>
          <a:noFill/>
          <a:ln/>
        </p:spPr>
        <p:txBody>
          <a:bodyPr wrap="square" rtlCol="0" anchor="ctr"/>
          <a:lstStyle/>
          <a:p>
            <a:pPr indent="0" marL="0">
              <a:buNone/>
            </a:pPr>
            <a:r>
              <a:rPr lang="en-US" sz="2800" b="1" dirty="0">
                <a:solidFill>
                  <a:srgbClr val="0B2545"/>
                </a:solidFill>
                <a:latin typeface="Calibri" pitchFamily="34" charset="0"/>
                <a:ea typeface="Calibri" pitchFamily="34" charset="-122"/>
                <a:cs typeface="Calibri" pitchFamily="34" charset="-120"/>
              </a:rPr>
              <a:t>Research Aim &amp; Objectives</a:t>
            </a:r>
            <a:endParaRPr lang="en-US" sz="2800" dirty="0"/>
          </a:p>
        </p:txBody>
      </p:sp>
      <p:sp>
        <p:nvSpPr>
          <p:cNvPr id="7" name="Shape 4"/>
          <p:cNvSpPr/>
          <p:nvPr/>
        </p:nvSpPr>
        <p:spPr>
          <a:xfrm>
            <a:off x="365760" y="1645920"/>
            <a:ext cx="11430000" cy="1051560"/>
          </a:xfrm>
          <a:prstGeom prst="roundRect">
            <a:avLst>
              <a:gd name="adj" fmla="val 6957"/>
            </a:avLst>
          </a:prstGeom>
          <a:solidFill>
            <a:srgbClr val="F4F6F7"/>
          </a:solidFill>
          <a:ln w="9525">
            <a:solidFill>
              <a:srgbClr val="DCE1E4"/>
            </a:solidFill>
            <a:prstDash val="solid"/>
          </a:ln>
        </p:spPr>
      </p:sp>
      <p:sp>
        <p:nvSpPr>
          <p:cNvPr id="8" name="Text 5"/>
          <p:cNvSpPr/>
          <p:nvPr/>
        </p:nvSpPr>
        <p:spPr>
          <a:xfrm>
            <a:off x="594360" y="1755648"/>
            <a:ext cx="10972800" cy="868680"/>
          </a:xfrm>
          <a:prstGeom prst="rect">
            <a:avLst/>
          </a:prstGeom>
          <a:noFill/>
          <a:ln/>
        </p:spPr>
        <p:txBody>
          <a:bodyPr wrap="square" rtlCol="0" anchor="t"/>
          <a:lstStyle/>
          <a:p>
            <a:pPr indent="0" marL="0">
              <a:lnSpc>
                <a:spcPct val="110000"/>
              </a:lnSpc>
              <a:buNone/>
            </a:pPr>
            <a:r>
              <a:rPr lang="en-US" sz="1300" b="1" dirty="0">
                <a:solidFill>
                  <a:srgbClr val="12777C"/>
                </a:solidFill>
                <a:latin typeface="Calibri" pitchFamily="34" charset="0"/>
                <a:ea typeface="Calibri" pitchFamily="34" charset="-122"/>
                <a:cs typeface="Calibri" pitchFamily="34" charset="-120"/>
              </a:rPr>
              <a:t>Research Aim
</a:t>
            </a:r>
            <a:endParaRPr lang="en-US" sz="1300" dirty="0"/>
          </a:p>
          <a:p>
            <a:pPr indent="0" marL="0">
              <a:lnSpc>
                <a:spcPct val="110000"/>
              </a:lnSpc>
              <a:buNone/>
            </a:pPr>
            <a:r>
              <a:rPr lang="en-US" sz="1300" dirty="0">
                <a:solidFill>
                  <a:srgbClr val="1F2937"/>
                </a:solidFill>
                <a:latin typeface="Calibri" pitchFamily="34" charset="0"/>
                <a:ea typeface="Calibri" pitchFamily="34" charset="-122"/>
                <a:cs typeface="Calibri" pitchFamily="34" charset="-120"/>
              </a:rPr>
              <a:t>To critically evaluate and empirically benchmark the efficacy of Decentralised Identity (DID) frameworks as a secure, privacy-preserving authentication mechanism within cloud computing environments, assessing technical performance and alignment with UK cybersecurity and regulatory requirements.</a:t>
            </a:r>
            <a:endParaRPr lang="en-US" sz="1300" dirty="0"/>
          </a:p>
        </p:txBody>
      </p:sp>
      <p:sp>
        <p:nvSpPr>
          <p:cNvPr id="9" name="Shape 6"/>
          <p:cNvSpPr/>
          <p:nvPr/>
        </p:nvSpPr>
        <p:spPr>
          <a:xfrm>
            <a:off x="365760" y="2788920"/>
            <a:ext cx="11430000" cy="585216"/>
          </a:xfrm>
          <a:prstGeom prst="roundRect">
            <a:avLst>
              <a:gd name="adj" fmla="val 12500"/>
            </a:avLst>
          </a:prstGeom>
          <a:solidFill>
            <a:srgbClr val="F4F6F7"/>
          </a:solidFill>
          <a:ln w="9525">
            <a:solidFill>
              <a:srgbClr val="DCE1E4"/>
            </a:solidFill>
            <a:prstDash val="solid"/>
          </a:ln>
        </p:spPr>
      </p:sp>
      <p:sp>
        <p:nvSpPr>
          <p:cNvPr id="10" name="Text 7"/>
          <p:cNvSpPr/>
          <p:nvPr/>
        </p:nvSpPr>
        <p:spPr>
          <a:xfrm>
            <a:off x="502920" y="2843784"/>
            <a:ext cx="457200" cy="457200"/>
          </a:xfrm>
          <a:prstGeom prst="ellipse">
            <a:avLst/>
          </a:prstGeom>
          <a:solidFill>
            <a:srgbClr val="0B2545"/>
          </a:solidFill>
          <a:ln/>
        </p:spPr>
        <p:txBody>
          <a:bodyPr wrap="square" rtlCol="0" anchor="ctr"/>
          <a:lstStyle/>
          <a:p>
            <a:pPr algn="ctr" indent="0" marL="0">
              <a:buNone/>
            </a:pPr>
            <a:r>
              <a:rPr lang="en-US" sz="1500" b="1" dirty="0">
                <a:solidFill>
                  <a:srgbClr val="FFFFFF"/>
                </a:solidFill>
                <a:latin typeface="Calibri" pitchFamily="34" charset="0"/>
                <a:ea typeface="Calibri" pitchFamily="34" charset="-122"/>
                <a:cs typeface="Calibri" pitchFamily="34" charset="-120"/>
              </a:rPr>
              <a:t>1</a:t>
            </a:r>
            <a:endParaRPr lang="en-US" sz="1500" dirty="0"/>
          </a:p>
        </p:txBody>
      </p:sp>
      <p:sp>
        <p:nvSpPr>
          <p:cNvPr id="11" name="Text 8"/>
          <p:cNvSpPr/>
          <p:nvPr/>
        </p:nvSpPr>
        <p:spPr>
          <a:xfrm>
            <a:off x="1097280" y="2788920"/>
            <a:ext cx="2651760" cy="585216"/>
          </a:xfrm>
          <a:prstGeom prst="rect">
            <a:avLst/>
          </a:prstGeom>
          <a:noFill/>
          <a:ln/>
        </p:spPr>
        <p:txBody>
          <a:bodyPr wrap="square" rtlCol="0" anchor="ctr"/>
          <a:lstStyle/>
          <a:p>
            <a:pPr indent="0" marL="0">
              <a:buNone/>
            </a:pPr>
            <a:r>
              <a:rPr lang="en-US" sz="1200" b="1" dirty="0">
                <a:solidFill>
                  <a:srgbClr val="0B2545"/>
                </a:solidFill>
                <a:latin typeface="Calibri" pitchFamily="34" charset="0"/>
                <a:ea typeface="Calibri" pitchFamily="34" charset="-122"/>
                <a:cs typeface="Calibri" pitchFamily="34" charset="-120"/>
              </a:rPr>
              <a:t>Review literature &amp; standards</a:t>
            </a:r>
            <a:endParaRPr lang="en-US" sz="1200" dirty="0"/>
          </a:p>
        </p:txBody>
      </p:sp>
      <p:sp>
        <p:nvSpPr>
          <p:cNvPr id="12" name="Text 9"/>
          <p:cNvSpPr/>
          <p:nvPr/>
        </p:nvSpPr>
        <p:spPr>
          <a:xfrm>
            <a:off x="3840480" y="2788920"/>
            <a:ext cx="6309360" cy="585216"/>
          </a:xfrm>
          <a:prstGeom prst="rect">
            <a:avLst/>
          </a:prstGeom>
          <a:noFill/>
          <a:ln/>
        </p:spPr>
        <p:txBody>
          <a:bodyPr wrap="square" rtlCol="0" anchor="ctr"/>
          <a:lstStyle/>
          <a:p>
            <a:pPr indent="0" marL="0">
              <a:buNone/>
            </a:pPr>
            <a:r>
              <a:rPr lang="en-US" sz="1100" dirty="0">
                <a:solidFill>
                  <a:srgbClr val="1F2937"/>
                </a:solidFill>
                <a:latin typeface="Calibri" pitchFamily="34" charset="0"/>
                <a:ea typeface="Calibri" pitchFamily="34" charset="-122"/>
                <a:cs typeface="Calibri" pitchFamily="34" charset="-120"/>
              </a:rPr>
              <a:t>W3C DID Core 1.0 / VC 2.0, identify limitations in centralised &amp; federated models</a:t>
            </a:r>
            <a:endParaRPr lang="en-US" sz="1100" dirty="0"/>
          </a:p>
        </p:txBody>
      </p:sp>
      <p:sp>
        <p:nvSpPr>
          <p:cNvPr id="13" name="Text 10"/>
          <p:cNvSpPr/>
          <p:nvPr/>
        </p:nvSpPr>
        <p:spPr>
          <a:xfrm>
            <a:off x="10195560" y="2788920"/>
            <a:ext cx="1463040" cy="585216"/>
          </a:xfrm>
          <a:prstGeom prst="rect">
            <a:avLst/>
          </a:prstGeom>
          <a:noFill/>
          <a:ln/>
        </p:spPr>
        <p:txBody>
          <a:bodyPr wrap="square" rtlCol="0" anchor="ctr"/>
          <a:lstStyle/>
          <a:p>
            <a:pPr algn="r" indent="0" marL="0">
              <a:buNone/>
            </a:pPr>
            <a:r>
              <a:rPr lang="en-US" sz="1100" b="1" dirty="0">
                <a:solidFill>
                  <a:srgbClr val="12777C"/>
                </a:solidFill>
                <a:latin typeface="Calibri" pitchFamily="34" charset="0"/>
                <a:ea typeface="Calibri" pitchFamily="34" charset="-122"/>
                <a:cs typeface="Calibri" pitchFamily="34" charset="-120"/>
              </a:rPr>
              <a:t>Month 1</a:t>
            </a:r>
            <a:endParaRPr lang="en-US" sz="1100" dirty="0"/>
          </a:p>
        </p:txBody>
      </p:sp>
      <p:sp>
        <p:nvSpPr>
          <p:cNvPr id="14" name="Shape 11"/>
          <p:cNvSpPr/>
          <p:nvPr/>
        </p:nvSpPr>
        <p:spPr>
          <a:xfrm>
            <a:off x="365760" y="3461004"/>
            <a:ext cx="11430000" cy="585216"/>
          </a:xfrm>
          <a:prstGeom prst="roundRect">
            <a:avLst>
              <a:gd name="adj" fmla="val 12500"/>
            </a:avLst>
          </a:prstGeom>
          <a:solidFill>
            <a:srgbClr val="F4F6F7"/>
          </a:solidFill>
          <a:ln w="9525">
            <a:solidFill>
              <a:srgbClr val="DCE1E4"/>
            </a:solidFill>
            <a:prstDash val="solid"/>
          </a:ln>
        </p:spPr>
      </p:sp>
      <p:sp>
        <p:nvSpPr>
          <p:cNvPr id="15" name="Text 12"/>
          <p:cNvSpPr/>
          <p:nvPr/>
        </p:nvSpPr>
        <p:spPr>
          <a:xfrm>
            <a:off x="502920" y="3515868"/>
            <a:ext cx="457200" cy="457200"/>
          </a:xfrm>
          <a:prstGeom prst="ellipse">
            <a:avLst/>
          </a:prstGeom>
          <a:solidFill>
            <a:srgbClr val="0B2545"/>
          </a:solidFill>
          <a:ln/>
        </p:spPr>
        <p:txBody>
          <a:bodyPr wrap="square" rtlCol="0" anchor="ctr"/>
          <a:lstStyle/>
          <a:p>
            <a:pPr algn="ctr" indent="0" marL="0">
              <a:buNone/>
            </a:pPr>
            <a:r>
              <a:rPr lang="en-US" sz="1500" b="1" dirty="0">
                <a:solidFill>
                  <a:srgbClr val="FFFFFF"/>
                </a:solidFill>
                <a:latin typeface="Calibri" pitchFamily="34" charset="0"/>
                <a:ea typeface="Calibri" pitchFamily="34" charset="-122"/>
                <a:cs typeface="Calibri" pitchFamily="34" charset="-120"/>
              </a:rPr>
              <a:t>2</a:t>
            </a:r>
            <a:endParaRPr lang="en-US" sz="1500" dirty="0"/>
          </a:p>
        </p:txBody>
      </p:sp>
      <p:sp>
        <p:nvSpPr>
          <p:cNvPr id="16" name="Text 13"/>
          <p:cNvSpPr/>
          <p:nvPr/>
        </p:nvSpPr>
        <p:spPr>
          <a:xfrm>
            <a:off x="1097280" y="3461004"/>
            <a:ext cx="2651760" cy="585216"/>
          </a:xfrm>
          <a:prstGeom prst="rect">
            <a:avLst/>
          </a:prstGeom>
          <a:noFill/>
          <a:ln/>
        </p:spPr>
        <p:txBody>
          <a:bodyPr wrap="square" rtlCol="0" anchor="ctr"/>
          <a:lstStyle/>
          <a:p>
            <a:pPr indent="0" marL="0">
              <a:buNone/>
            </a:pPr>
            <a:r>
              <a:rPr lang="en-US" sz="1200" b="1" dirty="0">
                <a:solidFill>
                  <a:srgbClr val="0B2545"/>
                </a:solidFill>
                <a:latin typeface="Calibri" pitchFamily="34" charset="0"/>
                <a:ea typeface="Calibri" pitchFamily="34" charset="-122"/>
                <a:cs typeface="Calibri" pitchFamily="34" charset="-120"/>
              </a:rPr>
              <a:t>Design DID artefact</a:t>
            </a:r>
            <a:endParaRPr lang="en-US" sz="1200" dirty="0"/>
          </a:p>
        </p:txBody>
      </p:sp>
      <p:sp>
        <p:nvSpPr>
          <p:cNvPr id="17" name="Text 14"/>
          <p:cNvSpPr/>
          <p:nvPr/>
        </p:nvSpPr>
        <p:spPr>
          <a:xfrm>
            <a:off x="3840480" y="3461004"/>
            <a:ext cx="6309360" cy="585216"/>
          </a:xfrm>
          <a:prstGeom prst="rect">
            <a:avLst/>
          </a:prstGeom>
          <a:noFill/>
          <a:ln/>
        </p:spPr>
        <p:txBody>
          <a:bodyPr wrap="square" rtlCol="0" anchor="ctr"/>
          <a:lstStyle/>
          <a:p>
            <a:pPr indent="0" marL="0">
              <a:buNone/>
            </a:pPr>
            <a:r>
              <a:rPr lang="en-US" sz="1100" dirty="0">
                <a:solidFill>
                  <a:srgbClr val="1F2937"/>
                </a:solidFill>
                <a:latin typeface="Calibri" pitchFamily="34" charset="0"/>
                <a:ea typeface="Calibri" pitchFamily="34" charset="-122"/>
                <a:cs typeface="Calibri" pitchFamily="34" charset="-120"/>
              </a:rPr>
              <a:t>DSRM-based design integrating BBS+ selective disclosure &amp; StatusList2021 revocation</a:t>
            </a:r>
            <a:endParaRPr lang="en-US" sz="1100" dirty="0"/>
          </a:p>
        </p:txBody>
      </p:sp>
      <p:sp>
        <p:nvSpPr>
          <p:cNvPr id="18" name="Text 15"/>
          <p:cNvSpPr/>
          <p:nvPr/>
        </p:nvSpPr>
        <p:spPr>
          <a:xfrm>
            <a:off x="10195560" y="3461004"/>
            <a:ext cx="1463040" cy="585216"/>
          </a:xfrm>
          <a:prstGeom prst="rect">
            <a:avLst/>
          </a:prstGeom>
          <a:noFill/>
          <a:ln/>
        </p:spPr>
        <p:txBody>
          <a:bodyPr wrap="square" rtlCol="0" anchor="ctr"/>
          <a:lstStyle/>
          <a:p>
            <a:pPr algn="r" indent="0" marL="0">
              <a:buNone/>
            </a:pPr>
            <a:r>
              <a:rPr lang="en-US" sz="1100" b="1" dirty="0">
                <a:solidFill>
                  <a:srgbClr val="12777C"/>
                </a:solidFill>
                <a:latin typeface="Calibri" pitchFamily="34" charset="0"/>
                <a:ea typeface="Calibri" pitchFamily="34" charset="-122"/>
                <a:cs typeface="Calibri" pitchFamily="34" charset="-120"/>
              </a:rPr>
              <a:t>Month 3</a:t>
            </a:r>
            <a:endParaRPr lang="en-US" sz="1100" dirty="0"/>
          </a:p>
        </p:txBody>
      </p:sp>
      <p:sp>
        <p:nvSpPr>
          <p:cNvPr id="19" name="Shape 16"/>
          <p:cNvSpPr/>
          <p:nvPr/>
        </p:nvSpPr>
        <p:spPr>
          <a:xfrm>
            <a:off x="365760" y="4133088"/>
            <a:ext cx="11430000" cy="585216"/>
          </a:xfrm>
          <a:prstGeom prst="roundRect">
            <a:avLst>
              <a:gd name="adj" fmla="val 12500"/>
            </a:avLst>
          </a:prstGeom>
          <a:solidFill>
            <a:srgbClr val="F4F6F7"/>
          </a:solidFill>
          <a:ln w="9525">
            <a:solidFill>
              <a:srgbClr val="DCE1E4"/>
            </a:solidFill>
            <a:prstDash val="solid"/>
          </a:ln>
        </p:spPr>
      </p:sp>
      <p:sp>
        <p:nvSpPr>
          <p:cNvPr id="20" name="Text 17"/>
          <p:cNvSpPr/>
          <p:nvPr/>
        </p:nvSpPr>
        <p:spPr>
          <a:xfrm>
            <a:off x="502920" y="4187952"/>
            <a:ext cx="457200" cy="457200"/>
          </a:xfrm>
          <a:prstGeom prst="ellipse">
            <a:avLst/>
          </a:prstGeom>
          <a:solidFill>
            <a:srgbClr val="0B2545"/>
          </a:solidFill>
          <a:ln/>
        </p:spPr>
        <p:txBody>
          <a:bodyPr wrap="square" rtlCol="0" anchor="ctr"/>
          <a:lstStyle/>
          <a:p>
            <a:pPr algn="ctr" indent="0" marL="0">
              <a:buNone/>
            </a:pPr>
            <a:r>
              <a:rPr lang="en-US" sz="1500" b="1" dirty="0">
                <a:solidFill>
                  <a:srgbClr val="FFFFFF"/>
                </a:solidFill>
                <a:latin typeface="Calibri" pitchFamily="34" charset="0"/>
                <a:ea typeface="Calibri" pitchFamily="34" charset="-122"/>
                <a:cs typeface="Calibri" pitchFamily="34" charset="-120"/>
              </a:rPr>
              <a:t>3</a:t>
            </a:r>
            <a:endParaRPr lang="en-US" sz="1500" dirty="0"/>
          </a:p>
        </p:txBody>
      </p:sp>
      <p:sp>
        <p:nvSpPr>
          <p:cNvPr id="21" name="Text 18"/>
          <p:cNvSpPr/>
          <p:nvPr/>
        </p:nvSpPr>
        <p:spPr>
          <a:xfrm>
            <a:off x="1097280" y="4133088"/>
            <a:ext cx="2651760" cy="585216"/>
          </a:xfrm>
          <a:prstGeom prst="rect">
            <a:avLst/>
          </a:prstGeom>
          <a:noFill/>
          <a:ln/>
        </p:spPr>
        <p:txBody>
          <a:bodyPr wrap="square" rtlCol="0" anchor="ctr"/>
          <a:lstStyle/>
          <a:p>
            <a:pPr indent="0" marL="0">
              <a:buNone/>
            </a:pPr>
            <a:r>
              <a:rPr lang="en-US" sz="1200" b="1" dirty="0">
                <a:solidFill>
                  <a:srgbClr val="0B2545"/>
                </a:solidFill>
                <a:latin typeface="Calibri" pitchFamily="34" charset="0"/>
                <a:ea typeface="Calibri" pitchFamily="34" charset="-122"/>
                <a:cs typeface="Calibri" pitchFamily="34" charset="-120"/>
              </a:rPr>
              <a:t>Implement prototype</a:t>
            </a:r>
            <a:endParaRPr lang="en-US" sz="1200" dirty="0"/>
          </a:p>
        </p:txBody>
      </p:sp>
      <p:sp>
        <p:nvSpPr>
          <p:cNvPr id="22" name="Text 19"/>
          <p:cNvSpPr/>
          <p:nvPr/>
        </p:nvSpPr>
        <p:spPr>
          <a:xfrm>
            <a:off x="3840480" y="4133088"/>
            <a:ext cx="6309360" cy="585216"/>
          </a:xfrm>
          <a:prstGeom prst="rect">
            <a:avLst/>
          </a:prstGeom>
          <a:noFill/>
          <a:ln/>
        </p:spPr>
        <p:txBody>
          <a:bodyPr wrap="square" rtlCol="0" anchor="ctr"/>
          <a:lstStyle/>
          <a:p>
            <a:pPr indent="0" marL="0">
              <a:buNone/>
            </a:pPr>
            <a:r>
              <a:rPr lang="en-US" sz="1100" dirty="0">
                <a:solidFill>
                  <a:srgbClr val="1F2937"/>
                </a:solidFill>
                <a:latin typeface="Calibri" pitchFamily="34" charset="0"/>
                <a:ea typeface="Calibri" pitchFamily="34" charset="-122"/>
                <a:cs typeface="Calibri" pitchFamily="34" charset="-120"/>
              </a:rPr>
              <a:t>Deploy within a simulated cloud environment (AWS or GCP)</a:t>
            </a:r>
            <a:endParaRPr lang="en-US" sz="1100" dirty="0"/>
          </a:p>
        </p:txBody>
      </p:sp>
      <p:sp>
        <p:nvSpPr>
          <p:cNvPr id="23" name="Text 20"/>
          <p:cNvSpPr/>
          <p:nvPr/>
        </p:nvSpPr>
        <p:spPr>
          <a:xfrm>
            <a:off x="10195560" y="4133088"/>
            <a:ext cx="1463040" cy="585216"/>
          </a:xfrm>
          <a:prstGeom prst="rect">
            <a:avLst/>
          </a:prstGeom>
          <a:noFill/>
          <a:ln/>
        </p:spPr>
        <p:txBody>
          <a:bodyPr wrap="square" rtlCol="0" anchor="ctr"/>
          <a:lstStyle/>
          <a:p>
            <a:pPr algn="r" indent="0" marL="0">
              <a:buNone/>
            </a:pPr>
            <a:r>
              <a:rPr lang="en-US" sz="1100" b="1" dirty="0">
                <a:solidFill>
                  <a:srgbClr val="12777C"/>
                </a:solidFill>
                <a:latin typeface="Calibri" pitchFamily="34" charset="0"/>
                <a:ea typeface="Calibri" pitchFamily="34" charset="-122"/>
                <a:cs typeface="Calibri" pitchFamily="34" charset="-120"/>
              </a:rPr>
              <a:t>Month 4</a:t>
            </a:r>
            <a:endParaRPr lang="en-US" sz="1100" dirty="0"/>
          </a:p>
        </p:txBody>
      </p:sp>
      <p:sp>
        <p:nvSpPr>
          <p:cNvPr id="24" name="Shape 21"/>
          <p:cNvSpPr/>
          <p:nvPr/>
        </p:nvSpPr>
        <p:spPr>
          <a:xfrm>
            <a:off x="365760" y="4805172"/>
            <a:ext cx="11430000" cy="585216"/>
          </a:xfrm>
          <a:prstGeom prst="roundRect">
            <a:avLst>
              <a:gd name="adj" fmla="val 12500"/>
            </a:avLst>
          </a:prstGeom>
          <a:solidFill>
            <a:srgbClr val="F4F6F7"/>
          </a:solidFill>
          <a:ln w="9525">
            <a:solidFill>
              <a:srgbClr val="DCE1E4"/>
            </a:solidFill>
            <a:prstDash val="solid"/>
          </a:ln>
        </p:spPr>
      </p:sp>
      <p:sp>
        <p:nvSpPr>
          <p:cNvPr id="25" name="Text 22"/>
          <p:cNvSpPr/>
          <p:nvPr/>
        </p:nvSpPr>
        <p:spPr>
          <a:xfrm>
            <a:off x="502920" y="4860036"/>
            <a:ext cx="457200" cy="457200"/>
          </a:xfrm>
          <a:prstGeom prst="ellipse">
            <a:avLst/>
          </a:prstGeom>
          <a:solidFill>
            <a:srgbClr val="0B2545"/>
          </a:solidFill>
          <a:ln/>
        </p:spPr>
        <p:txBody>
          <a:bodyPr wrap="square" rtlCol="0" anchor="ctr"/>
          <a:lstStyle/>
          <a:p>
            <a:pPr algn="ctr" indent="0" marL="0">
              <a:buNone/>
            </a:pPr>
            <a:r>
              <a:rPr lang="en-US" sz="1500" b="1" dirty="0">
                <a:solidFill>
                  <a:srgbClr val="FFFFFF"/>
                </a:solidFill>
                <a:latin typeface="Calibri" pitchFamily="34" charset="0"/>
                <a:ea typeface="Calibri" pitchFamily="34" charset="-122"/>
                <a:cs typeface="Calibri" pitchFamily="34" charset="-120"/>
              </a:rPr>
              <a:t>4</a:t>
            </a:r>
            <a:endParaRPr lang="en-US" sz="1500" dirty="0"/>
          </a:p>
        </p:txBody>
      </p:sp>
      <p:sp>
        <p:nvSpPr>
          <p:cNvPr id="26" name="Text 23"/>
          <p:cNvSpPr/>
          <p:nvPr/>
        </p:nvSpPr>
        <p:spPr>
          <a:xfrm>
            <a:off x="1097280" y="4805172"/>
            <a:ext cx="2651760" cy="585216"/>
          </a:xfrm>
          <a:prstGeom prst="rect">
            <a:avLst/>
          </a:prstGeom>
          <a:noFill/>
          <a:ln/>
        </p:spPr>
        <p:txBody>
          <a:bodyPr wrap="square" rtlCol="0" anchor="ctr"/>
          <a:lstStyle/>
          <a:p>
            <a:pPr indent="0" marL="0">
              <a:buNone/>
            </a:pPr>
            <a:r>
              <a:rPr lang="en-US" sz="1200" b="1" dirty="0">
                <a:solidFill>
                  <a:srgbClr val="0B2545"/>
                </a:solidFill>
                <a:latin typeface="Calibri" pitchFamily="34" charset="0"/>
                <a:ea typeface="Calibri" pitchFamily="34" charset="-122"/>
                <a:cs typeface="Calibri" pitchFamily="34" charset="-120"/>
              </a:rPr>
              <a:t>Benchmark performance</a:t>
            </a:r>
            <a:endParaRPr lang="en-US" sz="1200" dirty="0"/>
          </a:p>
        </p:txBody>
      </p:sp>
      <p:sp>
        <p:nvSpPr>
          <p:cNvPr id="27" name="Text 24"/>
          <p:cNvSpPr/>
          <p:nvPr/>
        </p:nvSpPr>
        <p:spPr>
          <a:xfrm>
            <a:off x="3840480" y="4805172"/>
            <a:ext cx="6309360" cy="585216"/>
          </a:xfrm>
          <a:prstGeom prst="rect">
            <a:avLst/>
          </a:prstGeom>
          <a:noFill/>
          <a:ln/>
        </p:spPr>
        <p:txBody>
          <a:bodyPr wrap="square" rtlCol="0" anchor="ctr"/>
          <a:lstStyle/>
          <a:p>
            <a:pPr indent="0" marL="0">
              <a:buNone/>
            </a:pPr>
            <a:r>
              <a:rPr lang="en-US" sz="1100" dirty="0">
                <a:solidFill>
                  <a:srgbClr val="1F2937"/>
                </a:solidFill>
                <a:latin typeface="Calibri" pitchFamily="34" charset="0"/>
                <a:ea typeface="Calibri" pitchFamily="34" charset="-122"/>
                <a:cs typeface="Calibri" pitchFamily="34" charset="-120"/>
              </a:rPr>
              <a:t>Evaluate vs. OAuth 2.0/SAML — latency, overhead, throughput</a:t>
            </a:r>
            <a:endParaRPr lang="en-US" sz="1100" dirty="0"/>
          </a:p>
        </p:txBody>
      </p:sp>
      <p:sp>
        <p:nvSpPr>
          <p:cNvPr id="28" name="Text 25"/>
          <p:cNvSpPr/>
          <p:nvPr/>
        </p:nvSpPr>
        <p:spPr>
          <a:xfrm>
            <a:off x="10195560" y="4805172"/>
            <a:ext cx="1463040" cy="585216"/>
          </a:xfrm>
          <a:prstGeom prst="rect">
            <a:avLst/>
          </a:prstGeom>
          <a:noFill/>
          <a:ln/>
        </p:spPr>
        <p:txBody>
          <a:bodyPr wrap="square" rtlCol="0" anchor="ctr"/>
          <a:lstStyle/>
          <a:p>
            <a:pPr algn="r" indent="0" marL="0">
              <a:buNone/>
            </a:pPr>
            <a:r>
              <a:rPr lang="en-US" sz="1100" b="1" dirty="0">
                <a:solidFill>
                  <a:srgbClr val="12777C"/>
                </a:solidFill>
                <a:latin typeface="Calibri" pitchFamily="34" charset="0"/>
                <a:ea typeface="Calibri" pitchFamily="34" charset="-122"/>
                <a:cs typeface="Calibri" pitchFamily="34" charset="-120"/>
              </a:rPr>
              <a:t>Month 5</a:t>
            </a:r>
            <a:endParaRPr lang="en-US" sz="1100" dirty="0"/>
          </a:p>
        </p:txBody>
      </p:sp>
      <p:sp>
        <p:nvSpPr>
          <p:cNvPr id="29" name="Shape 26"/>
          <p:cNvSpPr/>
          <p:nvPr/>
        </p:nvSpPr>
        <p:spPr>
          <a:xfrm>
            <a:off x="365760" y="5477256"/>
            <a:ext cx="11430000" cy="585216"/>
          </a:xfrm>
          <a:prstGeom prst="roundRect">
            <a:avLst>
              <a:gd name="adj" fmla="val 12500"/>
            </a:avLst>
          </a:prstGeom>
          <a:solidFill>
            <a:srgbClr val="F4F6F7"/>
          </a:solidFill>
          <a:ln w="9525">
            <a:solidFill>
              <a:srgbClr val="DCE1E4"/>
            </a:solidFill>
            <a:prstDash val="solid"/>
          </a:ln>
        </p:spPr>
      </p:sp>
      <p:sp>
        <p:nvSpPr>
          <p:cNvPr id="30" name="Text 27"/>
          <p:cNvSpPr/>
          <p:nvPr/>
        </p:nvSpPr>
        <p:spPr>
          <a:xfrm>
            <a:off x="502920" y="5532120"/>
            <a:ext cx="457200" cy="457200"/>
          </a:xfrm>
          <a:prstGeom prst="ellipse">
            <a:avLst/>
          </a:prstGeom>
          <a:solidFill>
            <a:srgbClr val="0B2545"/>
          </a:solidFill>
          <a:ln/>
        </p:spPr>
        <p:txBody>
          <a:bodyPr wrap="square" rtlCol="0" anchor="ctr"/>
          <a:lstStyle/>
          <a:p>
            <a:pPr algn="ctr" indent="0" marL="0">
              <a:buNone/>
            </a:pPr>
            <a:r>
              <a:rPr lang="en-US" sz="1500" b="1" dirty="0">
                <a:solidFill>
                  <a:srgbClr val="FFFFFF"/>
                </a:solidFill>
                <a:latin typeface="Calibri" pitchFamily="34" charset="0"/>
                <a:ea typeface="Calibri" pitchFamily="34" charset="-122"/>
                <a:cs typeface="Calibri" pitchFamily="34" charset="-120"/>
              </a:rPr>
              <a:t>5</a:t>
            </a:r>
            <a:endParaRPr lang="en-US" sz="1500" dirty="0"/>
          </a:p>
        </p:txBody>
      </p:sp>
      <p:sp>
        <p:nvSpPr>
          <p:cNvPr id="31" name="Text 28"/>
          <p:cNvSpPr/>
          <p:nvPr/>
        </p:nvSpPr>
        <p:spPr>
          <a:xfrm>
            <a:off x="1097280" y="5477256"/>
            <a:ext cx="2651760" cy="585216"/>
          </a:xfrm>
          <a:prstGeom prst="rect">
            <a:avLst/>
          </a:prstGeom>
          <a:noFill/>
          <a:ln/>
        </p:spPr>
        <p:txBody>
          <a:bodyPr wrap="square" rtlCol="0" anchor="ctr"/>
          <a:lstStyle/>
          <a:p>
            <a:pPr indent="0" marL="0">
              <a:buNone/>
            </a:pPr>
            <a:r>
              <a:rPr lang="en-US" sz="1200" b="1" dirty="0">
                <a:solidFill>
                  <a:srgbClr val="0B2545"/>
                </a:solidFill>
                <a:latin typeface="Calibri" pitchFamily="34" charset="0"/>
                <a:ea typeface="Calibri" pitchFamily="34" charset="-122"/>
                <a:cs typeface="Calibri" pitchFamily="34" charset="-120"/>
              </a:rPr>
              <a:t>Assess GDPR compliance</a:t>
            </a:r>
            <a:endParaRPr lang="en-US" sz="1200" dirty="0"/>
          </a:p>
        </p:txBody>
      </p:sp>
      <p:sp>
        <p:nvSpPr>
          <p:cNvPr id="32" name="Text 29"/>
          <p:cNvSpPr/>
          <p:nvPr/>
        </p:nvSpPr>
        <p:spPr>
          <a:xfrm>
            <a:off x="3840480" y="5477256"/>
            <a:ext cx="6309360" cy="585216"/>
          </a:xfrm>
          <a:prstGeom prst="rect">
            <a:avLst/>
          </a:prstGeom>
          <a:noFill/>
          <a:ln/>
        </p:spPr>
        <p:txBody>
          <a:bodyPr wrap="square" rtlCol="0" anchor="ctr"/>
          <a:lstStyle/>
          <a:p>
            <a:pPr indent="0" marL="0">
              <a:buNone/>
            </a:pPr>
            <a:r>
              <a:rPr lang="en-US" sz="1100" dirty="0">
                <a:solidFill>
                  <a:srgbClr val="1F2937"/>
                </a:solidFill>
                <a:latin typeface="Calibri" pitchFamily="34" charset="0"/>
                <a:ea typeface="Calibri" pitchFamily="34" charset="-122"/>
                <a:cs typeface="Calibri" pitchFamily="34" charset="-120"/>
              </a:rPr>
              <a:t>Evaluate ledger immutability vs. Right to Erasure; deployment recommendations</a:t>
            </a:r>
            <a:endParaRPr lang="en-US" sz="1100" dirty="0"/>
          </a:p>
        </p:txBody>
      </p:sp>
      <p:sp>
        <p:nvSpPr>
          <p:cNvPr id="33" name="Text 30"/>
          <p:cNvSpPr/>
          <p:nvPr/>
        </p:nvSpPr>
        <p:spPr>
          <a:xfrm>
            <a:off x="10195560" y="5477256"/>
            <a:ext cx="1463040" cy="585216"/>
          </a:xfrm>
          <a:prstGeom prst="rect">
            <a:avLst/>
          </a:prstGeom>
          <a:noFill/>
          <a:ln/>
        </p:spPr>
        <p:txBody>
          <a:bodyPr wrap="square" rtlCol="0" anchor="ctr"/>
          <a:lstStyle/>
          <a:p>
            <a:pPr algn="r" indent="0" marL="0">
              <a:buNone/>
            </a:pPr>
            <a:r>
              <a:rPr lang="en-US" sz="1100" b="1" dirty="0">
                <a:solidFill>
                  <a:srgbClr val="12777C"/>
                </a:solidFill>
                <a:latin typeface="Calibri" pitchFamily="34" charset="0"/>
                <a:ea typeface="Calibri" pitchFamily="34" charset="-122"/>
                <a:cs typeface="Calibri" pitchFamily="34" charset="-120"/>
              </a:rPr>
              <a:t>Month 6</a:t>
            </a:r>
            <a:endParaRPr lang="en-US" sz="1100"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 6">
    <p:spTree>
      <p:nvGrpSpPr>
        <p:cNvPr id="1" name=""/>
        <p:cNvGrpSpPr/>
        <p:nvPr/>
      </p:nvGrpSpPr>
      <p:grpSpPr>
        <a:xfrm>
          <a:off x="0" y="0"/>
          <a:ext cx="0" cy="0"/>
          <a:chOff x="0" y="0"/>
          <a:chExt cx="0" cy="0"/>
        </a:xfrm>
      </p:grpSpPr>
      <p:pic>
        <p:nvPicPr>
          <p:cNvPr id="2" name="Image 0" descr="logo.png">    </p:cNvPr>
          <p:cNvPicPr>
            <a:picLocks noChangeAspect="1"/>
          </p:cNvPicPr>
          <p:nvPr/>
        </p:nvPicPr>
        <p:blipFill>
          <a:blip r:embed="rId1"/>
          <a:stretch>
            <a:fillRect/>
          </a:stretch>
        </p:blipFill>
        <p:spPr>
          <a:xfrm>
            <a:off x="365760" y="256032"/>
            <a:ext cx="1371600" cy="566928"/>
          </a:xfrm>
          <a:prstGeom prst="rect">
            <a:avLst/>
          </a:prstGeom>
        </p:spPr>
      </p:pic>
      <p:sp>
        <p:nvSpPr>
          <p:cNvPr id="3" name="Text 0"/>
          <p:cNvSpPr/>
          <p:nvPr/>
        </p:nvSpPr>
        <p:spPr>
          <a:xfrm>
            <a:off x="7589520" y="256032"/>
            <a:ext cx="4206240" cy="365760"/>
          </a:xfrm>
          <a:prstGeom prst="rect">
            <a:avLst/>
          </a:prstGeom>
          <a:noFill/>
          <a:ln/>
        </p:spPr>
        <p:txBody>
          <a:bodyPr wrap="square" rtlCol="0" anchor="ctr"/>
          <a:lstStyle/>
          <a:p>
            <a:pPr algn="r" indent="0" marL="0">
              <a:buNone/>
            </a:pPr>
            <a:r>
              <a:rPr lang="en-US" sz="1100" b="1" spc="100" kern="0" dirty="0">
                <a:solidFill>
                  <a:srgbClr val="12777C"/>
                </a:solidFill>
                <a:latin typeface="Calibri" pitchFamily="34" charset="0"/>
                <a:ea typeface="Calibri" pitchFamily="34" charset="-122"/>
                <a:cs typeface="Calibri" pitchFamily="34" charset="-120"/>
              </a:rPr>
              <a:t>LITERATURE REVIEW</a:t>
            </a:r>
            <a:endParaRPr lang="en-US" sz="1100" dirty="0"/>
          </a:p>
        </p:txBody>
      </p:sp>
      <p:sp>
        <p:nvSpPr>
          <p:cNvPr id="4" name="Text 1"/>
          <p:cNvSpPr/>
          <p:nvPr/>
        </p:nvSpPr>
        <p:spPr>
          <a:xfrm>
            <a:off x="365760" y="6473952"/>
            <a:ext cx="7315200" cy="274320"/>
          </a:xfrm>
          <a:prstGeom prst="rect">
            <a:avLst/>
          </a:prstGeom>
          <a:noFill/>
          <a:ln/>
        </p:spPr>
        <p:txBody>
          <a:bodyPr wrap="square" rtlCol="0" anchor="ctr"/>
          <a:lstStyle/>
          <a:p>
            <a:pPr indent="0" marL="0">
              <a:buNone/>
            </a:pPr>
            <a:r>
              <a:rPr lang="en-US" sz="900" dirty="0">
                <a:solidFill>
                  <a:srgbClr val="5B6472"/>
                </a:solidFill>
                <a:latin typeface="Calibri" pitchFamily="34" charset="0"/>
                <a:ea typeface="Calibri" pitchFamily="34" charset="-122"/>
                <a:cs typeface="Calibri" pitchFamily="34" charset="-120"/>
              </a:rPr>
              <a:t>MSc Cybersecurity &amp; Digital Forensics — Research Proposal</a:t>
            </a:r>
            <a:endParaRPr lang="en-US" sz="900" dirty="0"/>
          </a:p>
        </p:txBody>
      </p:sp>
      <p:sp>
        <p:nvSpPr>
          <p:cNvPr id="5" name="Text 2"/>
          <p:cNvSpPr/>
          <p:nvPr/>
        </p:nvSpPr>
        <p:spPr>
          <a:xfrm>
            <a:off x="11521440" y="6473952"/>
            <a:ext cx="365760" cy="274320"/>
          </a:xfrm>
          <a:prstGeom prst="rect">
            <a:avLst/>
          </a:prstGeom>
          <a:noFill/>
          <a:ln/>
        </p:spPr>
        <p:txBody>
          <a:bodyPr wrap="square" rtlCol="0" anchor="ctr"/>
          <a:lstStyle/>
          <a:p>
            <a:pPr algn="r" indent="0" marL="0">
              <a:buNone/>
            </a:pPr>
            <a:r>
              <a:rPr lang="en-US" sz="900" dirty="0">
                <a:solidFill>
                  <a:srgbClr val="5B6472"/>
                </a:solidFill>
                <a:latin typeface="Calibri" pitchFamily="34" charset="0"/>
                <a:ea typeface="Calibri" pitchFamily="34" charset="-122"/>
                <a:cs typeface="Calibri" pitchFamily="34" charset="-120"/>
              </a:rPr>
              <a:t>6</a:t>
            </a:r>
            <a:endParaRPr lang="en-US" sz="900" dirty="0"/>
          </a:p>
        </p:txBody>
      </p:sp>
      <p:sp>
        <p:nvSpPr>
          <p:cNvPr id="6" name="Text 3"/>
          <p:cNvSpPr/>
          <p:nvPr/>
        </p:nvSpPr>
        <p:spPr>
          <a:xfrm>
            <a:off x="365760" y="868680"/>
            <a:ext cx="11430000" cy="594360"/>
          </a:xfrm>
          <a:prstGeom prst="rect">
            <a:avLst/>
          </a:prstGeom>
          <a:noFill/>
          <a:ln/>
        </p:spPr>
        <p:txBody>
          <a:bodyPr wrap="square" rtlCol="0" anchor="ctr"/>
          <a:lstStyle/>
          <a:p>
            <a:pPr indent="0" marL="0">
              <a:buNone/>
            </a:pPr>
            <a:r>
              <a:rPr lang="en-US" sz="2800" b="1" dirty="0">
                <a:solidFill>
                  <a:srgbClr val="0B2545"/>
                </a:solidFill>
                <a:latin typeface="Calibri" pitchFamily="34" charset="0"/>
                <a:ea typeface="Calibri" pitchFamily="34" charset="-122"/>
                <a:cs typeface="Calibri" pitchFamily="34" charset="-120"/>
              </a:rPr>
              <a:t>Literature Review Summary</a:t>
            </a:r>
            <a:endParaRPr lang="en-US" sz="2800" dirty="0"/>
          </a:p>
        </p:txBody>
      </p:sp>
      <p:graphicFrame>
        <p:nvGraphicFramePr>
          <p:cNvPr id="7" name="Table 0"/>
          <p:cNvGraphicFramePr>
            <a:graphicFrameLocks noGrp="1"/>
          </p:cNvGraphicFramePr>
          <p:nvPr>
            <p:extLst>
              <p:ext uri="{D42A27DB-BD31-4B8C-83A1-F6EECF244321}">
                <p14:modId xmlns:p14="http://schemas.microsoft.com/office/powerpoint/2010/main" val="1579011935"/>
              </p:ext>
            </p:extLst>
          </p:nvPr>
        </p:nvGraphicFramePr>
        <p:xfrm>
          <a:off x="365760" y="1600200"/>
          <a:ext cx="11430000" cy="3246120"/>
        </p:xfrm>
        <a:graphic>
          <a:graphicData uri="http://schemas.openxmlformats.org/drawingml/2006/table">
            <a:tbl>
              <a:tblPr/>
              <a:tblGrid>
                <a:gridCol w="1920240"/>
                <a:gridCol w="2468880"/>
                <a:gridCol w="4480560"/>
                <a:gridCol w="2560320"/>
              </a:tblGrid>
              <a:tr h="384048">
                <a:tc>
                  <a:txBody>
                    <a:bodyPr/>
                    <a:lstStyle/>
                    <a:p>
                      <a:pPr indent="0" marL="0">
                        <a:buNone/>
                      </a:pPr>
                      <a:r>
                        <a:rPr lang="en-US" sz="1100" b="1" dirty="0">
                          <a:solidFill>
                            <a:srgbClr val="FFFFFF"/>
                          </a:solidFill>
                          <a:latin typeface="Calibri" pitchFamily="34" charset="0"/>
                          <a:ea typeface="Calibri" pitchFamily="34" charset="-122"/>
                          <a:cs typeface="Calibri" pitchFamily="34" charset="-120"/>
                        </a:rPr>
                        <a:t>Author / Year</a:t>
                      </a:r>
                      <a:endParaRPr lang="en-US" sz="1100" dirty="0">
                        <a:latin typeface="Calibri" charset="0"/>
                        <a:ea typeface="Calibri" charset="0"/>
                        <a:cs typeface="Calibri" charset="0"/>
                      </a:endParaRPr>
                    </a:p>
                  </a:txBody>
                  <a:tcPr marL="91440" marR="91440" marT="45720" marB="45720" anchor="ctr">
                    <a:lnL w="9525" cap="flat" cmpd="sng" algn="ctr">
                      <a:solidFill>
                        <a:srgbClr val="DCE1E4"/>
                      </a:solidFill>
                      <a:prstDash val="solid"/>
                      <a:round/>
                      <a:headEnd type="none" w="med" len="med"/>
                      <a:tailEnd type="none" w="med" len="med"/>
                    </a:lnL>
                    <a:lnR w="9525" cap="flat" cmpd="sng" algn="ctr">
                      <a:solidFill>
                        <a:srgbClr val="DCE1E4"/>
                      </a:solidFill>
                      <a:prstDash val="solid"/>
                      <a:round/>
                      <a:headEnd type="none" w="med" len="med"/>
                      <a:tailEnd type="none" w="med" len="med"/>
                    </a:lnR>
                    <a:lnT w="9525" cap="flat" cmpd="sng" algn="ctr">
                      <a:solidFill>
                        <a:srgbClr val="DCE1E4"/>
                      </a:solidFill>
                      <a:prstDash val="solid"/>
                      <a:round/>
                      <a:headEnd type="none" w="med" len="med"/>
                      <a:tailEnd type="none" w="med" len="med"/>
                    </a:lnT>
                    <a:lnB w="9525" cap="flat" cmpd="sng" algn="ctr">
                      <a:solidFill>
                        <a:srgbClr val="DCE1E4"/>
                      </a:solidFill>
                      <a:prstDash val="solid"/>
                      <a:round/>
                      <a:headEnd type="none" w="med" len="med"/>
                      <a:tailEnd type="none" w="med" len="med"/>
                    </a:lnB>
                    <a:solidFill>
                      <a:srgbClr val="0B2545"/>
                    </a:solidFill>
                  </a:tcPr>
                </a:tc>
                <a:tc>
                  <a:txBody>
                    <a:bodyPr/>
                    <a:lstStyle/>
                    <a:p>
                      <a:pPr indent="0" marL="0">
                        <a:buNone/>
                      </a:pPr>
                      <a:r>
                        <a:rPr lang="en-US" sz="1100" b="1" dirty="0">
                          <a:solidFill>
                            <a:srgbClr val="FFFFFF"/>
                          </a:solidFill>
                          <a:latin typeface="Calibri" pitchFamily="34" charset="0"/>
                          <a:ea typeface="Calibri" pitchFamily="34" charset="-122"/>
                          <a:cs typeface="Calibri" pitchFamily="34" charset="-120"/>
                        </a:rPr>
                        <a:t>Topic</a:t>
                      </a:r>
                      <a:endParaRPr lang="en-US" sz="1100" dirty="0">
                        <a:latin typeface="Calibri" charset="0"/>
                        <a:ea typeface="Calibri" charset="0"/>
                        <a:cs typeface="Calibri" charset="0"/>
                      </a:endParaRPr>
                    </a:p>
                  </a:txBody>
                  <a:tcPr marL="91440" marR="91440" marT="45720" marB="45720" anchor="ctr">
                    <a:lnL w="9525" cap="flat" cmpd="sng" algn="ctr">
                      <a:solidFill>
                        <a:srgbClr val="DCE1E4"/>
                      </a:solidFill>
                      <a:prstDash val="solid"/>
                      <a:round/>
                      <a:headEnd type="none" w="med" len="med"/>
                      <a:tailEnd type="none" w="med" len="med"/>
                    </a:lnL>
                    <a:lnR w="9525" cap="flat" cmpd="sng" algn="ctr">
                      <a:solidFill>
                        <a:srgbClr val="DCE1E4"/>
                      </a:solidFill>
                      <a:prstDash val="solid"/>
                      <a:round/>
                      <a:headEnd type="none" w="med" len="med"/>
                      <a:tailEnd type="none" w="med" len="med"/>
                    </a:lnR>
                    <a:lnT w="9525" cap="flat" cmpd="sng" algn="ctr">
                      <a:solidFill>
                        <a:srgbClr val="DCE1E4"/>
                      </a:solidFill>
                      <a:prstDash val="solid"/>
                      <a:round/>
                      <a:headEnd type="none" w="med" len="med"/>
                      <a:tailEnd type="none" w="med" len="med"/>
                    </a:lnT>
                    <a:lnB w="9525" cap="flat" cmpd="sng" algn="ctr">
                      <a:solidFill>
                        <a:srgbClr val="DCE1E4"/>
                      </a:solidFill>
                      <a:prstDash val="solid"/>
                      <a:round/>
                      <a:headEnd type="none" w="med" len="med"/>
                      <a:tailEnd type="none" w="med" len="med"/>
                    </a:lnB>
                    <a:solidFill>
                      <a:srgbClr val="0B2545"/>
                    </a:solidFill>
                  </a:tcPr>
                </a:tc>
                <a:tc>
                  <a:txBody>
                    <a:bodyPr/>
                    <a:lstStyle/>
                    <a:p>
                      <a:pPr indent="0" marL="0">
                        <a:buNone/>
                      </a:pPr>
                      <a:r>
                        <a:rPr lang="en-US" sz="1100" b="1" dirty="0">
                          <a:solidFill>
                            <a:srgbClr val="FFFFFF"/>
                          </a:solidFill>
                          <a:latin typeface="Calibri" pitchFamily="34" charset="0"/>
                          <a:ea typeface="Calibri" pitchFamily="34" charset="-122"/>
                          <a:cs typeface="Calibri" pitchFamily="34" charset="-120"/>
                        </a:rPr>
                        <a:t>Key Finding</a:t>
                      </a:r>
                      <a:endParaRPr lang="en-US" sz="1100" dirty="0">
                        <a:latin typeface="Calibri" charset="0"/>
                        <a:ea typeface="Calibri" charset="0"/>
                        <a:cs typeface="Calibri" charset="0"/>
                      </a:endParaRPr>
                    </a:p>
                  </a:txBody>
                  <a:tcPr marL="91440" marR="91440" marT="45720" marB="45720" anchor="ctr">
                    <a:lnL w="9525" cap="flat" cmpd="sng" algn="ctr">
                      <a:solidFill>
                        <a:srgbClr val="DCE1E4"/>
                      </a:solidFill>
                      <a:prstDash val="solid"/>
                      <a:round/>
                      <a:headEnd type="none" w="med" len="med"/>
                      <a:tailEnd type="none" w="med" len="med"/>
                    </a:lnL>
                    <a:lnR w="9525" cap="flat" cmpd="sng" algn="ctr">
                      <a:solidFill>
                        <a:srgbClr val="DCE1E4"/>
                      </a:solidFill>
                      <a:prstDash val="solid"/>
                      <a:round/>
                      <a:headEnd type="none" w="med" len="med"/>
                      <a:tailEnd type="none" w="med" len="med"/>
                    </a:lnR>
                    <a:lnT w="9525" cap="flat" cmpd="sng" algn="ctr">
                      <a:solidFill>
                        <a:srgbClr val="DCE1E4"/>
                      </a:solidFill>
                      <a:prstDash val="solid"/>
                      <a:round/>
                      <a:headEnd type="none" w="med" len="med"/>
                      <a:tailEnd type="none" w="med" len="med"/>
                    </a:lnT>
                    <a:lnB w="9525" cap="flat" cmpd="sng" algn="ctr">
                      <a:solidFill>
                        <a:srgbClr val="DCE1E4"/>
                      </a:solidFill>
                      <a:prstDash val="solid"/>
                      <a:round/>
                      <a:headEnd type="none" w="med" len="med"/>
                      <a:tailEnd type="none" w="med" len="med"/>
                    </a:lnB>
                    <a:solidFill>
                      <a:srgbClr val="0B2545"/>
                    </a:solidFill>
                  </a:tcPr>
                </a:tc>
                <a:tc>
                  <a:txBody>
                    <a:bodyPr/>
                    <a:lstStyle/>
                    <a:p>
                      <a:pPr indent="0" marL="0">
                        <a:buNone/>
                      </a:pPr>
                      <a:r>
                        <a:rPr lang="en-US" sz="1100" b="1" dirty="0">
                          <a:solidFill>
                            <a:srgbClr val="FFFFFF"/>
                          </a:solidFill>
                          <a:latin typeface="Calibri" pitchFamily="34" charset="0"/>
                          <a:ea typeface="Calibri" pitchFamily="34" charset="-122"/>
                          <a:cs typeface="Calibri" pitchFamily="34" charset="-120"/>
                        </a:rPr>
                        <a:t>Relevance / Gap</a:t>
                      </a:r>
                      <a:endParaRPr lang="en-US" sz="1100" dirty="0">
                        <a:latin typeface="Calibri" charset="0"/>
                        <a:ea typeface="Calibri" charset="0"/>
                        <a:cs typeface="Calibri" charset="0"/>
                      </a:endParaRPr>
                    </a:p>
                  </a:txBody>
                  <a:tcPr marL="91440" marR="91440" marT="45720" marB="45720" anchor="ctr">
                    <a:lnL w="9525" cap="flat" cmpd="sng" algn="ctr">
                      <a:solidFill>
                        <a:srgbClr val="DCE1E4"/>
                      </a:solidFill>
                      <a:prstDash val="solid"/>
                      <a:round/>
                      <a:headEnd type="none" w="med" len="med"/>
                      <a:tailEnd type="none" w="med" len="med"/>
                    </a:lnL>
                    <a:lnR w="9525" cap="flat" cmpd="sng" algn="ctr">
                      <a:solidFill>
                        <a:srgbClr val="DCE1E4"/>
                      </a:solidFill>
                      <a:prstDash val="solid"/>
                      <a:round/>
                      <a:headEnd type="none" w="med" len="med"/>
                      <a:tailEnd type="none" w="med" len="med"/>
                    </a:lnR>
                    <a:lnT w="9525" cap="flat" cmpd="sng" algn="ctr">
                      <a:solidFill>
                        <a:srgbClr val="DCE1E4"/>
                      </a:solidFill>
                      <a:prstDash val="solid"/>
                      <a:round/>
                      <a:headEnd type="none" w="med" len="med"/>
                      <a:tailEnd type="none" w="med" len="med"/>
                    </a:lnT>
                    <a:lnB w="9525" cap="flat" cmpd="sng" algn="ctr">
                      <a:solidFill>
                        <a:srgbClr val="DCE1E4"/>
                      </a:solidFill>
                      <a:prstDash val="solid"/>
                      <a:round/>
                      <a:headEnd type="none" w="med" len="med"/>
                      <a:tailEnd type="none" w="med" len="med"/>
                    </a:lnB>
                    <a:solidFill>
                      <a:srgbClr val="0B2545"/>
                    </a:solidFill>
                  </a:tcPr>
                </a:tc>
              </a:tr>
              <a:tr h="475488">
                <a:tc>
                  <a:txBody>
                    <a:bodyPr/>
                    <a:lstStyle/>
                    <a:p>
                      <a:pPr indent="0" marL="0">
                        <a:buNone/>
                      </a:pPr>
                      <a:r>
                        <a:rPr lang="en-US" sz="1050" dirty="0">
                          <a:solidFill>
                            <a:srgbClr val="1F2937"/>
                          </a:solidFill>
                          <a:latin typeface="Calibri" pitchFamily="34" charset="0"/>
                          <a:ea typeface="Calibri" pitchFamily="34" charset="-122"/>
                          <a:cs typeface="Calibri" pitchFamily="34" charset="-120"/>
                        </a:rPr>
                        <a:t>Otta et al., 2023 [1]</a:t>
                      </a:r>
                      <a:endParaRPr lang="en-US" sz="1050" dirty="0">
                        <a:latin typeface="Calibri" charset="0"/>
                        <a:ea typeface="Calibri" charset="0"/>
                        <a:cs typeface="Calibri" charset="0"/>
                      </a:endParaRPr>
                    </a:p>
                  </a:txBody>
                  <a:tcPr marL="91440" marR="91440" marT="45720" marB="45720" anchor="ctr">
                    <a:lnL w="9525" cap="flat" cmpd="sng" algn="ctr">
                      <a:solidFill>
                        <a:srgbClr val="DCE1E4"/>
                      </a:solidFill>
                      <a:prstDash val="solid"/>
                      <a:round/>
                      <a:headEnd type="none" w="med" len="med"/>
                      <a:tailEnd type="none" w="med" len="med"/>
                    </a:lnL>
                    <a:lnR w="9525" cap="flat" cmpd="sng" algn="ctr">
                      <a:solidFill>
                        <a:srgbClr val="DCE1E4"/>
                      </a:solidFill>
                      <a:prstDash val="solid"/>
                      <a:round/>
                      <a:headEnd type="none" w="med" len="med"/>
                      <a:tailEnd type="none" w="med" len="med"/>
                    </a:lnR>
                    <a:lnT w="9525" cap="flat" cmpd="sng" algn="ctr">
                      <a:solidFill>
                        <a:srgbClr val="DCE1E4"/>
                      </a:solidFill>
                      <a:prstDash val="solid"/>
                      <a:round/>
                      <a:headEnd type="none" w="med" len="med"/>
                      <a:tailEnd type="none" w="med" len="med"/>
                    </a:lnT>
                    <a:lnB w="9525" cap="flat" cmpd="sng" algn="ctr">
                      <a:solidFill>
                        <a:srgbClr val="DCE1E4"/>
                      </a:solidFill>
                      <a:prstDash val="solid"/>
                      <a:round/>
                      <a:headEnd type="none" w="med" len="med"/>
                      <a:tailEnd type="none" w="med" len="med"/>
                    </a:lnB>
                  </a:tcPr>
                </a:tc>
                <a:tc>
                  <a:txBody>
                    <a:bodyPr/>
                    <a:lstStyle/>
                    <a:p>
                      <a:pPr indent="0" marL="0">
                        <a:buNone/>
                      </a:pPr>
                      <a:r>
                        <a:rPr lang="en-US" sz="1050" dirty="0">
                          <a:solidFill>
                            <a:srgbClr val="1F2937"/>
                          </a:solidFill>
                          <a:latin typeface="Calibri" pitchFamily="34" charset="0"/>
                          <a:ea typeface="Calibri" pitchFamily="34" charset="-122"/>
                          <a:cs typeface="Calibri" pitchFamily="34" charset="-120"/>
                        </a:rPr>
                        <a:t>MFA survey, cloud infrastructure</a:t>
                      </a:r>
                      <a:endParaRPr lang="en-US" sz="1050" dirty="0">
                        <a:latin typeface="Calibri" charset="0"/>
                        <a:ea typeface="Calibri" charset="0"/>
                        <a:cs typeface="Calibri" charset="0"/>
                      </a:endParaRPr>
                    </a:p>
                  </a:txBody>
                  <a:tcPr marL="91440" marR="91440" marT="45720" marB="45720" anchor="ctr">
                    <a:lnL w="9525" cap="flat" cmpd="sng" algn="ctr">
                      <a:solidFill>
                        <a:srgbClr val="DCE1E4"/>
                      </a:solidFill>
                      <a:prstDash val="solid"/>
                      <a:round/>
                      <a:headEnd type="none" w="med" len="med"/>
                      <a:tailEnd type="none" w="med" len="med"/>
                    </a:lnL>
                    <a:lnR w="9525" cap="flat" cmpd="sng" algn="ctr">
                      <a:solidFill>
                        <a:srgbClr val="DCE1E4"/>
                      </a:solidFill>
                      <a:prstDash val="solid"/>
                      <a:round/>
                      <a:headEnd type="none" w="med" len="med"/>
                      <a:tailEnd type="none" w="med" len="med"/>
                    </a:lnR>
                    <a:lnT w="9525" cap="flat" cmpd="sng" algn="ctr">
                      <a:solidFill>
                        <a:srgbClr val="DCE1E4"/>
                      </a:solidFill>
                      <a:prstDash val="solid"/>
                      <a:round/>
                      <a:headEnd type="none" w="med" len="med"/>
                      <a:tailEnd type="none" w="med" len="med"/>
                    </a:lnT>
                    <a:lnB w="9525" cap="flat" cmpd="sng" algn="ctr">
                      <a:solidFill>
                        <a:srgbClr val="DCE1E4"/>
                      </a:solidFill>
                      <a:prstDash val="solid"/>
                      <a:round/>
                      <a:headEnd type="none" w="med" len="med"/>
                      <a:tailEnd type="none" w="med" len="med"/>
                    </a:lnB>
                  </a:tcPr>
                </a:tc>
                <a:tc>
                  <a:txBody>
                    <a:bodyPr/>
                    <a:lstStyle/>
                    <a:p>
                      <a:pPr indent="0" marL="0">
                        <a:buNone/>
                      </a:pPr>
                      <a:r>
                        <a:rPr lang="en-US" sz="1050" dirty="0">
                          <a:solidFill>
                            <a:srgbClr val="1F2937"/>
                          </a:solidFill>
                          <a:latin typeface="Calibri" pitchFamily="34" charset="0"/>
                          <a:ea typeface="Calibri" pitchFamily="34" charset="-122"/>
                          <a:cs typeface="Calibri" pitchFamily="34" charset="-120"/>
                        </a:rPr>
                        <a:t>Centralised identity (CIM) is a single point of failure and popular attack target</a:t>
                      </a:r>
                      <a:endParaRPr lang="en-US" sz="1050" dirty="0">
                        <a:latin typeface="Calibri" charset="0"/>
                        <a:ea typeface="Calibri" charset="0"/>
                        <a:cs typeface="Calibri" charset="0"/>
                      </a:endParaRPr>
                    </a:p>
                  </a:txBody>
                  <a:tcPr marL="91440" marR="91440" marT="45720" marB="45720" anchor="ctr">
                    <a:lnL w="9525" cap="flat" cmpd="sng" algn="ctr">
                      <a:solidFill>
                        <a:srgbClr val="DCE1E4"/>
                      </a:solidFill>
                      <a:prstDash val="solid"/>
                      <a:round/>
                      <a:headEnd type="none" w="med" len="med"/>
                      <a:tailEnd type="none" w="med" len="med"/>
                    </a:lnL>
                    <a:lnR w="9525" cap="flat" cmpd="sng" algn="ctr">
                      <a:solidFill>
                        <a:srgbClr val="DCE1E4"/>
                      </a:solidFill>
                      <a:prstDash val="solid"/>
                      <a:round/>
                      <a:headEnd type="none" w="med" len="med"/>
                      <a:tailEnd type="none" w="med" len="med"/>
                    </a:lnR>
                    <a:lnT w="9525" cap="flat" cmpd="sng" algn="ctr">
                      <a:solidFill>
                        <a:srgbClr val="DCE1E4"/>
                      </a:solidFill>
                      <a:prstDash val="solid"/>
                      <a:round/>
                      <a:headEnd type="none" w="med" len="med"/>
                      <a:tailEnd type="none" w="med" len="med"/>
                    </a:lnT>
                    <a:lnB w="9525" cap="flat" cmpd="sng" algn="ctr">
                      <a:solidFill>
                        <a:srgbClr val="DCE1E4"/>
                      </a:solidFill>
                      <a:prstDash val="solid"/>
                      <a:round/>
                      <a:headEnd type="none" w="med" len="med"/>
                      <a:tailEnd type="none" w="med" len="med"/>
                    </a:lnB>
                  </a:tcPr>
                </a:tc>
                <a:tc>
                  <a:txBody>
                    <a:bodyPr/>
                    <a:lstStyle/>
                    <a:p>
                      <a:pPr indent="0" marL="0">
                        <a:buNone/>
                      </a:pPr>
                      <a:r>
                        <a:rPr lang="en-US" sz="1050" dirty="0">
                          <a:solidFill>
                            <a:srgbClr val="1F2937"/>
                          </a:solidFill>
                          <a:latin typeface="Calibri" pitchFamily="34" charset="0"/>
                          <a:ea typeface="Calibri" pitchFamily="34" charset="-122"/>
                          <a:cs typeface="Calibri" pitchFamily="34" charset="-120"/>
                        </a:rPr>
                        <a:t>Motivates a move away from CIM</a:t>
                      </a:r>
                      <a:endParaRPr lang="en-US" sz="1050" dirty="0">
                        <a:latin typeface="Calibri" charset="0"/>
                        <a:ea typeface="Calibri" charset="0"/>
                        <a:cs typeface="Calibri" charset="0"/>
                      </a:endParaRPr>
                    </a:p>
                  </a:txBody>
                  <a:tcPr marL="91440" marR="91440" marT="45720" marB="45720" anchor="ctr">
                    <a:lnL w="9525" cap="flat" cmpd="sng" algn="ctr">
                      <a:solidFill>
                        <a:srgbClr val="DCE1E4"/>
                      </a:solidFill>
                      <a:prstDash val="solid"/>
                      <a:round/>
                      <a:headEnd type="none" w="med" len="med"/>
                      <a:tailEnd type="none" w="med" len="med"/>
                    </a:lnL>
                    <a:lnR w="9525" cap="flat" cmpd="sng" algn="ctr">
                      <a:solidFill>
                        <a:srgbClr val="DCE1E4"/>
                      </a:solidFill>
                      <a:prstDash val="solid"/>
                      <a:round/>
                      <a:headEnd type="none" w="med" len="med"/>
                      <a:tailEnd type="none" w="med" len="med"/>
                    </a:lnR>
                    <a:lnT w="9525" cap="flat" cmpd="sng" algn="ctr">
                      <a:solidFill>
                        <a:srgbClr val="DCE1E4"/>
                      </a:solidFill>
                      <a:prstDash val="solid"/>
                      <a:round/>
                      <a:headEnd type="none" w="med" len="med"/>
                      <a:tailEnd type="none" w="med" len="med"/>
                    </a:lnT>
                    <a:lnB w="9525" cap="flat" cmpd="sng" algn="ctr">
                      <a:solidFill>
                        <a:srgbClr val="DCE1E4"/>
                      </a:solidFill>
                      <a:prstDash val="solid"/>
                      <a:round/>
                      <a:headEnd type="none" w="med" len="med"/>
                      <a:tailEnd type="none" w="med" len="med"/>
                    </a:lnB>
                  </a:tcPr>
                </a:tc>
              </a:tr>
              <a:tr h="475488">
                <a:tc>
                  <a:txBody>
                    <a:bodyPr/>
                    <a:lstStyle/>
                    <a:p>
                      <a:pPr indent="0" marL="0">
                        <a:buNone/>
                      </a:pPr>
                      <a:r>
                        <a:rPr lang="en-US" sz="1050" dirty="0">
                          <a:solidFill>
                            <a:srgbClr val="1F2937"/>
                          </a:solidFill>
                          <a:latin typeface="Calibri" pitchFamily="34" charset="0"/>
                          <a:ea typeface="Calibri" pitchFamily="34" charset="-122"/>
                          <a:cs typeface="Calibri" pitchFamily="34" charset="-120"/>
                        </a:rPr>
                        <a:t>Badirova et al., 2023 [2]</a:t>
                      </a:r>
                      <a:endParaRPr lang="en-US" sz="1050" dirty="0">
                        <a:latin typeface="Calibri" charset="0"/>
                        <a:ea typeface="Calibri" charset="0"/>
                        <a:cs typeface="Calibri" charset="0"/>
                      </a:endParaRPr>
                    </a:p>
                  </a:txBody>
                  <a:tcPr marL="91440" marR="91440" marT="45720" marB="45720" anchor="ctr">
                    <a:lnL w="9525" cap="flat" cmpd="sng" algn="ctr">
                      <a:solidFill>
                        <a:srgbClr val="DCE1E4"/>
                      </a:solidFill>
                      <a:prstDash val="solid"/>
                      <a:round/>
                      <a:headEnd type="none" w="med" len="med"/>
                      <a:tailEnd type="none" w="med" len="med"/>
                    </a:lnL>
                    <a:lnR w="9525" cap="flat" cmpd="sng" algn="ctr">
                      <a:solidFill>
                        <a:srgbClr val="DCE1E4"/>
                      </a:solidFill>
                      <a:prstDash val="solid"/>
                      <a:round/>
                      <a:headEnd type="none" w="med" len="med"/>
                      <a:tailEnd type="none" w="med" len="med"/>
                    </a:lnR>
                    <a:lnT w="9525" cap="flat" cmpd="sng" algn="ctr">
                      <a:solidFill>
                        <a:srgbClr val="DCE1E4"/>
                      </a:solidFill>
                      <a:prstDash val="solid"/>
                      <a:round/>
                      <a:headEnd type="none" w="med" len="med"/>
                      <a:tailEnd type="none" w="med" len="med"/>
                    </a:lnT>
                    <a:lnB w="9525" cap="flat" cmpd="sng" algn="ctr">
                      <a:solidFill>
                        <a:srgbClr val="DCE1E4"/>
                      </a:solidFill>
                      <a:prstDash val="solid"/>
                      <a:round/>
                      <a:headEnd type="none" w="med" len="med"/>
                      <a:tailEnd type="none" w="med" len="med"/>
                    </a:lnB>
                  </a:tcPr>
                </a:tc>
                <a:tc>
                  <a:txBody>
                    <a:bodyPr/>
                    <a:lstStyle/>
                    <a:p>
                      <a:pPr indent="0" marL="0">
                        <a:buNone/>
                      </a:pPr>
                      <a:r>
                        <a:rPr lang="en-US" sz="1050" dirty="0">
                          <a:solidFill>
                            <a:srgbClr val="1F2937"/>
                          </a:solidFill>
                          <a:latin typeface="Calibri" pitchFamily="34" charset="0"/>
                          <a:ea typeface="Calibri" pitchFamily="34" charset="-122"/>
                          <a:cs typeface="Calibri" pitchFamily="34" charset="-120"/>
                        </a:rPr>
                        <a:t>IAM for cross-domain users</a:t>
                      </a:r>
                      <a:endParaRPr lang="en-US" sz="1050" dirty="0">
                        <a:latin typeface="Calibri" charset="0"/>
                        <a:ea typeface="Calibri" charset="0"/>
                        <a:cs typeface="Calibri" charset="0"/>
                      </a:endParaRPr>
                    </a:p>
                  </a:txBody>
                  <a:tcPr marL="91440" marR="91440" marT="45720" marB="45720" anchor="ctr">
                    <a:lnL w="9525" cap="flat" cmpd="sng" algn="ctr">
                      <a:solidFill>
                        <a:srgbClr val="DCE1E4"/>
                      </a:solidFill>
                      <a:prstDash val="solid"/>
                      <a:round/>
                      <a:headEnd type="none" w="med" len="med"/>
                      <a:tailEnd type="none" w="med" len="med"/>
                    </a:lnL>
                    <a:lnR w="9525" cap="flat" cmpd="sng" algn="ctr">
                      <a:solidFill>
                        <a:srgbClr val="DCE1E4"/>
                      </a:solidFill>
                      <a:prstDash val="solid"/>
                      <a:round/>
                      <a:headEnd type="none" w="med" len="med"/>
                      <a:tailEnd type="none" w="med" len="med"/>
                    </a:lnR>
                    <a:lnT w="9525" cap="flat" cmpd="sng" algn="ctr">
                      <a:solidFill>
                        <a:srgbClr val="DCE1E4"/>
                      </a:solidFill>
                      <a:prstDash val="solid"/>
                      <a:round/>
                      <a:headEnd type="none" w="med" len="med"/>
                      <a:tailEnd type="none" w="med" len="med"/>
                    </a:lnT>
                    <a:lnB w="9525" cap="flat" cmpd="sng" algn="ctr">
                      <a:solidFill>
                        <a:srgbClr val="DCE1E4"/>
                      </a:solidFill>
                      <a:prstDash val="solid"/>
                      <a:round/>
                      <a:headEnd type="none" w="med" len="med"/>
                      <a:tailEnd type="none" w="med" len="med"/>
                    </a:lnB>
                  </a:tcPr>
                </a:tc>
                <a:tc>
                  <a:txBody>
                    <a:bodyPr/>
                    <a:lstStyle/>
                    <a:p>
                      <a:pPr indent="0" marL="0">
                        <a:buNone/>
                      </a:pPr>
                      <a:r>
                        <a:rPr lang="en-US" sz="1050" dirty="0">
                          <a:solidFill>
                            <a:srgbClr val="1F2937"/>
                          </a:solidFill>
                          <a:latin typeface="Calibri" pitchFamily="34" charset="0"/>
                          <a:ea typeface="Calibri" pitchFamily="34" charset="-122"/>
                          <a:cs typeface="Calibri" pitchFamily="34" charset="-120"/>
                        </a:rPr>
                        <a:t>FIM introduces 'transitive trust' risk via third-party IdPs</a:t>
                      </a:r>
                      <a:endParaRPr lang="en-US" sz="1050" dirty="0">
                        <a:latin typeface="Calibri" charset="0"/>
                        <a:ea typeface="Calibri" charset="0"/>
                        <a:cs typeface="Calibri" charset="0"/>
                      </a:endParaRPr>
                    </a:p>
                  </a:txBody>
                  <a:tcPr marL="91440" marR="91440" marT="45720" marB="45720" anchor="ctr">
                    <a:lnL w="9525" cap="flat" cmpd="sng" algn="ctr">
                      <a:solidFill>
                        <a:srgbClr val="DCE1E4"/>
                      </a:solidFill>
                      <a:prstDash val="solid"/>
                      <a:round/>
                      <a:headEnd type="none" w="med" len="med"/>
                      <a:tailEnd type="none" w="med" len="med"/>
                    </a:lnL>
                    <a:lnR w="9525" cap="flat" cmpd="sng" algn="ctr">
                      <a:solidFill>
                        <a:srgbClr val="DCE1E4"/>
                      </a:solidFill>
                      <a:prstDash val="solid"/>
                      <a:round/>
                      <a:headEnd type="none" w="med" len="med"/>
                      <a:tailEnd type="none" w="med" len="med"/>
                    </a:lnR>
                    <a:lnT w="9525" cap="flat" cmpd="sng" algn="ctr">
                      <a:solidFill>
                        <a:srgbClr val="DCE1E4"/>
                      </a:solidFill>
                      <a:prstDash val="solid"/>
                      <a:round/>
                      <a:headEnd type="none" w="med" len="med"/>
                      <a:tailEnd type="none" w="med" len="med"/>
                    </a:lnT>
                    <a:lnB w="9525" cap="flat" cmpd="sng" algn="ctr">
                      <a:solidFill>
                        <a:srgbClr val="DCE1E4"/>
                      </a:solidFill>
                      <a:prstDash val="solid"/>
                      <a:round/>
                      <a:headEnd type="none" w="med" len="med"/>
                      <a:tailEnd type="none" w="med" len="med"/>
                    </a:lnB>
                  </a:tcPr>
                </a:tc>
                <a:tc>
                  <a:txBody>
                    <a:bodyPr/>
                    <a:lstStyle/>
                    <a:p>
                      <a:pPr indent="0" marL="0">
                        <a:buNone/>
                      </a:pPr>
                      <a:r>
                        <a:rPr lang="en-US" sz="1050" dirty="0">
                          <a:solidFill>
                            <a:srgbClr val="1F2937"/>
                          </a:solidFill>
                          <a:latin typeface="Calibri" pitchFamily="34" charset="0"/>
                          <a:ea typeface="Calibri" pitchFamily="34" charset="-122"/>
                          <a:cs typeface="Calibri" pitchFamily="34" charset="-120"/>
                        </a:rPr>
                        <a:t>Motivates a decentralised alternative</a:t>
                      </a:r>
                      <a:endParaRPr lang="en-US" sz="1050" dirty="0">
                        <a:latin typeface="Calibri" charset="0"/>
                        <a:ea typeface="Calibri" charset="0"/>
                        <a:cs typeface="Calibri" charset="0"/>
                      </a:endParaRPr>
                    </a:p>
                  </a:txBody>
                  <a:tcPr marL="91440" marR="91440" marT="45720" marB="45720" anchor="ctr">
                    <a:lnL w="9525" cap="flat" cmpd="sng" algn="ctr">
                      <a:solidFill>
                        <a:srgbClr val="DCE1E4"/>
                      </a:solidFill>
                      <a:prstDash val="solid"/>
                      <a:round/>
                      <a:headEnd type="none" w="med" len="med"/>
                      <a:tailEnd type="none" w="med" len="med"/>
                    </a:lnL>
                    <a:lnR w="9525" cap="flat" cmpd="sng" algn="ctr">
                      <a:solidFill>
                        <a:srgbClr val="DCE1E4"/>
                      </a:solidFill>
                      <a:prstDash val="solid"/>
                      <a:round/>
                      <a:headEnd type="none" w="med" len="med"/>
                      <a:tailEnd type="none" w="med" len="med"/>
                    </a:lnR>
                    <a:lnT w="9525" cap="flat" cmpd="sng" algn="ctr">
                      <a:solidFill>
                        <a:srgbClr val="DCE1E4"/>
                      </a:solidFill>
                      <a:prstDash val="solid"/>
                      <a:round/>
                      <a:headEnd type="none" w="med" len="med"/>
                      <a:tailEnd type="none" w="med" len="med"/>
                    </a:lnT>
                    <a:lnB w="9525" cap="flat" cmpd="sng" algn="ctr">
                      <a:solidFill>
                        <a:srgbClr val="DCE1E4"/>
                      </a:solidFill>
                      <a:prstDash val="solid"/>
                      <a:round/>
                      <a:headEnd type="none" w="med" len="med"/>
                      <a:tailEnd type="none" w="med" len="med"/>
                    </a:lnB>
                  </a:tcPr>
                </a:tc>
              </a:tr>
              <a:tr h="475488">
                <a:tc>
                  <a:txBody>
                    <a:bodyPr/>
                    <a:lstStyle/>
                    <a:p>
                      <a:pPr indent="0" marL="0">
                        <a:buNone/>
                      </a:pPr>
                      <a:r>
                        <a:rPr lang="en-US" sz="1050" dirty="0">
                          <a:solidFill>
                            <a:srgbClr val="1F2937"/>
                          </a:solidFill>
                          <a:latin typeface="Calibri" pitchFamily="34" charset="0"/>
                          <a:ea typeface="Calibri" pitchFamily="34" charset="-122"/>
                          <a:cs typeface="Calibri" pitchFamily="34" charset="-120"/>
                        </a:rPr>
                        <a:t>W3C, 2022 / 2024 [3][4]</a:t>
                      </a:r>
                      <a:endParaRPr lang="en-US" sz="1050" dirty="0">
                        <a:latin typeface="Calibri" charset="0"/>
                        <a:ea typeface="Calibri" charset="0"/>
                        <a:cs typeface="Calibri" charset="0"/>
                      </a:endParaRPr>
                    </a:p>
                  </a:txBody>
                  <a:tcPr marL="91440" marR="91440" marT="45720" marB="45720" anchor="ctr">
                    <a:lnL w="9525" cap="flat" cmpd="sng" algn="ctr">
                      <a:solidFill>
                        <a:srgbClr val="DCE1E4"/>
                      </a:solidFill>
                      <a:prstDash val="solid"/>
                      <a:round/>
                      <a:headEnd type="none" w="med" len="med"/>
                      <a:tailEnd type="none" w="med" len="med"/>
                    </a:lnL>
                    <a:lnR w="9525" cap="flat" cmpd="sng" algn="ctr">
                      <a:solidFill>
                        <a:srgbClr val="DCE1E4"/>
                      </a:solidFill>
                      <a:prstDash val="solid"/>
                      <a:round/>
                      <a:headEnd type="none" w="med" len="med"/>
                      <a:tailEnd type="none" w="med" len="med"/>
                    </a:lnR>
                    <a:lnT w="9525" cap="flat" cmpd="sng" algn="ctr">
                      <a:solidFill>
                        <a:srgbClr val="DCE1E4"/>
                      </a:solidFill>
                      <a:prstDash val="solid"/>
                      <a:round/>
                      <a:headEnd type="none" w="med" len="med"/>
                      <a:tailEnd type="none" w="med" len="med"/>
                    </a:lnT>
                    <a:lnB w="9525" cap="flat" cmpd="sng" algn="ctr">
                      <a:solidFill>
                        <a:srgbClr val="DCE1E4"/>
                      </a:solidFill>
                      <a:prstDash val="solid"/>
                      <a:round/>
                      <a:headEnd type="none" w="med" len="med"/>
                      <a:tailEnd type="none" w="med" len="med"/>
                    </a:lnB>
                  </a:tcPr>
                </a:tc>
                <a:tc>
                  <a:txBody>
                    <a:bodyPr/>
                    <a:lstStyle/>
                    <a:p>
                      <a:pPr indent="0" marL="0">
                        <a:buNone/>
                      </a:pPr>
                      <a:r>
                        <a:rPr lang="en-US" sz="1050" dirty="0">
                          <a:solidFill>
                            <a:srgbClr val="1F2937"/>
                          </a:solidFill>
                          <a:latin typeface="Calibri" pitchFamily="34" charset="0"/>
                          <a:ea typeface="Calibri" pitchFamily="34" charset="-122"/>
                          <a:cs typeface="Calibri" pitchFamily="34" charset="-120"/>
                        </a:rPr>
                        <a:t>DID Core 1.0 / VC Data Model 2.0</a:t>
                      </a:r>
                      <a:endParaRPr lang="en-US" sz="1050" dirty="0">
                        <a:latin typeface="Calibri" charset="0"/>
                        <a:ea typeface="Calibri" charset="0"/>
                        <a:cs typeface="Calibri" charset="0"/>
                      </a:endParaRPr>
                    </a:p>
                  </a:txBody>
                  <a:tcPr marL="91440" marR="91440" marT="45720" marB="45720" anchor="ctr">
                    <a:lnL w="9525" cap="flat" cmpd="sng" algn="ctr">
                      <a:solidFill>
                        <a:srgbClr val="DCE1E4"/>
                      </a:solidFill>
                      <a:prstDash val="solid"/>
                      <a:round/>
                      <a:headEnd type="none" w="med" len="med"/>
                      <a:tailEnd type="none" w="med" len="med"/>
                    </a:lnL>
                    <a:lnR w="9525" cap="flat" cmpd="sng" algn="ctr">
                      <a:solidFill>
                        <a:srgbClr val="DCE1E4"/>
                      </a:solidFill>
                      <a:prstDash val="solid"/>
                      <a:round/>
                      <a:headEnd type="none" w="med" len="med"/>
                      <a:tailEnd type="none" w="med" len="med"/>
                    </a:lnR>
                    <a:lnT w="9525" cap="flat" cmpd="sng" algn="ctr">
                      <a:solidFill>
                        <a:srgbClr val="DCE1E4"/>
                      </a:solidFill>
                      <a:prstDash val="solid"/>
                      <a:round/>
                      <a:headEnd type="none" w="med" len="med"/>
                      <a:tailEnd type="none" w="med" len="med"/>
                    </a:lnT>
                    <a:lnB w="9525" cap="flat" cmpd="sng" algn="ctr">
                      <a:solidFill>
                        <a:srgbClr val="DCE1E4"/>
                      </a:solidFill>
                      <a:prstDash val="solid"/>
                      <a:round/>
                      <a:headEnd type="none" w="med" len="med"/>
                      <a:tailEnd type="none" w="med" len="med"/>
                    </a:lnB>
                  </a:tcPr>
                </a:tc>
                <a:tc>
                  <a:txBody>
                    <a:bodyPr/>
                    <a:lstStyle/>
                    <a:p>
                      <a:pPr indent="0" marL="0">
                        <a:buNone/>
                      </a:pPr>
                      <a:r>
                        <a:rPr lang="en-US" sz="1050" dirty="0">
                          <a:solidFill>
                            <a:srgbClr val="1F2937"/>
                          </a:solidFill>
                          <a:latin typeface="Calibri" pitchFamily="34" charset="0"/>
                          <a:ea typeface="Calibri" pitchFamily="34" charset="-122"/>
                          <a:cs typeface="Calibri" pitchFamily="34" charset="-120"/>
                        </a:rPr>
                        <a:t>Standardises cryptographic identity verification without a central authority</a:t>
                      </a:r>
                      <a:endParaRPr lang="en-US" sz="1050" dirty="0">
                        <a:latin typeface="Calibri" charset="0"/>
                        <a:ea typeface="Calibri" charset="0"/>
                        <a:cs typeface="Calibri" charset="0"/>
                      </a:endParaRPr>
                    </a:p>
                  </a:txBody>
                  <a:tcPr marL="91440" marR="91440" marT="45720" marB="45720" anchor="ctr">
                    <a:lnL w="9525" cap="flat" cmpd="sng" algn="ctr">
                      <a:solidFill>
                        <a:srgbClr val="DCE1E4"/>
                      </a:solidFill>
                      <a:prstDash val="solid"/>
                      <a:round/>
                      <a:headEnd type="none" w="med" len="med"/>
                      <a:tailEnd type="none" w="med" len="med"/>
                    </a:lnL>
                    <a:lnR w="9525" cap="flat" cmpd="sng" algn="ctr">
                      <a:solidFill>
                        <a:srgbClr val="DCE1E4"/>
                      </a:solidFill>
                      <a:prstDash val="solid"/>
                      <a:round/>
                      <a:headEnd type="none" w="med" len="med"/>
                      <a:tailEnd type="none" w="med" len="med"/>
                    </a:lnR>
                    <a:lnT w="9525" cap="flat" cmpd="sng" algn="ctr">
                      <a:solidFill>
                        <a:srgbClr val="DCE1E4"/>
                      </a:solidFill>
                      <a:prstDash val="solid"/>
                      <a:round/>
                      <a:headEnd type="none" w="med" len="med"/>
                      <a:tailEnd type="none" w="med" len="med"/>
                    </a:lnT>
                    <a:lnB w="9525" cap="flat" cmpd="sng" algn="ctr">
                      <a:solidFill>
                        <a:srgbClr val="DCE1E4"/>
                      </a:solidFill>
                      <a:prstDash val="solid"/>
                      <a:round/>
                      <a:headEnd type="none" w="med" len="med"/>
                      <a:tailEnd type="none" w="med" len="med"/>
                    </a:lnB>
                  </a:tcPr>
                </a:tc>
                <a:tc>
                  <a:txBody>
                    <a:bodyPr/>
                    <a:lstStyle/>
                    <a:p>
                      <a:pPr indent="0" marL="0">
                        <a:buNone/>
                      </a:pPr>
                      <a:r>
                        <a:rPr lang="en-US" sz="1050" dirty="0">
                          <a:solidFill>
                            <a:srgbClr val="1F2937"/>
                          </a:solidFill>
                          <a:latin typeface="Calibri" pitchFamily="34" charset="0"/>
                          <a:ea typeface="Calibri" pitchFamily="34" charset="-122"/>
                          <a:cs typeface="Calibri" pitchFamily="34" charset="-120"/>
                        </a:rPr>
                        <a:t>Forms the basis of the proposed artefact</a:t>
                      </a:r>
                      <a:endParaRPr lang="en-US" sz="1050" dirty="0">
                        <a:latin typeface="Calibri" charset="0"/>
                        <a:ea typeface="Calibri" charset="0"/>
                        <a:cs typeface="Calibri" charset="0"/>
                      </a:endParaRPr>
                    </a:p>
                  </a:txBody>
                  <a:tcPr marL="91440" marR="91440" marT="45720" marB="45720" anchor="ctr">
                    <a:lnL w="9525" cap="flat" cmpd="sng" algn="ctr">
                      <a:solidFill>
                        <a:srgbClr val="DCE1E4"/>
                      </a:solidFill>
                      <a:prstDash val="solid"/>
                      <a:round/>
                      <a:headEnd type="none" w="med" len="med"/>
                      <a:tailEnd type="none" w="med" len="med"/>
                    </a:lnL>
                    <a:lnR w="9525" cap="flat" cmpd="sng" algn="ctr">
                      <a:solidFill>
                        <a:srgbClr val="DCE1E4"/>
                      </a:solidFill>
                      <a:prstDash val="solid"/>
                      <a:round/>
                      <a:headEnd type="none" w="med" len="med"/>
                      <a:tailEnd type="none" w="med" len="med"/>
                    </a:lnR>
                    <a:lnT w="9525" cap="flat" cmpd="sng" algn="ctr">
                      <a:solidFill>
                        <a:srgbClr val="DCE1E4"/>
                      </a:solidFill>
                      <a:prstDash val="solid"/>
                      <a:round/>
                      <a:headEnd type="none" w="med" len="med"/>
                      <a:tailEnd type="none" w="med" len="med"/>
                    </a:lnT>
                    <a:lnB w="9525" cap="flat" cmpd="sng" algn="ctr">
                      <a:solidFill>
                        <a:srgbClr val="DCE1E4"/>
                      </a:solidFill>
                      <a:prstDash val="solid"/>
                      <a:round/>
                      <a:headEnd type="none" w="med" len="med"/>
                      <a:tailEnd type="none" w="med" len="med"/>
                    </a:lnB>
                  </a:tcPr>
                </a:tc>
              </a:tr>
              <a:tr h="475488">
                <a:tc>
                  <a:txBody>
                    <a:bodyPr/>
                    <a:lstStyle/>
                    <a:p>
                      <a:pPr indent="0" marL="0">
                        <a:buNone/>
                      </a:pPr>
                      <a:r>
                        <a:rPr lang="en-US" sz="1050" dirty="0">
                          <a:solidFill>
                            <a:srgbClr val="1F2937"/>
                          </a:solidFill>
                          <a:latin typeface="Calibri" pitchFamily="34" charset="0"/>
                          <a:ea typeface="Calibri" pitchFamily="34" charset="-122"/>
                          <a:cs typeface="Calibri" pitchFamily="34" charset="-120"/>
                        </a:rPr>
                        <a:t>Krul et al., 2024 [6]</a:t>
                      </a:r>
                      <a:endParaRPr lang="en-US" sz="1050" dirty="0">
                        <a:latin typeface="Calibri" charset="0"/>
                        <a:ea typeface="Calibri" charset="0"/>
                        <a:cs typeface="Calibri" charset="0"/>
                      </a:endParaRPr>
                    </a:p>
                  </a:txBody>
                  <a:tcPr marL="91440" marR="91440" marT="45720" marB="45720" anchor="ctr">
                    <a:lnL w="9525" cap="flat" cmpd="sng" algn="ctr">
                      <a:solidFill>
                        <a:srgbClr val="DCE1E4"/>
                      </a:solidFill>
                      <a:prstDash val="solid"/>
                      <a:round/>
                      <a:headEnd type="none" w="med" len="med"/>
                      <a:tailEnd type="none" w="med" len="med"/>
                    </a:lnL>
                    <a:lnR w="9525" cap="flat" cmpd="sng" algn="ctr">
                      <a:solidFill>
                        <a:srgbClr val="DCE1E4"/>
                      </a:solidFill>
                      <a:prstDash val="solid"/>
                      <a:round/>
                      <a:headEnd type="none" w="med" len="med"/>
                      <a:tailEnd type="none" w="med" len="med"/>
                    </a:lnR>
                    <a:lnT w="9525" cap="flat" cmpd="sng" algn="ctr">
                      <a:solidFill>
                        <a:srgbClr val="DCE1E4"/>
                      </a:solidFill>
                      <a:prstDash val="solid"/>
                      <a:round/>
                      <a:headEnd type="none" w="med" len="med"/>
                      <a:tailEnd type="none" w="med" len="med"/>
                    </a:lnT>
                    <a:lnB w="9525" cap="flat" cmpd="sng" algn="ctr">
                      <a:solidFill>
                        <a:srgbClr val="DCE1E4"/>
                      </a:solidFill>
                      <a:prstDash val="solid"/>
                      <a:round/>
                      <a:headEnd type="none" w="med" len="med"/>
                      <a:tailEnd type="none" w="med" len="med"/>
                    </a:lnB>
                  </a:tcPr>
                </a:tc>
                <a:tc>
                  <a:txBody>
                    <a:bodyPr/>
                    <a:lstStyle/>
                    <a:p>
                      <a:pPr indent="0" marL="0">
                        <a:buNone/>
                      </a:pPr>
                      <a:r>
                        <a:rPr lang="en-US" sz="1050" dirty="0">
                          <a:solidFill>
                            <a:srgbClr val="1F2937"/>
                          </a:solidFill>
                          <a:latin typeface="Calibri" pitchFamily="34" charset="0"/>
                          <a:ea typeface="Calibri" pitchFamily="34" charset="-122"/>
                          <a:cs typeface="Calibri" pitchFamily="34" charset="-120"/>
                        </a:rPr>
                        <a:t>SoK: Trusting Self-Sovereign Identity</a:t>
                      </a:r>
                      <a:endParaRPr lang="en-US" sz="1050" dirty="0">
                        <a:latin typeface="Calibri" charset="0"/>
                        <a:ea typeface="Calibri" charset="0"/>
                        <a:cs typeface="Calibri" charset="0"/>
                      </a:endParaRPr>
                    </a:p>
                  </a:txBody>
                  <a:tcPr marL="91440" marR="91440" marT="45720" marB="45720" anchor="ctr">
                    <a:lnL w="9525" cap="flat" cmpd="sng" algn="ctr">
                      <a:solidFill>
                        <a:srgbClr val="DCE1E4"/>
                      </a:solidFill>
                      <a:prstDash val="solid"/>
                      <a:round/>
                      <a:headEnd type="none" w="med" len="med"/>
                      <a:tailEnd type="none" w="med" len="med"/>
                    </a:lnL>
                    <a:lnR w="9525" cap="flat" cmpd="sng" algn="ctr">
                      <a:solidFill>
                        <a:srgbClr val="DCE1E4"/>
                      </a:solidFill>
                      <a:prstDash val="solid"/>
                      <a:round/>
                      <a:headEnd type="none" w="med" len="med"/>
                      <a:tailEnd type="none" w="med" len="med"/>
                    </a:lnR>
                    <a:lnT w="9525" cap="flat" cmpd="sng" algn="ctr">
                      <a:solidFill>
                        <a:srgbClr val="DCE1E4"/>
                      </a:solidFill>
                      <a:prstDash val="solid"/>
                      <a:round/>
                      <a:headEnd type="none" w="med" len="med"/>
                      <a:tailEnd type="none" w="med" len="med"/>
                    </a:lnT>
                    <a:lnB w="9525" cap="flat" cmpd="sng" algn="ctr">
                      <a:solidFill>
                        <a:srgbClr val="DCE1E4"/>
                      </a:solidFill>
                      <a:prstDash val="solid"/>
                      <a:round/>
                      <a:headEnd type="none" w="med" len="med"/>
                      <a:tailEnd type="none" w="med" len="med"/>
                    </a:lnB>
                  </a:tcPr>
                </a:tc>
                <a:tc>
                  <a:txBody>
                    <a:bodyPr/>
                    <a:lstStyle/>
                    <a:p>
                      <a:pPr indent="0" marL="0">
                        <a:buNone/>
                      </a:pPr>
                      <a:r>
                        <a:rPr lang="en-US" sz="1050" dirty="0">
                          <a:solidFill>
                            <a:srgbClr val="1F2937"/>
                          </a:solidFill>
                          <a:latin typeface="Calibri" pitchFamily="34" charset="0"/>
                          <a:ea typeface="Calibri" pitchFamily="34" charset="-122"/>
                          <a:cs typeface="Calibri" pitchFamily="34" charset="-120"/>
                        </a:rPr>
                        <a:t>BBS+/ZKP theory well studied, but verifier compute burden in real cloud settings is under-tested</a:t>
                      </a:r>
                      <a:endParaRPr lang="en-US" sz="1050" dirty="0">
                        <a:latin typeface="Calibri" charset="0"/>
                        <a:ea typeface="Calibri" charset="0"/>
                        <a:cs typeface="Calibri" charset="0"/>
                      </a:endParaRPr>
                    </a:p>
                  </a:txBody>
                  <a:tcPr marL="91440" marR="91440" marT="45720" marB="45720" anchor="ctr">
                    <a:lnL w="9525" cap="flat" cmpd="sng" algn="ctr">
                      <a:solidFill>
                        <a:srgbClr val="DCE1E4"/>
                      </a:solidFill>
                      <a:prstDash val="solid"/>
                      <a:round/>
                      <a:headEnd type="none" w="med" len="med"/>
                      <a:tailEnd type="none" w="med" len="med"/>
                    </a:lnL>
                    <a:lnR w="9525" cap="flat" cmpd="sng" algn="ctr">
                      <a:solidFill>
                        <a:srgbClr val="DCE1E4"/>
                      </a:solidFill>
                      <a:prstDash val="solid"/>
                      <a:round/>
                      <a:headEnd type="none" w="med" len="med"/>
                      <a:tailEnd type="none" w="med" len="med"/>
                    </a:lnR>
                    <a:lnT w="9525" cap="flat" cmpd="sng" algn="ctr">
                      <a:solidFill>
                        <a:srgbClr val="DCE1E4"/>
                      </a:solidFill>
                      <a:prstDash val="solid"/>
                      <a:round/>
                      <a:headEnd type="none" w="med" len="med"/>
                      <a:tailEnd type="none" w="med" len="med"/>
                    </a:lnT>
                    <a:lnB w="9525" cap="flat" cmpd="sng" algn="ctr">
                      <a:solidFill>
                        <a:srgbClr val="DCE1E4"/>
                      </a:solidFill>
                      <a:prstDash val="solid"/>
                      <a:round/>
                      <a:headEnd type="none" w="med" len="med"/>
                      <a:tailEnd type="none" w="med" len="med"/>
                    </a:lnB>
                  </a:tcPr>
                </a:tc>
                <a:tc>
                  <a:txBody>
                    <a:bodyPr/>
                    <a:lstStyle/>
                    <a:p>
                      <a:pPr indent="0" marL="0">
                        <a:buNone/>
                      </a:pPr>
                      <a:r>
                        <a:rPr lang="en-US" sz="1050" dirty="0">
                          <a:solidFill>
                            <a:srgbClr val="1F2937"/>
                          </a:solidFill>
                          <a:latin typeface="Calibri" pitchFamily="34" charset="0"/>
                          <a:ea typeface="Calibri" pitchFamily="34" charset="-122"/>
                          <a:cs typeface="Calibri" pitchFamily="34" charset="-120"/>
                        </a:rPr>
                        <a:t>Core research gap this study addresses</a:t>
                      </a:r>
                      <a:endParaRPr lang="en-US" sz="1050" dirty="0">
                        <a:latin typeface="Calibri" charset="0"/>
                        <a:ea typeface="Calibri" charset="0"/>
                        <a:cs typeface="Calibri" charset="0"/>
                      </a:endParaRPr>
                    </a:p>
                  </a:txBody>
                  <a:tcPr marL="91440" marR="91440" marT="45720" marB="45720" anchor="ctr">
                    <a:lnL w="9525" cap="flat" cmpd="sng" algn="ctr">
                      <a:solidFill>
                        <a:srgbClr val="DCE1E4"/>
                      </a:solidFill>
                      <a:prstDash val="solid"/>
                      <a:round/>
                      <a:headEnd type="none" w="med" len="med"/>
                      <a:tailEnd type="none" w="med" len="med"/>
                    </a:lnL>
                    <a:lnR w="9525" cap="flat" cmpd="sng" algn="ctr">
                      <a:solidFill>
                        <a:srgbClr val="DCE1E4"/>
                      </a:solidFill>
                      <a:prstDash val="solid"/>
                      <a:round/>
                      <a:headEnd type="none" w="med" len="med"/>
                      <a:tailEnd type="none" w="med" len="med"/>
                    </a:lnR>
                    <a:lnT w="9525" cap="flat" cmpd="sng" algn="ctr">
                      <a:solidFill>
                        <a:srgbClr val="DCE1E4"/>
                      </a:solidFill>
                      <a:prstDash val="solid"/>
                      <a:round/>
                      <a:headEnd type="none" w="med" len="med"/>
                      <a:tailEnd type="none" w="med" len="med"/>
                    </a:lnT>
                    <a:lnB w="9525" cap="flat" cmpd="sng" algn="ctr">
                      <a:solidFill>
                        <a:srgbClr val="DCE1E4"/>
                      </a:solidFill>
                      <a:prstDash val="solid"/>
                      <a:round/>
                      <a:headEnd type="none" w="med" len="med"/>
                      <a:tailEnd type="none" w="med" len="med"/>
                    </a:lnB>
                  </a:tcPr>
                </a:tc>
              </a:tr>
              <a:tr h="475488">
                <a:tc>
                  <a:txBody>
                    <a:bodyPr/>
                    <a:lstStyle/>
                    <a:p>
                      <a:pPr indent="0" marL="0">
                        <a:buNone/>
                      </a:pPr>
                      <a:r>
                        <a:rPr lang="en-US" sz="1050" dirty="0">
                          <a:solidFill>
                            <a:srgbClr val="1F2937"/>
                          </a:solidFill>
                          <a:latin typeface="Calibri" pitchFamily="34" charset="0"/>
                          <a:ea typeface="Calibri" pitchFamily="34" charset="-122"/>
                          <a:cs typeface="Calibri" pitchFamily="34" charset="-120"/>
                        </a:rPr>
                        <a:t>Digital Bazaar, 2023 [7]</a:t>
                      </a:r>
                      <a:endParaRPr lang="en-US" sz="1050" dirty="0">
                        <a:latin typeface="Calibri" charset="0"/>
                        <a:ea typeface="Calibri" charset="0"/>
                        <a:cs typeface="Calibri" charset="0"/>
                      </a:endParaRPr>
                    </a:p>
                  </a:txBody>
                  <a:tcPr marL="91440" marR="91440" marT="45720" marB="45720" anchor="ctr">
                    <a:lnL w="9525" cap="flat" cmpd="sng" algn="ctr">
                      <a:solidFill>
                        <a:srgbClr val="DCE1E4"/>
                      </a:solidFill>
                      <a:prstDash val="solid"/>
                      <a:round/>
                      <a:headEnd type="none" w="med" len="med"/>
                      <a:tailEnd type="none" w="med" len="med"/>
                    </a:lnL>
                    <a:lnR w="9525" cap="flat" cmpd="sng" algn="ctr">
                      <a:solidFill>
                        <a:srgbClr val="DCE1E4"/>
                      </a:solidFill>
                      <a:prstDash val="solid"/>
                      <a:round/>
                      <a:headEnd type="none" w="med" len="med"/>
                      <a:tailEnd type="none" w="med" len="med"/>
                    </a:lnR>
                    <a:lnT w="9525" cap="flat" cmpd="sng" algn="ctr">
                      <a:solidFill>
                        <a:srgbClr val="DCE1E4"/>
                      </a:solidFill>
                      <a:prstDash val="solid"/>
                      <a:round/>
                      <a:headEnd type="none" w="med" len="med"/>
                      <a:tailEnd type="none" w="med" len="med"/>
                    </a:lnT>
                    <a:lnB w="9525" cap="flat" cmpd="sng" algn="ctr">
                      <a:solidFill>
                        <a:srgbClr val="DCE1E4"/>
                      </a:solidFill>
                      <a:prstDash val="solid"/>
                      <a:round/>
                      <a:headEnd type="none" w="med" len="med"/>
                      <a:tailEnd type="none" w="med" len="med"/>
                    </a:lnB>
                  </a:tcPr>
                </a:tc>
                <a:tc>
                  <a:txBody>
                    <a:bodyPr/>
                    <a:lstStyle/>
                    <a:p>
                      <a:pPr indent="0" marL="0">
                        <a:buNone/>
                      </a:pPr>
                      <a:r>
                        <a:rPr lang="en-US" sz="1050" dirty="0">
                          <a:solidFill>
                            <a:srgbClr val="1F2937"/>
                          </a:solidFill>
                          <a:latin typeface="Calibri" pitchFamily="34" charset="0"/>
                          <a:ea typeface="Calibri" pitchFamily="34" charset="-122"/>
                          <a:cs typeface="Calibri" pitchFamily="34" charset="-120"/>
                        </a:rPr>
                        <a:t>StatusList2021</a:t>
                      </a:r>
                      <a:endParaRPr lang="en-US" sz="1050" dirty="0">
                        <a:latin typeface="Calibri" charset="0"/>
                        <a:ea typeface="Calibri" charset="0"/>
                        <a:cs typeface="Calibri" charset="0"/>
                      </a:endParaRPr>
                    </a:p>
                  </a:txBody>
                  <a:tcPr marL="91440" marR="91440" marT="45720" marB="45720" anchor="ctr">
                    <a:lnL w="9525" cap="flat" cmpd="sng" algn="ctr">
                      <a:solidFill>
                        <a:srgbClr val="DCE1E4"/>
                      </a:solidFill>
                      <a:prstDash val="solid"/>
                      <a:round/>
                      <a:headEnd type="none" w="med" len="med"/>
                      <a:tailEnd type="none" w="med" len="med"/>
                    </a:lnL>
                    <a:lnR w="9525" cap="flat" cmpd="sng" algn="ctr">
                      <a:solidFill>
                        <a:srgbClr val="DCE1E4"/>
                      </a:solidFill>
                      <a:prstDash val="solid"/>
                      <a:round/>
                      <a:headEnd type="none" w="med" len="med"/>
                      <a:tailEnd type="none" w="med" len="med"/>
                    </a:lnR>
                    <a:lnT w="9525" cap="flat" cmpd="sng" algn="ctr">
                      <a:solidFill>
                        <a:srgbClr val="DCE1E4"/>
                      </a:solidFill>
                      <a:prstDash val="solid"/>
                      <a:round/>
                      <a:headEnd type="none" w="med" len="med"/>
                      <a:tailEnd type="none" w="med" len="med"/>
                    </a:lnT>
                    <a:lnB w="9525" cap="flat" cmpd="sng" algn="ctr">
                      <a:solidFill>
                        <a:srgbClr val="DCE1E4"/>
                      </a:solidFill>
                      <a:prstDash val="solid"/>
                      <a:round/>
                      <a:headEnd type="none" w="med" len="med"/>
                      <a:tailEnd type="none" w="med" len="med"/>
                    </a:lnB>
                  </a:tcPr>
                </a:tc>
                <a:tc>
                  <a:txBody>
                    <a:bodyPr/>
                    <a:lstStyle/>
                    <a:p>
                      <a:pPr indent="0" marL="0">
                        <a:buNone/>
                      </a:pPr>
                      <a:r>
                        <a:rPr lang="en-US" sz="1050" dirty="0">
                          <a:solidFill>
                            <a:srgbClr val="1F2937"/>
                          </a:solidFill>
                          <a:latin typeface="Calibri" pitchFamily="34" charset="0"/>
                          <a:ea typeface="Calibri" pitchFamily="34" charset="-122"/>
                          <a:cs typeface="Calibri" pitchFamily="34" charset="-120"/>
                        </a:rPr>
                        <a:t>Enables serverless, privacy-preserving revocation via bitstring status lists</a:t>
                      </a:r>
                      <a:endParaRPr lang="en-US" sz="1050" dirty="0">
                        <a:latin typeface="Calibri" charset="0"/>
                        <a:ea typeface="Calibri" charset="0"/>
                        <a:cs typeface="Calibri" charset="0"/>
                      </a:endParaRPr>
                    </a:p>
                  </a:txBody>
                  <a:tcPr marL="91440" marR="91440" marT="45720" marB="45720" anchor="ctr">
                    <a:lnL w="9525" cap="flat" cmpd="sng" algn="ctr">
                      <a:solidFill>
                        <a:srgbClr val="DCE1E4"/>
                      </a:solidFill>
                      <a:prstDash val="solid"/>
                      <a:round/>
                      <a:headEnd type="none" w="med" len="med"/>
                      <a:tailEnd type="none" w="med" len="med"/>
                    </a:lnL>
                    <a:lnR w="9525" cap="flat" cmpd="sng" algn="ctr">
                      <a:solidFill>
                        <a:srgbClr val="DCE1E4"/>
                      </a:solidFill>
                      <a:prstDash val="solid"/>
                      <a:round/>
                      <a:headEnd type="none" w="med" len="med"/>
                      <a:tailEnd type="none" w="med" len="med"/>
                    </a:lnR>
                    <a:lnT w="9525" cap="flat" cmpd="sng" algn="ctr">
                      <a:solidFill>
                        <a:srgbClr val="DCE1E4"/>
                      </a:solidFill>
                      <a:prstDash val="solid"/>
                      <a:round/>
                      <a:headEnd type="none" w="med" len="med"/>
                      <a:tailEnd type="none" w="med" len="med"/>
                    </a:lnT>
                    <a:lnB w="9525" cap="flat" cmpd="sng" algn="ctr">
                      <a:solidFill>
                        <a:srgbClr val="DCE1E4"/>
                      </a:solidFill>
                      <a:prstDash val="solid"/>
                      <a:round/>
                      <a:headEnd type="none" w="med" len="med"/>
                      <a:tailEnd type="none" w="med" len="med"/>
                    </a:lnB>
                  </a:tcPr>
                </a:tc>
                <a:tc>
                  <a:txBody>
                    <a:bodyPr/>
                    <a:lstStyle/>
                    <a:p>
                      <a:pPr indent="0" marL="0">
                        <a:buNone/>
                      </a:pPr>
                      <a:r>
                        <a:rPr lang="en-US" sz="1050" dirty="0">
                          <a:solidFill>
                            <a:srgbClr val="1F2937"/>
                          </a:solidFill>
                          <a:latin typeface="Calibri" pitchFamily="34" charset="0"/>
                          <a:ea typeface="Calibri" pitchFamily="34" charset="-122"/>
                          <a:cs typeface="Calibri" pitchFamily="34" charset="-120"/>
                        </a:rPr>
                        <a:t>Adds latency &amp; storage cost — unresolved</a:t>
                      </a:r>
                      <a:endParaRPr lang="en-US" sz="1050" dirty="0">
                        <a:latin typeface="Calibri" charset="0"/>
                        <a:ea typeface="Calibri" charset="0"/>
                        <a:cs typeface="Calibri" charset="0"/>
                      </a:endParaRPr>
                    </a:p>
                  </a:txBody>
                  <a:tcPr marL="91440" marR="91440" marT="45720" marB="45720" anchor="ctr">
                    <a:lnL w="9525" cap="flat" cmpd="sng" algn="ctr">
                      <a:solidFill>
                        <a:srgbClr val="DCE1E4"/>
                      </a:solidFill>
                      <a:prstDash val="solid"/>
                      <a:round/>
                      <a:headEnd type="none" w="med" len="med"/>
                      <a:tailEnd type="none" w="med" len="med"/>
                    </a:lnL>
                    <a:lnR w="9525" cap="flat" cmpd="sng" algn="ctr">
                      <a:solidFill>
                        <a:srgbClr val="DCE1E4"/>
                      </a:solidFill>
                      <a:prstDash val="solid"/>
                      <a:round/>
                      <a:headEnd type="none" w="med" len="med"/>
                      <a:tailEnd type="none" w="med" len="med"/>
                    </a:lnR>
                    <a:lnT w="9525" cap="flat" cmpd="sng" algn="ctr">
                      <a:solidFill>
                        <a:srgbClr val="DCE1E4"/>
                      </a:solidFill>
                      <a:prstDash val="solid"/>
                      <a:round/>
                      <a:headEnd type="none" w="med" len="med"/>
                      <a:tailEnd type="none" w="med" len="med"/>
                    </a:lnT>
                    <a:lnB w="9525" cap="flat" cmpd="sng" algn="ctr">
                      <a:solidFill>
                        <a:srgbClr val="DCE1E4"/>
                      </a:solidFill>
                      <a:prstDash val="solid"/>
                      <a:round/>
                      <a:headEnd type="none" w="med" len="med"/>
                      <a:tailEnd type="none" w="med" len="med"/>
                    </a:lnB>
                  </a:tcPr>
                </a:tc>
              </a:tr>
              <a:tr h="475488">
                <a:tc>
                  <a:txBody>
                    <a:bodyPr/>
                    <a:lstStyle/>
                    <a:p>
                      <a:pPr indent="0" marL="0">
                        <a:buNone/>
                      </a:pPr>
                      <a:r>
                        <a:rPr lang="en-US" sz="1050" dirty="0">
                          <a:solidFill>
                            <a:srgbClr val="1F2937"/>
                          </a:solidFill>
                          <a:latin typeface="Calibri" pitchFamily="34" charset="0"/>
                          <a:ea typeface="Calibri" pitchFamily="34" charset="-122"/>
                          <a:cs typeface="Calibri" pitchFamily="34" charset="-120"/>
                        </a:rPr>
                        <a:t>UK Government, 2018 [8]</a:t>
                      </a:r>
                      <a:endParaRPr lang="en-US" sz="1050" dirty="0">
                        <a:latin typeface="Calibri" charset="0"/>
                        <a:ea typeface="Calibri" charset="0"/>
                        <a:cs typeface="Calibri" charset="0"/>
                      </a:endParaRPr>
                    </a:p>
                  </a:txBody>
                  <a:tcPr marL="91440" marR="91440" marT="45720" marB="45720" anchor="ctr">
                    <a:lnL w="9525" cap="flat" cmpd="sng" algn="ctr">
                      <a:solidFill>
                        <a:srgbClr val="DCE1E4"/>
                      </a:solidFill>
                      <a:prstDash val="solid"/>
                      <a:round/>
                      <a:headEnd type="none" w="med" len="med"/>
                      <a:tailEnd type="none" w="med" len="med"/>
                    </a:lnL>
                    <a:lnR w="9525" cap="flat" cmpd="sng" algn="ctr">
                      <a:solidFill>
                        <a:srgbClr val="DCE1E4"/>
                      </a:solidFill>
                      <a:prstDash val="solid"/>
                      <a:round/>
                      <a:headEnd type="none" w="med" len="med"/>
                      <a:tailEnd type="none" w="med" len="med"/>
                    </a:lnR>
                    <a:lnT w="9525" cap="flat" cmpd="sng" algn="ctr">
                      <a:solidFill>
                        <a:srgbClr val="DCE1E4"/>
                      </a:solidFill>
                      <a:prstDash val="solid"/>
                      <a:round/>
                      <a:headEnd type="none" w="med" len="med"/>
                      <a:tailEnd type="none" w="med" len="med"/>
                    </a:lnT>
                    <a:lnB w="9525" cap="flat" cmpd="sng" algn="ctr">
                      <a:solidFill>
                        <a:srgbClr val="DCE1E4"/>
                      </a:solidFill>
                      <a:prstDash val="solid"/>
                      <a:round/>
                      <a:headEnd type="none" w="med" len="med"/>
                      <a:tailEnd type="none" w="med" len="med"/>
                    </a:lnB>
                  </a:tcPr>
                </a:tc>
                <a:tc>
                  <a:txBody>
                    <a:bodyPr/>
                    <a:lstStyle/>
                    <a:p>
                      <a:pPr indent="0" marL="0">
                        <a:buNone/>
                      </a:pPr>
                      <a:r>
                        <a:rPr lang="en-US" sz="1050" dirty="0">
                          <a:solidFill>
                            <a:srgbClr val="1F2937"/>
                          </a:solidFill>
                          <a:latin typeface="Calibri" pitchFamily="34" charset="0"/>
                          <a:ea typeface="Calibri" pitchFamily="34" charset="-122"/>
                          <a:cs typeface="Calibri" pitchFamily="34" charset="-120"/>
                        </a:rPr>
                        <a:t>UK GDPR</a:t>
                      </a:r>
                      <a:endParaRPr lang="en-US" sz="1050" dirty="0">
                        <a:latin typeface="Calibri" charset="0"/>
                        <a:ea typeface="Calibri" charset="0"/>
                        <a:cs typeface="Calibri" charset="0"/>
                      </a:endParaRPr>
                    </a:p>
                  </a:txBody>
                  <a:tcPr marL="91440" marR="91440" marT="45720" marB="45720" anchor="ctr">
                    <a:lnL w="9525" cap="flat" cmpd="sng" algn="ctr">
                      <a:solidFill>
                        <a:srgbClr val="DCE1E4"/>
                      </a:solidFill>
                      <a:prstDash val="solid"/>
                      <a:round/>
                      <a:headEnd type="none" w="med" len="med"/>
                      <a:tailEnd type="none" w="med" len="med"/>
                    </a:lnL>
                    <a:lnR w="9525" cap="flat" cmpd="sng" algn="ctr">
                      <a:solidFill>
                        <a:srgbClr val="DCE1E4"/>
                      </a:solidFill>
                      <a:prstDash val="solid"/>
                      <a:round/>
                      <a:headEnd type="none" w="med" len="med"/>
                      <a:tailEnd type="none" w="med" len="med"/>
                    </a:lnR>
                    <a:lnT w="9525" cap="flat" cmpd="sng" algn="ctr">
                      <a:solidFill>
                        <a:srgbClr val="DCE1E4"/>
                      </a:solidFill>
                      <a:prstDash val="solid"/>
                      <a:round/>
                      <a:headEnd type="none" w="med" len="med"/>
                      <a:tailEnd type="none" w="med" len="med"/>
                    </a:lnT>
                    <a:lnB w="9525" cap="flat" cmpd="sng" algn="ctr">
                      <a:solidFill>
                        <a:srgbClr val="DCE1E4"/>
                      </a:solidFill>
                      <a:prstDash val="solid"/>
                      <a:round/>
                      <a:headEnd type="none" w="med" len="med"/>
                      <a:tailEnd type="none" w="med" len="med"/>
                    </a:lnB>
                  </a:tcPr>
                </a:tc>
                <a:tc>
                  <a:txBody>
                    <a:bodyPr/>
                    <a:lstStyle/>
                    <a:p>
                      <a:pPr indent="0" marL="0">
                        <a:buNone/>
                      </a:pPr>
                      <a:r>
                        <a:rPr lang="en-US" sz="1050" dirty="0">
                          <a:solidFill>
                            <a:srgbClr val="1F2937"/>
                          </a:solidFill>
                          <a:latin typeface="Calibri" pitchFamily="34" charset="0"/>
                          <a:ea typeface="Calibri" pitchFamily="34" charset="-122"/>
                          <a:cs typeface="Calibri" pitchFamily="34" charset="-120"/>
                        </a:rPr>
                        <a:t>Ledger immutability conflicts with Article 17 Right to Erasure</a:t>
                      </a:r>
                      <a:endParaRPr lang="en-US" sz="1050" dirty="0">
                        <a:latin typeface="Calibri" charset="0"/>
                        <a:ea typeface="Calibri" charset="0"/>
                        <a:cs typeface="Calibri" charset="0"/>
                      </a:endParaRPr>
                    </a:p>
                  </a:txBody>
                  <a:tcPr marL="91440" marR="91440" marT="45720" marB="45720" anchor="ctr">
                    <a:lnL w="9525" cap="flat" cmpd="sng" algn="ctr">
                      <a:solidFill>
                        <a:srgbClr val="DCE1E4"/>
                      </a:solidFill>
                      <a:prstDash val="solid"/>
                      <a:round/>
                      <a:headEnd type="none" w="med" len="med"/>
                      <a:tailEnd type="none" w="med" len="med"/>
                    </a:lnL>
                    <a:lnR w="9525" cap="flat" cmpd="sng" algn="ctr">
                      <a:solidFill>
                        <a:srgbClr val="DCE1E4"/>
                      </a:solidFill>
                      <a:prstDash val="solid"/>
                      <a:round/>
                      <a:headEnd type="none" w="med" len="med"/>
                      <a:tailEnd type="none" w="med" len="med"/>
                    </a:lnR>
                    <a:lnT w="9525" cap="flat" cmpd="sng" algn="ctr">
                      <a:solidFill>
                        <a:srgbClr val="DCE1E4"/>
                      </a:solidFill>
                      <a:prstDash val="solid"/>
                      <a:round/>
                      <a:headEnd type="none" w="med" len="med"/>
                      <a:tailEnd type="none" w="med" len="med"/>
                    </a:lnT>
                    <a:lnB w="9525" cap="flat" cmpd="sng" algn="ctr">
                      <a:solidFill>
                        <a:srgbClr val="DCE1E4"/>
                      </a:solidFill>
                      <a:prstDash val="solid"/>
                      <a:round/>
                      <a:headEnd type="none" w="med" len="med"/>
                      <a:tailEnd type="none" w="med" len="med"/>
                    </a:lnB>
                  </a:tcPr>
                </a:tc>
                <a:tc>
                  <a:txBody>
                    <a:bodyPr/>
                    <a:lstStyle/>
                    <a:p>
                      <a:pPr indent="0" marL="0">
                        <a:buNone/>
                      </a:pPr>
                      <a:r>
                        <a:rPr lang="en-US" sz="1050" dirty="0">
                          <a:solidFill>
                            <a:srgbClr val="1F2937"/>
                          </a:solidFill>
                          <a:latin typeface="Calibri" pitchFamily="34" charset="0"/>
                          <a:ea typeface="Calibri" pitchFamily="34" charset="-122"/>
                          <a:cs typeface="Calibri" pitchFamily="34" charset="-120"/>
                        </a:rPr>
                        <a:t>Central regulatory tension this study addresses</a:t>
                      </a:r>
                      <a:endParaRPr lang="en-US" sz="1050" dirty="0">
                        <a:latin typeface="Calibri" charset="0"/>
                        <a:ea typeface="Calibri" charset="0"/>
                        <a:cs typeface="Calibri" charset="0"/>
                      </a:endParaRPr>
                    </a:p>
                  </a:txBody>
                  <a:tcPr marL="91440" marR="91440" marT="45720" marB="45720" anchor="ctr">
                    <a:lnL w="9525" cap="flat" cmpd="sng" algn="ctr">
                      <a:solidFill>
                        <a:srgbClr val="DCE1E4"/>
                      </a:solidFill>
                      <a:prstDash val="solid"/>
                      <a:round/>
                      <a:headEnd type="none" w="med" len="med"/>
                      <a:tailEnd type="none" w="med" len="med"/>
                    </a:lnL>
                    <a:lnR w="9525" cap="flat" cmpd="sng" algn="ctr">
                      <a:solidFill>
                        <a:srgbClr val="DCE1E4"/>
                      </a:solidFill>
                      <a:prstDash val="solid"/>
                      <a:round/>
                      <a:headEnd type="none" w="med" len="med"/>
                      <a:tailEnd type="none" w="med" len="med"/>
                    </a:lnR>
                    <a:lnT w="9525" cap="flat" cmpd="sng" algn="ctr">
                      <a:solidFill>
                        <a:srgbClr val="DCE1E4"/>
                      </a:solidFill>
                      <a:prstDash val="solid"/>
                      <a:round/>
                      <a:headEnd type="none" w="med" len="med"/>
                      <a:tailEnd type="none" w="med" len="med"/>
                    </a:lnT>
                    <a:lnB w="9525" cap="flat" cmpd="sng" algn="ctr">
                      <a:solidFill>
                        <a:srgbClr val="DCE1E4"/>
                      </a:solidFill>
                      <a:prstDash val="solid"/>
                      <a:round/>
                      <a:headEnd type="none" w="med" len="med"/>
                      <a:tailEnd type="none" w="med" len="med"/>
                    </a:lnB>
                  </a:tcPr>
                </a:tc>
              </a:tr>
            </a:tbl>
          </a:graphicData>
        </a:graphic>
      </p:graphicFrame>
      <p:sp>
        <p:nvSpPr>
          <p:cNvPr id="8" name="Shape 4"/>
          <p:cNvSpPr/>
          <p:nvPr/>
        </p:nvSpPr>
        <p:spPr>
          <a:xfrm>
            <a:off x="365760" y="5029200"/>
            <a:ext cx="11430000" cy="1051560"/>
          </a:xfrm>
          <a:prstGeom prst="roundRect">
            <a:avLst>
              <a:gd name="adj" fmla="val 6957"/>
            </a:avLst>
          </a:prstGeom>
          <a:solidFill>
            <a:srgbClr val="F4F6F7"/>
          </a:solidFill>
          <a:ln w="9525">
            <a:solidFill>
              <a:srgbClr val="DCE1E4"/>
            </a:solidFill>
            <a:prstDash val="solid"/>
          </a:ln>
        </p:spPr>
      </p:sp>
      <p:sp>
        <p:nvSpPr>
          <p:cNvPr id="9" name="Text 5"/>
          <p:cNvSpPr/>
          <p:nvPr/>
        </p:nvSpPr>
        <p:spPr>
          <a:xfrm>
            <a:off x="594360" y="5138928"/>
            <a:ext cx="10972800" cy="868680"/>
          </a:xfrm>
          <a:prstGeom prst="rect">
            <a:avLst/>
          </a:prstGeom>
          <a:noFill/>
          <a:ln/>
        </p:spPr>
        <p:txBody>
          <a:bodyPr wrap="square" rtlCol="0" anchor="t"/>
          <a:lstStyle/>
          <a:p>
            <a:pPr indent="0" marL="0">
              <a:lnSpc>
                <a:spcPct val="110000"/>
              </a:lnSpc>
              <a:buNone/>
            </a:pPr>
            <a:r>
              <a:rPr lang="en-US" sz="1250" b="1" dirty="0">
                <a:solidFill>
                  <a:srgbClr val="12777C"/>
                </a:solidFill>
                <a:latin typeface="Calibri" pitchFamily="34" charset="0"/>
                <a:ea typeface="Calibri" pitchFamily="34" charset="-122"/>
                <a:cs typeface="Calibri" pitchFamily="34" charset="-120"/>
              </a:rPr>
              <a:t>Identified Research Gap
</a:t>
            </a:r>
            <a:endParaRPr lang="en-US" sz="1250" dirty="0"/>
          </a:p>
          <a:p>
            <a:pPr indent="0" marL="0">
              <a:lnSpc>
                <a:spcPct val="110000"/>
              </a:lnSpc>
              <a:buNone/>
            </a:pPr>
            <a:r>
              <a:rPr lang="en-US" sz="1150" dirty="0">
                <a:solidFill>
                  <a:srgbClr val="1F2937"/>
                </a:solidFill>
                <a:latin typeface="Calibri" pitchFamily="34" charset="0"/>
                <a:ea typeface="Calibri" pitchFamily="34" charset="-122"/>
                <a:cs typeface="Calibri" pitchFamily="34" charset="-120"/>
              </a:rPr>
              <a:t>No prior study jointly benchmarks DID authentication latency, StatusList2021 revocation performance, and UK GDPR compliance within a single, empirically tested cloud artefact. This proposal addresses that combined gap.</a:t>
            </a:r>
            <a:endParaRPr lang="en-US" sz="1250"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 7">
    <p:spTree>
      <p:nvGrpSpPr>
        <p:cNvPr id="1" name=""/>
        <p:cNvGrpSpPr/>
        <p:nvPr/>
      </p:nvGrpSpPr>
      <p:grpSpPr>
        <a:xfrm>
          <a:off x="0" y="0"/>
          <a:ext cx="0" cy="0"/>
          <a:chOff x="0" y="0"/>
          <a:chExt cx="0" cy="0"/>
        </a:xfrm>
      </p:grpSpPr>
      <p:pic>
        <p:nvPicPr>
          <p:cNvPr id="2" name="Image 0" descr="logo.png">    </p:cNvPr>
          <p:cNvPicPr>
            <a:picLocks noChangeAspect="1"/>
          </p:cNvPicPr>
          <p:nvPr/>
        </p:nvPicPr>
        <p:blipFill>
          <a:blip r:embed="rId1"/>
          <a:stretch>
            <a:fillRect/>
          </a:stretch>
        </p:blipFill>
        <p:spPr>
          <a:xfrm>
            <a:off x="365760" y="256032"/>
            <a:ext cx="1371600" cy="566928"/>
          </a:xfrm>
          <a:prstGeom prst="rect">
            <a:avLst/>
          </a:prstGeom>
        </p:spPr>
      </p:pic>
      <p:sp>
        <p:nvSpPr>
          <p:cNvPr id="3" name="Text 0"/>
          <p:cNvSpPr/>
          <p:nvPr/>
        </p:nvSpPr>
        <p:spPr>
          <a:xfrm>
            <a:off x="7589520" y="256032"/>
            <a:ext cx="4206240" cy="365760"/>
          </a:xfrm>
          <a:prstGeom prst="rect">
            <a:avLst/>
          </a:prstGeom>
          <a:noFill/>
          <a:ln/>
        </p:spPr>
        <p:txBody>
          <a:bodyPr wrap="square" rtlCol="0" anchor="ctr"/>
          <a:lstStyle/>
          <a:p>
            <a:pPr algn="r" indent="0" marL="0">
              <a:buNone/>
            </a:pPr>
            <a:r>
              <a:rPr lang="en-US" sz="1100" b="1" spc="100" kern="0" dirty="0">
                <a:solidFill>
                  <a:srgbClr val="12777C"/>
                </a:solidFill>
                <a:latin typeface="Calibri" pitchFamily="34" charset="0"/>
                <a:ea typeface="Calibri" pitchFamily="34" charset="-122"/>
                <a:cs typeface="Calibri" pitchFamily="34" charset="-120"/>
              </a:rPr>
              <a:t>METHODOLOGY</a:t>
            </a:r>
            <a:endParaRPr lang="en-US" sz="1100" dirty="0"/>
          </a:p>
        </p:txBody>
      </p:sp>
      <p:sp>
        <p:nvSpPr>
          <p:cNvPr id="4" name="Text 1"/>
          <p:cNvSpPr/>
          <p:nvPr/>
        </p:nvSpPr>
        <p:spPr>
          <a:xfrm>
            <a:off x="365760" y="6473952"/>
            <a:ext cx="7315200" cy="274320"/>
          </a:xfrm>
          <a:prstGeom prst="rect">
            <a:avLst/>
          </a:prstGeom>
          <a:noFill/>
          <a:ln/>
        </p:spPr>
        <p:txBody>
          <a:bodyPr wrap="square" rtlCol="0" anchor="ctr"/>
          <a:lstStyle/>
          <a:p>
            <a:pPr indent="0" marL="0">
              <a:buNone/>
            </a:pPr>
            <a:r>
              <a:rPr lang="en-US" sz="900" dirty="0">
                <a:solidFill>
                  <a:srgbClr val="5B6472"/>
                </a:solidFill>
                <a:latin typeface="Calibri" pitchFamily="34" charset="0"/>
                <a:ea typeface="Calibri" pitchFamily="34" charset="-122"/>
                <a:cs typeface="Calibri" pitchFamily="34" charset="-120"/>
              </a:rPr>
              <a:t>MSc Cybersecurity &amp; Digital Forensics — Research Proposal</a:t>
            </a:r>
            <a:endParaRPr lang="en-US" sz="900" dirty="0"/>
          </a:p>
        </p:txBody>
      </p:sp>
      <p:sp>
        <p:nvSpPr>
          <p:cNvPr id="5" name="Text 2"/>
          <p:cNvSpPr/>
          <p:nvPr/>
        </p:nvSpPr>
        <p:spPr>
          <a:xfrm>
            <a:off x="11521440" y="6473952"/>
            <a:ext cx="365760" cy="274320"/>
          </a:xfrm>
          <a:prstGeom prst="rect">
            <a:avLst/>
          </a:prstGeom>
          <a:noFill/>
          <a:ln/>
        </p:spPr>
        <p:txBody>
          <a:bodyPr wrap="square" rtlCol="0" anchor="ctr"/>
          <a:lstStyle/>
          <a:p>
            <a:pPr algn="r" indent="0" marL="0">
              <a:buNone/>
            </a:pPr>
            <a:r>
              <a:rPr lang="en-US" sz="900" dirty="0">
                <a:solidFill>
                  <a:srgbClr val="5B6472"/>
                </a:solidFill>
                <a:latin typeface="Calibri" pitchFamily="34" charset="0"/>
                <a:ea typeface="Calibri" pitchFamily="34" charset="-122"/>
                <a:cs typeface="Calibri" pitchFamily="34" charset="-120"/>
              </a:rPr>
              <a:t>7</a:t>
            </a:r>
            <a:endParaRPr lang="en-US" sz="900" dirty="0"/>
          </a:p>
        </p:txBody>
      </p:sp>
      <p:sp>
        <p:nvSpPr>
          <p:cNvPr id="6" name="Text 3"/>
          <p:cNvSpPr/>
          <p:nvPr/>
        </p:nvSpPr>
        <p:spPr>
          <a:xfrm>
            <a:off x="365760" y="868680"/>
            <a:ext cx="11430000" cy="594360"/>
          </a:xfrm>
          <a:prstGeom prst="rect">
            <a:avLst/>
          </a:prstGeom>
          <a:noFill/>
          <a:ln/>
        </p:spPr>
        <p:txBody>
          <a:bodyPr wrap="square" rtlCol="0" anchor="ctr"/>
          <a:lstStyle/>
          <a:p>
            <a:pPr indent="0" marL="0">
              <a:buNone/>
            </a:pPr>
            <a:r>
              <a:rPr lang="en-US" sz="2800" b="1" dirty="0">
                <a:solidFill>
                  <a:srgbClr val="0B2545"/>
                </a:solidFill>
                <a:latin typeface="Calibri" pitchFamily="34" charset="0"/>
                <a:ea typeface="Calibri" pitchFamily="34" charset="-122"/>
                <a:cs typeface="Calibri" pitchFamily="34" charset="-120"/>
              </a:rPr>
              <a:t>Research Methodology</a:t>
            </a:r>
            <a:endParaRPr lang="en-US" sz="2800" dirty="0"/>
          </a:p>
        </p:txBody>
      </p:sp>
      <p:sp>
        <p:nvSpPr>
          <p:cNvPr id="7" name="Text 4"/>
          <p:cNvSpPr/>
          <p:nvPr/>
        </p:nvSpPr>
        <p:spPr>
          <a:xfrm>
            <a:off x="365760" y="1691640"/>
            <a:ext cx="5943600" cy="4297680"/>
          </a:xfrm>
          <a:prstGeom prst="rect">
            <a:avLst/>
          </a:prstGeom>
          <a:noFill/>
          <a:ln/>
        </p:spPr>
        <p:txBody>
          <a:bodyPr wrap="square" rtlCol="0" anchor="t"/>
          <a:lstStyle/>
          <a:p>
            <a:pPr marL="228600" indent="-228600">
              <a:lnSpc>
                <a:spcPct val="112000"/>
              </a:lnSpc>
              <a:spcAft>
                <a:spcPts val="1000"/>
              </a:spcAft>
              <a:buSzPct val="100000"/>
              <a:buChar char="●"/>
            </a:pPr>
            <a:r>
              <a:rPr lang="en-US" sz="1250" dirty="0">
                <a:solidFill>
                  <a:srgbClr val="1F2937"/>
                </a:solidFill>
                <a:latin typeface="Calibri" pitchFamily="34" charset="0"/>
                <a:ea typeface="Calibri" pitchFamily="34" charset="-122"/>
                <a:cs typeface="Calibri" pitchFamily="34" charset="-120"/>
              </a:rPr>
              <a:t>Philosophy: objectivist &amp; positivist — performance is a measurable, replicable property of the technical artefact</a:t>
            </a:r>
            <a:endParaRPr lang="en-US" sz="1250" dirty="0"/>
          </a:p>
          <a:p>
            <a:pPr marL="228600" indent="-228600">
              <a:lnSpc>
                <a:spcPct val="112000"/>
              </a:lnSpc>
              <a:spcAft>
                <a:spcPts val="1000"/>
              </a:spcAft>
              <a:buSzPct val="100000"/>
              <a:buChar char="●"/>
            </a:pPr>
            <a:r>
              <a:rPr lang="en-US" sz="1250" dirty="0">
                <a:solidFill>
                  <a:srgbClr val="1F2937"/>
                </a:solidFill>
                <a:latin typeface="Calibri" pitchFamily="34" charset="0"/>
                <a:ea typeface="Calibri" pitchFamily="34" charset="-122"/>
                <a:cs typeface="Calibri" pitchFamily="34" charset="-120"/>
              </a:rPr>
              <a:t>Design Science Research Methodology (DSRM) — Peffers et al. [5]; Hevner et al. [13]</a:t>
            </a:r>
            <a:endParaRPr lang="en-US" sz="1250" dirty="0"/>
          </a:p>
          <a:p>
            <a:pPr marL="228600" indent="-228600">
              <a:lnSpc>
                <a:spcPct val="112000"/>
              </a:lnSpc>
              <a:spcAft>
                <a:spcPts val="1000"/>
              </a:spcAft>
              <a:buSzPct val="100000"/>
              <a:buChar char="●"/>
            </a:pPr>
            <a:r>
              <a:rPr lang="en-US" sz="1250" dirty="0">
                <a:solidFill>
                  <a:srgbClr val="1F2937"/>
                </a:solidFill>
                <a:latin typeface="Calibri" pitchFamily="34" charset="0"/>
                <a:ea typeface="Calibri" pitchFamily="34" charset="-122"/>
                <a:cs typeface="Calibri" pitchFamily="34" charset="-120"/>
              </a:rPr>
              <a:t>Quantitative method: automated system tests, no live participants</a:t>
            </a:r>
            <a:endParaRPr lang="en-US" sz="1250" dirty="0"/>
          </a:p>
          <a:p>
            <a:pPr marL="228600" indent="-228600">
              <a:lnSpc>
                <a:spcPct val="112000"/>
              </a:lnSpc>
              <a:spcAft>
                <a:spcPts val="1000"/>
              </a:spcAft>
              <a:buSzPct val="100000"/>
              <a:buChar char="●"/>
            </a:pPr>
            <a:r>
              <a:rPr lang="en-US" sz="1250" dirty="0">
                <a:solidFill>
                  <a:srgbClr val="1F2937"/>
                </a:solidFill>
                <a:latin typeface="Calibri" pitchFamily="34" charset="0"/>
                <a:ea typeface="Calibri" pitchFamily="34" charset="-122"/>
                <a:cs typeface="Calibri" pitchFamily="34" charset="-120"/>
              </a:rPr>
              <a:t>10,000 synthetic DIDs &amp; Verifiable Credentials generated via Python (avoids UK GDPR concerns, supports enterprise-scale stress testing)</a:t>
            </a:r>
            <a:endParaRPr lang="en-US" sz="1250" dirty="0"/>
          </a:p>
          <a:p>
            <a:pPr marL="228600" indent="-228600">
              <a:lnSpc>
                <a:spcPct val="112000"/>
              </a:lnSpc>
              <a:spcAft>
                <a:spcPts val="1000"/>
              </a:spcAft>
              <a:buSzPct val="100000"/>
              <a:buChar char="●"/>
            </a:pPr>
            <a:r>
              <a:rPr lang="en-US" sz="1250" dirty="0">
                <a:solidFill>
                  <a:srgbClr val="1F2937"/>
                </a:solidFill>
                <a:latin typeface="Calibri" pitchFamily="34" charset="0"/>
                <a:ea typeface="Calibri" pitchFamily="34" charset="-122"/>
                <a:cs typeface="Calibri" pitchFamily="34" charset="-120"/>
              </a:rPr>
              <a:t>Three-tier artefact: Holder wallet → Cloud Verifier API → Verifiable Data Registry</a:t>
            </a:r>
            <a:endParaRPr lang="en-US" sz="1250" dirty="0"/>
          </a:p>
          <a:p>
            <a:pPr marL="228600" indent="-228600">
              <a:lnSpc>
                <a:spcPct val="112000"/>
              </a:lnSpc>
              <a:spcAft>
                <a:spcPts val="1000"/>
              </a:spcAft>
              <a:buSzPct val="100000"/>
              <a:buChar char="●"/>
            </a:pPr>
            <a:r>
              <a:rPr lang="en-US" sz="1250" dirty="0">
                <a:solidFill>
                  <a:srgbClr val="1F2937"/>
                </a:solidFill>
                <a:latin typeface="Calibri" pitchFamily="34" charset="0"/>
                <a:ea typeface="Calibri" pitchFamily="34" charset="-122"/>
                <a:cs typeface="Calibri" pitchFamily="34" charset="-120"/>
              </a:rPr>
              <a:t>Tools: TypeScript/Node.js, OpenID4VP &amp; BBS+ libraries, Apache JMeter, Wireshark; AWS EC2 / GCP Compute Engine</a:t>
            </a:r>
            <a:endParaRPr lang="en-US" sz="1250" dirty="0"/>
          </a:p>
        </p:txBody>
      </p:sp>
      <p:pic>
        <p:nvPicPr>
          <p:cNvPr id="8" name="Image 1" descr="fig4_dsrm_stages.png">    </p:cNvPr>
          <p:cNvPicPr>
            <a:picLocks noChangeAspect="1"/>
          </p:cNvPicPr>
          <p:nvPr/>
        </p:nvPicPr>
        <p:blipFill>
          <a:blip r:embed="rId2"/>
          <a:stretch>
            <a:fillRect/>
          </a:stretch>
        </p:blipFill>
        <p:spPr>
          <a:xfrm>
            <a:off x="6629400" y="1828800"/>
            <a:ext cx="5166360" cy="2962656"/>
          </a:xfrm>
          <a:prstGeom prst="rect">
            <a:avLst/>
          </a:prstGeom>
        </p:spPr>
      </p:pic>
      <p:sp>
        <p:nvSpPr>
          <p:cNvPr id="9" name="Text 5"/>
          <p:cNvSpPr/>
          <p:nvPr/>
        </p:nvSpPr>
        <p:spPr>
          <a:xfrm>
            <a:off x="6629400" y="4846320"/>
            <a:ext cx="5166360" cy="365760"/>
          </a:xfrm>
          <a:prstGeom prst="rect">
            <a:avLst/>
          </a:prstGeom>
          <a:noFill/>
          <a:ln/>
        </p:spPr>
        <p:txBody>
          <a:bodyPr wrap="square" rtlCol="0" anchor="ctr"/>
          <a:lstStyle/>
          <a:p>
            <a:pPr algn="ctr" indent="0" marL="0">
              <a:buNone/>
            </a:pPr>
            <a:r>
              <a:rPr lang="en-US" sz="1000" i="1" dirty="0">
                <a:solidFill>
                  <a:srgbClr val="5B6472"/>
                </a:solidFill>
                <a:latin typeface="Calibri" pitchFamily="34" charset="0"/>
                <a:ea typeface="Calibri" pitchFamily="34" charset="-122"/>
                <a:cs typeface="Calibri" pitchFamily="34" charset="-120"/>
              </a:rPr>
              <a:t>Figure 3.2: Design Science Research Methodology — Six Stages</a:t>
            </a:r>
            <a:endParaRPr lang="en-US" sz="1000"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 8">
    <p:spTree>
      <p:nvGrpSpPr>
        <p:cNvPr id="1" name=""/>
        <p:cNvGrpSpPr/>
        <p:nvPr/>
      </p:nvGrpSpPr>
      <p:grpSpPr>
        <a:xfrm>
          <a:off x="0" y="0"/>
          <a:ext cx="0" cy="0"/>
          <a:chOff x="0" y="0"/>
          <a:chExt cx="0" cy="0"/>
        </a:xfrm>
      </p:grpSpPr>
      <p:pic>
        <p:nvPicPr>
          <p:cNvPr id="2" name="Image 0" descr="logo.png">    </p:cNvPr>
          <p:cNvPicPr>
            <a:picLocks noChangeAspect="1"/>
          </p:cNvPicPr>
          <p:nvPr/>
        </p:nvPicPr>
        <p:blipFill>
          <a:blip r:embed="rId1"/>
          <a:stretch>
            <a:fillRect/>
          </a:stretch>
        </p:blipFill>
        <p:spPr>
          <a:xfrm>
            <a:off x="365760" y="256032"/>
            <a:ext cx="1371600" cy="566928"/>
          </a:xfrm>
          <a:prstGeom prst="rect">
            <a:avLst/>
          </a:prstGeom>
        </p:spPr>
      </p:pic>
      <p:sp>
        <p:nvSpPr>
          <p:cNvPr id="3" name="Text 0"/>
          <p:cNvSpPr/>
          <p:nvPr/>
        </p:nvSpPr>
        <p:spPr>
          <a:xfrm>
            <a:off x="7589520" y="256032"/>
            <a:ext cx="4206240" cy="365760"/>
          </a:xfrm>
          <a:prstGeom prst="rect">
            <a:avLst/>
          </a:prstGeom>
          <a:noFill/>
          <a:ln/>
        </p:spPr>
        <p:txBody>
          <a:bodyPr wrap="square" rtlCol="0" anchor="ctr"/>
          <a:lstStyle/>
          <a:p>
            <a:pPr algn="r" indent="0" marL="0">
              <a:buNone/>
            </a:pPr>
            <a:r>
              <a:rPr lang="en-US" sz="1100" b="1" spc="100" kern="0" dirty="0">
                <a:solidFill>
                  <a:srgbClr val="12777C"/>
                </a:solidFill>
                <a:latin typeface="Calibri" pitchFamily="34" charset="0"/>
                <a:ea typeface="Calibri" pitchFamily="34" charset="-122"/>
                <a:cs typeface="Calibri" pitchFamily="34" charset="-120"/>
              </a:rPr>
              <a:t>PLANNING &amp; RESOURCES</a:t>
            </a:r>
            <a:endParaRPr lang="en-US" sz="1100" dirty="0"/>
          </a:p>
        </p:txBody>
      </p:sp>
      <p:sp>
        <p:nvSpPr>
          <p:cNvPr id="4" name="Text 1"/>
          <p:cNvSpPr/>
          <p:nvPr/>
        </p:nvSpPr>
        <p:spPr>
          <a:xfrm>
            <a:off x="365760" y="6473952"/>
            <a:ext cx="7315200" cy="274320"/>
          </a:xfrm>
          <a:prstGeom prst="rect">
            <a:avLst/>
          </a:prstGeom>
          <a:noFill/>
          <a:ln/>
        </p:spPr>
        <p:txBody>
          <a:bodyPr wrap="square" rtlCol="0" anchor="ctr"/>
          <a:lstStyle/>
          <a:p>
            <a:pPr indent="0" marL="0">
              <a:buNone/>
            </a:pPr>
            <a:r>
              <a:rPr lang="en-US" sz="900" dirty="0">
                <a:solidFill>
                  <a:srgbClr val="5B6472"/>
                </a:solidFill>
                <a:latin typeface="Calibri" pitchFamily="34" charset="0"/>
                <a:ea typeface="Calibri" pitchFamily="34" charset="-122"/>
                <a:cs typeface="Calibri" pitchFamily="34" charset="-120"/>
              </a:rPr>
              <a:t>MSc Cybersecurity &amp; Digital Forensics — Research Proposal</a:t>
            </a:r>
            <a:endParaRPr lang="en-US" sz="900" dirty="0"/>
          </a:p>
        </p:txBody>
      </p:sp>
      <p:sp>
        <p:nvSpPr>
          <p:cNvPr id="5" name="Text 2"/>
          <p:cNvSpPr/>
          <p:nvPr/>
        </p:nvSpPr>
        <p:spPr>
          <a:xfrm>
            <a:off x="11521440" y="6473952"/>
            <a:ext cx="365760" cy="274320"/>
          </a:xfrm>
          <a:prstGeom prst="rect">
            <a:avLst/>
          </a:prstGeom>
          <a:noFill/>
          <a:ln/>
        </p:spPr>
        <p:txBody>
          <a:bodyPr wrap="square" rtlCol="0" anchor="ctr"/>
          <a:lstStyle/>
          <a:p>
            <a:pPr algn="r" indent="0" marL="0">
              <a:buNone/>
            </a:pPr>
            <a:r>
              <a:rPr lang="en-US" sz="900" dirty="0">
                <a:solidFill>
                  <a:srgbClr val="5B6472"/>
                </a:solidFill>
                <a:latin typeface="Calibri" pitchFamily="34" charset="0"/>
                <a:ea typeface="Calibri" pitchFamily="34" charset="-122"/>
                <a:cs typeface="Calibri" pitchFamily="34" charset="-120"/>
              </a:rPr>
              <a:t>8</a:t>
            </a:r>
            <a:endParaRPr lang="en-US" sz="900" dirty="0"/>
          </a:p>
        </p:txBody>
      </p:sp>
      <p:sp>
        <p:nvSpPr>
          <p:cNvPr id="6" name="Text 3"/>
          <p:cNvSpPr/>
          <p:nvPr/>
        </p:nvSpPr>
        <p:spPr>
          <a:xfrm>
            <a:off x="365760" y="868680"/>
            <a:ext cx="11430000" cy="594360"/>
          </a:xfrm>
          <a:prstGeom prst="rect">
            <a:avLst/>
          </a:prstGeom>
          <a:noFill/>
          <a:ln/>
        </p:spPr>
        <p:txBody>
          <a:bodyPr wrap="square" rtlCol="0" anchor="ctr"/>
          <a:lstStyle/>
          <a:p>
            <a:pPr indent="0" marL="0">
              <a:buNone/>
            </a:pPr>
            <a:r>
              <a:rPr lang="en-US" sz="2800" b="1" dirty="0">
                <a:solidFill>
                  <a:srgbClr val="0B2545"/>
                </a:solidFill>
                <a:latin typeface="Calibri" pitchFamily="34" charset="0"/>
                <a:ea typeface="Calibri" pitchFamily="34" charset="-122"/>
                <a:cs typeface="Calibri" pitchFamily="34" charset="-120"/>
              </a:rPr>
              <a:t>Project Planning &amp; Resources</a:t>
            </a:r>
            <a:endParaRPr lang="en-US" sz="2800" dirty="0"/>
          </a:p>
        </p:txBody>
      </p:sp>
      <p:sp>
        <p:nvSpPr>
          <p:cNvPr id="7" name="Text 4"/>
          <p:cNvSpPr/>
          <p:nvPr/>
        </p:nvSpPr>
        <p:spPr>
          <a:xfrm>
            <a:off x="365760" y="1554480"/>
            <a:ext cx="7315200" cy="320040"/>
          </a:xfrm>
          <a:prstGeom prst="rect">
            <a:avLst/>
          </a:prstGeom>
          <a:noFill/>
          <a:ln/>
        </p:spPr>
        <p:txBody>
          <a:bodyPr wrap="square" rtlCol="0" anchor="ctr"/>
          <a:lstStyle/>
          <a:p>
            <a:pPr indent="0" marL="0">
              <a:buNone/>
            </a:pPr>
            <a:r>
              <a:rPr lang="en-US" sz="1400" b="1" dirty="0">
                <a:solidFill>
                  <a:srgbClr val="12777C"/>
                </a:solidFill>
                <a:latin typeface="Calibri" pitchFamily="34" charset="0"/>
                <a:ea typeface="Calibri" pitchFamily="34" charset="-122"/>
                <a:cs typeface="Calibri" pitchFamily="34" charset="-120"/>
              </a:rPr>
              <a:t>Six-Month Timeline (Table 5.1)</a:t>
            </a:r>
            <a:endParaRPr lang="en-US" sz="1400" dirty="0"/>
          </a:p>
        </p:txBody>
      </p:sp>
      <p:graphicFrame>
        <p:nvGraphicFramePr>
          <p:cNvPr id="9" name="Table 0"/>
          <p:cNvGraphicFramePr>
            <a:graphicFrameLocks noGrp="1"/>
          </p:cNvGraphicFramePr>
          <p:nvPr>
            <p:extLst>
              <p:ext uri="{D42A27DB-BD31-4B8C-83A1-F6EECF244321}">
                <p14:modId xmlns:p14="http://schemas.microsoft.com/office/powerpoint/2010/main" val="1579011935"/>
              </p:ext>
            </p:extLst>
          </p:nvPr>
        </p:nvGraphicFramePr>
        <p:xfrm>
          <a:off x="365760" y="1920240"/>
          <a:ext cx="6949440" cy="3246120"/>
        </p:xfrm>
        <a:graphic>
          <a:graphicData uri="http://schemas.openxmlformats.org/drawingml/2006/table">
            <a:tbl>
              <a:tblPr/>
              <a:tblGrid>
                <a:gridCol w="731520"/>
                <a:gridCol w="2377440"/>
                <a:gridCol w="3840480"/>
              </a:tblGrid>
              <a:tr h="365760">
                <a:tc>
                  <a:txBody>
                    <a:bodyPr/>
                    <a:lstStyle/>
                    <a:p>
                      <a:pPr indent="0" marL="0">
                        <a:buNone/>
                      </a:pPr>
                      <a:r>
                        <a:rPr lang="en-US" sz="1050" b="1" dirty="0">
                          <a:solidFill>
                            <a:srgbClr val="FFFFFF"/>
                          </a:solidFill>
                          <a:latin typeface="Calibri" pitchFamily="34" charset="0"/>
                          <a:ea typeface="Calibri" pitchFamily="34" charset="-122"/>
                          <a:cs typeface="Calibri" pitchFamily="34" charset="-120"/>
                        </a:rPr>
                        <a:t>Month</a:t>
                      </a:r>
                      <a:endParaRPr lang="en-US" sz="1050" dirty="0">
                        <a:latin typeface="Calibri" charset="0"/>
                        <a:ea typeface="Calibri" charset="0"/>
                        <a:cs typeface="Calibri" charset="0"/>
                      </a:endParaRPr>
                    </a:p>
                  </a:txBody>
                  <a:tcPr marL="91440" marR="91440" marT="45720" marB="45720" anchor="ctr">
                    <a:lnL w="9525" cap="flat" cmpd="sng" algn="ctr">
                      <a:solidFill>
                        <a:srgbClr val="DCE1E4"/>
                      </a:solidFill>
                      <a:prstDash val="solid"/>
                      <a:round/>
                      <a:headEnd type="none" w="med" len="med"/>
                      <a:tailEnd type="none" w="med" len="med"/>
                    </a:lnL>
                    <a:lnR w="9525" cap="flat" cmpd="sng" algn="ctr">
                      <a:solidFill>
                        <a:srgbClr val="DCE1E4"/>
                      </a:solidFill>
                      <a:prstDash val="solid"/>
                      <a:round/>
                      <a:headEnd type="none" w="med" len="med"/>
                      <a:tailEnd type="none" w="med" len="med"/>
                    </a:lnR>
                    <a:lnT w="9525" cap="flat" cmpd="sng" algn="ctr">
                      <a:solidFill>
                        <a:srgbClr val="DCE1E4"/>
                      </a:solidFill>
                      <a:prstDash val="solid"/>
                      <a:round/>
                      <a:headEnd type="none" w="med" len="med"/>
                      <a:tailEnd type="none" w="med" len="med"/>
                    </a:lnT>
                    <a:lnB w="9525" cap="flat" cmpd="sng" algn="ctr">
                      <a:solidFill>
                        <a:srgbClr val="DCE1E4"/>
                      </a:solidFill>
                      <a:prstDash val="solid"/>
                      <a:round/>
                      <a:headEnd type="none" w="med" len="med"/>
                      <a:tailEnd type="none" w="med" len="med"/>
                    </a:lnB>
                    <a:solidFill>
                      <a:srgbClr val="0B2545"/>
                    </a:solidFill>
                  </a:tcPr>
                </a:tc>
                <a:tc>
                  <a:txBody>
                    <a:bodyPr/>
                    <a:lstStyle/>
                    <a:p>
                      <a:pPr indent="0" marL="0">
                        <a:buNone/>
                      </a:pPr>
                      <a:r>
                        <a:rPr lang="en-US" sz="1050" b="1" dirty="0">
                          <a:solidFill>
                            <a:srgbClr val="FFFFFF"/>
                          </a:solidFill>
                          <a:latin typeface="Calibri" pitchFamily="34" charset="0"/>
                          <a:ea typeface="Calibri" pitchFamily="34" charset="-122"/>
                          <a:cs typeface="Calibri" pitchFamily="34" charset="-120"/>
                        </a:rPr>
                        <a:t>DSRM Phase</a:t>
                      </a:r>
                      <a:endParaRPr lang="en-US" sz="1050" dirty="0">
                        <a:latin typeface="Calibri" charset="0"/>
                        <a:ea typeface="Calibri" charset="0"/>
                        <a:cs typeface="Calibri" charset="0"/>
                      </a:endParaRPr>
                    </a:p>
                  </a:txBody>
                  <a:tcPr marL="91440" marR="91440" marT="45720" marB="45720" anchor="ctr">
                    <a:lnL w="9525" cap="flat" cmpd="sng" algn="ctr">
                      <a:solidFill>
                        <a:srgbClr val="DCE1E4"/>
                      </a:solidFill>
                      <a:prstDash val="solid"/>
                      <a:round/>
                      <a:headEnd type="none" w="med" len="med"/>
                      <a:tailEnd type="none" w="med" len="med"/>
                    </a:lnL>
                    <a:lnR w="9525" cap="flat" cmpd="sng" algn="ctr">
                      <a:solidFill>
                        <a:srgbClr val="DCE1E4"/>
                      </a:solidFill>
                      <a:prstDash val="solid"/>
                      <a:round/>
                      <a:headEnd type="none" w="med" len="med"/>
                      <a:tailEnd type="none" w="med" len="med"/>
                    </a:lnR>
                    <a:lnT w="9525" cap="flat" cmpd="sng" algn="ctr">
                      <a:solidFill>
                        <a:srgbClr val="DCE1E4"/>
                      </a:solidFill>
                      <a:prstDash val="solid"/>
                      <a:round/>
                      <a:headEnd type="none" w="med" len="med"/>
                      <a:tailEnd type="none" w="med" len="med"/>
                    </a:lnT>
                    <a:lnB w="9525" cap="flat" cmpd="sng" algn="ctr">
                      <a:solidFill>
                        <a:srgbClr val="DCE1E4"/>
                      </a:solidFill>
                      <a:prstDash val="solid"/>
                      <a:round/>
                      <a:headEnd type="none" w="med" len="med"/>
                      <a:tailEnd type="none" w="med" len="med"/>
                    </a:lnB>
                    <a:solidFill>
                      <a:srgbClr val="0B2545"/>
                    </a:solidFill>
                  </a:tcPr>
                </a:tc>
                <a:tc>
                  <a:txBody>
                    <a:bodyPr/>
                    <a:lstStyle/>
                    <a:p>
                      <a:pPr indent="0" marL="0">
                        <a:buNone/>
                      </a:pPr>
                      <a:r>
                        <a:rPr lang="en-US" sz="1050" b="1" dirty="0">
                          <a:solidFill>
                            <a:srgbClr val="FFFFFF"/>
                          </a:solidFill>
                          <a:latin typeface="Calibri" pitchFamily="34" charset="0"/>
                          <a:ea typeface="Calibri" pitchFamily="34" charset="-122"/>
                          <a:cs typeface="Calibri" pitchFamily="34" charset="-120"/>
                        </a:rPr>
                        <a:t>Key Milestone / Deliverable</a:t>
                      </a:r>
                      <a:endParaRPr lang="en-US" sz="1050" dirty="0">
                        <a:latin typeface="Calibri" charset="0"/>
                        <a:ea typeface="Calibri" charset="0"/>
                        <a:cs typeface="Calibri" charset="0"/>
                      </a:endParaRPr>
                    </a:p>
                  </a:txBody>
                  <a:tcPr marL="91440" marR="91440" marT="45720" marB="45720" anchor="ctr">
                    <a:lnL w="9525" cap="flat" cmpd="sng" algn="ctr">
                      <a:solidFill>
                        <a:srgbClr val="DCE1E4"/>
                      </a:solidFill>
                      <a:prstDash val="solid"/>
                      <a:round/>
                      <a:headEnd type="none" w="med" len="med"/>
                      <a:tailEnd type="none" w="med" len="med"/>
                    </a:lnL>
                    <a:lnR w="9525" cap="flat" cmpd="sng" algn="ctr">
                      <a:solidFill>
                        <a:srgbClr val="DCE1E4"/>
                      </a:solidFill>
                      <a:prstDash val="solid"/>
                      <a:round/>
                      <a:headEnd type="none" w="med" len="med"/>
                      <a:tailEnd type="none" w="med" len="med"/>
                    </a:lnR>
                    <a:lnT w="9525" cap="flat" cmpd="sng" algn="ctr">
                      <a:solidFill>
                        <a:srgbClr val="DCE1E4"/>
                      </a:solidFill>
                      <a:prstDash val="solid"/>
                      <a:round/>
                      <a:headEnd type="none" w="med" len="med"/>
                      <a:tailEnd type="none" w="med" len="med"/>
                    </a:lnT>
                    <a:lnB w="9525" cap="flat" cmpd="sng" algn="ctr">
                      <a:solidFill>
                        <a:srgbClr val="DCE1E4"/>
                      </a:solidFill>
                      <a:prstDash val="solid"/>
                      <a:round/>
                      <a:headEnd type="none" w="med" len="med"/>
                      <a:tailEnd type="none" w="med" len="med"/>
                    </a:lnB>
                    <a:solidFill>
                      <a:srgbClr val="0B2545"/>
                    </a:solidFill>
                  </a:tcPr>
                </a:tc>
              </a:tr>
              <a:tr h="466344">
                <a:tc>
                  <a:txBody>
                    <a:bodyPr/>
                    <a:lstStyle/>
                    <a:p>
                      <a:pPr indent="0" marL="0">
                        <a:buNone/>
                      </a:pPr>
                      <a:r>
                        <a:rPr lang="en-US" sz="1000" dirty="0">
                          <a:solidFill>
                            <a:srgbClr val="1F2937"/>
                          </a:solidFill>
                          <a:latin typeface="Calibri" pitchFamily="34" charset="0"/>
                          <a:ea typeface="Calibri" pitchFamily="34" charset="-122"/>
                          <a:cs typeface="Calibri" pitchFamily="34" charset="-120"/>
                        </a:rPr>
                        <a:t>1</a:t>
                      </a:r>
                      <a:endParaRPr lang="en-US" sz="1000" dirty="0">
                        <a:latin typeface="Calibri" charset="0"/>
                        <a:ea typeface="Calibri" charset="0"/>
                        <a:cs typeface="Calibri" charset="0"/>
                      </a:endParaRPr>
                    </a:p>
                  </a:txBody>
                  <a:tcPr marL="91440" marR="91440" marT="45720" marB="45720" anchor="ctr">
                    <a:lnL w="9525" cap="flat" cmpd="sng" algn="ctr">
                      <a:solidFill>
                        <a:srgbClr val="DCE1E4"/>
                      </a:solidFill>
                      <a:prstDash val="solid"/>
                      <a:round/>
                      <a:headEnd type="none" w="med" len="med"/>
                      <a:tailEnd type="none" w="med" len="med"/>
                    </a:lnL>
                    <a:lnR w="9525" cap="flat" cmpd="sng" algn="ctr">
                      <a:solidFill>
                        <a:srgbClr val="DCE1E4"/>
                      </a:solidFill>
                      <a:prstDash val="solid"/>
                      <a:round/>
                      <a:headEnd type="none" w="med" len="med"/>
                      <a:tailEnd type="none" w="med" len="med"/>
                    </a:lnR>
                    <a:lnT w="9525" cap="flat" cmpd="sng" algn="ctr">
                      <a:solidFill>
                        <a:srgbClr val="DCE1E4"/>
                      </a:solidFill>
                      <a:prstDash val="solid"/>
                      <a:round/>
                      <a:headEnd type="none" w="med" len="med"/>
                      <a:tailEnd type="none" w="med" len="med"/>
                    </a:lnT>
                    <a:lnB w="9525" cap="flat" cmpd="sng" algn="ctr">
                      <a:solidFill>
                        <a:srgbClr val="DCE1E4"/>
                      </a:solidFill>
                      <a:prstDash val="solid"/>
                      <a:round/>
                      <a:headEnd type="none" w="med" len="med"/>
                      <a:tailEnd type="none" w="med" len="med"/>
                    </a:lnB>
                  </a:tcPr>
                </a:tc>
                <a:tc>
                  <a:txBody>
                    <a:bodyPr/>
                    <a:lstStyle/>
                    <a:p>
                      <a:pPr indent="0" marL="0">
                        <a:buNone/>
                      </a:pPr>
                      <a:r>
                        <a:rPr lang="en-US" sz="1000" dirty="0">
                          <a:solidFill>
                            <a:srgbClr val="1F2937"/>
                          </a:solidFill>
                          <a:latin typeface="Calibri" pitchFamily="34" charset="0"/>
                          <a:ea typeface="Calibri" pitchFamily="34" charset="-122"/>
                          <a:cs typeface="Calibri" pitchFamily="34" charset="-120"/>
                        </a:rPr>
                        <a:t>Problem Identification</a:t>
                      </a:r>
                      <a:endParaRPr lang="en-US" sz="1000" dirty="0">
                        <a:latin typeface="Calibri" charset="0"/>
                        <a:ea typeface="Calibri" charset="0"/>
                        <a:cs typeface="Calibri" charset="0"/>
                      </a:endParaRPr>
                    </a:p>
                  </a:txBody>
                  <a:tcPr marL="91440" marR="91440" marT="45720" marB="45720" anchor="ctr">
                    <a:lnL w="9525" cap="flat" cmpd="sng" algn="ctr">
                      <a:solidFill>
                        <a:srgbClr val="DCE1E4"/>
                      </a:solidFill>
                      <a:prstDash val="solid"/>
                      <a:round/>
                      <a:headEnd type="none" w="med" len="med"/>
                      <a:tailEnd type="none" w="med" len="med"/>
                    </a:lnL>
                    <a:lnR w="9525" cap="flat" cmpd="sng" algn="ctr">
                      <a:solidFill>
                        <a:srgbClr val="DCE1E4"/>
                      </a:solidFill>
                      <a:prstDash val="solid"/>
                      <a:round/>
                      <a:headEnd type="none" w="med" len="med"/>
                      <a:tailEnd type="none" w="med" len="med"/>
                    </a:lnR>
                    <a:lnT w="9525" cap="flat" cmpd="sng" algn="ctr">
                      <a:solidFill>
                        <a:srgbClr val="DCE1E4"/>
                      </a:solidFill>
                      <a:prstDash val="solid"/>
                      <a:round/>
                      <a:headEnd type="none" w="med" len="med"/>
                      <a:tailEnd type="none" w="med" len="med"/>
                    </a:lnT>
                    <a:lnB w="9525" cap="flat" cmpd="sng" algn="ctr">
                      <a:solidFill>
                        <a:srgbClr val="DCE1E4"/>
                      </a:solidFill>
                      <a:prstDash val="solid"/>
                      <a:round/>
                      <a:headEnd type="none" w="med" len="med"/>
                      <a:tailEnd type="none" w="med" len="med"/>
                    </a:lnB>
                  </a:tcPr>
                </a:tc>
                <a:tc>
                  <a:txBody>
                    <a:bodyPr/>
                    <a:lstStyle/>
                    <a:p>
                      <a:pPr indent="0" marL="0">
                        <a:buNone/>
                      </a:pPr>
                      <a:r>
                        <a:rPr lang="en-US" sz="1000" dirty="0">
                          <a:solidFill>
                            <a:srgbClr val="1F2937"/>
                          </a:solidFill>
                          <a:latin typeface="Calibri" pitchFamily="34" charset="0"/>
                          <a:ea typeface="Calibri" pitchFamily="34" charset="-122"/>
                          <a:cs typeface="Calibri" pitchFamily="34" charset="-120"/>
                        </a:rPr>
                        <a:t>Finalised literature review; refined conceptual architecture</a:t>
                      </a:r>
                      <a:endParaRPr lang="en-US" sz="1000" dirty="0">
                        <a:latin typeface="Calibri" charset="0"/>
                        <a:ea typeface="Calibri" charset="0"/>
                        <a:cs typeface="Calibri" charset="0"/>
                      </a:endParaRPr>
                    </a:p>
                  </a:txBody>
                  <a:tcPr marL="91440" marR="91440" marT="45720" marB="45720" anchor="ctr">
                    <a:lnL w="9525" cap="flat" cmpd="sng" algn="ctr">
                      <a:solidFill>
                        <a:srgbClr val="DCE1E4"/>
                      </a:solidFill>
                      <a:prstDash val="solid"/>
                      <a:round/>
                      <a:headEnd type="none" w="med" len="med"/>
                      <a:tailEnd type="none" w="med" len="med"/>
                    </a:lnL>
                    <a:lnR w="9525" cap="flat" cmpd="sng" algn="ctr">
                      <a:solidFill>
                        <a:srgbClr val="DCE1E4"/>
                      </a:solidFill>
                      <a:prstDash val="solid"/>
                      <a:round/>
                      <a:headEnd type="none" w="med" len="med"/>
                      <a:tailEnd type="none" w="med" len="med"/>
                    </a:lnR>
                    <a:lnT w="9525" cap="flat" cmpd="sng" algn="ctr">
                      <a:solidFill>
                        <a:srgbClr val="DCE1E4"/>
                      </a:solidFill>
                      <a:prstDash val="solid"/>
                      <a:round/>
                      <a:headEnd type="none" w="med" len="med"/>
                      <a:tailEnd type="none" w="med" len="med"/>
                    </a:lnT>
                    <a:lnB w="9525" cap="flat" cmpd="sng" algn="ctr">
                      <a:solidFill>
                        <a:srgbClr val="DCE1E4"/>
                      </a:solidFill>
                      <a:prstDash val="solid"/>
                      <a:round/>
                      <a:headEnd type="none" w="med" len="med"/>
                      <a:tailEnd type="none" w="med" len="med"/>
                    </a:lnB>
                  </a:tcPr>
                </a:tc>
              </a:tr>
              <a:tr h="466344">
                <a:tc>
                  <a:txBody>
                    <a:bodyPr/>
                    <a:lstStyle/>
                    <a:p>
                      <a:pPr indent="0" marL="0">
                        <a:buNone/>
                      </a:pPr>
                      <a:r>
                        <a:rPr lang="en-US" sz="1000" dirty="0">
                          <a:solidFill>
                            <a:srgbClr val="1F2937"/>
                          </a:solidFill>
                          <a:latin typeface="Calibri" pitchFamily="34" charset="0"/>
                          <a:ea typeface="Calibri" pitchFamily="34" charset="-122"/>
                          <a:cs typeface="Calibri" pitchFamily="34" charset="-120"/>
                        </a:rPr>
                        <a:t>2</a:t>
                      </a:r>
                      <a:endParaRPr lang="en-US" sz="1000" dirty="0">
                        <a:latin typeface="Calibri" charset="0"/>
                        <a:ea typeface="Calibri" charset="0"/>
                        <a:cs typeface="Calibri" charset="0"/>
                      </a:endParaRPr>
                    </a:p>
                  </a:txBody>
                  <a:tcPr marL="91440" marR="91440" marT="45720" marB="45720" anchor="ctr">
                    <a:lnL w="9525" cap="flat" cmpd="sng" algn="ctr">
                      <a:solidFill>
                        <a:srgbClr val="DCE1E4"/>
                      </a:solidFill>
                      <a:prstDash val="solid"/>
                      <a:round/>
                      <a:headEnd type="none" w="med" len="med"/>
                      <a:tailEnd type="none" w="med" len="med"/>
                    </a:lnL>
                    <a:lnR w="9525" cap="flat" cmpd="sng" algn="ctr">
                      <a:solidFill>
                        <a:srgbClr val="DCE1E4"/>
                      </a:solidFill>
                      <a:prstDash val="solid"/>
                      <a:round/>
                      <a:headEnd type="none" w="med" len="med"/>
                      <a:tailEnd type="none" w="med" len="med"/>
                    </a:lnR>
                    <a:lnT w="9525" cap="flat" cmpd="sng" algn="ctr">
                      <a:solidFill>
                        <a:srgbClr val="DCE1E4"/>
                      </a:solidFill>
                      <a:prstDash val="solid"/>
                      <a:round/>
                      <a:headEnd type="none" w="med" len="med"/>
                      <a:tailEnd type="none" w="med" len="med"/>
                    </a:lnT>
                    <a:lnB w="9525" cap="flat" cmpd="sng" algn="ctr">
                      <a:solidFill>
                        <a:srgbClr val="DCE1E4"/>
                      </a:solidFill>
                      <a:prstDash val="solid"/>
                      <a:round/>
                      <a:headEnd type="none" w="med" len="med"/>
                      <a:tailEnd type="none" w="med" len="med"/>
                    </a:lnB>
                  </a:tcPr>
                </a:tc>
                <a:tc>
                  <a:txBody>
                    <a:bodyPr/>
                    <a:lstStyle/>
                    <a:p>
                      <a:pPr indent="0" marL="0">
                        <a:buNone/>
                      </a:pPr>
                      <a:r>
                        <a:rPr lang="en-US" sz="1000" dirty="0">
                          <a:solidFill>
                            <a:srgbClr val="1F2937"/>
                          </a:solidFill>
                          <a:latin typeface="Calibri" pitchFamily="34" charset="0"/>
                          <a:ea typeface="Calibri" pitchFamily="34" charset="-122"/>
                          <a:cs typeface="Calibri" pitchFamily="34" charset="-120"/>
                        </a:rPr>
                        <a:t>Objective Definition</a:t>
                      </a:r>
                      <a:endParaRPr lang="en-US" sz="1000" dirty="0">
                        <a:latin typeface="Calibri" charset="0"/>
                        <a:ea typeface="Calibri" charset="0"/>
                        <a:cs typeface="Calibri" charset="0"/>
                      </a:endParaRPr>
                    </a:p>
                  </a:txBody>
                  <a:tcPr marL="91440" marR="91440" marT="45720" marB="45720" anchor="ctr">
                    <a:lnL w="9525" cap="flat" cmpd="sng" algn="ctr">
                      <a:solidFill>
                        <a:srgbClr val="DCE1E4"/>
                      </a:solidFill>
                      <a:prstDash val="solid"/>
                      <a:round/>
                      <a:headEnd type="none" w="med" len="med"/>
                      <a:tailEnd type="none" w="med" len="med"/>
                    </a:lnL>
                    <a:lnR w="9525" cap="flat" cmpd="sng" algn="ctr">
                      <a:solidFill>
                        <a:srgbClr val="DCE1E4"/>
                      </a:solidFill>
                      <a:prstDash val="solid"/>
                      <a:round/>
                      <a:headEnd type="none" w="med" len="med"/>
                      <a:tailEnd type="none" w="med" len="med"/>
                    </a:lnR>
                    <a:lnT w="9525" cap="flat" cmpd="sng" algn="ctr">
                      <a:solidFill>
                        <a:srgbClr val="DCE1E4"/>
                      </a:solidFill>
                      <a:prstDash val="solid"/>
                      <a:round/>
                      <a:headEnd type="none" w="med" len="med"/>
                      <a:tailEnd type="none" w="med" len="med"/>
                    </a:lnT>
                    <a:lnB w="9525" cap="flat" cmpd="sng" algn="ctr">
                      <a:solidFill>
                        <a:srgbClr val="DCE1E4"/>
                      </a:solidFill>
                      <a:prstDash val="solid"/>
                      <a:round/>
                      <a:headEnd type="none" w="med" len="med"/>
                      <a:tailEnd type="none" w="med" len="med"/>
                    </a:lnB>
                  </a:tcPr>
                </a:tc>
                <a:tc>
                  <a:txBody>
                    <a:bodyPr/>
                    <a:lstStyle/>
                    <a:p>
                      <a:pPr indent="0" marL="0">
                        <a:buNone/>
                      </a:pPr>
                      <a:r>
                        <a:rPr lang="en-US" sz="1000" dirty="0">
                          <a:solidFill>
                            <a:srgbClr val="1F2937"/>
                          </a:solidFill>
                          <a:latin typeface="Calibri" pitchFamily="34" charset="0"/>
                          <a:ea typeface="Calibri" pitchFamily="34" charset="-122"/>
                          <a:cs typeface="Calibri" pitchFamily="34" charset="-120"/>
                        </a:rPr>
                        <a:t>Architecture diagrams complete; local dev environment operational</a:t>
                      </a:r>
                      <a:endParaRPr lang="en-US" sz="1000" dirty="0">
                        <a:latin typeface="Calibri" charset="0"/>
                        <a:ea typeface="Calibri" charset="0"/>
                        <a:cs typeface="Calibri" charset="0"/>
                      </a:endParaRPr>
                    </a:p>
                  </a:txBody>
                  <a:tcPr marL="91440" marR="91440" marT="45720" marB="45720" anchor="ctr">
                    <a:lnL w="9525" cap="flat" cmpd="sng" algn="ctr">
                      <a:solidFill>
                        <a:srgbClr val="DCE1E4"/>
                      </a:solidFill>
                      <a:prstDash val="solid"/>
                      <a:round/>
                      <a:headEnd type="none" w="med" len="med"/>
                      <a:tailEnd type="none" w="med" len="med"/>
                    </a:lnL>
                    <a:lnR w="9525" cap="flat" cmpd="sng" algn="ctr">
                      <a:solidFill>
                        <a:srgbClr val="DCE1E4"/>
                      </a:solidFill>
                      <a:prstDash val="solid"/>
                      <a:round/>
                      <a:headEnd type="none" w="med" len="med"/>
                      <a:tailEnd type="none" w="med" len="med"/>
                    </a:lnR>
                    <a:lnT w="9525" cap="flat" cmpd="sng" algn="ctr">
                      <a:solidFill>
                        <a:srgbClr val="DCE1E4"/>
                      </a:solidFill>
                      <a:prstDash val="solid"/>
                      <a:round/>
                      <a:headEnd type="none" w="med" len="med"/>
                      <a:tailEnd type="none" w="med" len="med"/>
                    </a:lnT>
                    <a:lnB w="9525" cap="flat" cmpd="sng" algn="ctr">
                      <a:solidFill>
                        <a:srgbClr val="DCE1E4"/>
                      </a:solidFill>
                      <a:prstDash val="solid"/>
                      <a:round/>
                      <a:headEnd type="none" w="med" len="med"/>
                      <a:tailEnd type="none" w="med" len="med"/>
                    </a:lnB>
                  </a:tcPr>
                </a:tc>
              </a:tr>
              <a:tr h="466344">
                <a:tc>
                  <a:txBody>
                    <a:bodyPr/>
                    <a:lstStyle/>
                    <a:p>
                      <a:pPr indent="0" marL="0">
                        <a:buNone/>
                      </a:pPr>
                      <a:r>
                        <a:rPr lang="en-US" sz="1000" dirty="0">
                          <a:solidFill>
                            <a:srgbClr val="1F2937"/>
                          </a:solidFill>
                          <a:latin typeface="Calibri" pitchFamily="34" charset="0"/>
                          <a:ea typeface="Calibri" pitchFamily="34" charset="-122"/>
                          <a:cs typeface="Calibri" pitchFamily="34" charset="-120"/>
                        </a:rPr>
                        <a:t>3</a:t>
                      </a:r>
                      <a:endParaRPr lang="en-US" sz="1000" dirty="0">
                        <a:latin typeface="Calibri" charset="0"/>
                        <a:ea typeface="Calibri" charset="0"/>
                        <a:cs typeface="Calibri" charset="0"/>
                      </a:endParaRPr>
                    </a:p>
                  </a:txBody>
                  <a:tcPr marL="91440" marR="91440" marT="45720" marB="45720" anchor="ctr">
                    <a:lnL w="9525" cap="flat" cmpd="sng" algn="ctr">
                      <a:solidFill>
                        <a:srgbClr val="DCE1E4"/>
                      </a:solidFill>
                      <a:prstDash val="solid"/>
                      <a:round/>
                      <a:headEnd type="none" w="med" len="med"/>
                      <a:tailEnd type="none" w="med" len="med"/>
                    </a:lnL>
                    <a:lnR w="9525" cap="flat" cmpd="sng" algn="ctr">
                      <a:solidFill>
                        <a:srgbClr val="DCE1E4"/>
                      </a:solidFill>
                      <a:prstDash val="solid"/>
                      <a:round/>
                      <a:headEnd type="none" w="med" len="med"/>
                      <a:tailEnd type="none" w="med" len="med"/>
                    </a:lnR>
                    <a:lnT w="9525" cap="flat" cmpd="sng" algn="ctr">
                      <a:solidFill>
                        <a:srgbClr val="DCE1E4"/>
                      </a:solidFill>
                      <a:prstDash val="solid"/>
                      <a:round/>
                      <a:headEnd type="none" w="med" len="med"/>
                      <a:tailEnd type="none" w="med" len="med"/>
                    </a:lnT>
                    <a:lnB w="9525" cap="flat" cmpd="sng" algn="ctr">
                      <a:solidFill>
                        <a:srgbClr val="DCE1E4"/>
                      </a:solidFill>
                      <a:prstDash val="solid"/>
                      <a:round/>
                      <a:headEnd type="none" w="med" len="med"/>
                      <a:tailEnd type="none" w="med" len="med"/>
                    </a:lnB>
                  </a:tcPr>
                </a:tc>
                <a:tc>
                  <a:txBody>
                    <a:bodyPr/>
                    <a:lstStyle/>
                    <a:p>
                      <a:pPr indent="0" marL="0">
                        <a:buNone/>
                      </a:pPr>
                      <a:r>
                        <a:rPr lang="en-US" sz="1000" dirty="0">
                          <a:solidFill>
                            <a:srgbClr val="1F2937"/>
                          </a:solidFill>
                          <a:latin typeface="Calibri" pitchFamily="34" charset="0"/>
                          <a:ea typeface="Calibri" pitchFamily="34" charset="-122"/>
                          <a:cs typeface="Calibri" pitchFamily="34" charset="-120"/>
                        </a:rPr>
                        <a:t>Design and Development</a:t>
                      </a:r>
                      <a:endParaRPr lang="en-US" sz="1000" dirty="0">
                        <a:latin typeface="Calibri" charset="0"/>
                        <a:ea typeface="Calibri" charset="0"/>
                        <a:cs typeface="Calibri" charset="0"/>
                      </a:endParaRPr>
                    </a:p>
                  </a:txBody>
                  <a:tcPr marL="91440" marR="91440" marT="45720" marB="45720" anchor="ctr">
                    <a:lnL w="9525" cap="flat" cmpd="sng" algn="ctr">
                      <a:solidFill>
                        <a:srgbClr val="DCE1E4"/>
                      </a:solidFill>
                      <a:prstDash val="solid"/>
                      <a:round/>
                      <a:headEnd type="none" w="med" len="med"/>
                      <a:tailEnd type="none" w="med" len="med"/>
                    </a:lnL>
                    <a:lnR w="9525" cap="flat" cmpd="sng" algn="ctr">
                      <a:solidFill>
                        <a:srgbClr val="DCE1E4"/>
                      </a:solidFill>
                      <a:prstDash val="solid"/>
                      <a:round/>
                      <a:headEnd type="none" w="med" len="med"/>
                      <a:tailEnd type="none" w="med" len="med"/>
                    </a:lnR>
                    <a:lnT w="9525" cap="flat" cmpd="sng" algn="ctr">
                      <a:solidFill>
                        <a:srgbClr val="DCE1E4"/>
                      </a:solidFill>
                      <a:prstDash val="solid"/>
                      <a:round/>
                      <a:headEnd type="none" w="med" len="med"/>
                      <a:tailEnd type="none" w="med" len="med"/>
                    </a:lnT>
                    <a:lnB w="9525" cap="flat" cmpd="sng" algn="ctr">
                      <a:solidFill>
                        <a:srgbClr val="DCE1E4"/>
                      </a:solidFill>
                      <a:prstDash val="solid"/>
                      <a:round/>
                      <a:headEnd type="none" w="med" len="med"/>
                      <a:tailEnd type="none" w="med" len="med"/>
                    </a:lnB>
                  </a:tcPr>
                </a:tc>
                <a:tc>
                  <a:txBody>
                    <a:bodyPr/>
                    <a:lstStyle/>
                    <a:p>
                      <a:pPr indent="0" marL="0">
                        <a:buNone/>
                      </a:pPr>
                      <a:r>
                        <a:rPr lang="en-US" sz="1000" dirty="0">
                          <a:solidFill>
                            <a:srgbClr val="1F2937"/>
                          </a:solidFill>
                          <a:latin typeface="Calibri" pitchFamily="34" charset="0"/>
                          <a:ea typeface="Calibri" pitchFamily="34" charset="-122"/>
                          <a:cs typeface="Calibri" pitchFamily="34" charset="-120"/>
                        </a:rPr>
                        <a:t>Prototype operational in local sandbox; 10,000 synthetic DIDs generated</a:t>
                      </a:r>
                      <a:endParaRPr lang="en-US" sz="1000" dirty="0">
                        <a:latin typeface="Calibri" charset="0"/>
                        <a:ea typeface="Calibri" charset="0"/>
                        <a:cs typeface="Calibri" charset="0"/>
                      </a:endParaRPr>
                    </a:p>
                  </a:txBody>
                  <a:tcPr marL="91440" marR="91440" marT="45720" marB="45720" anchor="ctr">
                    <a:lnL w="9525" cap="flat" cmpd="sng" algn="ctr">
                      <a:solidFill>
                        <a:srgbClr val="DCE1E4"/>
                      </a:solidFill>
                      <a:prstDash val="solid"/>
                      <a:round/>
                      <a:headEnd type="none" w="med" len="med"/>
                      <a:tailEnd type="none" w="med" len="med"/>
                    </a:lnL>
                    <a:lnR w="9525" cap="flat" cmpd="sng" algn="ctr">
                      <a:solidFill>
                        <a:srgbClr val="DCE1E4"/>
                      </a:solidFill>
                      <a:prstDash val="solid"/>
                      <a:round/>
                      <a:headEnd type="none" w="med" len="med"/>
                      <a:tailEnd type="none" w="med" len="med"/>
                    </a:lnR>
                    <a:lnT w="9525" cap="flat" cmpd="sng" algn="ctr">
                      <a:solidFill>
                        <a:srgbClr val="DCE1E4"/>
                      </a:solidFill>
                      <a:prstDash val="solid"/>
                      <a:round/>
                      <a:headEnd type="none" w="med" len="med"/>
                      <a:tailEnd type="none" w="med" len="med"/>
                    </a:lnT>
                    <a:lnB w="9525" cap="flat" cmpd="sng" algn="ctr">
                      <a:solidFill>
                        <a:srgbClr val="DCE1E4"/>
                      </a:solidFill>
                      <a:prstDash val="solid"/>
                      <a:round/>
                      <a:headEnd type="none" w="med" len="med"/>
                      <a:tailEnd type="none" w="med" len="med"/>
                    </a:lnB>
                  </a:tcPr>
                </a:tc>
              </a:tr>
              <a:tr h="466344">
                <a:tc>
                  <a:txBody>
                    <a:bodyPr/>
                    <a:lstStyle/>
                    <a:p>
                      <a:pPr indent="0" marL="0">
                        <a:buNone/>
                      </a:pPr>
                      <a:r>
                        <a:rPr lang="en-US" sz="1000" dirty="0">
                          <a:solidFill>
                            <a:srgbClr val="1F2937"/>
                          </a:solidFill>
                          <a:latin typeface="Calibri" pitchFamily="34" charset="0"/>
                          <a:ea typeface="Calibri" pitchFamily="34" charset="-122"/>
                          <a:cs typeface="Calibri" pitchFamily="34" charset="-120"/>
                        </a:rPr>
                        <a:t>4</a:t>
                      </a:r>
                      <a:endParaRPr lang="en-US" sz="1000" dirty="0">
                        <a:latin typeface="Calibri" charset="0"/>
                        <a:ea typeface="Calibri" charset="0"/>
                        <a:cs typeface="Calibri" charset="0"/>
                      </a:endParaRPr>
                    </a:p>
                  </a:txBody>
                  <a:tcPr marL="91440" marR="91440" marT="45720" marB="45720" anchor="ctr">
                    <a:lnL w="9525" cap="flat" cmpd="sng" algn="ctr">
                      <a:solidFill>
                        <a:srgbClr val="DCE1E4"/>
                      </a:solidFill>
                      <a:prstDash val="solid"/>
                      <a:round/>
                      <a:headEnd type="none" w="med" len="med"/>
                      <a:tailEnd type="none" w="med" len="med"/>
                    </a:lnL>
                    <a:lnR w="9525" cap="flat" cmpd="sng" algn="ctr">
                      <a:solidFill>
                        <a:srgbClr val="DCE1E4"/>
                      </a:solidFill>
                      <a:prstDash val="solid"/>
                      <a:round/>
                      <a:headEnd type="none" w="med" len="med"/>
                      <a:tailEnd type="none" w="med" len="med"/>
                    </a:lnR>
                    <a:lnT w="9525" cap="flat" cmpd="sng" algn="ctr">
                      <a:solidFill>
                        <a:srgbClr val="DCE1E4"/>
                      </a:solidFill>
                      <a:prstDash val="solid"/>
                      <a:round/>
                      <a:headEnd type="none" w="med" len="med"/>
                      <a:tailEnd type="none" w="med" len="med"/>
                    </a:lnT>
                    <a:lnB w="9525" cap="flat" cmpd="sng" algn="ctr">
                      <a:solidFill>
                        <a:srgbClr val="DCE1E4"/>
                      </a:solidFill>
                      <a:prstDash val="solid"/>
                      <a:round/>
                      <a:headEnd type="none" w="med" len="med"/>
                      <a:tailEnd type="none" w="med" len="med"/>
                    </a:lnB>
                  </a:tcPr>
                </a:tc>
                <a:tc>
                  <a:txBody>
                    <a:bodyPr/>
                    <a:lstStyle/>
                    <a:p>
                      <a:pPr indent="0" marL="0">
                        <a:buNone/>
                      </a:pPr>
                      <a:r>
                        <a:rPr lang="en-US" sz="1000" dirty="0">
                          <a:solidFill>
                            <a:srgbClr val="1F2937"/>
                          </a:solidFill>
                          <a:latin typeface="Calibri" pitchFamily="34" charset="0"/>
                          <a:ea typeface="Calibri" pitchFamily="34" charset="-122"/>
                          <a:cs typeface="Calibri" pitchFamily="34" charset="-120"/>
                        </a:rPr>
                        <a:t>Demonstration &amp; Evaluation</a:t>
                      </a:r>
                      <a:endParaRPr lang="en-US" sz="1000" dirty="0">
                        <a:latin typeface="Calibri" charset="0"/>
                        <a:ea typeface="Calibri" charset="0"/>
                        <a:cs typeface="Calibri" charset="0"/>
                      </a:endParaRPr>
                    </a:p>
                  </a:txBody>
                  <a:tcPr marL="91440" marR="91440" marT="45720" marB="45720" anchor="ctr">
                    <a:lnL w="9525" cap="flat" cmpd="sng" algn="ctr">
                      <a:solidFill>
                        <a:srgbClr val="DCE1E4"/>
                      </a:solidFill>
                      <a:prstDash val="solid"/>
                      <a:round/>
                      <a:headEnd type="none" w="med" len="med"/>
                      <a:tailEnd type="none" w="med" len="med"/>
                    </a:lnL>
                    <a:lnR w="9525" cap="flat" cmpd="sng" algn="ctr">
                      <a:solidFill>
                        <a:srgbClr val="DCE1E4"/>
                      </a:solidFill>
                      <a:prstDash val="solid"/>
                      <a:round/>
                      <a:headEnd type="none" w="med" len="med"/>
                      <a:tailEnd type="none" w="med" len="med"/>
                    </a:lnR>
                    <a:lnT w="9525" cap="flat" cmpd="sng" algn="ctr">
                      <a:solidFill>
                        <a:srgbClr val="DCE1E4"/>
                      </a:solidFill>
                      <a:prstDash val="solid"/>
                      <a:round/>
                      <a:headEnd type="none" w="med" len="med"/>
                      <a:tailEnd type="none" w="med" len="med"/>
                    </a:lnT>
                    <a:lnB w="9525" cap="flat" cmpd="sng" algn="ctr">
                      <a:solidFill>
                        <a:srgbClr val="DCE1E4"/>
                      </a:solidFill>
                      <a:prstDash val="solid"/>
                      <a:round/>
                      <a:headEnd type="none" w="med" len="med"/>
                      <a:tailEnd type="none" w="med" len="med"/>
                    </a:lnB>
                  </a:tcPr>
                </a:tc>
                <a:tc>
                  <a:txBody>
                    <a:bodyPr/>
                    <a:lstStyle/>
                    <a:p>
                      <a:pPr indent="0" marL="0">
                        <a:buNone/>
                      </a:pPr>
                      <a:r>
                        <a:rPr lang="en-US" sz="1000" dirty="0">
                          <a:solidFill>
                            <a:srgbClr val="1F2937"/>
                          </a:solidFill>
                          <a:latin typeface="Calibri" pitchFamily="34" charset="0"/>
                          <a:ea typeface="Calibri" pitchFamily="34" charset="-122"/>
                          <a:cs typeface="Calibri" pitchFamily="34" charset="-120"/>
                        </a:rPr>
                        <a:t>Cloud deployment successful; raw empirical performance data collected</a:t>
                      </a:r>
                      <a:endParaRPr lang="en-US" sz="1000" dirty="0">
                        <a:latin typeface="Calibri" charset="0"/>
                        <a:ea typeface="Calibri" charset="0"/>
                        <a:cs typeface="Calibri" charset="0"/>
                      </a:endParaRPr>
                    </a:p>
                  </a:txBody>
                  <a:tcPr marL="91440" marR="91440" marT="45720" marB="45720" anchor="ctr">
                    <a:lnL w="9525" cap="flat" cmpd="sng" algn="ctr">
                      <a:solidFill>
                        <a:srgbClr val="DCE1E4"/>
                      </a:solidFill>
                      <a:prstDash val="solid"/>
                      <a:round/>
                      <a:headEnd type="none" w="med" len="med"/>
                      <a:tailEnd type="none" w="med" len="med"/>
                    </a:lnL>
                    <a:lnR w="9525" cap="flat" cmpd="sng" algn="ctr">
                      <a:solidFill>
                        <a:srgbClr val="DCE1E4"/>
                      </a:solidFill>
                      <a:prstDash val="solid"/>
                      <a:round/>
                      <a:headEnd type="none" w="med" len="med"/>
                      <a:tailEnd type="none" w="med" len="med"/>
                    </a:lnR>
                    <a:lnT w="9525" cap="flat" cmpd="sng" algn="ctr">
                      <a:solidFill>
                        <a:srgbClr val="DCE1E4"/>
                      </a:solidFill>
                      <a:prstDash val="solid"/>
                      <a:round/>
                      <a:headEnd type="none" w="med" len="med"/>
                      <a:tailEnd type="none" w="med" len="med"/>
                    </a:lnT>
                    <a:lnB w="9525" cap="flat" cmpd="sng" algn="ctr">
                      <a:solidFill>
                        <a:srgbClr val="DCE1E4"/>
                      </a:solidFill>
                      <a:prstDash val="solid"/>
                      <a:round/>
                      <a:headEnd type="none" w="med" len="med"/>
                      <a:tailEnd type="none" w="med" len="med"/>
                    </a:lnB>
                  </a:tcPr>
                </a:tc>
              </a:tr>
              <a:tr h="466344">
                <a:tc>
                  <a:txBody>
                    <a:bodyPr/>
                    <a:lstStyle/>
                    <a:p>
                      <a:pPr indent="0" marL="0">
                        <a:buNone/>
                      </a:pPr>
                      <a:r>
                        <a:rPr lang="en-US" sz="1000" dirty="0">
                          <a:solidFill>
                            <a:srgbClr val="1F2937"/>
                          </a:solidFill>
                          <a:latin typeface="Calibri" pitchFamily="34" charset="0"/>
                          <a:ea typeface="Calibri" pitchFamily="34" charset="-122"/>
                          <a:cs typeface="Calibri" pitchFamily="34" charset="-120"/>
                        </a:rPr>
                        <a:t>5</a:t>
                      </a:r>
                      <a:endParaRPr lang="en-US" sz="1000" dirty="0">
                        <a:latin typeface="Calibri" charset="0"/>
                        <a:ea typeface="Calibri" charset="0"/>
                        <a:cs typeface="Calibri" charset="0"/>
                      </a:endParaRPr>
                    </a:p>
                  </a:txBody>
                  <a:tcPr marL="91440" marR="91440" marT="45720" marB="45720" anchor="ctr">
                    <a:lnL w="9525" cap="flat" cmpd="sng" algn="ctr">
                      <a:solidFill>
                        <a:srgbClr val="DCE1E4"/>
                      </a:solidFill>
                      <a:prstDash val="solid"/>
                      <a:round/>
                      <a:headEnd type="none" w="med" len="med"/>
                      <a:tailEnd type="none" w="med" len="med"/>
                    </a:lnL>
                    <a:lnR w="9525" cap="flat" cmpd="sng" algn="ctr">
                      <a:solidFill>
                        <a:srgbClr val="DCE1E4"/>
                      </a:solidFill>
                      <a:prstDash val="solid"/>
                      <a:round/>
                      <a:headEnd type="none" w="med" len="med"/>
                      <a:tailEnd type="none" w="med" len="med"/>
                    </a:lnR>
                    <a:lnT w="9525" cap="flat" cmpd="sng" algn="ctr">
                      <a:solidFill>
                        <a:srgbClr val="DCE1E4"/>
                      </a:solidFill>
                      <a:prstDash val="solid"/>
                      <a:round/>
                      <a:headEnd type="none" w="med" len="med"/>
                      <a:tailEnd type="none" w="med" len="med"/>
                    </a:lnT>
                    <a:lnB w="9525" cap="flat" cmpd="sng" algn="ctr">
                      <a:solidFill>
                        <a:srgbClr val="DCE1E4"/>
                      </a:solidFill>
                      <a:prstDash val="solid"/>
                      <a:round/>
                      <a:headEnd type="none" w="med" len="med"/>
                      <a:tailEnd type="none" w="med" len="med"/>
                    </a:lnB>
                  </a:tcPr>
                </a:tc>
                <a:tc>
                  <a:txBody>
                    <a:bodyPr/>
                    <a:lstStyle/>
                    <a:p>
                      <a:pPr indent="0" marL="0">
                        <a:buNone/>
                      </a:pPr>
                      <a:r>
                        <a:rPr lang="en-US" sz="1000" dirty="0">
                          <a:solidFill>
                            <a:srgbClr val="1F2937"/>
                          </a:solidFill>
                          <a:latin typeface="Calibri" pitchFamily="34" charset="0"/>
                          <a:ea typeface="Calibri" pitchFamily="34" charset="-122"/>
                          <a:cs typeface="Calibri" pitchFamily="34" charset="-120"/>
                        </a:rPr>
                        <a:t>Evaluation</a:t>
                      </a:r>
                      <a:endParaRPr lang="en-US" sz="1000" dirty="0">
                        <a:latin typeface="Calibri" charset="0"/>
                        <a:ea typeface="Calibri" charset="0"/>
                        <a:cs typeface="Calibri" charset="0"/>
                      </a:endParaRPr>
                    </a:p>
                  </a:txBody>
                  <a:tcPr marL="91440" marR="91440" marT="45720" marB="45720" anchor="ctr">
                    <a:lnL w="9525" cap="flat" cmpd="sng" algn="ctr">
                      <a:solidFill>
                        <a:srgbClr val="DCE1E4"/>
                      </a:solidFill>
                      <a:prstDash val="solid"/>
                      <a:round/>
                      <a:headEnd type="none" w="med" len="med"/>
                      <a:tailEnd type="none" w="med" len="med"/>
                    </a:lnL>
                    <a:lnR w="9525" cap="flat" cmpd="sng" algn="ctr">
                      <a:solidFill>
                        <a:srgbClr val="DCE1E4"/>
                      </a:solidFill>
                      <a:prstDash val="solid"/>
                      <a:round/>
                      <a:headEnd type="none" w="med" len="med"/>
                      <a:tailEnd type="none" w="med" len="med"/>
                    </a:lnR>
                    <a:lnT w="9525" cap="flat" cmpd="sng" algn="ctr">
                      <a:solidFill>
                        <a:srgbClr val="DCE1E4"/>
                      </a:solidFill>
                      <a:prstDash val="solid"/>
                      <a:round/>
                      <a:headEnd type="none" w="med" len="med"/>
                      <a:tailEnd type="none" w="med" len="med"/>
                    </a:lnT>
                    <a:lnB w="9525" cap="flat" cmpd="sng" algn="ctr">
                      <a:solidFill>
                        <a:srgbClr val="DCE1E4"/>
                      </a:solidFill>
                      <a:prstDash val="solid"/>
                      <a:round/>
                      <a:headEnd type="none" w="med" len="med"/>
                      <a:tailEnd type="none" w="med" len="med"/>
                    </a:lnB>
                  </a:tcPr>
                </a:tc>
                <a:tc>
                  <a:txBody>
                    <a:bodyPr/>
                    <a:lstStyle/>
                    <a:p>
                      <a:pPr indent="0" marL="0">
                        <a:buNone/>
                      </a:pPr>
                      <a:r>
                        <a:rPr lang="en-US" sz="1000" dirty="0">
                          <a:solidFill>
                            <a:srgbClr val="1F2937"/>
                          </a:solidFill>
                          <a:latin typeface="Calibri" pitchFamily="34" charset="0"/>
                          <a:ea typeface="Calibri" pitchFamily="34" charset="-122"/>
                          <a:cs typeface="Calibri" pitchFamily="34" charset="-120"/>
                        </a:rPr>
                        <a:t>Data analysis complete; visualisations &amp; comparison reports generated</a:t>
                      </a:r>
                      <a:endParaRPr lang="en-US" sz="1000" dirty="0">
                        <a:latin typeface="Calibri" charset="0"/>
                        <a:ea typeface="Calibri" charset="0"/>
                        <a:cs typeface="Calibri" charset="0"/>
                      </a:endParaRPr>
                    </a:p>
                  </a:txBody>
                  <a:tcPr marL="91440" marR="91440" marT="45720" marB="45720" anchor="ctr">
                    <a:lnL w="9525" cap="flat" cmpd="sng" algn="ctr">
                      <a:solidFill>
                        <a:srgbClr val="DCE1E4"/>
                      </a:solidFill>
                      <a:prstDash val="solid"/>
                      <a:round/>
                      <a:headEnd type="none" w="med" len="med"/>
                      <a:tailEnd type="none" w="med" len="med"/>
                    </a:lnL>
                    <a:lnR w="9525" cap="flat" cmpd="sng" algn="ctr">
                      <a:solidFill>
                        <a:srgbClr val="DCE1E4"/>
                      </a:solidFill>
                      <a:prstDash val="solid"/>
                      <a:round/>
                      <a:headEnd type="none" w="med" len="med"/>
                      <a:tailEnd type="none" w="med" len="med"/>
                    </a:lnR>
                    <a:lnT w="9525" cap="flat" cmpd="sng" algn="ctr">
                      <a:solidFill>
                        <a:srgbClr val="DCE1E4"/>
                      </a:solidFill>
                      <a:prstDash val="solid"/>
                      <a:round/>
                      <a:headEnd type="none" w="med" len="med"/>
                      <a:tailEnd type="none" w="med" len="med"/>
                    </a:lnT>
                    <a:lnB w="9525" cap="flat" cmpd="sng" algn="ctr">
                      <a:solidFill>
                        <a:srgbClr val="DCE1E4"/>
                      </a:solidFill>
                      <a:prstDash val="solid"/>
                      <a:round/>
                      <a:headEnd type="none" w="med" len="med"/>
                      <a:tailEnd type="none" w="med" len="med"/>
                    </a:lnB>
                  </a:tcPr>
                </a:tc>
              </a:tr>
              <a:tr h="466344">
                <a:tc>
                  <a:txBody>
                    <a:bodyPr/>
                    <a:lstStyle/>
                    <a:p>
                      <a:pPr indent="0" marL="0">
                        <a:buNone/>
                      </a:pPr>
                      <a:r>
                        <a:rPr lang="en-US" sz="1000" dirty="0">
                          <a:solidFill>
                            <a:srgbClr val="1F2937"/>
                          </a:solidFill>
                          <a:latin typeface="Calibri" pitchFamily="34" charset="0"/>
                          <a:ea typeface="Calibri" pitchFamily="34" charset="-122"/>
                          <a:cs typeface="Calibri" pitchFamily="34" charset="-120"/>
                        </a:rPr>
                        <a:t>6</a:t>
                      </a:r>
                      <a:endParaRPr lang="en-US" sz="1000" dirty="0">
                        <a:latin typeface="Calibri" charset="0"/>
                        <a:ea typeface="Calibri" charset="0"/>
                        <a:cs typeface="Calibri" charset="0"/>
                      </a:endParaRPr>
                    </a:p>
                  </a:txBody>
                  <a:tcPr marL="91440" marR="91440" marT="45720" marB="45720" anchor="ctr">
                    <a:lnL w="9525" cap="flat" cmpd="sng" algn="ctr">
                      <a:solidFill>
                        <a:srgbClr val="DCE1E4"/>
                      </a:solidFill>
                      <a:prstDash val="solid"/>
                      <a:round/>
                      <a:headEnd type="none" w="med" len="med"/>
                      <a:tailEnd type="none" w="med" len="med"/>
                    </a:lnL>
                    <a:lnR w="9525" cap="flat" cmpd="sng" algn="ctr">
                      <a:solidFill>
                        <a:srgbClr val="DCE1E4"/>
                      </a:solidFill>
                      <a:prstDash val="solid"/>
                      <a:round/>
                      <a:headEnd type="none" w="med" len="med"/>
                      <a:tailEnd type="none" w="med" len="med"/>
                    </a:lnR>
                    <a:lnT w="9525" cap="flat" cmpd="sng" algn="ctr">
                      <a:solidFill>
                        <a:srgbClr val="DCE1E4"/>
                      </a:solidFill>
                      <a:prstDash val="solid"/>
                      <a:round/>
                      <a:headEnd type="none" w="med" len="med"/>
                      <a:tailEnd type="none" w="med" len="med"/>
                    </a:lnT>
                    <a:lnB w="9525" cap="flat" cmpd="sng" algn="ctr">
                      <a:solidFill>
                        <a:srgbClr val="DCE1E4"/>
                      </a:solidFill>
                      <a:prstDash val="solid"/>
                      <a:round/>
                      <a:headEnd type="none" w="med" len="med"/>
                      <a:tailEnd type="none" w="med" len="med"/>
                    </a:lnB>
                  </a:tcPr>
                </a:tc>
                <a:tc>
                  <a:txBody>
                    <a:bodyPr/>
                    <a:lstStyle/>
                    <a:p>
                      <a:pPr indent="0" marL="0">
                        <a:buNone/>
                      </a:pPr>
                      <a:r>
                        <a:rPr lang="en-US" sz="1000" dirty="0">
                          <a:solidFill>
                            <a:srgbClr val="1F2937"/>
                          </a:solidFill>
                          <a:latin typeface="Calibri" pitchFamily="34" charset="0"/>
                          <a:ea typeface="Calibri" pitchFamily="34" charset="-122"/>
                          <a:cs typeface="Calibri" pitchFamily="34" charset="-120"/>
                        </a:rPr>
                        <a:t>Communication</a:t>
                      </a:r>
                      <a:endParaRPr lang="en-US" sz="1000" dirty="0">
                        <a:latin typeface="Calibri" charset="0"/>
                        <a:ea typeface="Calibri" charset="0"/>
                        <a:cs typeface="Calibri" charset="0"/>
                      </a:endParaRPr>
                    </a:p>
                  </a:txBody>
                  <a:tcPr marL="91440" marR="91440" marT="45720" marB="45720" anchor="ctr">
                    <a:lnL w="9525" cap="flat" cmpd="sng" algn="ctr">
                      <a:solidFill>
                        <a:srgbClr val="DCE1E4"/>
                      </a:solidFill>
                      <a:prstDash val="solid"/>
                      <a:round/>
                      <a:headEnd type="none" w="med" len="med"/>
                      <a:tailEnd type="none" w="med" len="med"/>
                    </a:lnL>
                    <a:lnR w="9525" cap="flat" cmpd="sng" algn="ctr">
                      <a:solidFill>
                        <a:srgbClr val="DCE1E4"/>
                      </a:solidFill>
                      <a:prstDash val="solid"/>
                      <a:round/>
                      <a:headEnd type="none" w="med" len="med"/>
                      <a:tailEnd type="none" w="med" len="med"/>
                    </a:lnR>
                    <a:lnT w="9525" cap="flat" cmpd="sng" algn="ctr">
                      <a:solidFill>
                        <a:srgbClr val="DCE1E4"/>
                      </a:solidFill>
                      <a:prstDash val="solid"/>
                      <a:round/>
                      <a:headEnd type="none" w="med" len="med"/>
                      <a:tailEnd type="none" w="med" len="med"/>
                    </a:lnT>
                    <a:lnB w="9525" cap="flat" cmpd="sng" algn="ctr">
                      <a:solidFill>
                        <a:srgbClr val="DCE1E4"/>
                      </a:solidFill>
                      <a:prstDash val="solid"/>
                      <a:round/>
                      <a:headEnd type="none" w="med" len="med"/>
                      <a:tailEnd type="none" w="med" len="med"/>
                    </a:lnB>
                  </a:tcPr>
                </a:tc>
                <a:tc>
                  <a:txBody>
                    <a:bodyPr/>
                    <a:lstStyle/>
                    <a:p>
                      <a:pPr indent="0" marL="0">
                        <a:buNone/>
                      </a:pPr>
                      <a:r>
                        <a:rPr lang="en-US" sz="1000" dirty="0">
                          <a:solidFill>
                            <a:srgbClr val="1F2937"/>
                          </a:solidFill>
                          <a:latin typeface="Calibri" pitchFamily="34" charset="0"/>
                          <a:ea typeface="Calibri" pitchFamily="34" charset="-122"/>
                          <a:cs typeface="Calibri" pitchFamily="34" charset="-120"/>
                        </a:rPr>
                        <a:t>Final MSc dissertation submission</a:t>
                      </a:r>
                      <a:endParaRPr lang="en-US" sz="1000" dirty="0">
                        <a:latin typeface="Calibri" charset="0"/>
                        <a:ea typeface="Calibri" charset="0"/>
                        <a:cs typeface="Calibri" charset="0"/>
                      </a:endParaRPr>
                    </a:p>
                  </a:txBody>
                  <a:tcPr marL="91440" marR="91440" marT="45720" marB="45720" anchor="ctr">
                    <a:lnL w="9525" cap="flat" cmpd="sng" algn="ctr">
                      <a:solidFill>
                        <a:srgbClr val="DCE1E4"/>
                      </a:solidFill>
                      <a:prstDash val="solid"/>
                      <a:round/>
                      <a:headEnd type="none" w="med" len="med"/>
                      <a:tailEnd type="none" w="med" len="med"/>
                    </a:lnL>
                    <a:lnR w="9525" cap="flat" cmpd="sng" algn="ctr">
                      <a:solidFill>
                        <a:srgbClr val="DCE1E4"/>
                      </a:solidFill>
                      <a:prstDash val="solid"/>
                      <a:round/>
                      <a:headEnd type="none" w="med" len="med"/>
                      <a:tailEnd type="none" w="med" len="med"/>
                    </a:lnR>
                    <a:lnT w="9525" cap="flat" cmpd="sng" algn="ctr">
                      <a:solidFill>
                        <a:srgbClr val="DCE1E4"/>
                      </a:solidFill>
                      <a:prstDash val="solid"/>
                      <a:round/>
                      <a:headEnd type="none" w="med" len="med"/>
                      <a:tailEnd type="none" w="med" len="med"/>
                    </a:lnT>
                    <a:lnB w="9525" cap="flat" cmpd="sng" algn="ctr">
                      <a:solidFill>
                        <a:srgbClr val="DCE1E4"/>
                      </a:solidFill>
                      <a:prstDash val="solid"/>
                      <a:round/>
                      <a:headEnd type="none" w="med" len="med"/>
                      <a:tailEnd type="none" w="med" len="med"/>
                    </a:lnB>
                  </a:tcPr>
                </a:tc>
              </a:tr>
            </a:tbl>
          </a:graphicData>
        </a:graphic>
      </p:graphicFrame>
      <p:sp>
        <p:nvSpPr>
          <p:cNvPr id="9" name="Text 5"/>
          <p:cNvSpPr/>
          <p:nvPr/>
        </p:nvSpPr>
        <p:spPr>
          <a:xfrm>
            <a:off x="7543800" y="1554480"/>
            <a:ext cx="4206240" cy="320040"/>
          </a:xfrm>
          <a:prstGeom prst="rect">
            <a:avLst/>
          </a:prstGeom>
          <a:noFill/>
          <a:ln/>
        </p:spPr>
        <p:txBody>
          <a:bodyPr wrap="square" rtlCol="0" anchor="ctr"/>
          <a:lstStyle/>
          <a:p>
            <a:pPr indent="0" marL="0">
              <a:buNone/>
            </a:pPr>
            <a:r>
              <a:rPr lang="en-US" sz="1400" b="1" dirty="0">
                <a:solidFill>
                  <a:srgbClr val="12777C"/>
                </a:solidFill>
                <a:latin typeface="Calibri" pitchFamily="34" charset="0"/>
                <a:ea typeface="Calibri" pitchFamily="34" charset="-122"/>
                <a:cs typeface="Calibri" pitchFamily="34" charset="-120"/>
              </a:rPr>
              <a:t>Resources (Table 3.3)</a:t>
            </a:r>
            <a:endParaRPr lang="en-US" sz="1400" dirty="0"/>
          </a:p>
        </p:txBody>
      </p:sp>
      <p:sp>
        <p:nvSpPr>
          <p:cNvPr id="10" name="Shape 6"/>
          <p:cNvSpPr/>
          <p:nvPr/>
        </p:nvSpPr>
        <p:spPr>
          <a:xfrm>
            <a:off x="7543800" y="1920240"/>
            <a:ext cx="4206240" cy="786384"/>
          </a:xfrm>
          <a:prstGeom prst="roundRect">
            <a:avLst>
              <a:gd name="adj" fmla="val 9302"/>
            </a:avLst>
          </a:prstGeom>
          <a:solidFill>
            <a:srgbClr val="F4F6F7"/>
          </a:solidFill>
          <a:ln w="9525">
            <a:solidFill>
              <a:srgbClr val="DCE1E4"/>
            </a:solidFill>
            <a:prstDash val="solid"/>
          </a:ln>
        </p:spPr>
      </p:sp>
      <p:sp>
        <p:nvSpPr>
          <p:cNvPr id="11" name="Text 7"/>
          <p:cNvSpPr/>
          <p:nvPr/>
        </p:nvSpPr>
        <p:spPr>
          <a:xfrm>
            <a:off x="7680960" y="1975104"/>
            <a:ext cx="3931920" cy="274320"/>
          </a:xfrm>
          <a:prstGeom prst="rect">
            <a:avLst/>
          </a:prstGeom>
          <a:noFill/>
          <a:ln/>
        </p:spPr>
        <p:txBody>
          <a:bodyPr wrap="square" rtlCol="0" anchor="ctr"/>
          <a:lstStyle/>
          <a:p>
            <a:pPr indent="0" marL="0">
              <a:buNone/>
            </a:pPr>
            <a:r>
              <a:rPr lang="en-US" sz="1100" b="1" dirty="0">
                <a:solidFill>
                  <a:srgbClr val="0B2545"/>
                </a:solidFill>
                <a:latin typeface="Calibri" pitchFamily="34" charset="0"/>
                <a:ea typeface="Calibri" pitchFamily="34" charset="-122"/>
                <a:cs typeface="Calibri" pitchFamily="34" charset="-120"/>
              </a:rPr>
              <a:t>Languages</a:t>
            </a:r>
            <a:endParaRPr lang="en-US" sz="1100" dirty="0"/>
          </a:p>
        </p:txBody>
      </p:sp>
      <p:sp>
        <p:nvSpPr>
          <p:cNvPr id="12" name="Text 8"/>
          <p:cNvSpPr/>
          <p:nvPr/>
        </p:nvSpPr>
        <p:spPr>
          <a:xfrm>
            <a:off x="7680960" y="2249424"/>
            <a:ext cx="3931920" cy="420624"/>
          </a:xfrm>
          <a:prstGeom prst="rect">
            <a:avLst/>
          </a:prstGeom>
          <a:noFill/>
          <a:ln/>
        </p:spPr>
        <p:txBody>
          <a:bodyPr wrap="square" rtlCol="0" anchor="ctr"/>
          <a:lstStyle/>
          <a:p>
            <a:pPr indent="0" marL="0">
              <a:buNone/>
            </a:pPr>
            <a:r>
              <a:rPr lang="en-US" sz="1000" dirty="0">
                <a:solidFill>
                  <a:srgbClr val="1F2937"/>
                </a:solidFill>
                <a:latin typeface="Calibri" pitchFamily="34" charset="0"/>
                <a:ea typeface="Calibri" pitchFamily="34" charset="-122"/>
                <a:cs typeface="Calibri" pitchFamily="34" charset="-120"/>
              </a:rPr>
              <a:t>TypeScript/JavaScript (Node.js), Express API framework</a:t>
            </a:r>
            <a:endParaRPr lang="en-US" sz="1000" dirty="0"/>
          </a:p>
        </p:txBody>
      </p:sp>
      <p:sp>
        <p:nvSpPr>
          <p:cNvPr id="13" name="Shape 9"/>
          <p:cNvSpPr/>
          <p:nvPr/>
        </p:nvSpPr>
        <p:spPr>
          <a:xfrm>
            <a:off x="7543800" y="2816352"/>
            <a:ext cx="4206240" cy="786384"/>
          </a:xfrm>
          <a:prstGeom prst="roundRect">
            <a:avLst>
              <a:gd name="adj" fmla="val 9302"/>
            </a:avLst>
          </a:prstGeom>
          <a:solidFill>
            <a:srgbClr val="F4F6F7"/>
          </a:solidFill>
          <a:ln w="9525">
            <a:solidFill>
              <a:srgbClr val="DCE1E4"/>
            </a:solidFill>
            <a:prstDash val="solid"/>
          </a:ln>
        </p:spPr>
      </p:sp>
      <p:sp>
        <p:nvSpPr>
          <p:cNvPr id="14" name="Text 10"/>
          <p:cNvSpPr/>
          <p:nvPr/>
        </p:nvSpPr>
        <p:spPr>
          <a:xfrm>
            <a:off x="7680960" y="2871216"/>
            <a:ext cx="3931920" cy="274320"/>
          </a:xfrm>
          <a:prstGeom prst="rect">
            <a:avLst/>
          </a:prstGeom>
          <a:noFill/>
          <a:ln/>
        </p:spPr>
        <p:txBody>
          <a:bodyPr wrap="square" rtlCol="0" anchor="ctr"/>
          <a:lstStyle/>
          <a:p>
            <a:pPr indent="0" marL="0">
              <a:buNone/>
            </a:pPr>
            <a:r>
              <a:rPr lang="en-US" sz="1100" b="1" dirty="0">
                <a:solidFill>
                  <a:srgbClr val="0B2545"/>
                </a:solidFill>
                <a:latin typeface="Calibri" pitchFamily="34" charset="0"/>
                <a:ea typeface="Calibri" pitchFamily="34" charset="-122"/>
                <a:cs typeface="Calibri" pitchFamily="34" charset="-120"/>
              </a:rPr>
              <a:t>Crypto libraries</a:t>
            </a:r>
            <a:endParaRPr lang="en-US" sz="1100" dirty="0"/>
          </a:p>
        </p:txBody>
      </p:sp>
      <p:sp>
        <p:nvSpPr>
          <p:cNvPr id="15" name="Text 11"/>
          <p:cNvSpPr/>
          <p:nvPr/>
        </p:nvSpPr>
        <p:spPr>
          <a:xfrm>
            <a:off x="7680960" y="3145536"/>
            <a:ext cx="3931920" cy="420624"/>
          </a:xfrm>
          <a:prstGeom prst="rect">
            <a:avLst/>
          </a:prstGeom>
          <a:noFill/>
          <a:ln/>
        </p:spPr>
        <p:txBody>
          <a:bodyPr wrap="square" rtlCol="0" anchor="ctr"/>
          <a:lstStyle/>
          <a:p>
            <a:pPr indent="0" marL="0">
              <a:buNone/>
            </a:pPr>
            <a:r>
              <a:rPr lang="en-US" sz="1000" dirty="0">
                <a:solidFill>
                  <a:srgbClr val="1F2937"/>
                </a:solidFill>
                <a:latin typeface="Calibri" pitchFamily="34" charset="0"/>
                <a:ea typeface="Calibri" pitchFamily="34" charset="-122"/>
                <a:cs typeface="Calibri" pitchFamily="34" charset="-120"/>
              </a:rPr>
              <a:t>@digitalbazaar/vc-status-list, OpenID4VP, BBS+ signature libraries</a:t>
            </a:r>
            <a:endParaRPr lang="en-US" sz="1000" dirty="0"/>
          </a:p>
        </p:txBody>
      </p:sp>
      <p:sp>
        <p:nvSpPr>
          <p:cNvPr id="16" name="Shape 12"/>
          <p:cNvSpPr/>
          <p:nvPr/>
        </p:nvSpPr>
        <p:spPr>
          <a:xfrm>
            <a:off x="7543800" y="3712464"/>
            <a:ext cx="4206240" cy="786384"/>
          </a:xfrm>
          <a:prstGeom prst="roundRect">
            <a:avLst>
              <a:gd name="adj" fmla="val 9302"/>
            </a:avLst>
          </a:prstGeom>
          <a:solidFill>
            <a:srgbClr val="F4F6F7"/>
          </a:solidFill>
          <a:ln w="9525">
            <a:solidFill>
              <a:srgbClr val="DCE1E4"/>
            </a:solidFill>
            <a:prstDash val="solid"/>
          </a:ln>
        </p:spPr>
      </p:sp>
      <p:sp>
        <p:nvSpPr>
          <p:cNvPr id="17" name="Text 13"/>
          <p:cNvSpPr/>
          <p:nvPr/>
        </p:nvSpPr>
        <p:spPr>
          <a:xfrm>
            <a:off x="7680960" y="3767328"/>
            <a:ext cx="3931920" cy="274320"/>
          </a:xfrm>
          <a:prstGeom prst="rect">
            <a:avLst/>
          </a:prstGeom>
          <a:noFill/>
          <a:ln/>
        </p:spPr>
        <p:txBody>
          <a:bodyPr wrap="square" rtlCol="0" anchor="ctr"/>
          <a:lstStyle/>
          <a:p>
            <a:pPr indent="0" marL="0">
              <a:buNone/>
            </a:pPr>
            <a:r>
              <a:rPr lang="en-US" sz="1100" b="1" dirty="0">
                <a:solidFill>
                  <a:srgbClr val="0B2545"/>
                </a:solidFill>
                <a:latin typeface="Calibri" pitchFamily="34" charset="0"/>
                <a:ea typeface="Calibri" pitchFamily="34" charset="-122"/>
                <a:cs typeface="Calibri" pitchFamily="34" charset="-120"/>
              </a:rPr>
              <a:t>Testing tools</a:t>
            </a:r>
            <a:endParaRPr lang="en-US" sz="1100" dirty="0"/>
          </a:p>
        </p:txBody>
      </p:sp>
      <p:sp>
        <p:nvSpPr>
          <p:cNvPr id="18" name="Text 14"/>
          <p:cNvSpPr/>
          <p:nvPr/>
        </p:nvSpPr>
        <p:spPr>
          <a:xfrm>
            <a:off x="7680960" y="4041648"/>
            <a:ext cx="3931920" cy="420624"/>
          </a:xfrm>
          <a:prstGeom prst="rect">
            <a:avLst/>
          </a:prstGeom>
          <a:noFill/>
          <a:ln/>
        </p:spPr>
        <p:txBody>
          <a:bodyPr wrap="square" rtlCol="0" anchor="ctr"/>
          <a:lstStyle/>
          <a:p>
            <a:pPr indent="0" marL="0">
              <a:buNone/>
            </a:pPr>
            <a:r>
              <a:rPr lang="en-US" sz="1000" dirty="0">
                <a:solidFill>
                  <a:srgbClr val="1F2937"/>
                </a:solidFill>
                <a:latin typeface="Calibri" pitchFamily="34" charset="0"/>
                <a:ea typeface="Calibri" pitchFamily="34" charset="-122"/>
                <a:cs typeface="Calibri" pitchFamily="34" charset="-120"/>
              </a:rPr>
              <a:t>Apache JMeter (load testing), Wireshark (packet analysis)</a:t>
            </a:r>
            <a:endParaRPr lang="en-US" sz="1000" dirty="0"/>
          </a:p>
        </p:txBody>
      </p:sp>
      <p:sp>
        <p:nvSpPr>
          <p:cNvPr id="19" name="Shape 15"/>
          <p:cNvSpPr/>
          <p:nvPr/>
        </p:nvSpPr>
        <p:spPr>
          <a:xfrm>
            <a:off x="7543800" y="4608576"/>
            <a:ext cx="4206240" cy="786384"/>
          </a:xfrm>
          <a:prstGeom prst="roundRect">
            <a:avLst>
              <a:gd name="adj" fmla="val 9302"/>
            </a:avLst>
          </a:prstGeom>
          <a:solidFill>
            <a:srgbClr val="F4F6F7"/>
          </a:solidFill>
          <a:ln w="9525">
            <a:solidFill>
              <a:srgbClr val="DCE1E4"/>
            </a:solidFill>
            <a:prstDash val="solid"/>
          </a:ln>
        </p:spPr>
      </p:sp>
      <p:sp>
        <p:nvSpPr>
          <p:cNvPr id="20" name="Text 16"/>
          <p:cNvSpPr/>
          <p:nvPr/>
        </p:nvSpPr>
        <p:spPr>
          <a:xfrm>
            <a:off x="7680960" y="4663440"/>
            <a:ext cx="3931920" cy="274320"/>
          </a:xfrm>
          <a:prstGeom prst="rect">
            <a:avLst/>
          </a:prstGeom>
          <a:noFill/>
          <a:ln/>
        </p:spPr>
        <p:txBody>
          <a:bodyPr wrap="square" rtlCol="0" anchor="ctr"/>
          <a:lstStyle/>
          <a:p>
            <a:pPr indent="0" marL="0">
              <a:buNone/>
            </a:pPr>
            <a:r>
              <a:rPr lang="en-US" sz="1100" b="1" dirty="0">
                <a:solidFill>
                  <a:srgbClr val="0B2545"/>
                </a:solidFill>
                <a:latin typeface="Calibri" pitchFamily="34" charset="0"/>
                <a:ea typeface="Calibri" pitchFamily="34" charset="-122"/>
                <a:cs typeface="Calibri" pitchFamily="34" charset="-120"/>
              </a:rPr>
              <a:t>Hardware</a:t>
            </a:r>
            <a:endParaRPr lang="en-US" sz="1100" dirty="0"/>
          </a:p>
        </p:txBody>
      </p:sp>
      <p:sp>
        <p:nvSpPr>
          <p:cNvPr id="21" name="Text 17"/>
          <p:cNvSpPr/>
          <p:nvPr/>
        </p:nvSpPr>
        <p:spPr>
          <a:xfrm>
            <a:off x="7680960" y="4937760"/>
            <a:ext cx="3931920" cy="420624"/>
          </a:xfrm>
          <a:prstGeom prst="rect">
            <a:avLst/>
          </a:prstGeom>
          <a:noFill/>
          <a:ln/>
        </p:spPr>
        <p:txBody>
          <a:bodyPr wrap="square" rtlCol="0" anchor="ctr"/>
          <a:lstStyle/>
          <a:p>
            <a:pPr indent="0" marL="0">
              <a:buNone/>
            </a:pPr>
            <a:r>
              <a:rPr lang="en-US" sz="1000" dirty="0">
                <a:solidFill>
                  <a:srgbClr val="1F2937"/>
                </a:solidFill>
                <a:latin typeface="Calibri" pitchFamily="34" charset="0"/>
                <a:ea typeface="Calibri" pitchFamily="34" charset="-122"/>
                <a:cs typeface="Calibri" pitchFamily="34" charset="-120"/>
              </a:rPr>
              <a:t>Mid-tier cloud VM — AWS EC2 t3.medium or GCP e2-standard-2</a:t>
            </a:r>
            <a:endParaRPr lang="en-US" sz="1000"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 9">
    <p:spTree>
      <p:nvGrpSpPr>
        <p:cNvPr id="1" name=""/>
        <p:cNvGrpSpPr/>
        <p:nvPr/>
      </p:nvGrpSpPr>
      <p:grpSpPr>
        <a:xfrm>
          <a:off x="0" y="0"/>
          <a:ext cx="0" cy="0"/>
          <a:chOff x="0" y="0"/>
          <a:chExt cx="0" cy="0"/>
        </a:xfrm>
      </p:grpSpPr>
      <p:pic>
        <p:nvPicPr>
          <p:cNvPr id="2" name="Image 0" descr="logo.png">    </p:cNvPr>
          <p:cNvPicPr>
            <a:picLocks noChangeAspect="1"/>
          </p:cNvPicPr>
          <p:nvPr/>
        </p:nvPicPr>
        <p:blipFill>
          <a:blip r:embed="rId1"/>
          <a:stretch>
            <a:fillRect/>
          </a:stretch>
        </p:blipFill>
        <p:spPr>
          <a:xfrm>
            <a:off x="365760" y="256032"/>
            <a:ext cx="1371600" cy="566928"/>
          </a:xfrm>
          <a:prstGeom prst="rect">
            <a:avLst/>
          </a:prstGeom>
        </p:spPr>
      </p:pic>
      <p:sp>
        <p:nvSpPr>
          <p:cNvPr id="3" name="Text 0"/>
          <p:cNvSpPr/>
          <p:nvPr/>
        </p:nvSpPr>
        <p:spPr>
          <a:xfrm>
            <a:off x="7589520" y="256032"/>
            <a:ext cx="4206240" cy="365760"/>
          </a:xfrm>
          <a:prstGeom prst="rect">
            <a:avLst/>
          </a:prstGeom>
          <a:noFill/>
          <a:ln/>
        </p:spPr>
        <p:txBody>
          <a:bodyPr wrap="square" rtlCol="0" anchor="ctr"/>
          <a:lstStyle/>
          <a:p>
            <a:pPr algn="r" indent="0" marL="0">
              <a:buNone/>
            </a:pPr>
            <a:r>
              <a:rPr lang="en-US" sz="1100" b="1" spc="100" kern="0" dirty="0">
                <a:solidFill>
                  <a:srgbClr val="12777C"/>
                </a:solidFill>
                <a:latin typeface="Calibri" pitchFamily="34" charset="0"/>
                <a:ea typeface="Calibri" pitchFamily="34" charset="-122"/>
                <a:cs typeface="Calibri" pitchFamily="34" charset="-120"/>
              </a:rPr>
              <a:t>IMPACT &amp; LIMITATIONS</a:t>
            </a:r>
            <a:endParaRPr lang="en-US" sz="1100" dirty="0"/>
          </a:p>
        </p:txBody>
      </p:sp>
      <p:sp>
        <p:nvSpPr>
          <p:cNvPr id="4" name="Text 1"/>
          <p:cNvSpPr/>
          <p:nvPr/>
        </p:nvSpPr>
        <p:spPr>
          <a:xfrm>
            <a:off x="365760" y="6473952"/>
            <a:ext cx="7315200" cy="274320"/>
          </a:xfrm>
          <a:prstGeom prst="rect">
            <a:avLst/>
          </a:prstGeom>
          <a:noFill/>
          <a:ln/>
        </p:spPr>
        <p:txBody>
          <a:bodyPr wrap="square" rtlCol="0" anchor="ctr"/>
          <a:lstStyle/>
          <a:p>
            <a:pPr indent="0" marL="0">
              <a:buNone/>
            </a:pPr>
            <a:r>
              <a:rPr lang="en-US" sz="900" dirty="0">
                <a:solidFill>
                  <a:srgbClr val="5B6472"/>
                </a:solidFill>
                <a:latin typeface="Calibri" pitchFamily="34" charset="0"/>
                <a:ea typeface="Calibri" pitchFamily="34" charset="-122"/>
                <a:cs typeface="Calibri" pitchFamily="34" charset="-120"/>
              </a:rPr>
              <a:t>MSc Cybersecurity &amp; Digital Forensics — Research Proposal</a:t>
            </a:r>
            <a:endParaRPr lang="en-US" sz="900" dirty="0"/>
          </a:p>
        </p:txBody>
      </p:sp>
      <p:sp>
        <p:nvSpPr>
          <p:cNvPr id="5" name="Text 2"/>
          <p:cNvSpPr/>
          <p:nvPr/>
        </p:nvSpPr>
        <p:spPr>
          <a:xfrm>
            <a:off x="11521440" y="6473952"/>
            <a:ext cx="365760" cy="274320"/>
          </a:xfrm>
          <a:prstGeom prst="rect">
            <a:avLst/>
          </a:prstGeom>
          <a:noFill/>
          <a:ln/>
        </p:spPr>
        <p:txBody>
          <a:bodyPr wrap="square" rtlCol="0" anchor="ctr"/>
          <a:lstStyle/>
          <a:p>
            <a:pPr algn="r" indent="0" marL="0">
              <a:buNone/>
            </a:pPr>
            <a:r>
              <a:rPr lang="en-US" sz="900" dirty="0">
                <a:solidFill>
                  <a:srgbClr val="5B6472"/>
                </a:solidFill>
                <a:latin typeface="Calibri" pitchFamily="34" charset="0"/>
                <a:ea typeface="Calibri" pitchFamily="34" charset="-122"/>
                <a:cs typeface="Calibri" pitchFamily="34" charset="-120"/>
              </a:rPr>
              <a:t>9</a:t>
            </a:r>
            <a:endParaRPr lang="en-US" sz="900" dirty="0"/>
          </a:p>
        </p:txBody>
      </p:sp>
      <p:sp>
        <p:nvSpPr>
          <p:cNvPr id="6" name="Text 3"/>
          <p:cNvSpPr/>
          <p:nvPr/>
        </p:nvSpPr>
        <p:spPr>
          <a:xfrm>
            <a:off x="365760" y="868680"/>
            <a:ext cx="11430000" cy="594360"/>
          </a:xfrm>
          <a:prstGeom prst="rect">
            <a:avLst/>
          </a:prstGeom>
          <a:noFill/>
          <a:ln/>
        </p:spPr>
        <p:txBody>
          <a:bodyPr wrap="square" rtlCol="0" anchor="ctr"/>
          <a:lstStyle/>
          <a:p>
            <a:pPr indent="0" marL="0">
              <a:buNone/>
            </a:pPr>
            <a:r>
              <a:rPr lang="en-US" sz="2800" b="1" dirty="0">
                <a:solidFill>
                  <a:srgbClr val="0B2545"/>
                </a:solidFill>
                <a:latin typeface="Calibri" pitchFamily="34" charset="0"/>
                <a:ea typeface="Calibri" pitchFamily="34" charset="-122"/>
                <a:cs typeface="Calibri" pitchFamily="34" charset="-120"/>
              </a:rPr>
              <a:t>Project Impact &amp; Limitations</a:t>
            </a:r>
            <a:endParaRPr lang="en-US" sz="2800" dirty="0"/>
          </a:p>
        </p:txBody>
      </p:sp>
      <p:sp>
        <p:nvSpPr>
          <p:cNvPr id="7" name="Shape 4"/>
          <p:cNvSpPr/>
          <p:nvPr/>
        </p:nvSpPr>
        <p:spPr>
          <a:xfrm>
            <a:off x="365760" y="1600200"/>
            <a:ext cx="5577840" cy="4434840"/>
          </a:xfrm>
          <a:prstGeom prst="roundRect">
            <a:avLst>
              <a:gd name="adj" fmla="val 1649"/>
            </a:avLst>
          </a:prstGeom>
          <a:solidFill>
            <a:srgbClr val="F4F6F7"/>
          </a:solidFill>
          <a:ln w="9525">
            <a:solidFill>
              <a:srgbClr val="DCE1E4"/>
            </a:solidFill>
            <a:prstDash val="solid"/>
          </a:ln>
        </p:spPr>
      </p:sp>
      <p:sp>
        <p:nvSpPr>
          <p:cNvPr id="8" name="Text 5"/>
          <p:cNvSpPr/>
          <p:nvPr/>
        </p:nvSpPr>
        <p:spPr>
          <a:xfrm>
            <a:off x="594360" y="1783080"/>
            <a:ext cx="5120640" cy="365760"/>
          </a:xfrm>
          <a:prstGeom prst="rect">
            <a:avLst/>
          </a:prstGeom>
          <a:noFill/>
          <a:ln/>
        </p:spPr>
        <p:txBody>
          <a:bodyPr wrap="square" rtlCol="0" anchor="ctr"/>
          <a:lstStyle/>
          <a:p>
            <a:pPr indent="0" marL="0">
              <a:buNone/>
            </a:pPr>
            <a:r>
              <a:rPr lang="en-US" sz="1500" b="1" dirty="0">
                <a:solidFill>
                  <a:srgbClr val="12777C"/>
                </a:solidFill>
                <a:latin typeface="Calibri" pitchFamily="34" charset="0"/>
                <a:ea typeface="Calibri" pitchFamily="34" charset="-122"/>
                <a:cs typeface="Calibri" pitchFamily="34" charset="-120"/>
              </a:rPr>
              <a:t>Expected Impact</a:t>
            </a:r>
            <a:endParaRPr lang="en-US" sz="1500" dirty="0"/>
          </a:p>
        </p:txBody>
      </p:sp>
      <p:sp>
        <p:nvSpPr>
          <p:cNvPr id="9" name="Text 6"/>
          <p:cNvSpPr/>
          <p:nvPr/>
        </p:nvSpPr>
        <p:spPr>
          <a:xfrm>
            <a:off x="594360" y="2194560"/>
            <a:ext cx="5120640" cy="3703320"/>
          </a:xfrm>
          <a:prstGeom prst="rect">
            <a:avLst/>
          </a:prstGeom>
          <a:noFill/>
          <a:ln/>
        </p:spPr>
        <p:txBody>
          <a:bodyPr wrap="square" rtlCol="0" anchor="t"/>
          <a:lstStyle/>
          <a:p>
            <a:pPr marL="228600" indent="-228600">
              <a:lnSpc>
                <a:spcPct val="112000"/>
              </a:lnSpc>
              <a:spcAft>
                <a:spcPts val="1000"/>
              </a:spcAft>
              <a:buSzPct val="100000"/>
              <a:buChar char="●"/>
            </a:pPr>
            <a:r>
              <a:rPr lang="en-US" sz="1150" dirty="0">
                <a:solidFill>
                  <a:srgbClr val="1F2937"/>
                </a:solidFill>
                <a:latin typeface="Calibri" pitchFamily="34" charset="0"/>
                <a:ea typeface="Calibri" pitchFamily="34" charset="-122"/>
                <a:cs typeface="Calibri" pitchFamily="34" charset="-120"/>
              </a:rPr>
              <a:t>Academic: a replicable DSRM template bridging cryptographic theory with systems engineering; empirical BBS+ verification benchmark data</a:t>
            </a:r>
            <a:endParaRPr lang="en-US" sz="1150" dirty="0"/>
          </a:p>
          <a:p>
            <a:pPr marL="228600" indent="-228600">
              <a:lnSpc>
                <a:spcPct val="112000"/>
              </a:lnSpc>
              <a:spcAft>
                <a:spcPts val="1000"/>
              </a:spcAft>
              <a:buSzPct val="100000"/>
              <a:buChar char="●"/>
            </a:pPr>
            <a:r>
              <a:rPr lang="en-US" sz="1150" dirty="0">
                <a:solidFill>
                  <a:srgbClr val="1F2937"/>
                </a:solidFill>
                <a:latin typeface="Calibri" pitchFamily="34" charset="0"/>
                <a:ea typeface="Calibri" pitchFamily="34" charset="-122"/>
                <a:cs typeface="Calibri" pitchFamily="34" charset="-120"/>
              </a:rPr>
              <a:t>Technical: a concrete integration pattern for OpenID4VP and decentralised revocation, isolating bottlenecks to guide future optimisation</a:t>
            </a:r>
            <a:endParaRPr lang="en-US" sz="1150" dirty="0"/>
          </a:p>
          <a:p>
            <a:pPr marL="228600" indent="-228600">
              <a:lnSpc>
                <a:spcPct val="112000"/>
              </a:lnSpc>
              <a:spcAft>
                <a:spcPts val="1000"/>
              </a:spcAft>
              <a:buSzPct val="100000"/>
              <a:buChar char="●"/>
            </a:pPr>
            <a:r>
              <a:rPr lang="en-US" sz="1150" dirty="0">
                <a:solidFill>
                  <a:srgbClr val="1F2937"/>
                </a:solidFill>
                <a:latin typeface="Calibri" pitchFamily="34" charset="0"/>
                <a:ea typeface="Calibri" pitchFamily="34" charset="-122"/>
                <a:cs typeface="Calibri" pitchFamily="34" charset="-120"/>
              </a:rPr>
              <a:t>Industry: an evidence base for UK organisations transitioning to Zero Trust identity, demonstrating GDPR-compliant data minimisation by design</a:t>
            </a:r>
            <a:endParaRPr lang="en-US" sz="1150" dirty="0"/>
          </a:p>
          <a:p>
            <a:pPr marL="228600" indent="-228600">
              <a:lnSpc>
                <a:spcPct val="112000"/>
              </a:lnSpc>
              <a:spcAft>
                <a:spcPts val="1000"/>
              </a:spcAft>
              <a:buSzPct val="100000"/>
              <a:buChar char="●"/>
            </a:pPr>
            <a:r>
              <a:rPr lang="en-US" sz="1150" dirty="0">
                <a:solidFill>
                  <a:srgbClr val="1F2937"/>
                </a:solidFill>
                <a:latin typeface="Calibri" pitchFamily="34" charset="0"/>
                <a:ea typeface="Calibri" pitchFamily="34" charset="-122"/>
                <a:cs typeface="Calibri" pitchFamily="34" charset="-120"/>
              </a:rPr>
              <a:t>Predicted result: verification latency remains below 300 ms with optimised StatusList2021 compression</a:t>
            </a:r>
            <a:endParaRPr lang="en-US" sz="1150" dirty="0"/>
          </a:p>
        </p:txBody>
      </p:sp>
      <p:sp>
        <p:nvSpPr>
          <p:cNvPr id="10" name="Shape 7"/>
          <p:cNvSpPr/>
          <p:nvPr/>
        </p:nvSpPr>
        <p:spPr>
          <a:xfrm>
            <a:off x="6217920" y="1600200"/>
            <a:ext cx="5577840" cy="4434840"/>
          </a:xfrm>
          <a:prstGeom prst="roundRect">
            <a:avLst>
              <a:gd name="adj" fmla="val 1649"/>
            </a:avLst>
          </a:prstGeom>
          <a:solidFill>
            <a:srgbClr val="F4F6F7"/>
          </a:solidFill>
          <a:ln w="9525">
            <a:solidFill>
              <a:srgbClr val="DCE1E4"/>
            </a:solidFill>
            <a:prstDash val="solid"/>
          </a:ln>
        </p:spPr>
      </p:sp>
      <p:sp>
        <p:nvSpPr>
          <p:cNvPr id="11" name="Text 8"/>
          <p:cNvSpPr/>
          <p:nvPr/>
        </p:nvSpPr>
        <p:spPr>
          <a:xfrm>
            <a:off x="6446520" y="1783080"/>
            <a:ext cx="5120640" cy="365760"/>
          </a:xfrm>
          <a:prstGeom prst="rect">
            <a:avLst/>
          </a:prstGeom>
          <a:noFill/>
          <a:ln/>
        </p:spPr>
        <p:txBody>
          <a:bodyPr wrap="square" rtlCol="0" anchor="ctr"/>
          <a:lstStyle/>
          <a:p>
            <a:pPr indent="0" marL="0">
              <a:buNone/>
            </a:pPr>
            <a:r>
              <a:rPr lang="en-US" sz="1500" b="1" dirty="0">
                <a:solidFill>
                  <a:srgbClr val="12777C"/>
                </a:solidFill>
                <a:latin typeface="Calibri" pitchFamily="34" charset="0"/>
                <a:ea typeface="Calibri" pitchFamily="34" charset="-122"/>
                <a:cs typeface="Calibri" pitchFamily="34" charset="-120"/>
              </a:rPr>
              <a:t>Limitations</a:t>
            </a:r>
            <a:endParaRPr lang="en-US" sz="1500" dirty="0"/>
          </a:p>
        </p:txBody>
      </p:sp>
      <p:sp>
        <p:nvSpPr>
          <p:cNvPr id="12" name="Text 9"/>
          <p:cNvSpPr/>
          <p:nvPr/>
        </p:nvSpPr>
        <p:spPr>
          <a:xfrm>
            <a:off x="6446520" y="2194560"/>
            <a:ext cx="5120640" cy="3703320"/>
          </a:xfrm>
          <a:prstGeom prst="rect">
            <a:avLst/>
          </a:prstGeom>
          <a:noFill/>
          <a:ln/>
        </p:spPr>
        <p:txBody>
          <a:bodyPr wrap="square" rtlCol="0" anchor="t"/>
          <a:lstStyle/>
          <a:p>
            <a:pPr marL="228600" indent="-228600">
              <a:lnSpc>
                <a:spcPct val="112000"/>
              </a:lnSpc>
              <a:spcAft>
                <a:spcPts val="1000"/>
              </a:spcAft>
              <a:buSzPct val="100000"/>
              <a:buChar char="●"/>
            </a:pPr>
            <a:r>
              <a:rPr lang="en-US" sz="1150" dirty="0">
                <a:solidFill>
                  <a:srgbClr val="1F2937"/>
                </a:solidFill>
                <a:latin typeface="Calibri" pitchFamily="34" charset="0"/>
                <a:ea typeface="Calibri" pitchFamily="34" charset="-122"/>
                <a:cs typeface="Calibri" pitchFamily="34" charset="-120"/>
              </a:rPr>
              <a:t>Zero-knowledge proofs in web languages run at roughly 60–70% of the speed of compiled languages (e.g. C++/Rust)</a:t>
            </a:r>
            <a:endParaRPr lang="en-US" sz="1150" dirty="0"/>
          </a:p>
          <a:p>
            <a:pPr marL="228600" indent="-228600">
              <a:lnSpc>
                <a:spcPct val="112000"/>
              </a:lnSpc>
              <a:spcAft>
                <a:spcPts val="1000"/>
              </a:spcAft>
              <a:buSzPct val="100000"/>
              <a:buChar char="●"/>
            </a:pPr>
            <a:r>
              <a:rPr lang="en-US" sz="1150" dirty="0">
                <a:solidFill>
                  <a:srgbClr val="1F2937"/>
                </a:solidFill>
                <a:latin typeface="Calibri" pitchFamily="34" charset="0"/>
                <a:ea typeface="Calibri" pitchFamily="34" charset="-122"/>
                <a:cs typeface="Calibri" pitchFamily="34" charset="-120"/>
              </a:rPr>
              <a:t>Holder-side infrastructure — private key security and wallets — is out of scope, requiring a separate project</a:t>
            </a:r>
            <a:endParaRPr lang="en-US" sz="1150" dirty="0"/>
          </a:p>
          <a:p>
            <a:pPr marL="228600" indent="-228600">
              <a:lnSpc>
                <a:spcPct val="112000"/>
              </a:lnSpc>
              <a:spcAft>
                <a:spcPts val="1000"/>
              </a:spcAft>
              <a:buSzPct val="100000"/>
              <a:buChar char="●"/>
            </a:pPr>
            <a:r>
              <a:rPr lang="en-US" sz="1150" dirty="0">
                <a:solidFill>
                  <a:srgbClr val="1F2937"/>
                </a:solidFill>
                <a:latin typeface="Calibri" pitchFamily="34" charset="0"/>
                <a:ea typeface="Calibri" pitchFamily="34" charset="-122"/>
                <a:cs typeface="Calibri" pitchFamily="34" charset="-120"/>
              </a:rPr>
              <a:t>Testing runs on a local cloud instance, not a full enterprise instance, so does not capture the full unpredictability of global network conditions</a:t>
            </a:r>
            <a:endParaRPr lang="en-US" sz="1150"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 10">
    <p:spTree>
      <p:nvGrpSpPr>
        <p:cNvPr id="1" name=""/>
        <p:cNvGrpSpPr/>
        <p:nvPr/>
      </p:nvGrpSpPr>
      <p:grpSpPr>
        <a:xfrm>
          <a:off x="0" y="0"/>
          <a:ext cx="0" cy="0"/>
          <a:chOff x="0" y="0"/>
          <a:chExt cx="0" cy="0"/>
        </a:xfrm>
      </p:grpSpPr>
      <p:pic>
        <p:nvPicPr>
          <p:cNvPr id="2" name="Image 0" descr="logo.png">    </p:cNvPr>
          <p:cNvPicPr>
            <a:picLocks noChangeAspect="1"/>
          </p:cNvPicPr>
          <p:nvPr/>
        </p:nvPicPr>
        <p:blipFill>
          <a:blip r:embed="rId1"/>
          <a:stretch>
            <a:fillRect/>
          </a:stretch>
        </p:blipFill>
        <p:spPr>
          <a:xfrm>
            <a:off x="365760" y="256032"/>
            <a:ext cx="1371600" cy="566928"/>
          </a:xfrm>
          <a:prstGeom prst="rect">
            <a:avLst/>
          </a:prstGeom>
        </p:spPr>
      </p:pic>
      <p:sp>
        <p:nvSpPr>
          <p:cNvPr id="3" name="Text 0"/>
          <p:cNvSpPr/>
          <p:nvPr/>
        </p:nvSpPr>
        <p:spPr>
          <a:xfrm>
            <a:off x="7589520" y="256032"/>
            <a:ext cx="4206240" cy="365760"/>
          </a:xfrm>
          <a:prstGeom prst="rect">
            <a:avLst/>
          </a:prstGeom>
          <a:noFill/>
          <a:ln/>
        </p:spPr>
        <p:txBody>
          <a:bodyPr wrap="square" rtlCol="0" anchor="ctr"/>
          <a:lstStyle/>
          <a:p>
            <a:pPr algn="r" indent="0" marL="0">
              <a:buNone/>
            </a:pPr>
            <a:r>
              <a:rPr lang="en-US" sz="1100" b="1" spc="100" kern="0" dirty="0">
                <a:solidFill>
                  <a:srgbClr val="12777C"/>
                </a:solidFill>
                <a:latin typeface="Calibri" pitchFamily="34" charset="0"/>
                <a:ea typeface="Calibri" pitchFamily="34" charset="-122"/>
                <a:cs typeface="Calibri" pitchFamily="34" charset="-120"/>
              </a:rPr>
              <a:t>REFERENCES</a:t>
            </a:r>
            <a:endParaRPr lang="en-US" sz="1100" dirty="0"/>
          </a:p>
        </p:txBody>
      </p:sp>
      <p:sp>
        <p:nvSpPr>
          <p:cNvPr id="4" name="Text 1"/>
          <p:cNvSpPr/>
          <p:nvPr/>
        </p:nvSpPr>
        <p:spPr>
          <a:xfrm>
            <a:off x="365760" y="6473952"/>
            <a:ext cx="7315200" cy="274320"/>
          </a:xfrm>
          <a:prstGeom prst="rect">
            <a:avLst/>
          </a:prstGeom>
          <a:noFill/>
          <a:ln/>
        </p:spPr>
        <p:txBody>
          <a:bodyPr wrap="square" rtlCol="0" anchor="ctr"/>
          <a:lstStyle/>
          <a:p>
            <a:pPr indent="0" marL="0">
              <a:buNone/>
            </a:pPr>
            <a:r>
              <a:rPr lang="en-US" sz="900" dirty="0">
                <a:solidFill>
                  <a:srgbClr val="5B6472"/>
                </a:solidFill>
                <a:latin typeface="Calibri" pitchFamily="34" charset="0"/>
                <a:ea typeface="Calibri" pitchFamily="34" charset="-122"/>
                <a:cs typeface="Calibri" pitchFamily="34" charset="-120"/>
              </a:rPr>
              <a:t>MSc Cybersecurity &amp; Digital Forensics — Research Proposal</a:t>
            </a:r>
            <a:endParaRPr lang="en-US" sz="900" dirty="0"/>
          </a:p>
        </p:txBody>
      </p:sp>
      <p:sp>
        <p:nvSpPr>
          <p:cNvPr id="5" name="Text 2"/>
          <p:cNvSpPr/>
          <p:nvPr/>
        </p:nvSpPr>
        <p:spPr>
          <a:xfrm>
            <a:off x="11521440" y="6473952"/>
            <a:ext cx="365760" cy="274320"/>
          </a:xfrm>
          <a:prstGeom prst="rect">
            <a:avLst/>
          </a:prstGeom>
          <a:noFill/>
          <a:ln/>
        </p:spPr>
        <p:txBody>
          <a:bodyPr wrap="square" rtlCol="0" anchor="ctr"/>
          <a:lstStyle/>
          <a:p>
            <a:pPr algn="r" indent="0" marL="0">
              <a:buNone/>
            </a:pPr>
            <a:r>
              <a:rPr lang="en-US" sz="900" dirty="0">
                <a:solidFill>
                  <a:srgbClr val="5B6472"/>
                </a:solidFill>
                <a:latin typeface="Calibri" pitchFamily="34" charset="0"/>
                <a:ea typeface="Calibri" pitchFamily="34" charset="-122"/>
                <a:cs typeface="Calibri" pitchFamily="34" charset="-120"/>
              </a:rPr>
              <a:t>10</a:t>
            </a:r>
            <a:endParaRPr lang="en-US" sz="900" dirty="0"/>
          </a:p>
        </p:txBody>
      </p:sp>
      <p:sp>
        <p:nvSpPr>
          <p:cNvPr id="6" name="Text 3"/>
          <p:cNvSpPr/>
          <p:nvPr/>
        </p:nvSpPr>
        <p:spPr>
          <a:xfrm>
            <a:off x="365760" y="868680"/>
            <a:ext cx="11430000" cy="594360"/>
          </a:xfrm>
          <a:prstGeom prst="rect">
            <a:avLst/>
          </a:prstGeom>
          <a:noFill/>
          <a:ln/>
        </p:spPr>
        <p:txBody>
          <a:bodyPr wrap="square" rtlCol="0" anchor="ctr"/>
          <a:lstStyle/>
          <a:p>
            <a:pPr indent="0" marL="0">
              <a:buNone/>
            </a:pPr>
            <a:r>
              <a:rPr lang="en-US" sz="2800" b="1" dirty="0">
                <a:solidFill>
                  <a:srgbClr val="0B2545"/>
                </a:solidFill>
                <a:latin typeface="Calibri" pitchFamily="34" charset="0"/>
                <a:ea typeface="Calibri" pitchFamily="34" charset="-122"/>
                <a:cs typeface="Calibri" pitchFamily="34" charset="-120"/>
              </a:rPr>
              <a:t>References (IEEE Style)</a:t>
            </a:r>
            <a:endParaRPr lang="en-US" sz="2800" dirty="0"/>
          </a:p>
        </p:txBody>
      </p:sp>
      <p:sp>
        <p:nvSpPr>
          <p:cNvPr id="7" name="Text 4"/>
          <p:cNvSpPr/>
          <p:nvPr/>
        </p:nvSpPr>
        <p:spPr>
          <a:xfrm>
            <a:off x="365760" y="1645920"/>
            <a:ext cx="5623560" cy="4480560"/>
          </a:xfrm>
          <a:prstGeom prst="rect">
            <a:avLst/>
          </a:prstGeom>
          <a:noFill/>
          <a:ln/>
        </p:spPr>
        <p:txBody>
          <a:bodyPr wrap="square" rtlCol="0" anchor="t"/>
          <a:lstStyle/>
          <a:p>
            <a:pPr indent="0" marL="0">
              <a:lnSpc>
                <a:spcPct val="115000"/>
              </a:lnSpc>
              <a:spcAft>
                <a:spcPts val="1200"/>
              </a:spcAft>
              <a:buNone/>
            </a:pPr>
            <a:r>
              <a:rPr lang="en-US" sz="1050" dirty="0">
                <a:solidFill>
                  <a:srgbClr val="1F2937"/>
                </a:solidFill>
                <a:latin typeface="Calibri" pitchFamily="34" charset="0"/>
                <a:ea typeface="Calibri" pitchFamily="34" charset="-122"/>
                <a:cs typeface="Calibri" pitchFamily="34" charset="-120"/>
              </a:rPr>
              <a:t>[1] S. P. Otta, S. Panda, M. Gupta, and C. Hota, "A Systematic Survey of Multi-Factor Authentication for Cloud Infrastructure," Future Internet, vol. 15, no. 4, p. 146, 2023.</a:t>
            </a:r>
            <a:endParaRPr lang="en-US" sz="1050" dirty="0"/>
          </a:p>
          <a:p>
            <a:pPr indent="0" marL="0">
              <a:lnSpc>
                <a:spcPct val="115000"/>
              </a:lnSpc>
              <a:spcAft>
                <a:spcPts val="1200"/>
              </a:spcAft>
              <a:buNone/>
            </a:pPr>
            <a:r>
              <a:rPr lang="en-US" sz="1050" dirty="0">
                <a:solidFill>
                  <a:srgbClr val="1F2937"/>
                </a:solidFill>
                <a:latin typeface="Calibri" pitchFamily="34" charset="0"/>
                <a:ea typeface="Calibri" pitchFamily="34" charset="-122"/>
                <a:cs typeface="Calibri" pitchFamily="34" charset="-120"/>
              </a:rPr>
              <a:t>[2] A. Badirova, S. Dabbaghi, F. F. Moghaddam, P. Wieder, and R. Yahyapour, "A Survey on Identity and Access Management for Cross-Domain Dynamic Users," IEEE Access, vol. 11, pp. 61660–61679, 2023.</a:t>
            </a:r>
            <a:endParaRPr lang="en-US" sz="1050" dirty="0"/>
          </a:p>
          <a:p>
            <a:pPr indent="0" marL="0">
              <a:lnSpc>
                <a:spcPct val="115000"/>
              </a:lnSpc>
              <a:spcAft>
                <a:spcPts val="1200"/>
              </a:spcAft>
              <a:buNone/>
            </a:pPr>
            <a:r>
              <a:rPr lang="en-US" sz="1050" dirty="0">
                <a:solidFill>
                  <a:srgbClr val="1F2937"/>
                </a:solidFill>
                <a:latin typeface="Calibri" pitchFamily="34" charset="0"/>
                <a:ea typeface="Calibri" pitchFamily="34" charset="-122"/>
                <a:cs typeface="Calibri" pitchFamily="34" charset="-120"/>
              </a:rPr>
              <a:t>[3] World Wide Web Consortium, "Decentralized Identifiers (DIDs) v1.0," W3C Recommendation, 2022.</a:t>
            </a:r>
            <a:endParaRPr lang="en-US" sz="1050" dirty="0"/>
          </a:p>
          <a:p>
            <a:pPr indent="0" marL="0">
              <a:lnSpc>
                <a:spcPct val="115000"/>
              </a:lnSpc>
              <a:spcAft>
                <a:spcPts val="1200"/>
              </a:spcAft>
              <a:buNone/>
            </a:pPr>
            <a:r>
              <a:rPr lang="en-US" sz="1050" dirty="0">
                <a:solidFill>
                  <a:srgbClr val="1F2937"/>
                </a:solidFill>
                <a:latin typeface="Calibri" pitchFamily="34" charset="0"/>
                <a:ea typeface="Calibri" pitchFamily="34" charset="-122"/>
                <a:cs typeface="Calibri" pitchFamily="34" charset="-120"/>
              </a:rPr>
              <a:t>[4] World Wide Web Consortium, "Verifiable Credentials Data Model v2.0," W3C Recommendation, 2024.</a:t>
            </a:r>
            <a:endParaRPr lang="en-US" sz="1050" dirty="0"/>
          </a:p>
          <a:p>
            <a:pPr indent="0" marL="0">
              <a:lnSpc>
                <a:spcPct val="115000"/>
              </a:lnSpc>
              <a:spcAft>
                <a:spcPts val="1200"/>
              </a:spcAft>
              <a:buNone/>
            </a:pPr>
            <a:r>
              <a:rPr lang="en-US" sz="1050" dirty="0">
                <a:solidFill>
                  <a:srgbClr val="1F2937"/>
                </a:solidFill>
                <a:latin typeface="Calibri" pitchFamily="34" charset="0"/>
                <a:ea typeface="Calibri" pitchFamily="34" charset="-122"/>
                <a:cs typeface="Calibri" pitchFamily="34" charset="-120"/>
              </a:rPr>
              <a:t>[5] K. Peffers, T. Tuunanen, M. A. Rothenberger, and S. Chatterjee, "A Design Science Research Methodology for Information Systems Research," JMIS, vol. 24, no. 3, pp. 45–77, 2007.</a:t>
            </a:r>
            <a:endParaRPr lang="en-US" sz="1050" dirty="0"/>
          </a:p>
          <a:p>
            <a:pPr indent="0" marL="0">
              <a:lnSpc>
                <a:spcPct val="115000"/>
              </a:lnSpc>
              <a:spcAft>
                <a:spcPts val="1200"/>
              </a:spcAft>
              <a:buNone/>
            </a:pPr>
            <a:r>
              <a:rPr lang="en-US" sz="1050" dirty="0">
                <a:solidFill>
                  <a:srgbClr val="1F2937"/>
                </a:solidFill>
                <a:latin typeface="Calibri" pitchFamily="34" charset="0"/>
                <a:ea typeface="Calibri" pitchFamily="34" charset="-122"/>
                <a:cs typeface="Calibri" pitchFamily="34" charset="-120"/>
              </a:rPr>
              <a:t>[6] E. Krul, H. Paik, S. Ruj, and S. S. Kanhere, "SoK: Trusting Self-Sovereign Identity," PoPETs, vol. 2024, no. 3, pp. 297–313, 2024.</a:t>
            </a:r>
            <a:endParaRPr lang="en-US" sz="1050" dirty="0"/>
          </a:p>
        </p:txBody>
      </p:sp>
      <p:sp>
        <p:nvSpPr>
          <p:cNvPr id="8" name="Text 5"/>
          <p:cNvSpPr/>
          <p:nvPr/>
        </p:nvSpPr>
        <p:spPr>
          <a:xfrm>
            <a:off x="6172200" y="1645920"/>
            <a:ext cx="5623560" cy="4480560"/>
          </a:xfrm>
          <a:prstGeom prst="rect">
            <a:avLst/>
          </a:prstGeom>
          <a:noFill/>
          <a:ln/>
        </p:spPr>
        <p:txBody>
          <a:bodyPr wrap="square" rtlCol="0" anchor="t"/>
          <a:lstStyle/>
          <a:p>
            <a:pPr indent="0" marL="0">
              <a:lnSpc>
                <a:spcPct val="115000"/>
              </a:lnSpc>
              <a:spcAft>
                <a:spcPts val="1200"/>
              </a:spcAft>
              <a:buNone/>
            </a:pPr>
            <a:r>
              <a:rPr lang="en-US" sz="1050" dirty="0">
                <a:solidFill>
                  <a:srgbClr val="1F2937"/>
                </a:solidFill>
                <a:latin typeface="Calibri" pitchFamily="34" charset="0"/>
                <a:ea typeface="Calibri" pitchFamily="34" charset="-122"/>
                <a:cs typeface="Calibri" pitchFamily="34" charset="-120"/>
              </a:rPr>
              <a:t>[7] Digital Bazaar, "StatusList2021: A Privacy-Preserving Cryptographic Revocation Mechanism," W3C Community Group Report, 2023.</a:t>
            </a:r>
            <a:endParaRPr lang="en-US" sz="1050" dirty="0"/>
          </a:p>
          <a:p>
            <a:pPr indent="0" marL="0">
              <a:lnSpc>
                <a:spcPct val="115000"/>
              </a:lnSpc>
              <a:spcAft>
                <a:spcPts val="1200"/>
              </a:spcAft>
              <a:buNone/>
            </a:pPr>
            <a:r>
              <a:rPr lang="en-US" sz="1050" dirty="0">
                <a:solidFill>
                  <a:srgbClr val="1F2937"/>
                </a:solidFill>
                <a:latin typeface="Calibri" pitchFamily="34" charset="0"/>
                <a:ea typeface="Calibri" pitchFamily="34" charset="-122"/>
                <a:cs typeface="Calibri" pitchFamily="34" charset="-120"/>
              </a:rPr>
              <a:t>[8] UK Government, "UK General Data Protection Regulation (UK GDPR)," Data Protection Act 2018, 2018.</a:t>
            </a:r>
            <a:endParaRPr lang="en-US" sz="1050" dirty="0"/>
          </a:p>
          <a:p>
            <a:pPr indent="0" marL="0">
              <a:lnSpc>
                <a:spcPct val="115000"/>
              </a:lnSpc>
              <a:spcAft>
                <a:spcPts val="1200"/>
              </a:spcAft>
              <a:buNone/>
            </a:pPr>
            <a:r>
              <a:rPr lang="en-US" sz="1050" dirty="0">
                <a:solidFill>
                  <a:srgbClr val="1F2937"/>
                </a:solidFill>
                <a:latin typeface="Calibri" pitchFamily="34" charset="0"/>
                <a:ea typeface="Calibri" pitchFamily="34" charset="-122"/>
                <a:cs typeface="Calibri" pitchFamily="34" charset="-120"/>
              </a:rPr>
              <a:t>[9] C. Katsis and E. Bertino, "The Zero-Trust Paradigm: Concepts, Architectures and Applications," Foundations and Trends in Privacy and Security, vol. 8, no. 2, pp. 122–253, 2025.</a:t>
            </a:r>
            <a:endParaRPr lang="en-US" sz="1050" dirty="0"/>
          </a:p>
          <a:p>
            <a:pPr indent="0" marL="0">
              <a:lnSpc>
                <a:spcPct val="115000"/>
              </a:lnSpc>
              <a:spcAft>
                <a:spcPts val="1200"/>
              </a:spcAft>
              <a:buNone/>
            </a:pPr>
            <a:r>
              <a:rPr lang="en-US" sz="1050" dirty="0">
                <a:solidFill>
                  <a:srgbClr val="1F2937"/>
                </a:solidFill>
                <a:latin typeface="Calibri" pitchFamily="34" charset="0"/>
                <a:ea typeface="Calibri" pitchFamily="34" charset="-122"/>
                <a:cs typeface="Calibri" pitchFamily="34" charset="-120"/>
              </a:rPr>
              <a:t>[10] C. Mazzocca, A. Acar, S. Uluagac, R. Montanari, P. Bellavista, and M. Conti, "A Survey on Decentralized Identifiers and Verifiable Credentials," arXiv:2402.02455, 2024.</a:t>
            </a:r>
            <a:endParaRPr lang="en-US" sz="1050" dirty="0"/>
          </a:p>
          <a:p>
            <a:pPr indent="0" marL="0">
              <a:lnSpc>
                <a:spcPct val="115000"/>
              </a:lnSpc>
              <a:spcAft>
                <a:spcPts val="1200"/>
              </a:spcAft>
              <a:buNone/>
            </a:pPr>
            <a:r>
              <a:rPr lang="en-US" sz="1050" dirty="0">
                <a:solidFill>
                  <a:srgbClr val="1F2937"/>
                </a:solidFill>
                <a:latin typeface="Calibri" pitchFamily="34" charset="0"/>
                <a:ea typeface="Calibri" pitchFamily="34" charset="-122"/>
                <a:cs typeface="Calibri" pitchFamily="34" charset="-120"/>
              </a:rPr>
              <a:t>[13] A. R. Hevner, S. T. March, J. Park, and S. Ram, "Design Science in Information Systems Research," MIS Quarterly, vol. 28, no. 1, pp. 75–105, 2004.</a:t>
            </a:r>
            <a:endParaRPr lang="en-US" sz="1050"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name="Slide 11">
    <p:spTree>
      <p:nvGrpSpPr>
        <p:cNvPr id="1" name=""/>
        <p:cNvGrpSpPr/>
        <p:nvPr/>
      </p:nvGrpSpPr>
      <p:grpSpPr>
        <a:xfrm>
          <a:off x="0" y="0"/>
          <a:ext cx="0" cy="0"/>
          <a:chOff x="0" y="0"/>
          <a:chExt cx="0" cy="0"/>
        </a:xfrm>
      </p:grpSpPr>
      <p:pic>
        <p:nvPicPr>
          <p:cNvPr id="2" name="Image 0" descr="logo.png">    </p:cNvPr>
          <p:cNvPicPr>
            <a:picLocks noChangeAspect="1"/>
          </p:cNvPicPr>
          <p:nvPr/>
        </p:nvPicPr>
        <p:blipFill>
          <a:blip r:embed="rId1"/>
          <a:stretch>
            <a:fillRect/>
          </a:stretch>
        </p:blipFill>
        <p:spPr>
          <a:xfrm>
            <a:off x="365760" y="256032"/>
            <a:ext cx="1371600" cy="566928"/>
          </a:xfrm>
          <a:prstGeom prst="rect">
            <a:avLst/>
          </a:prstGeom>
        </p:spPr>
      </p:pic>
      <p:sp>
        <p:nvSpPr>
          <p:cNvPr id="3" name="Text 0"/>
          <p:cNvSpPr/>
          <p:nvPr/>
        </p:nvSpPr>
        <p:spPr>
          <a:xfrm>
            <a:off x="7589520" y="256032"/>
            <a:ext cx="4206240" cy="365760"/>
          </a:xfrm>
          <a:prstGeom prst="rect">
            <a:avLst/>
          </a:prstGeom>
          <a:noFill/>
          <a:ln/>
        </p:spPr>
        <p:txBody>
          <a:bodyPr wrap="square" rtlCol="0" anchor="ctr"/>
          <a:lstStyle/>
          <a:p>
            <a:pPr algn="r" indent="0" marL="0">
              <a:buNone/>
            </a:pPr>
            <a:r>
              <a:rPr lang="en-US" sz="1100" b="1" spc="100" kern="0" dirty="0">
                <a:solidFill>
                  <a:srgbClr val="12777C"/>
                </a:solidFill>
                <a:latin typeface="Calibri" pitchFamily="34" charset="0"/>
                <a:ea typeface="Calibri" pitchFamily="34" charset="-122"/>
                <a:cs typeface="Calibri" pitchFamily="34" charset="-120"/>
              </a:rPr>
              <a:t>DECLARATION</a:t>
            </a:r>
            <a:endParaRPr lang="en-US" sz="1100" dirty="0"/>
          </a:p>
        </p:txBody>
      </p:sp>
      <p:sp>
        <p:nvSpPr>
          <p:cNvPr id="4" name="Text 1"/>
          <p:cNvSpPr/>
          <p:nvPr/>
        </p:nvSpPr>
        <p:spPr>
          <a:xfrm>
            <a:off x="365760" y="6473952"/>
            <a:ext cx="7315200" cy="274320"/>
          </a:xfrm>
          <a:prstGeom prst="rect">
            <a:avLst/>
          </a:prstGeom>
          <a:noFill/>
          <a:ln/>
        </p:spPr>
        <p:txBody>
          <a:bodyPr wrap="square" rtlCol="0" anchor="ctr"/>
          <a:lstStyle/>
          <a:p>
            <a:pPr indent="0" marL="0">
              <a:buNone/>
            </a:pPr>
            <a:r>
              <a:rPr lang="en-US" sz="900" dirty="0">
                <a:solidFill>
                  <a:srgbClr val="5B6472"/>
                </a:solidFill>
                <a:latin typeface="Calibri" pitchFamily="34" charset="0"/>
                <a:ea typeface="Calibri" pitchFamily="34" charset="-122"/>
                <a:cs typeface="Calibri" pitchFamily="34" charset="-120"/>
              </a:rPr>
              <a:t>MSc Cybersecurity &amp; Digital Forensics — Research Proposal</a:t>
            </a:r>
            <a:endParaRPr lang="en-US" sz="900" dirty="0"/>
          </a:p>
        </p:txBody>
      </p:sp>
      <p:sp>
        <p:nvSpPr>
          <p:cNvPr id="5" name="Text 2"/>
          <p:cNvSpPr/>
          <p:nvPr/>
        </p:nvSpPr>
        <p:spPr>
          <a:xfrm>
            <a:off x="11521440" y="6473952"/>
            <a:ext cx="365760" cy="274320"/>
          </a:xfrm>
          <a:prstGeom prst="rect">
            <a:avLst/>
          </a:prstGeom>
          <a:noFill/>
          <a:ln/>
        </p:spPr>
        <p:txBody>
          <a:bodyPr wrap="square" rtlCol="0" anchor="ctr"/>
          <a:lstStyle/>
          <a:p>
            <a:pPr algn="r" indent="0" marL="0">
              <a:buNone/>
            </a:pPr>
            <a:r>
              <a:rPr lang="en-US" sz="900" dirty="0">
                <a:solidFill>
                  <a:srgbClr val="5B6472"/>
                </a:solidFill>
                <a:latin typeface="Calibri" pitchFamily="34" charset="0"/>
                <a:ea typeface="Calibri" pitchFamily="34" charset="-122"/>
                <a:cs typeface="Calibri" pitchFamily="34" charset="-120"/>
              </a:rPr>
              <a:t>11</a:t>
            </a:r>
            <a:endParaRPr lang="en-US" sz="900" dirty="0"/>
          </a:p>
        </p:txBody>
      </p:sp>
      <p:sp>
        <p:nvSpPr>
          <p:cNvPr id="6" name="Text 3"/>
          <p:cNvSpPr/>
          <p:nvPr/>
        </p:nvSpPr>
        <p:spPr>
          <a:xfrm>
            <a:off x="365760" y="868680"/>
            <a:ext cx="11430000" cy="594360"/>
          </a:xfrm>
          <a:prstGeom prst="rect">
            <a:avLst/>
          </a:prstGeom>
          <a:noFill/>
          <a:ln/>
        </p:spPr>
        <p:txBody>
          <a:bodyPr wrap="square" rtlCol="0" anchor="ctr"/>
          <a:lstStyle/>
          <a:p>
            <a:pPr indent="0" marL="0">
              <a:buNone/>
            </a:pPr>
            <a:r>
              <a:rPr lang="en-US" sz="2800" b="1" dirty="0">
                <a:solidFill>
                  <a:srgbClr val="0B2545"/>
                </a:solidFill>
                <a:latin typeface="Calibri" pitchFamily="34" charset="0"/>
                <a:ea typeface="Calibri" pitchFamily="34" charset="-122"/>
                <a:cs typeface="Calibri" pitchFamily="34" charset="-120"/>
              </a:rPr>
              <a:t>Generative AI Use Declaration</a:t>
            </a:r>
            <a:endParaRPr lang="en-US" sz="2800" dirty="0"/>
          </a:p>
        </p:txBody>
      </p:sp>
      <p:sp>
        <p:nvSpPr>
          <p:cNvPr id="7" name="Text 4"/>
          <p:cNvSpPr/>
          <p:nvPr/>
        </p:nvSpPr>
        <p:spPr>
          <a:xfrm>
            <a:off x="365760" y="1645920"/>
            <a:ext cx="11430000" cy="4200000"/>
          </a:xfrm>
          <a:prstGeom prst="rect">
            <a:avLst/>
          </a:prstGeom>
          <a:noFill/>
          <a:ln/>
        </p:spPr>
        <p:txBody>
          <a:bodyPr wrap="square" rtlCol="0" anchor="t"/>
          <a:lstStyle/>
          <a:p>
            <a:pPr indent="0" marL="0">
              <a:lnSpc>
                <a:spcPct val="130000"/>
              </a:lnSpc>
              <a:spcAft>
                <a:spcPts val="1400"/>
              </a:spcAft>
              <a:buNone/>
            </a:pPr>
            <a:r>
              <a:rPr lang="en-US" sz="1300" b="1" dirty="0">
                <a:solidFill>
                  <a:srgbClr val="1F2937"/>
                </a:solidFill>
                <a:latin typeface="Calibri" pitchFamily="34" charset="0"/>
                <a:ea typeface="Calibri" pitchFamily="34" charset="-122"/>
                <a:cs typeface="Calibri" pitchFamily="34" charset="-120"/>
              </a:rPr>
              <a:t>RESEARCH — </a:t>
            </a:r>
            <a:r>
              <a:rPr lang="en-US" sz="1300" dirty="0">
                <a:solidFill>
                  <a:srgbClr val="1F2937"/>
                </a:solidFill>
                <a:latin typeface="Calibri" pitchFamily="34" charset="0"/>
                <a:ea typeface="Calibri" pitchFamily="34" charset="-122"/>
                <a:cs typeface="Calibri" pitchFamily="34" charset="-120"/>
              </a:rPr>
              <a:t>Generative AI may be used to support research and data analysis. </a:t>
            </a:r>
            <a:r>
              <a:rPr lang="en-US" sz="1300" b="1" dirty="0">
                <a:solidFill>
                  <a:srgbClr val="12777C"/>
                </a:solidFill>
                <a:latin typeface="Calibri" pitchFamily="34" charset="0"/>
                <a:ea typeface="Calibri" pitchFamily="34" charset="-122"/>
                <a:cs typeface="Calibri" pitchFamily="34" charset="-120"/>
              </a:rPr>
              <a:t>Yes </a:t>
            </a:r>
          </a:p>
          <a:p>
            <a:pPr indent="0" marL="0">
              <a:lnSpc>
                <a:spcPct val="130000"/>
              </a:lnSpc>
              <a:spcAft>
                <a:spcPts val="1400"/>
              </a:spcAft>
              <a:buNone/>
            </a:pPr>
            <a:r>
              <a:rPr lang="en-US" sz="1300" b="1" dirty="0">
                <a:solidFill>
                  <a:srgbClr val="1F2937"/>
                </a:solidFill>
                <a:latin typeface="Calibri" pitchFamily="34" charset="0"/>
                <a:ea typeface="Calibri" pitchFamily="34" charset="-122"/>
                <a:cs typeface="Calibri" pitchFamily="34" charset="-120"/>
              </a:rPr>
              <a:t>STRUCTURE — </a:t>
            </a:r>
            <a:r>
              <a:rPr lang="en-US" sz="1300" dirty="0">
                <a:solidFill>
                  <a:srgbClr val="1F2937"/>
                </a:solidFill>
                <a:latin typeface="Calibri" pitchFamily="34" charset="0"/>
                <a:ea typeface="Calibri" pitchFamily="34" charset="-122"/>
                <a:cs typeface="Calibri" pitchFamily="34" charset="-120"/>
              </a:rPr>
              <a:t>Generative AI may be used to support structuring the submission, including a draft argument structure and identifying parts and headings. </a:t>
            </a:r>
            <a:r>
              <a:rPr lang="en-US" sz="1300" b="1" dirty="0">
                <a:solidFill>
                  <a:srgbClr val="12777C"/>
                </a:solidFill>
                <a:latin typeface="Calibri" pitchFamily="34" charset="0"/>
                <a:ea typeface="Calibri" pitchFamily="34" charset="-122"/>
                <a:cs typeface="Calibri" pitchFamily="34" charset="-120"/>
              </a:rPr>
              <a:t>Yes </a:t>
            </a:r>
          </a:p>
          <a:p>
            <a:pPr indent="0" marL="0">
              <a:lnSpc>
                <a:spcPct val="130000"/>
              </a:lnSpc>
              <a:spcAft>
                <a:spcPts val="1400"/>
              </a:spcAft>
              <a:buNone/>
            </a:pPr>
            <a:r>
              <a:rPr lang="en-US" sz="1300" b="1" dirty="0">
                <a:solidFill>
                  <a:srgbClr val="1F2937"/>
                </a:solidFill>
                <a:latin typeface="Calibri" pitchFamily="34" charset="0"/>
                <a:ea typeface="Calibri" pitchFamily="34" charset="-122"/>
                <a:cs typeface="Calibri" pitchFamily="34" charset="-120"/>
              </a:rPr>
              <a:t>PROOFREADING — </a:t>
            </a:r>
            <a:r>
              <a:rPr lang="en-US" sz="1300" dirty="0">
                <a:solidFill>
                  <a:srgbClr val="1F2937"/>
                </a:solidFill>
                <a:latin typeface="Calibri" pitchFamily="34" charset="0"/>
                <a:ea typeface="Calibri" pitchFamily="34" charset="-122"/>
                <a:cs typeface="Calibri" pitchFamily="34" charset="-120"/>
              </a:rPr>
              <a:t>Generative AI may be used to check the student's own text for grammatical and syntactical mistakes, including rephrasing suggestions. </a:t>
            </a:r>
            <a:r>
              <a:rPr lang="en-US" sz="1300" b="1" dirty="0">
                <a:solidFill>
                  <a:srgbClr val="12777C"/>
                </a:solidFill>
                <a:latin typeface="Calibri" pitchFamily="34" charset="0"/>
                <a:ea typeface="Calibri" pitchFamily="34" charset="-122"/>
                <a:cs typeface="Calibri" pitchFamily="34" charset="-120"/>
              </a:rPr>
              <a:t>Yes </a:t>
            </a:r>
          </a:p>
          <a:p>
            <a:pPr indent="0" marL="0">
              <a:lnSpc>
                <a:spcPct val="130000"/>
              </a:lnSpc>
              <a:spcAft>
                <a:spcPts val="1400"/>
              </a:spcAft>
              <a:buNone/>
            </a:pPr>
            <a:r>
              <a:rPr lang="en-US" sz="1300" b="1" dirty="0">
                <a:solidFill>
                  <a:srgbClr val="1F2937"/>
                </a:solidFill>
                <a:latin typeface="Calibri" pitchFamily="34" charset="0"/>
                <a:ea typeface="Calibri" pitchFamily="34" charset="-122"/>
                <a:cs typeface="Calibri" pitchFamily="34" charset="-120"/>
              </a:rPr>
              <a:t>WRITING — </a:t>
            </a:r>
            <a:r>
              <a:rPr lang="en-US" sz="1300" dirty="0">
                <a:solidFill>
                  <a:srgbClr val="1F2937"/>
                </a:solidFill>
                <a:latin typeface="Calibri" pitchFamily="34" charset="0"/>
                <a:ea typeface="Calibri" pitchFamily="34" charset="-122"/>
                <a:cs typeface="Calibri" pitchFamily="34" charset="-120"/>
              </a:rPr>
              <a:t>Generative AI may be used to create text for submission. </a:t>
            </a:r>
            <a:r>
              <a:rPr lang="en-US" sz="1300" b="1" dirty="0">
                <a:solidFill>
                  <a:srgbClr val="B42318"/>
                </a:solidFill>
                <a:latin typeface="Calibri" pitchFamily="34" charset="0"/>
                <a:ea typeface="Calibri" pitchFamily="34" charset="-122"/>
                <a:cs typeface="Calibri" pitchFamily="34" charset="-120"/>
              </a:rPr>
              <a:t>No </a:t>
            </a:r>
          </a:p>
          <a:p>
            <a:pPr indent="0" marL="0">
              <a:lnSpc>
                <a:spcPct val="130000"/>
              </a:lnSpc>
              <a:spcAft>
                <a:spcPts val="1400"/>
              </a:spcAft>
              <a:buNone/>
            </a:pPr>
            <a:r>
              <a:rPr lang="en-US" sz="1300" b="1" dirty="0">
                <a:solidFill>
                  <a:srgbClr val="1F2937"/>
                </a:solidFill>
                <a:latin typeface="Calibri" pitchFamily="34" charset="0"/>
                <a:ea typeface="Calibri" pitchFamily="34" charset="-122"/>
                <a:cs typeface="Calibri" pitchFamily="34" charset="-120"/>
              </a:rPr>
              <a:t>CREATIVE — </a:t>
            </a:r>
            <a:r>
              <a:rPr lang="en-US" sz="1300" dirty="0">
                <a:solidFill>
                  <a:srgbClr val="1F2937"/>
                </a:solidFill>
                <a:latin typeface="Calibri" pitchFamily="34" charset="0"/>
                <a:ea typeface="Calibri" pitchFamily="34" charset="-122"/>
                <a:cs typeface="Calibri" pitchFamily="34" charset="-120"/>
              </a:rPr>
              <a:t>Generative AI may be used to create creative materials, such as images. </a:t>
            </a:r>
            <a:r>
              <a:rPr lang="en-US" sz="1300" b="1" dirty="0">
                <a:solidFill>
                  <a:srgbClr val="B42318"/>
                </a:solidFill>
                <a:latin typeface="Calibri" pitchFamily="34" charset="0"/>
                <a:ea typeface="Calibri" pitchFamily="34" charset="-122"/>
                <a:cs typeface="Calibri" pitchFamily="34" charset="-120"/>
              </a:rPr>
              <a:t>No </a:t>
            </a:r>
          </a:p>
          <a:p>
            <a:pPr indent="0" marL="0">
              <a:lnSpc>
                <a:spcPct val="130000"/>
              </a:lnSpc>
              <a:spcAft>
                <a:spcPts val="1400"/>
              </a:spcAft>
              <a:buNone/>
            </a:pPr>
            <a:r>
              <a:rPr lang="en-US" sz="1300" b="1" dirty="0">
                <a:solidFill>
                  <a:srgbClr val="1F2937"/>
                </a:solidFill>
                <a:latin typeface="Calibri" pitchFamily="34" charset="0"/>
                <a:ea typeface="Calibri" pitchFamily="34" charset="-122"/>
                <a:cs typeface="Calibri" pitchFamily="34" charset="-120"/>
              </a:rPr>
              <a:t>PROGRAMMING — </a:t>
            </a:r>
            <a:r>
              <a:rPr lang="en-US" sz="1300" dirty="0">
                <a:solidFill>
                  <a:srgbClr val="1F2937"/>
                </a:solidFill>
                <a:latin typeface="Calibri" pitchFamily="34" charset="0"/>
                <a:ea typeface="Calibri" pitchFamily="34" charset="-122"/>
                <a:cs typeface="Calibri" pitchFamily="34" charset="-120"/>
              </a:rPr>
              <a:t>Generative AI may be used to create and check code. </a:t>
            </a:r>
            <a:r>
              <a:rPr lang="en-US" sz="1300" b="1" dirty="0">
                <a:solidFill>
                  <a:srgbClr val="B42318"/>
                </a:solidFill>
                <a:latin typeface="Calibri" pitchFamily="34" charset="0"/>
                <a:ea typeface="Calibri" pitchFamily="34" charset="-122"/>
                <a:cs typeface="Calibri" pitchFamily="34" charset="-120"/>
              </a:rPr>
              <a:t>No </a:t>
            </a:r>
          </a:p>
        </p:txBody>
      </p:sp>
      <p:sp>
        <p:nvSpPr>
          <p:cNvPr id="8" name="Text 5"/>
          <p:cNvSpPr/>
          <p:nvPr/>
        </p:nvSpPr>
        <p:spPr>
          <a:xfrm>
            <a:off x="365760" y="6083808"/>
            <a:ext cx="11430000" cy="320040"/>
          </a:xfrm>
          <a:prstGeom prst="rect">
            <a:avLst/>
          </a:prstGeom>
          <a:noFill/>
          <a:ln/>
        </p:spPr>
        <p:txBody>
          <a:bodyPr wrap="square" rtlCol="0" anchor="ctr"/>
          <a:lstStyle/>
          <a:p>
            <a:pPr indent="0" marL="0">
              <a:buNone/>
            </a:pPr>
            <a:r>
              <a:rPr lang="en-US" sz="1000" i="1" dirty="0">
                <a:solidFill>
                  <a:srgbClr val="5B6472"/>
                </a:solidFill>
                <a:latin typeface="Calibri" pitchFamily="34" charset="0"/>
                <a:ea typeface="Calibri" pitchFamily="34" charset="-122"/>
                <a:cs typeface="Calibri" pitchFamily="34" charset="-120"/>
              </a:rPr>
              <a:t>Student: Hiral Jitubhai Jasoliya (2507162) — University of Wales Trinity Saint David</a:t>
            </a:r>
            <a:endParaRPr lang="en-US" sz="1000" i="1" dirty="0"/>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0</Words>
  <Application>Microsoft Office PowerPoint</Application>
  <PresentationFormat>On-screen Show (16:9)</PresentationFormat>
  <Paragraphs>0</Paragraphs>
  <Slides>10</Slides>
  <Notes>10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10</vt:i4>
      </vt:variant>
    </vt:vector>
  </HeadingPairs>
  <TitlesOfParts>
    <vt:vector size="13" baseType="lpstr">
      <vt:lpstr>Arial</vt:lpstr>
      <vt:lpstr>Calibri</vt:lpstr>
      <vt:lpstr>Office Theme</vt:lpstr>
      <vt:lpstr>Slide 1</vt:lpstr>
      <vt:lpstr>Slide 2</vt:lpstr>
      <vt:lpstr>Slide 3</vt:lpstr>
      <vt:lpstr>Slide 4</vt:lpstr>
      <vt:lpstr>Slide 5</vt:lpstr>
      <vt:lpstr>Slide 6</vt:lpstr>
      <vt:lpstr>Slide 7</vt:lpstr>
      <vt:lpstr>Slide 8</vt:lpstr>
      <vt:lpstr>Slide 9</vt:lpstr>
      <vt:lpstr>Slide 10</vt:lpstr>
    </vt:vector>
  </TitlesOfParts>
  <Company>PptxGenJS</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PptxGenJS Presentation</dc:title>
  <dc:subject>PptxGenJS Presentation</dc:subject>
  <dc:creator>PptxGenJS</dc:creator>
  <cp:lastModifiedBy>PptxGenJS</cp:lastModifiedBy>
  <cp:revision>1</cp:revision>
  <dcterms:created xsi:type="dcterms:W3CDTF">2026-08-08T20:06:22Z</dcterms:created>
  <dcterms:modified xsi:type="dcterms:W3CDTF">2026-08-08T20:06:22Z</dcterms:modified>
</cp:coreProperties>
</file>