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 id="2147483706" r:id="rId2"/>
  </p:sldMasterIdLst>
  <p:notesMasterIdLst>
    <p:notesMasterId r:id="rId8"/>
  </p:notesMasterIdLst>
  <p:sldIdLst>
    <p:sldId id="256" r:id="rId3"/>
    <p:sldId id="258" r:id="rId4"/>
    <p:sldId id="259" r:id="rId5"/>
    <p:sldId id="257"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D3D2"/>
    <a:srgbClr val="DEEC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11"/>
    <p:restoredTop sz="94609"/>
  </p:normalViewPr>
  <p:slideViewPr>
    <p:cSldViewPr snapToGrid="0" snapToObjects="1">
      <p:cViewPr varScale="1">
        <p:scale>
          <a:sx n="104" d="100"/>
          <a:sy n="104" d="100"/>
        </p:scale>
        <p:origin x="73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EDA6AA-B6A0-D14E-9568-7B8338D3BD49}"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519D5FB4-C390-954D-AD9B-761A31436C35}">
      <dgm:prSet phldrT="[Text]" custT="1"/>
      <dgm:spPr/>
      <dgm:t>
        <a:bodyPr/>
        <a:lstStyle/>
        <a:p>
          <a:r>
            <a:rPr lang="en-US" sz="3200" dirty="0"/>
            <a:t>Ethical</a:t>
          </a:r>
        </a:p>
      </dgm:t>
    </dgm:pt>
    <dgm:pt modelId="{B6446BA8-271A-D941-BECA-03C739F5025F}" type="parTrans" cxnId="{012B937B-4E86-3346-8E63-3A33667BA211}">
      <dgm:prSet/>
      <dgm:spPr/>
      <dgm:t>
        <a:bodyPr/>
        <a:lstStyle/>
        <a:p>
          <a:endParaRPr lang="en-US"/>
        </a:p>
      </dgm:t>
    </dgm:pt>
    <dgm:pt modelId="{D90D2750-7EE6-7A40-B011-2E31E0BC5C08}" type="sibTrans" cxnId="{012B937B-4E86-3346-8E63-3A33667BA211}">
      <dgm:prSet/>
      <dgm:spPr/>
      <dgm:t>
        <a:bodyPr/>
        <a:lstStyle/>
        <a:p>
          <a:endParaRPr lang="en-US"/>
        </a:p>
      </dgm:t>
    </dgm:pt>
    <dgm:pt modelId="{B8F92BDE-6D85-B34C-8FE9-18EBC70512C1}">
      <dgm:prSet phldrT="[Text]" custT="1"/>
      <dgm:spPr/>
      <dgm:t>
        <a:bodyPr/>
        <a:lstStyle/>
        <a:p>
          <a:r>
            <a:rPr lang="en-GB" sz="1200" b="0" dirty="0"/>
            <a:t>Fair payment- In the past Tesco were paying men more than women</a:t>
          </a:r>
          <a:endParaRPr lang="en-US" sz="1200" b="0" dirty="0"/>
        </a:p>
      </dgm:t>
    </dgm:pt>
    <dgm:pt modelId="{47DD4E29-353A-164D-8F02-69331B54EF1B}" type="parTrans" cxnId="{F5C6FF45-83D3-0745-B78D-3CB7A34F01B1}">
      <dgm:prSet/>
      <dgm:spPr/>
      <dgm:t>
        <a:bodyPr/>
        <a:lstStyle/>
        <a:p>
          <a:endParaRPr lang="en-US"/>
        </a:p>
      </dgm:t>
    </dgm:pt>
    <dgm:pt modelId="{52694F36-87A9-5B4F-9A0F-11C3D6730B1D}" type="sibTrans" cxnId="{F5C6FF45-83D3-0745-B78D-3CB7A34F01B1}">
      <dgm:prSet/>
      <dgm:spPr/>
      <dgm:t>
        <a:bodyPr/>
        <a:lstStyle/>
        <a:p>
          <a:endParaRPr lang="en-US"/>
        </a:p>
      </dgm:t>
    </dgm:pt>
    <dgm:pt modelId="{036FF761-6368-244A-A96A-C1AB02EE70D9}">
      <dgm:prSet phldrT="[Text]" custT="1"/>
      <dgm:spPr/>
      <dgm:t>
        <a:bodyPr/>
        <a:lstStyle/>
        <a:p>
          <a:r>
            <a:rPr lang="en-US" sz="1200" b="0" dirty="0"/>
            <a:t>Fake Farm-</a:t>
          </a:r>
          <a:r>
            <a:rPr lang="en-GB" sz="1200" b="0" dirty="0"/>
            <a:t>Tesco is selling a lot of meat and eggs that are made in factories</a:t>
          </a:r>
          <a:endParaRPr lang="en-US" sz="1200" b="0" dirty="0"/>
        </a:p>
      </dgm:t>
    </dgm:pt>
    <dgm:pt modelId="{8A3E3520-4C69-3148-B54A-D32D993BF3C0}" type="parTrans" cxnId="{9BF514B9-AB22-3246-A6CB-D696EA1BABE7}">
      <dgm:prSet/>
      <dgm:spPr/>
      <dgm:t>
        <a:bodyPr/>
        <a:lstStyle/>
        <a:p>
          <a:endParaRPr lang="en-US"/>
        </a:p>
      </dgm:t>
    </dgm:pt>
    <dgm:pt modelId="{36B2EDA1-A511-C84D-8A57-1C17D5D84F15}" type="sibTrans" cxnId="{9BF514B9-AB22-3246-A6CB-D696EA1BABE7}">
      <dgm:prSet/>
      <dgm:spPr/>
      <dgm:t>
        <a:bodyPr/>
        <a:lstStyle/>
        <a:p>
          <a:endParaRPr lang="en-US"/>
        </a:p>
      </dgm:t>
    </dgm:pt>
    <dgm:pt modelId="{1DA097A0-7880-0748-A05F-52336BD63634}">
      <dgm:prSet phldrT="[Text]" custT="1"/>
      <dgm:spPr/>
      <dgm:t>
        <a:bodyPr/>
        <a:lstStyle/>
        <a:p>
          <a:r>
            <a:rPr lang="en-GB" sz="3200" b="0" dirty="0"/>
            <a:t>Sustainability</a:t>
          </a:r>
          <a:endParaRPr lang="en-US" sz="3200" b="0" dirty="0"/>
        </a:p>
      </dgm:t>
    </dgm:pt>
    <dgm:pt modelId="{A24E5025-0A38-D04A-8068-9F00B47CA720}" type="parTrans" cxnId="{5AA7FCFD-75A3-0841-B0F3-52A2ECDF078C}">
      <dgm:prSet/>
      <dgm:spPr/>
      <dgm:t>
        <a:bodyPr/>
        <a:lstStyle/>
        <a:p>
          <a:endParaRPr lang="en-US"/>
        </a:p>
      </dgm:t>
    </dgm:pt>
    <dgm:pt modelId="{EB4BA854-1765-B54D-97E0-BD02E0E7694D}" type="sibTrans" cxnId="{5AA7FCFD-75A3-0841-B0F3-52A2ECDF078C}">
      <dgm:prSet/>
      <dgm:spPr/>
      <dgm:t>
        <a:bodyPr/>
        <a:lstStyle/>
        <a:p>
          <a:endParaRPr lang="en-US"/>
        </a:p>
      </dgm:t>
    </dgm:pt>
    <dgm:pt modelId="{4023E901-9DC2-6B48-ABF9-14450347C5FF}">
      <dgm:prSet phldrT="[Text]" custT="1"/>
      <dgm:spPr/>
      <dgm:t>
        <a:bodyPr/>
        <a:lstStyle/>
        <a:p>
          <a:r>
            <a:rPr lang="en-GB" sz="1200" dirty="0"/>
            <a:t>Tesco is working hard to be come a sustainable company</a:t>
          </a:r>
          <a:endParaRPr lang="en-US" sz="1200" dirty="0"/>
        </a:p>
      </dgm:t>
    </dgm:pt>
    <dgm:pt modelId="{D7A03E97-D911-6047-86B8-BD3AFF7AE7B7}" type="parTrans" cxnId="{86779FAA-9BF6-E740-9FB2-D9461A8DC9B5}">
      <dgm:prSet/>
      <dgm:spPr/>
      <dgm:t>
        <a:bodyPr/>
        <a:lstStyle/>
        <a:p>
          <a:endParaRPr lang="en-US"/>
        </a:p>
      </dgm:t>
    </dgm:pt>
    <dgm:pt modelId="{F8CA0CCA-9C40-364B-BC42-77BC974B5230}" type="sibTrans" cxnId="{86779FAA-9BF6-E740-9FB2-D9461A8DC9B5}">
      <dgm:prSet/>
      <dgm:spPr/>
      <dgm:t>
        <a:bodyPr/>
        <a:lstStyle/>
        <a:p>
          <a:endParaRPr lang="en-US"/>
        </a:p>
      </dgm:t>
    </dgm:pt>
    <dgm:pt modelId="{203552BB-48D7-EB4A-B432-F58874762D98}">
      <dgm:prSet phldrT="[Text]" custT="1"/>
      <dgm:spPr/>
      <dgm:t>
        <a:bodyPr/>
        <a:lstStyle/>
        <a:p>
          <a:r>
            <a:rPr lang="en-US" sz="1200" dirty="0"/>
            <a:t>Recycle batterie and plastic </a:t>
          </a:r>
        </a:p>
      </dgm:t>
    </dgm:pt>
    <dgm:pt modelId="{01CDDCB2-35E3-A544-8444-FD9A5423FFA4}" type="parTrans" cxnId="{5900434F-AC72-7443-9117-31021E979A28}">
      <dgm:prSet/>
      <dgm:spPr/>
      <dgm:t>
        <a:bodyPr/>
        <a:lstStyle/>
        <a:p>
          <a:endParaRPr lang="en-US"/>
        </a:p>
      </dgm:t>
    </dgm:pt>
    <dgm:pt modelId="{5F2022CD-080D-CE4D-847F-35DFDF081BDA}" type="sibTrans" cxnId="{5900434F-AC72-7443-9117-31021E979A28}">
      <dgm:prSet/>
      <dgm:spPr/>
      <dgm:t>
        <a:bodyPr/>
        <a:lstStyle/>
        <a:p>
          <a:endParaRPr lang="en-US"/>
        </a:p>
      </dgm:t>
    </dgm:pt>
    <dgm:pt modelId="{DFDA62C9-6370-6E46-889C-9A8A1BCC34AB}">
      <dgm:prSet phldrT="[Text]" custT="1"/>
      <dgm:spPr/>
      <dgm:t>
        <a:bodyPr/>
        <a:lstStyle/>
        <a:p>
          <a:r>
            <a:rPr lang="en-GB" sz="3200" b="0" dirty="0"/>
            <a:t>Segmentation</a:t>
          </a:r>
          <a:endParaRPr lang="en-US" sz="3200" b="0" dirty="0"/>
        </a:p>
      </dgm:t>
    </dgm:pt>
    <dgm:pt modelId="{8CC920A6-FB48-7E4A-AA7D-8D2464DB5DE0}" type="parTrans" cxnId="{2F527716-FF4F-7741-AAB9-6CFBD90765D0}">
      <dgm:prSet/>
      <dgm:spPr/>
      <dgm:t>
        <a:bodyPr/>
        <a:lstStyle/>
        <a:p>
          <a:endParaRPr lang="en-US"/>
        </a:p>
      </dgm:t>
    </dgm:pt>
    <dgm:pt modelId="{27214CE8-8604-514E-9E38-7829D5986FA6}" type="sibTrans" cxnId="{2F527716-FF4F-7741-AAB9-6CFBD90765D0}">
      <dgm:prSet/>
      <dgm:spPr/>
      <dgm:t>
        <a:bodyPr/>
        <a:lstStyle/>
        <a:p>
          <a:endParaRPr lang="en-US"/>
        </a:p>
      </dgm:t>
    </dgm:pt>
    <dgm:pt modelId="{07F5372A-8AF9-C948-B3A5-801B3EFBBA31}">
      <dgm:prSet phldrT="[Text]" custT="1"/>
      <dgm:spPr/>
      <dgm:t>
        <a:bodyPr/>
        <a:lstStyle/>
        <a:p>
          <a:r>
            <a:rPr lang="en-GB" sz="1200" dirty="0"/>
            <a:t>Tesco store data about clients</a:t>
          </a:r>
          <a:endParaRPr lang="en-US" sz="1200" dirty="0"/>
        </a:p>
      </dgm:t>
    </dgm:pt>
    <dgm:pt modelId="{34FAF16C-ABD1-0E49-9719-1C893B709008}" type="parTrans" cxnId="{B4101B69-E196-EA49-9AE3-F9FB3B3D349C}">
      <dgm:prSet/>
      <dgm:spPr/>
      <dgm:t>
        <a:bodyPr/>
        <a:lstStyle/>
        <a:p>
          <a:endParaRPr lang="en-US"/>
        </a:p>
      </dgm:t>
    </dgm:pt>
    <dgm:pt modelId="{1B3219D4-31C3-7D49-A4C9-83E36AA9CCE1}" type="sibTrans" cxnId="{B4101B69-E196-EA49-9AE3-F9FB3B3D349C}">
      <dgm:prSet/>
      <dgm:spPr/>
      <dgm:t>
        <a:bodyPr/>
        <a:lstStyle/>
        <a:p>
          <a:endParaRPr lang="en-US"/>
        </a:p>
      </dgm:t>
    </dgm:pt>
    <dgm:pt modelId="{78A2F474-82CF-4942-B74E-73B6BF689FDD}">
      <dgm:prSet phldrT="[Text]" custT="1"/>
      <dgm:spPr/>
      <dgm:t>
        <a:bodyPr/>
        <a:lstStyle/>
        <a:p>
          <a:r>
            <a:rPr lang="en-US" sz="1200" dirty="0"/>
            <a:t>Look closely into specific group</a:t>
          </a:r>
        </a:p>
      </dgm:t>
    </dgm:pt>
    <dgm:pt modelId="{1D23CF36-9EC6-0849-BEB3-5CAABF31119F}" type="parTrans" cxnId="{11CAFB86-3351-484E-9065-A178FE335E7F}">
      <dgm:prSet/>
      <dgm:spPr/>
      <dgm:t>
        <a:bodyPr/>
        <a:lstStyle/>
        <a:p>
          <a:endParaRPr lang="en-US"/>
        </a:p>
      </dgm:t>
    </dgm:pt>
    <dgm:pt modelId="{7B3F16CE-8411-874D-ACD7-991ACEB4848B}" type="sibTrans" cxnId="{11CAFB86-3351-484E-9065-A178FE335E7F}">
      <dgm:prSet/>
      <dgm:spPr/>
      <dgm:t>
        <a:bodyPr/>
        <a:lstStyle/>
        <a:p>
          <a:endParaRPr lang="en-US"/>
        </a:p>
      </dgm:t>
    </dgm:pt>
    <dgm:pt modelId="{ED44C660-8079-A147-9F7D-EE0485DE8045}">
      <dgm:prSet custT="1"/>
      <dgm:spPr/>
      <dgm:t>
        <a:bodyPr/>
        <a:lstStyle/>
        <a:p>
          <a:r>
            <a:rPr lang="en-GB" sz="3200" b="0" dirty="0"/>
            <a:t>Loyalty</a:t>
          </a:r>
          <a:endParaRPr lang="en-RO" sz="3200" b="0" dirty="0"/>
        </a:p>
      </dgm:t>
    </dgm:pt>
    <dgm:pt modelId="{25ACDCCC-054A-2243-A4A4-33E910F75E22}" type="parTrans" cxnId="{8AA3F729-CD4D-1C47-B902-FC7238C9ACA4}">
      <dgm:prSet/>
      <dgm:spPr/>
      <dgm:t>
        <a:bodyPr/>
        <a:lstStyle/>
        <a:p>
          <a:endParaRPr lang="en-US"/>
        </a:p>
      </dgm:t>
    </dgm:pt>
    <dgm:pt modelId="{50747C60-2A44-7B4C-B45F-1FBBB6B1125D}" type="sibTrans" cxnId="{8AA3F729-CD4D-1C47-B902-FC7238C9ACA4}">
      <dgm:prSet/>
      <dgm:spPr/>
      <dgm:t>
        <a:bodyPr/>
        <a:lstStyle/>
        <a:p>
          <a:endParaRPr lang="en-US"/>
        </a:p>
      </dgm:t>
    </dgm:pt>
    <dgm:pt modelId="{BCD4BBB9-FC4F-8643-BF9B-5615957EB6FD}" type="pres">
      <dgm:prSet presAssocID="{60EDA6AA-B6A0-D14E-9568-7B8338D3BD49}" presName="Name0" presStyleCnt="0">
        <dgm:presLayoutVars>
          <dgm:dir/>
          <dgm:animLvl val="lvl"/>
          <dgm:resizeHandles val="exact"/>
        </dgm:presLayoutVars>
      </dgm:prSet>
      <dgm:spPr/>
    </dgm:pt>
    <dgm:pt modelId="{1C92D3C4-2909-0E4D-88CF-FD89D41F72A4}" type="pres">
      <dgm:prSet presAssocID="{519D5FB4-C390-954D-AD9B-761A31436C35}" presName="linNode" presStyleCnt="0"/>
      <dgm:spPr/>
    </dgm:pt>
    <dgm:pt modelId="{C602E8B6-3105-224F-80ED-53B6296A9498}" type="pres">
      <dgm:prSet presAssocID="{519D5FB4-C390-954D-AD9B-761A31436C35}" presName="parentText" presStyleLbl="node1" presStyleIdx="0" presStyleCnt="4">
        <dgm:presLayoutVars>
          <dgm:chMax val="1"/>
          <dgm:bulletEnabled val="1"/>
        </dgm:presLayoutVars>
      </dgm:prSet>
      <dgm:spPr/>
    </dgm:pt>
    <dgm:pt modelId="{FCF75038-D178-CC47-B255-52B376C3DA2B}" type="pres">
      <dgm:prSet presAssocID="{519D5FB4-C390-954D-AD9B-761A31436C35}" presName="descendantText" presStyleLbl="alignAccFollowNode1" presStyleIdx="0" presStyleCnt="3">
        <dgm:presLayoutVars>
          <dgm:bulletEnabled val="1"/>
        </dgm:presLayoutVars>
      </dgm:prSet>
      <dgm:spPr/>
    </dgm:pt>
    <dgm:pt modelId="{9CCDFD9F-478D-6043-B7C0-5970A8E618DA}" type="pres">
      <dgm:prSet presAssocID="{D90D2750-7EE6-7A40-B011-2E31E0BC5C08}" presName="sp" presStyleCnt="0"/>
      <dgm:spPr/>
    </dgm:pt>
    <dgm:pt modelId="{560B8F85-FE38-8249-BAA2-9AE4B30BF221}" type="pres">
      <dgm:prSet presAssocID="{1DA097A0-7880-0748-A05F-52336BD63634}" presName="linNode" presStyleCnt="0"/>
      <dgm:spPr/>
    </dgm:pt>
    <dgm:pt modelId="{A90DCA5A-DF5A-B940-AB1A-5A867CCFD5BC}" type="pres">
      <dgm:prSet presAssocID="{1DA097A0-7880-0748-A05F-52336BD63634}" presName="parentText" presStyleLbl="node1" presStyleIdx="1" presStyleCnt="4">
        <dgm:presLayoutVars>
          <dgm:chMax val="1"/>
          <dgm:bulletEnabled val="1"/>
        </dgm:presLayoutVars>
      </dgm:prSet>
      <dgm:spPr/>
    </dgm:pt>
    <dgm:pt modelId="{8ADDE001-C493-624F-BD5C-EC74E6BA1C88}" type="pres">
      <dgm:prSet presAssocID="{1DA097A0-7880-0748-A05F-52336BD63634}" presName="descendantText" presStyleLbl="alignAccFollowNode1" presStyleIdx="1" presStyleCnt="3">
        <dgm:presLayoutVars>
          <dgm:bulletEnabled val="1"/>
        </dgm:presLayoutVars>
      </dgm:prSet>
      <dgm:spPr/>
    </dgm:pt>
    <dgm:pt modelId="{DD092C87-3E30-1841-BE73-9D0EA3C080F0}" type="pres">
      <dgm:prSet presAssocID="{EB4BA854-1765-B54D-97E0-BD02E0E7694D}" presName="sp" presStyleCnt="0"/>
      <dgm:spPr/>
    </dgm:pt>
    <dgm:pt modelId="{581A0550-F935-164B-AE79-CB02E522A38F}" type="pres">
      <dgm:prSet presAssocID="{DFDA62C9-6370-6E46-889C-9A8A1BCC34AB}" presName="linNode" presStyleCnt="0"/>
      <dgm:spPr/>
    </dgm:pt>
    <dgm:pt modelId="{08BEC1DE-32AA-A044-86A0-CC051C3F521D}" type="pres">
      <dgm:prSet presAssocID="{DFDA62C9-6370-6E46-889C-9A8A1BCC34AB}" presName="parentText" presStyleLbl="node1" presStyleIdx="2" presStyleCnt="4">
        <dgm:presLayoutVars>
          <dgm:chMax val="1"/>
          <dgm:bulletEnabled val="1"/>
        </dgm:presLayoutVars>
      </dgm:prSet>
      <dgm:spPr/>
    </dgm:pt>
    <dgm:pt modelId="{EC412E00-E781-1648-9FCA-8F25ED9C2845}" type="pres">
      <dgm:prSet presAssocID="{DFDA62C9-6370-6E46-889C-9A8A1BCC34AB}" presName="descendantText" presStyleLbl="alignAccFollowNode1" presStyleIdx="2" presStyleCnt="3">
        <dgm:presLayoutVars>
          <dgm:bulletEnabled val="1"/>
        </dgm:presLayoutVars>
      </dgm:prSet>
      <dgm:spPr/>
    </dgm:pt>
    <dgm:pt modelId="{EDBB81CA-5EE0-4B45-9374-EAF605881C3C}" type="pres">
      <dgm:prSet presAssocID="{27214CE8-8604-514E-9E38-7829D5986FA6}" presName="sp" presStyleCnt="0"/>
      <dgm:spPr/>
    </dgm:pt>
    <dgm:pt modelId="{A5359B5C-D7DA-6E47-B522-39FE537004D4}" type="pres">
      <dgm:prSet presAssocID="{ED44C660-8079-A147-9F7D-EE0485DE8045}" presName="linNode" presStyleCnt="0"/>
      <dgm:spPr/>
    </dgm:pt>
    <dgm:pt modelId="{62F053D0-2E0D-9645-A297-A4B570496C75}" type="pres">
      <dgm:prSet presAssocID="{ED44C660-8079-A147-9F7D-EE0485DE8045}" presName="parentText" presStyleLbl="node1" presStyleIdx="3" presStyleCnt="4">
        <dgm:presLayoutVars>
          <dgm:chMax val="1"/>
          <dgm:bulletEnabled val="1"/>
        </dgm:presLayoutVars>
      </dgm:prSet>
      <dgm:spPr/>
    </dgm:pt>
  </dgm:ptLst>
  <dgm:cxnLst>
    <dgm:cxn modelId="{69FE4607-1A9E-AF4E-9627-0639AE28A27E}" type="presOf" srcId="{ED44C660-8079-A147-9F7D-EE0485DE8045}" destId="{62F053D0-2E0D-9645-A297-A4B570496C75}" srcOrd="0" destOrd="0" presId="urn:microsoft.com/office/officeart/2005/8/layout/vList5"/>
    <dgm:cxn modelId="{BE999407-B666-534A-92E3-BF33D8C775FB}" type="presOf" srcId="{203552BB-48D7-EB4A-B432-F58874762D98}" destId="{8ADDE001-C493-624F-BD5C-EC74E6BA1C88}" srcOrd="0" destOrd="1" presId="urn:microsoft.com/office/officeart/2005/8/layout/vList5"/>
    <dgm:cxn modelId="{2F527716-FF4F-7741-AAB9-6CFBD90765D0}" srcId="{60EDA6AA-B6A0-D14E-9568-7B8338D3BD49}" destId="{DFDA62C9-6370-6E46-889C-9A8A1BCC34AB}" srcOrd="2" destOrd="0" parTransId="{8CC920A6-FB48-7E4A-AA7D-8D2464DB5DE0}" sibTransId="{27214CE8-8604-514E-9E38-7829D5986FA6}"/>
    <dgm:cxn modelId="{BDAA3028-E6BB-EC45-B461-560FECA86FD5}" type="presOf" srcId="{519D5FB4-C390-954D-AD9B-761A31436C35}" destId="{C602E8B6-3105-224F-80ED-53B6296A9498}" srcOrd="0" destOrd="0" presId="urn:microsoft.com/office/officeart/2005/8/layout/vList5"/>
    <dgm:cxn modelId="{8AA3F729-CD4D-1C47-B902-FC7238C9ACA4}" srcId="{60EDA6AA-B6A0-D14E-9568-7B8338D3BD49}" destId="{ED44C660-8079-A147-9F7D-EE0485DE8045}" srcOrd="3" destOrd="0" parTransId="{25ACDCCC-054A-2243-A4A4-33E910F75E22}" sibTransId="{50747C60-2A44-7B4C-B45F-1FBBB6B1125D}"/>
    <dgm:cxn modelId="{F5C6FF45-83D3-0745-B78D-3CB7A34F01B1}" srcId="{519D5FB4-C390-954D-AD9B-761A31436C35}" destId="{B8F92BDE-6D85-B34C-8FE9-18EBC70512C1}" srcOrd="0" destOrd="0" parTransId="{47DD4E29-353A-164D-8F02-69331B54EF1B}" sibTransId="{52694F36-87A9-5B4F-9A0F-11C3D6730B1D}"/>
    <dgm:cxn modelId="{B4101B69-E196-EA49-9AE3-F9FB3B3D349C}" srcId="{DFDA62C9-6370-6E46-889C-9A8A1BCC34AB}" destId="{07F5372A-8AF9-C948-B3A5-801B3EFBBA31}" srcOrd="0" destOrd="0" parTransId="{34FAF16C-ABD1-0E49-9719-1C893B709008}" sibTransId="{1B3219D4-31C3-7D49-A4C9-83E36AA9CCE1}"/>
    <dgm:cxn modelId="{CE80574A-3E67-9D47-8A9B-A3EA94346A6A}" type="presOf" srcId="{DFDA62C9-6370-6E46-889C-9A8A1BCC34AB}" destId="{08BEC1DE-32AA-A044-86A0-CC051C3F521D}" srcOrd="0" destOrd="0" presId="urn:microsoft.com/office/officeart/2005/8/layout/vList5"/>
    <dgm:cxn modelId="{F287546D-C0BD-A64B-9938-A43D568058DF}" type="presOf" srcId="{B8F92BDE-6D85-B34C-8FE9-18EBC70512C1}" destId="{FCF75038-D178-CC47-B255-52B376C3DA2B}" srcOrd="0" destOrd="0" presId="urn:microsoft.com/office/officeart/2005/8/layout/vList5"/>
    <dgm:cxn modelId="{5900434F-AC72-7443-9117-31021E979A28}" srcId="{1DA097A0-7880-0748-A05F-52336BD63634}" destId="{203552BB-48D7-EB4A-B432-F58874762D98}" srcOrd="1" destOrd="0" parTransId="{01CDDCB2-35E3-A544-8444-FD9A5423FFA4}" sibTransId="{5F2022CD-080D-CE4D-847F-35DFDF081BDA}"/>
    <dgm:cxn modelId="{F120C773-2914-9A45-9085-3891A4E51F9B}" type="presOf" srcId="{78A2F474-82CF-4942-B74E-73B6BF689FDD}" destId="{EC412E00-E781-1648-9FCA-8F25ED9C2845}" srcOrd="0" destOrd="1" presId="urn:microsoft.com/office/officeart/2005/8/layout/vList5"/>
    <dgm:cxn modelId="{012B937B-4E86-3346-8E63-3A33667BA211}" srcId="{60EDA6AA-B6A0-D14E-9568-7B8338D3BD49}" destId="{519D5FB4-C390-954D-AD9B-761A31436C35}" srcOrd="0" destOrd="0" parTransId="{B6446BA8-271A-D941-BECA-03C739F5025F}" sibTransId="{D90D2750-7EE6-7A40-B011-2E31E0BC5C08}"/>
    <dgm:cxn modelId="{78BD3686-6C13-7947-81B8-5109EA130E11}" type="presOf" srcId="{1DA097A0-7880-0748-A05F-52336BD63634}" destId="{A90DCA5A-DF5A-B940-AB1A-5A867CCFD5BC}" srcOrd="0" destOrd="0" presId="urn:microsoft.com/office/officeart/2005/8/layout/vList5"/>
    <dgm:cxn modelId="{11CAFB86-3351-484E-9065-A178FE335E7F}" srcId="{DFDA62C9-6370-6E46-889C-9A8A1BCC34AB}" destId="{78A2F474-82CF-4942-B74E-73B6BF689FDD}" srcOrd="1" destOrd="0" parTransId="{1D23CF36-9EC6-0849-BEB3-5CAABF31119F}" sibTransId="{7B3F16CE-8411-874D-ACD7-991ACEB4848B}"/>
    <dgm:cxn modelId="{5BEA2E8B-85A4-B44B-A084-8020E1E7D555}" type="presOf" srcId="{07F5372A-8AF9-C948-B3A5-801B3EFBBA31}" destId="{EC412E00-E781-1648-9FCA-8F25ED9C2845}" srcOrd="0" destOrd="0" presId="urn:microsoft.com/office/officeart/2005/8/layout/vList5"/>
    <dgm:cxn modelId="{A57A1F8F-450B-C34C-858F-741EB713E399}" type="presOf" srcId="{4023E901-9DC2-6B48-ABF9-14450347C5FF}" destId="{8ADDE001-C493-624F-BD5C-EC74E6BA1C88}" srcOrd="0" destOrd="0" presId="urn:microsoft.com/office/officeart/2005/8/layout/vList5"/>
    <dgm:cxn modelId="{86779FAA-9BF6-E740-9FB2-D9461A8DC9B5}" srcId="{1DA097A0-7880-0748-A05F-52336BD63634}" destId="{4023E901-9DC2-6B48-ABF9-14450347C5FF}" srcOrd="0" destOrd="0" parTransId="{D7A03E97-D911-6047-86B8-BD3AFF7AE7B7}" sibTransId="{F8CA0CCA-9C40-364B-BC42-77BC974B5230}"/>
    <dgm:cxn modelId="{9BF514B9-AB22-3246-A6CB-D696EA1BABE7}" srcId="{519D5FB4-C390-954D-AD9B-761A31436C35}" destId="{036FF761-6368-244A-A96A-C1AB02EE70D9}" srcOrd="1" destOrd="0" parTransId="{8A3E3520-4C69-3148-B54A-D32D993BF3C0}" sibTransId="{36B2EDA1-A511-C84D-8A57-1C17D5D84F15}"/>
    <dgm:cxn modelId="{A8176FBD-6371-6C44-8FE4-E1592239DAF0}" type="presOf" srcId="{036FF761-6368-244A-A96A-C1AB02EE70D9}" destId="{FCF75038-D178-CC47-B255-52B376C3DA2B}" srcOrd="0" destOrd="1" presId="urn:microsoft.com/office/officeart/2005/8/layout/vList5"/>
    <dgm:cxn modelId="{5FB6B8C5-0322-6941-8A0C-8D1E25CB500E}" type="presOf" srcId="{60EDA6AA-B6A0-D14E-9568-7B8338D3BD49}" destId="{BCD4BBB9-FC4F-8643-BF9B-5615957EB6FD}" srcOrd="0" destOrd="0" presId="urn:microsoft.com/office/officeart/2005/8/layout/vList5"/>
    <dgm:cxn modelId="{5AA7FCFD-75A3-0841-B0F3-52A2ECDF078C}" srcId="{60EDA6AA-B6A0-D14E-9568-7B8338D3BD49}" destId="{1DA097A0-7880-0748-A05F-52336BD63634}" srcOrd="1" destOrd="0" parTransId="{A24E5025-0A38-D04A-8068-9F00B47CA720}" sibTransId="{EB4BA854-1765-B54D-97E0-BD02E0E7694D}"/>
    <dgm:cxn modelId="{91E2978B-24FA-E141-AB95-11BA3F9DEE9A}" type="presParOf" srcId="{BCD4BBB9-FC4F-8643-BF9B-5615957EB6FD}" destId="{1C92D3C4-2909-0E4D-88CF-FD89D41F72A4}" srcOrd="0" destOrd="0" presId="urn:microsoft.com/office/officeart/2005/8/layout/vList5"/>
    <dgm:cxn modelId="{38F259C7-6F75-6A4D-88F0-2B978993EBB3}" type="presParOf" srcId="{1C92D3C4-2909-0E4D-88CF-FD89D41F72A4}" destId="{C602E8B6-3105-224F-80ED-53B6296A9498}" srcOrd="0" destOrd="0" presId="urn:microsoft.com/office/officeart/2005/8/layout/vList5"/>
    <dgm:cxn modelId="{F04FACF0-B2DE-AC44-9F25-264495CBABE7}" type="presParOf" srcId="{1C92D3C4-2909-0E4D-88CF-FD89D41F72A4}" destId="{FCF75038-D178-CC47-B255-52B376C3DA2B}" srcOrd="1" destOrd="0" presId="urn:microsoft.com/office/officeart/2005/8/layout/vList5"/>
    <dgm:cxn modelId="{74C96685-55AC-074C-B587-50520CD3E98E}" type="presParOf" srcId="{BCD4BBB9-FC4F-8643-BF9B-5615957EB6FD}" destId="{9CCDFD9F-478D-6043-B7C0-5970A8E618DA}" srcOrd="1" destOrd="0" presId="urn:microsoft.com/office/officeart/2005/8/layout/vList5"/>
    <dgm:cxn modelId="{1FDC9D09-1F6D-574D-8E45-2AE79AE15877}" type="presParOf" srcId="{BCD4BBB9-FC4F-8643-BF9B-5615957EB6FD}" destId="{560B8F85-FE38-8249-BAA2-9AE4B30BF221}" srcOrd="2" destOrd="0" presId="urn:microsoft.com/office/officeart/2005/8/layout/vList5"/>
    <dgm:cxn modelId="{DADCA8A9-1A79-EE4C-A5C5-0B006A0DE954}" type="presParOf" srcId="{560B8F85-FE38-8249-BAA2-9AE4B30BF221}" destId="{A90DCA5A-DF5A-B940-AB1A-5A867CCFD5BC}" srcOrd="0" destOrd="0" presId="urn:microsoft.com/office/officeart/2005/8/layout/vList5"/>
    <dgm:cxn modelId="{948A28E9-AC39-5348-AEEC-A4DBE302FF88}" type="presParOf" srcId="{560B8F85-FE38-8249-BAA2-9AE4B30BF221}" destId="{8ADDE001-C493-624F-BD5C-EC74E6BA1C88}" srcOrd="1" destOrd="0" presId="urn:microsoft.com/office/officeart/2005/8/layout/vList5"/>
    <dgm:cxn modelId="{2DEBE16C-FC46-CD41-A314-DD5F10261D5C}" type="presParOf" srcId="{BCD4BBB9-FC4F-8643-BF9B-5615957EB6FD}" destId="{DD092C87-3E30-1841-BE73-9D0EA3C080F0}" srcOrd="3" destOrd="0" presId="urn:microsoft.com/office/officeart/2005/8/layout/vList5"/>
    <dgm:cxn modelId="{B141BF5B-D60E-BA42-9783-D56B9D5725ED}" type="presParOf" srcId="{BCD4BBB9-FC4F-8643-BF9B-5615957EB6FD}" destId="{581A0550-F935-164B-AE79-CB02E522A38F}" srcOrd="4" destOrd="0" presId="urn:microsoft.com/office/officeart/2005/8/layout/vList5"/>
    <dgm:cxn modelId="{BD23A27A-A880-3442-A1E1-A12EBD161C00}" type="presParOf" srcId="{581A0550-F935-164B-AE79-CB02E522A38F}" destId="{08BEC1DE-32AA-A044-86A0-CC051C3F521D}" srcOrd="0" destOrd="0" presId="urn:microsoft.com/office/officeart/2005/8/layout/vList5"/>
    <dgm:cxn modelId="{4E66854C-ED3B-E043-A24F-EF842EEF3586}" type="presParOf" srcId="{581A0550-F935-164B-AE79-CB02E522A38F}" destId="{EC412E00-E781-1648-9FCA-8F25ED9C2845}" srcOrd="1" destOrd="0" presId="urn:microsoft.com/office/officeart/2005/8/layout/vList5"/>
    <dgm:cxn modelId="{BBB27DBF-2904-ED41-891B-162A96F1DE71}" type="presParOf" srcId="{BCD4BBB9-FC4F-8643-BF9B-5615957EB6FD}" destId="{EDBB81CA-5EE0-4B45-9374-EAF605881C3C}" srcOrd="5" destOrd="0" presId="urn:microsoft.com/office/officeart/2005/8/layout/vList5"/>
    <dgm:cxn modelId="{BCF5D5E8-1743-8B4B-B869-916A98C00576}" type="presParOf" srcId="{BCD4BBB9-FC4F-8643-BF9B-5615957EB6FD}" destId="{A5359B5C-D7DA-6E47-B522-39FE537004D4}" srcOrd="6" destOrd="0" presId="urn:microsoft.com/office/officeart/2005/8/layout/vList5"/>
    <dgm:cxn modelId="{8DC56FA1-0145-374F-A2DC-DD8387542494}" type="presParOf" srcId="{A5359B5C-D7DA-6E47-B522-39FE537004D4}" destId="{62F053D0-2E0D-9645-A297-A4B570496C7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92E1A0-0654-A643-B8EF-43A2142A3113}" type="doc">
      <dgm:prSet loTypeId="urn:microsoft.com/office/officeart/2005/8/layout/matrix1" loCatId="" qsTypeId="urn:microsoft.com/office/officeart/2005/8/quickstyle/simple1" qsCatId="simple" csTypeId="urn:microsoft.com/office/officeart/2005/8/colors/accent1_2" csCatId="accent1" phldr="1"/>
      <dgm:spPr/>
      <dgm:t>
        <a:bodyPr/>
        <a:lstStyle/>
        <a:p>
          <a:endParaRPr lang="en-US"/>
        </a:p>
      </dgm:t>
    </dgm:pt>
    <dgm:pt modelId="{2B37AC81-D21A-7346-B8BF-B284432B32DB}">
      <dgm:prSet phldrT="[Text]" custT="1"/>
      <dgm:spPr/>
      <dgm:t>
        <a:bodyPr/>
        <a:lstStyle/>
        <a:p>
          <a:endParaRPr lang="en-GB"/>
        </a:p>
      </dgm:t>
    </dgm:pt>
    <dgm:pt modelId="{4C3FE8FF-2F38-AD46-998A-00CB719B6892}" type="parTrans" cxnId="{AF1B2E95-AA19-7041-96A2-5A6E7165C57B}">
      <dgm:prSet/>
      <dgm:spPr/>
      <dgm:t>
        <a:bodyPr/>
        <a:lstStyle/>
        <a:p>
          <a:endParaRPr lang="en-US"/>
        </a:p>
      </dgm:t>
    </dgm:pt>
    <dgm:pt modelId="{C9E49E90-AFF2-824A-8D70-C9D116111AFD}" type="sibTrans" cxnId="{AF1B2E95-AA19-7041-96A2-5A6E7165C57B}">
      <dgm:prSet/>
      <dgm:spPr/>
      <dgm:t>
        <a:bodyPr/>
        <a:lstStyle/>
        <a:p>
          <a:endParaRPr lang="en-US"/>
        </a:p>
      </dgm:t>
    </dgm:pt>
    <dgm:pt modelId="{8CAB837B-873C-E14C-B61A-7A4A4B891BE3}">
      <dgm:prSet phldrT="[Text]" custT="1"/>
      <dgm:spPr/>
      <dgm:t>
        <a:bodyPr/>
        <a:lstStyle/>
        <a:p>
          <a:endParaRPr lang="en-GB"/>
        </a:p>
      </dgm:t>
    </dgm:pt>
    <dgm:pt modelId="{098462F9-957F-4948-9C6A-86A5BFBBD22C}" type="parTrans" cxnId="{236F7EFD-EF92-0848-A29A-490D5B87D68C}">
      <dgm:prSet/>
      <dgm:spPr/>
      <dgm:t>
        <a:bodyPr/>
        <a:lstStyle/>
        <a:p>
          <a:endParaRPr lang="en-US"/>
        </a:p>
      </dgm:t>
    </dgm:pt>
    <dgm:pt modelId="{E3BE1DD8-694D-1549-9527-1FB4A7C88AA1}" type="sibTrans" cxnId="{236F7EFD-EF92-0848-A29A-490D5B87D68C}">
      <dgm:prSet/>
      <dgm:spPr/>
      <dgm:t>
        <a:bodyPr/>
        <a:lstStyle/>
        <a:p>
          <a:endParaRPr lang="en-US"/>
        </a:p>
      </dgm:t>
    </dgm:pt>
    <dgm:pt modelId="{A8DB2956-0EE2-774A-983C-C2F43F827D3A}">
      <dgm:prSet phldrT="[Text]" phldr="1"/>
      <dgm:spPr/>
      <dgm:t>
        <a:bodyPr/>
        <a:lstStyle/>
        <a:p>
          <a:endParaRPr lang="en-US"/>
        </a:p>
      </dgm:t>
    </dgm:pt>
    <dgm:pt modelId="{F3D56E00-CE39-5447-AB48-30AC0000EA70}" type="parTrans" cxnId="{18796639-6D2F-4B44-B78A-DF280048FD0A}">
      <dgm:prSet/>
      <dgm:spPr/>
      <dgm:t>
        <a:bodyPr/>
        <a:lstStyle/>
        <a:p>
          <a:endParaRPr lang="en-US"/>
        </a:p>
      </dgm:t>
    </dgm:pt>
    <dgm:pt modelId="{10052357-7970-A44C-ABEF-4E3CFDC3DCFA}" type="sibTrans" cxnId="{18796639-6D2F-4B44-B78A-DF280048FD0A}">
      <dgm:prSet/>
      <dgm:spPr/>
      <dgm:t>
        <a:bodyPr/>
        <a:lstStyle/>
        <a:p>
          <a:endParaRPr lang="en-US"/>
        </a:p>
      </dgm:t>
    </dgm:pt>
    <dgm:pt modelId="{C9A64F69-0933-F34F-BA34-E338B2B4D134}">
      <dgm:prSet phldrT="[Text]" phldr="1"/>
      <dgm:spPr/>
      <dgm:t>
        <a:bodyPr/>
        <a:lstStyle/>
        <a:p>
          <a:endParaRPr lang="en-US"/>
        </a:p>
      </dgm:t>
    </dgm:pt>
    <dgm:pt modelId="{06F7D9D2-FDC5-E640-9169-3CA46B4C608F}" type="parTrans" cxnId="{9478E7FC-1F06-CB46-B208-A4CE2D517FC4}">
      <dgm:prSet/>
      <dgm:spPr/>
      <dgm:t>
        <a:bodyPr/>
        <a:lstStyle/>
        <a:p>
          <a:endParaRPr lang="en-US"/>
        </a:p>
      </dgm:t>
    </dgm:pt>
    <dgm:pt modelId="{77648D75-8233-A54A-BD4E-25F01ADA681B}" type="sibTrans" cxnId="{9478E7FC-1F06-CB46-B208-A4CE2D517FC4}">
      <dgm:prSet/>
      <dgm:spPr/>
      <dgm:t>
        <a:bodyPr/>
        <a:lstStyle/>
        <a:p>
          <a:endParaRPr lang="en-US"/>
        </a:p>
      </dgm:t>
    </dgm:pt>
    <dgm:pt modelId="{2A8679AF-703E-3346-B094-4909DB72A9B2}">
      <dgm:prSet custT="1"/>
      <dgm:spPr/>
      <dgm:t>
        <a:bodyPr/>
        <a:lstStyle/>
        <a:p>
          <a:pPr algn="ctr"/>
          <a:br>
            <a:rPr lang="en-GB" sz="1600" dirty="0"/>
          </a:br>
          <a:r>
            <a:rPr lang="en-GB" sz="3200" dirty="0"/>
            <a:t>SWOT Tesco</a:t>
          </a:r>
          <a:endParaRPr lang="en-RO" sz="1600" dirty="0"/>
        </a:p>
      </dgm:t>
    </dgm:pt>
    <dgm:pt modelId="{C9CBEF47-ECE8-104C-9E88-20618AE43231}" type="parTrans" cxnId="{2860A161-4052-D842-8577-A820658460A2}">
      <dgm:prSet/>
      <dgm:spPr/>
      <dgm:t>
        <a:bodyPr/>
        <a:lstStyle/>
        <a:p>
          <a:endParaRPr lang="en-US"/>
        </a:p>
      </dgm:t>
    </dgm:pt>
    <dgm:pt modelId="{2F575780-BAED-3C4C-AC7C-F64E78563A66}" type="sibTrans" cxnId="{2860A161-4052-D842-8577-A820658460A2}">
      <dgm:prSet/>
      <dgm:spPr/>
      <dgm:t>
        <a:bodyPr/>
        <a:lstStyle/>
        <a:p>
          <a:endParaRPr lang="en-US"/>
        </a:p>
      </dgm:t>
    </dgm:pt>
    <dgm:pt modelId="{750D402F-277D-E14C-A2C9-815BB6AD80D0}">
      <dgm:prSet custT="1"/>
      <dgm:spPr/>
      <dgm:t>
        <a:bodyPr/>
        <a:lstStyle/>
        <a:p>
          <a:endParaRPr lang="en-GB"/>
        </a:p>
      </dgm:t>
    </dgm:pt>
    <dgm:pt modelId="{09DF1413-4EEF-A04A-B1BD-715CE1DE1A2C}" type="parTrans" cxnId="{0B0C4D89-E074-BA49-90F8-7667E069658A}">
      <dgm:prSet/>
      <dgm:spPr/>
      <dgm:t>
        <a:bodyPr/>
        <a:lstStyle/>
        <a:p>
          <a:endParaRPr lang="en-US"/>
        </a:p>
      </dgm:t>
    </dgm:pt>
    <dgm:pt modelId="{D0D350CB-7615-FE4D-ADB3-99B8E9228644}" type="sibTrans" cxnId="{0B0C4D89-E074-BA49-90F8-7667E069658A}">
      <dgm:prSet/>
      <dgm:spPr/>
      <dgm:t>
        <a:bodyPr/>
        <a:lstStyle/>
        <a:p>
          <a:endParaRPr lang="en-US"/>
        </a:p>
      </dgm:t>
    </dgm:pt>
    <dgm:pt modelId="{31B5462F-0970-554A-B493-B44C7F12ADCB}">
      <dgm:prSet custT="1"/>
      <dgm:spPr/>
      <dgm:t>
        <a:bodyPr/>
        <a:lstStyle/>
        <a:p>
          <a:pPr algn="ctr">
            <a:buNone/>
          </a:pPr>
          <a:endParaRPr lang="en-GB" sz="2000" b="1" dirty="0"/>
        </a:p>
        <a:p>
          <a:pPr algn="ctr">
            <a:buNone/>
          </a:pPr>
          <a:r>
            <a:rPr lang="en-GB" sz="2000" b="1" dirty="0"/>
            <a:t>Strengths:</a:t>
          </a:r>
          <a:r>
            <a:rPr lang="en-GB" sz="2000" dirty="0"/>
            <a:t> </a:t>
          </a:r>
          <a:endParaRPr lang="en-GB" sz="1100" dirty="0"/>
        </a:p>
        <a:p>
          <a:pPr algn="l">
            <a:buFont typeface="+mj-lt"/>
            <a:buAutoNum type="arabicPeriod"/>
          </a:pPr>
          <a:r>
            <a:rPr lang="en-GB" sz="1400" dirty="0"/>
            <a:t>Tesco is the biggest grocery retailer in the UK.</a:t>
          </a:r>
        </a:p>
        <a:p>
          <a:pPr algn="l">
            <a:buFont typeface="+mj-lt"/>
            <a:buAutoNum type="arabicPeriod"/>
          </a:pPr>
          <a:endParaRPr lang="en-GB" sz="1400" dirty="0"/>
        </a:p>
        <a:p>
          <a:pPr algn="l">
            <a:buNone/>
          </a:pPr>
          <a:r>
            <a:rPr lang="en-GB" sz="1400" dirty="0"/>
            <a:t>It can pressure the rivals</a:t>
          </a:r>
        </a:p>
        <a:p>
          <a:pPr algn="l">
            <a:buNone/>
          </a:pPr>
          <a:endParaRPr lang="en-GB" sz="1400" dirty="0"/>
        </a:p>
        <a:p>
          <a:pPr algn="l">
            <a:buNone/>
          </a:pPr>
          <a:r>
            <a:rPr lang="en-GB" sz="1400" dirty="0"/>
            <a:t>Tesco have the Club Card</a:t>
          </a:r>
          <a:endParaRPr lang="en-US" sz="1400" dirty="0"/>
        </a:p>
      </dgm:t>
    </dgm:pt>
    <dgm:pt modelId="{7C9B33C8-3F29-4544-B7EF-10943E5234B0}" type="parTrans" cxnId="{E55BAB6C-0BF8-254E-BC27-945C4BC8FC12}">
      <dgm:prSet/>
      <dgm:spPr/>
      <dgm:t>
        <a:bodyPr/>
        <a:lstStyle/>
        <a:p>
          <a:endParaRPr lang="en-US"/>
        </a:p>
      </dgm:t>
    </dgm:pt>
    <dgm:pt modelId="{A912932F-C620-8A4E-B7A0-5E2FCFB8ABCC}" type="sibTrans" cxnId="{E55BAB6C-0BF8-254E-BC27-945C4BC8FC12}">
      <dgm:prSet/>
      <dgm:spPr/>
      <dgm:t>
        <a:bodyPr/>
        <a:lstStyle/>
        <a:p>
          <a:endParaRPr lang="en-US"/>
        </a:p>
      </dgm:t>
    </dgm:pt>
    <dgm:pt modelId="{73BE771F-5955-F941-AC2F-D37F9D0E451A}">
      <dgm:prSet custT="1"/>
      <dgm:spPr/>
      <dgm:t>
        <a:bodyPr/>
        <a:lstStyle/>
        <a:p>
          <a:pPr algn="ctr"/>
          <a:endParaRPr lang="en-GB" sz="2000" b="1" dirty="0"/>
        </a:p>
        <a:p>
          <a:pPr algn="ctr"/>
          <a:endParaRPr lang="en-GB" sz="2000" b="1" dirty="0"/>
        </a:p>
        <a:p>
          <a:pPr algn="ctr"/>
          <a:r>
            <a:rPr lang="en-GB" sz="2000" b="1" dirty="0"/>
            <a:t>Weaknesses:</a:t>
          </a:r>
          <a:r>
            <a:rPr lang="en-GB" sz="2000" dirty="0"/>
            <a:t> </a:t>
          </a:r>
        </a:p>
        <a:p>
          <a:pPr algn="ctr"/>
          <a:endParaRPr lang="en-GB" sz="1100" dirty="0"/>
        </a:p>
        <a:p>
          <a:pPr algn="r"/>
          <a:r>
            <a:rPr lang="en-GB" sz="1400" dirty="0"/>
            <a:t>According to news peppers, profit is falling recently</a:t>
          </a:r>
        </a:p>
        <a:p>
          <a:pPr algn="r"/>
          <a:r>
            <a:rPr lang="en-GB" sz="1400" dirty="0"/>
            <a:t> </a:t>
          </a:r>
          <a:br>
            <a:rPr lang="en-GB" sz="1400" dirty="0"/>
          </a:br>
          <a:r>
            <a:rPr lang="en-GB" sz="1400" dirty="0"/>
            <a:t>There are failed operation in US and Japan</a:t>
          </a:r>
          <a:br>
            <a:rPr lang="en-GB" sz="1400" dirty="0"/>
          </a:br>
          <a:endParaRPr lang="en-GB" sz="1400" dirty="0"/>
        </a:p>
        <a:p>
          <a:pPr algn="ctr"/>
          <a:br>
            <a:rPr lang="en-GB" sz="1100" dirty="0"/>
          </a:br>
          <a:endParaRPr lang="en-GB" sz="1100" dirty="0"/>
        </a:p>
      </dgm:t>
    </dgm:pt>
    <dgm:pt modelId="{8E771612-1849-284C-84BA-DB7C8D2BC191}" type="parTrans" cxnId="{00AFACF7-03B7-E048-8931-BA2C9A2069EB}">
      <dgm:prSet/>
      <dgm:spPr/>
      <dgm:t>
        <a:bodyPr/>
        <a:lstStyle/>
        <a:p>
          <a:endParaRPr lang="en-US"/>
        </a:p>
      </dgm:t>
    </dgm:pt>
    <dgm:pt modelId="{D997238B-F60C-E943-A915-702CB8BBA9AD}" type="sibTrans" cxnId="{00AFACF7-03B7-E048-8931-BA2C9A2069EB}">
      <dgm:prSet/>
      <dgm:spPr/>
      <dgm:t>
        <a:bodyPr/>
        <a:lstStyle/>
        <a:p>
          <a:endParaRPr lang="en-US"/>
        </a:p>
      </dgm:t>
    </dgm:pt>
    <dgm:pt modelId="{645ED979-9685-5546-8525-B24197AE8898}">
      <dgm:prSet/>
      <dgm:spPr/>
      <dgm:t>
        <a:bodyPr/>
        <a:lstStyle/>
        <a:p>
          <a:endParaRPr lang="en-GB" dirty="0"/>
        </a:p>
      </dgm:t>
    </dgm:pt>
    <dgm:pt modelId="{8F4288E7-C527-0942-87DA-C2123280964A}" type="parTrans" cxnId="{1D9DDBAB-E3A8-0744-A836-F7281806D8BA}">
      <dgm:prSet/>
      <dgm:spPr/>
      <dgm:t>
        <a:bodyPr/>
        <a:lstStyle/>
        <a:p>
          <a:endParaRPr lang="en-US"/>
        </a:p>
      </dgm:t>
    </dgm:pt>
    <dgm:pt modelId="{E98A422F-16D3-AE4D-AEE2-FB54A51A9C2A}" type="sibTrans" cxnId="{1D9DDBAB-E3A8-0744-A836-F7281806D8BA}">
      <dgm:prSet/>
      <dgm:spPr/>
      <dgm:t>
        <a:bodyPr/>
        <a:lstStyle/>
        <a:p>
          <a:endParaRPr lang="en-US"/>
        </a:p>
      </dgm:t>
    </dgm:pt>
    <dgm:pt modelId="{DFD9407E-A39A-1041-BA48-009D30AE8849}">
      <dgm:prSet/>
      <dgm:spPr/>
      <dgm:t>
        <a:bodyPr/>
        <a:lstStyle/>
        <a:p>
          <a:endParaRPr lang="en-US" dirty="0"/>
        </a:p>
      </dgm:t>
    </dgm:pt>
    <dgm:pt modelId="{D1147D3F-4E1C-B54F-957E-6F9B755DAAA5}" type="parTrans" cxnId="{5A094BB6-7A49-AC43-8146-FEEA11447CAA}">
      <dgm:prSet/>
      <dgm:spPr/>
      <dgm:t>
        <a:bodyPr/>
        <a:lstStyle/>
        <a:p>
          <a:endParaRPr lang="en-US"/>
        </a:p>
      </dgm:t>
    </dgm:pt>
    <dgm:pt modelId="{BE9C2BC7-1237-E742-8B75-31E4CB8D1811}" type="sibTrans" cxnId="{5A094BB6-7A49-AC43-8146-FEEA11447CAA}">
      <dgm:prSet/>
      <dgm:spPr/>
      <dgm:t>
        <a:bodyPr/>
        <a:lstStyle/>
        <a:p>
          <a:endParaRPr lang="en-US"/>
        </a:p>
      </dgm:t>
    </dgm:pt>
    <dgm:pt modelId="{BAA43627-8C97-0349-94D4-C27BBAEEBF0A}">
      <dgm:prSet custT="1"/>
      <dgm:spPr/>
      <dgm:t>
        <a:bodyPr/>
        <a:lstStyle/>
        <a:p>
          <a:pPr algn="ctr"/>
          <a:r>
            <a:rPr lang="en-GB" sz="2000" b="1" dirty="0"/>
            <a:t>Opportunities:</a:t>
          </a:r>
          <a:r>
            <a:rPr lang="en-GB" sz="1500" dirty="0"/>
            <a:t> </a:t>
          </a:r>
        </a:p>
        <a:p>
          <a:pPr algn="l"/>
          <a:r>
            <a:rPr lang="en-GB" sz="1400" dirty="0"/>
            <a:t>The biggest one it will be Expanding jack’s business</a:t>
          </a:r>
          <a:br>
            <a:rPr lang="en-GB" sz="1400" dirty="0"/>
          </a:br>
          <a:br>
            <a:rPr lang="en-GB" sz="1400" dirty="0"/>
          </a:br>
          <a:r>
            <a:rPr lang="en-GB" sz="1400" dirty="0"/>
            <a:t>Price matching</a:t>
          </a:r>
        </a:p>
        <a:p>
          <a:pPr algn="l"/>
          <a:br>
            <a:rPr lang="en-GB" sz="1400" dirty="0"/>
          </a:br>
          <a:r>
            <a:rPr lang="en-GB" sz="1400" dirty="0"/>
            <a:t>One hour delivery to online services</a:t>
          </a:r>
        </a:p>
        <a:p>
          <a:pPr algn="l"/>
          <a:endParaRPr lang="en-GB" sz="1400" dirty="0"/>
        </a:p>
        <a:p>
          <a:pPr algn="l"/>
          <a:endParaRPr lang="en-GB" sz="1400" dirty="0"/>
        </a:p>
        <a:p>
          <a:pPr algn="l"/>
          <a:endParaRPr lang="en-GB" sz="1400" dirty="0"/>
        </a:p>
      </dgm:t>
    </dgm:pt>
    <dgm:pt modelId="{3798045E-A6FC-4E4C-B4AE-C5847C239878}" type="parTrans" cxnId="{FCB9F353-35F7-A54A-96AE-BD91E94A535E}">
      <dgm:prSet/>
      <dgm:spPr/>
      <dgm:t>
        <a:bodyPr/>
        <a:lstStyle/>
        <a:p>
          <a:endParaRPr lang="en-US"/>
        </a:p>
      </dgm:t>
    </dgm:pt>
    <dgm:pt modelId="{1CC45723-0E18-8348-A384-DCF13CC4D34F}" type="sibTrans" cxnId="{FCB9F353-35F7-A54A-96AE-BD91E94A535E}">
      <dgm:prSet/>
      <dgm:spPr/>
      <dgm:t>
        <a:bodyPr/>
        <a:lstStyle/>
        <a:p>
          <a:endParaRPr lang="en-US"/>
        </a:p>
      </dgm:t>
    </dgm:pt>
    <dgm:pt modelId="{D9EEC40E-AFD9-6F44-900C-03E1F7316CA5}">
      <dgm:prSet/>
      <dgm:spPr/>
      <dgm:t>
        <a:bodyPr/>
        <a:lstStyle/>
        <a:p>
          <a:endParaRPr lang="en-GB"/>
        </a:p>
      </dgm:t>
    </dgm:pt>
    <dgm:pt modelId="{DE0136A9-50D0-DC41-9446-BEB0D1110C2A}" type="parTrans" cxnId="{03CF9EB6-CC68-F348-B26C-00C02BDDFE8D}">
      <dgm:prSet/>
      <dgm:spPr/>
      <dgm:t>
        <a:bodyPr/>
        <a:lstStyle/>
        <a:p>
          <a:endParaRPr lang="en-US"/>
        </a:p>
      </dgm:t>
    </dgm:pt>
    <dgm:pt modelId="{E76A06C3-392D-5C42-BE6F-0F5300ECA124}" type="sibTrans" cxnId="{03CF9EB6-CC68-F348-B26C-00C02BDDFE8D}">
      <dgm:prSet/>
      <dgm:spPr/>
      <dgm:t>
        <a:bodyPr/>
        <a:lstStyle/>
        <a:p>
          <a:endParaRPr lang="en-US"/>
        </a:p>
      </dgm:t>
    </dgm:pt>
    <dgm:pt modelId="{DB19BE29-7C0E-1241-B348-6D37EB54FEE2}">
      <dgm:prSet/>
      <dgm:spPr/>
      <dgm:t>
        <a:bodyPr/>
        <a:lstStyle/>
        <a:p>
          <a:endParaRPr lang="en-GB"/>
        </a:p>
      </dgm:t>
    </dgm:pt>
    <dgm:pt modelId="{67F8749C-0F71-EA47-A493-F5CD52ADBC29}" type="parTrans" cxnId="{4F05A70D-06C4-B244-8C3A-1A3721FC4806}">
      <dgm:prSet/>
      <dgm:spPr/>
      <dgm:t>
        <a:bodyPr/>
        <a:lstStyle/>
        <a:p>
          <a:endParaRPr lang="en-US"/>
        </a:p>
      </dgm:t>
    </dgm:pt>
    <dgm:pt modelId="{40F9672A-192B-3542-B9AF-A63D34BFCF62}" type="sibTrans" cxnId="{4F05A70D-06C4-B244-8C3A-1A3721FC4806}">
      <dgm:prSet/>
      <dgm:spPr/>
      <dgm:t>
        <a:bodyPr/>
        <a:lstStyle/>
        <a:p>
          <a:endParaRPr lang="en-US"/>
        </a:p>
      </dgm:t>
    </dgm:pt>
    <dgm:pt modelId="{C998465D-5240-EF47-92DF-51B5C35CEC11}">
      <dgm:prSet/>
      <dgm:spPr/>
      <dgm:t>
        <a:bodyPr/>
        <a:lstStyle/>
        <a:p>
          <a:endParaRPr lang="en-GB"/>
        </a:p>
      </dgm:t>
    </dgm:pt>
    <dgm:pt modelId="{8C852831-D21C-DE41-839D-106145E0114A}" type="parTrans" cxnId="{D38AE9EF-F73C-0944-BCCB-DA5C1E6A8D21}">
      <dgm:prSet/>
      <dgm:spPr/>
      <dgm:t>
        <a:bodyPr/>
        <a:lstStyle/>
        <a:p>
          <a:endParaRPr lang="en-US"/>
        </a:p>
      </dgm:t>
    </dgm:pt>
    <dgm:pt modelId="{264D2C65-6BF1-BA4F-BA1B-A5C687DE7D31}" type="sibTrans" cxnId="{D38AE9EF-F73C-0944-BCCB-DA5C1E6A8D21}">
      <dgm:prSet/>
      <dgm:spPr/>
      <dgm:t>
        <a:bodyPr/>
        <a:lstStyle/>
        <a:p>
          <a:endParaRPr lang="en-US"/>
        </a:p>
      </dgm:t>
    </dgm:pt>
    <dgm:pt modelId="{55D28174-8D8A-6342-9145-947B53D621B3}">
      <dgm:prSet/>
      <dgm:spPr/>
      <dgm:t>
        <a:bodyPr/>
        <a:lstStyle/>
        <a:p>
          <a:endParaRPr lang="en-GB"/>
        </a:p>
      </dgm:t>
    </dgm:pt>
    <dgm:pt modelId="{97A5CBB9-E170-BA4D-8AF3-D29F303B30D8}" type="parTrans" cxnId="{309BFF1D-580C-5343-9ADC-F022FEC2B458}">
      <dgm:prSet/>
      <dgm:spPr/>
      <dgm:t>
        <a:bodyPr/>
        <a:lstStyle/>
        <a:p>
          <a:endParaRPr lang="en-US"/>
        </a:p>
      </dgm:t>
    </dgm:pt>
    <dgm:pt modelId="{FD2DD08D-AFF7-204C-AB6A-E4C33C9FAB31}" type="sibTrans" cxnId="{309BFF1D-580C-5343-9ADC-F022FEC2B458}">
      <dgm:prSet/>
      <dgm:spPr/>
      <dgm:t>
        <a:bodyPr/>
        <a:lstStyle/>
        <a:p>
          <a:endParaRPr lang="en-US"/>
        </a:p>
      </dgm:t>
    </dgm:pt>
    <dgm:pt modelId="{47D3B7CC-117E-BE44-B81B-F8CC97B0E6AF}">
      <dgm:prSet custT="1"/>
      <dgm:spPr/>
      <dgm:t>
        <a:bodyPr/>
        <a:lstStyle/>
        <a:p>
          <a:pPr algn="ctr"/>
          <a:r>
            <a:rPr lang="en-GB" sz="2000" b="1" dirty="0"/>
            <a:t>Threats:</a:t>
          </a:r>
          <a:r>
            <a:rPr lang="en-GB" sz="2000" dirty="0"/>
            <a:t> </a:t>
          </a:r>
        </a:p>
        <a:p>
          <a:pPr algn="r"/>
          <a:r>
            <a:rPr lang="en-GB" sz="1600" dirty="0"/>
            <a:t>The biggest one is Brexit</a:t>
          </a:r>
        </a:p>
        <a:p>
          <a:pPr algn="r"/>
          <a:br>
            <a:rPr lang="en-GB" sz="1600" dirty="0"/>
          </a:br>
          <a:r>
            <a:rPr lang="en-GB" sz="1600" dirty="0"/>
            <a:t>Fake farm</a:t>
          </a:r>
        </a:p>
        <a:p>
          <a:pPr algn="r"/>
          <a:br>
            <a:rPr lang="en-GB" sz="1600" dirty="0"/>
          </a:br>
          <a:r>
            <a:rPr lang="en-GB" sz="1600" dirty="0"/>
            <a:t>Economic crisis</a:t>
          </a:r>
        </a:p>
        <a:p>
          <a:pPr algn="r"/>
          <a:br>
            <a:rPr lang="en-GB" sz="1600" dirty="0"/>
          </a:br>
          <a:endParaRPr lang="en-RO" sz="1600" dirty="0"/>
        </a:p>
      </dgm:t>
    </dgm:pt>
    <dgm:pt modelId="{BA0D3516-AEA7-3D42-9472-1C3FBBECEB45}" type="parTrans" cxnId="{A9D5E320-44C4-F740-9E9D-2CAA66D0F536}">
      <dgm:prSet/>
      <dgm:spPr/>
      <dgm:t>
        <a:bodyPr/>
        <a:lstStyle/>
        <a:p>
          <a:endParaRPr lang="en-US"/>
        </a:p>
      </dgm:t>
    </dgm:pt>
    <dgm:pt modelId="{5970650C-3772-2247-B0B5-34C2D78B8364}" type="sibTrans" cxnId="{A9D5E320-44C4-F740-9E9D-2CAA66D0F536}">
      <dgm:prSet/>
      <dgm:spPr/>
      <dgm:t>
        <a:bodyPr/>
        <a:lstStyle/>
        <a:p>
          <a:endParaRPr lang="en-US"/>
        </a:p>
      </dgm:t>
    </dgm:pt>
    <dgm:pt modelId="{F3247D46-A9D7-E940-8CAF-7D670B49E2C0}" type="pres">
      <dgm:prSet presAssocID="{CE92E1A0-0654-A643-B8EF-43A2142A3113}" presName="diagram" presStyleCnt="0">
        <dgm:presLayoutVars>
          <dgm:chMax val="1"/>
          <dgm:dir/>
          <dgm:animLvl val="ctr"/>
          <dgm:resizeHandles val="exact"/>
        </dgm:presLayoutVars>
      </dgm:prSet>
      <dgm:spPr/>
    </dgm:pt>
    <dgm:pt modelId="{0395DA70-B523-E049-A378-04C5F38A9037}" type="pres">
      <dgm:prSet presAssocID="{CE92E1A0-0654-A643-B8EF-43A2142A3113}" presName="matrix" presStyleCnt="0"/>
      <dgm:spPr/>
    </dgm:pt>
    <dgm:pt modelId="{7F2FD8CA-2552-374F-B7D1-237D3225A19C}" type="pres">
      <dgm:prSet presAssocID="{CE92E1A0-0654-A643-B8EF-43A2142A3113}" presName="tile1" presStyleLbl="node1" presStyleIdx="0" presStyleCnt="4"/>
      <dgm:spPr/>
    </dgm:pt>
    <dgm:pt modelId="{A1EFF181-AAA9-724D-AAD2-A116A50909F1}" type="pres">
      <dgm:prSet presAssocID="{CE92E1A0-0654-A643-B8EF-43A2142A3113}" presName="tile1text" presStyleLbl="node1" presStyleIdx="0" presStyleCnt="4">
        <dgm:presLayoutVars>
          <dgm:chMax val="0"/>
          <dgm:chPref val="0"/>
          <dgm:bulletEnabled val="1"/>
        </dgm:presLayoutVars>
      </dgm:prSet>
      <dgm:spPr/>
    </dgm:pt>
    <dgm:pt modelId="{3F0849EC-6F43-CF45-982C-0FC774DE6D07}" type="pres">
      <dgm:prSet presAssocID="{CE92E1A0-0654-A643-B8EF-43A2142A3113}" presName="tile2" presStyleLbl="node1" presStyleIdx="1" presStyleCnt="4"/>
      <dgm:spPr/>
    </dgm:pt>
    <dgm:pt modelId="{A797758F-1632-3E4E-BDEA-207FE2C2E26A}" type="pres">
      <dgm:prSet presAssocID="{CE92E1A0-0654-A643-B8EF-43A2142A3113}" presName="tile2text" presStyleLbl="node1" presStyleIdx="1" presStyleCnt="4">
        <dgm:presLayoutVars>
          <dgm:chMax val="0"/>
          <dgm:chPref val="0"/>
          <dgm:bulletEnabled val="1"/>
        </dgm:presLayoutVars>
      </dgm:prSet>
      <dgm:spPr/>
    </dgm:pt>
    <dgm:pt modelId="{81BE9FE7-5044-4A4C-975A-9734CD972160}" type="pres">
      <dgm:prSet presAssocID="{CE92E1A0-0654-A643-B8EF-43A2142A3113}" presName="tile3" presStyleLbl="node1" presStyleIdx="2" presStyleCnt="4"/>
      <dgm:spPr/>
    </dgm:pt>
    <dgm:pt modelId="{C8D0CA6D-D382-7947-AF2C-2E2F4A8FA408}" type="pres">
      <dgm:prSet presAssocID="{CE92E1A0-0654-A643-B8EF-43A2142A3113}" presName="tile3text" presStyleLbl="node1" presStyleIdx="2" presStyleCnt="4">
        <dgm:presLayoutVars>
          <dgm:chMax val="0"/>
          <dgm:chPref val="0"/>
          <dgm:bulletEnabled val="1"/>
        </dgm:presLayoutVars>
      </dgm:prSet>
      <dgm:spPr/>
    </dgm:pt>
    <dgm:pt modelId="{FCA526AE-2605-2A47-B4C7-464ED5860D9C}" type="pres">
      <dgm:prSet presAssocID="{CE92E1A0-0654-A643-B8EF-43A2142A3113}" presName="tile4" presStyleLbl="node1" presStyleIdx="3" presStyleCnt="4" custLinFactNeighborX="7500" custLinFactNeighborY="958"/>
      <dgm:spPr/>
    </dgm:pt>
    <dgm:pt modelId="{3819B1C2-D046-5D46-9EA4-3F2207551B85}" type="pres">
      <dgm:prSet presAssocID="{CE92E1A0-0654-A643-B8EF-43A2142A3113}" presName="tile4text" presStyleLbl="node1" presStyleIdx="3" presStyleCnt="4">
        <dgm:presLayoutVars>
          <dgm:chMax val="0"/>
          <dgm:chPref val="0"/>
          <dgm:bulletEnabled val="1"/>
        </dgm:presLayoutVars>
      </dgm:prSet>
      <dgm:spPr/>
    </dgm:pt>
    <dgm:pt modelId="{E8F2A249-B6A9-0743-9BD4-B5EAF1D9F70A}" type="pres">
      <dgm:prSet presAssocID="{CE92E1A0-0654-A643-B8EF-43A2142A3113}" presName="centerTile" presStyleLbl="fgShp" presStyleIdx="0" presStyleCnt="1">
        <dgm:presLayoutVars>
          <dgm:chMax val="0"/>
          <dgm:chPref val="0"/>
        </dgm:presLayoutVars>
      </dgm:prSet>
      <dgm:spPr/>
    </dgm:pt>
  </dgm:ptLst>
  <dgm:cxnLst>
    <dgm:cxn modelId="{FFDABD0B-93B5-594C-9652-9AE90BA80E1A}" type="presOf" srcId="{47D3B7CC-117E-BE44-B81B-F8CC97B0E6AF}" destId="{FCA526AE-2605-2A47-B4C7-464ED5860D9C}" srcOrd="0" destOrd="0" presId="urn:microsoft.com/office/officeart/2005/8/layout/matrix1"/>
    <dgm:cxn modelId="{4F05A70D-06C4-B244-8C3A-1A3721FC4806}" srcId="{2A8679AF-703E-3346-B094-4909DB72A9B2}" destId="{DB19BE29-7C0E-1241-B348-6D37EB54FEE2}" srcOrd="7" destOrd="0" parTransId="{67F8749C-0F71-EA47-A493-F5CD52ADBC29}" sibTransId="{40F9672A-192B-3542-B9AF-A63D34BFCF62}"/>
    <dgm:cxn modelId="{6B14CB0D-6618-C241-BF24-CCED4FFD870A}" type="presOf" srcId="{47D3B7CC-117E-BE44-B81B-F8CC97B0E6AF}" destId="{3819B1C2-D046-5D46-9EA4-3F2207551B85}" srcOrd="1" destOrd="0" presId="urn:microsoft.com/office/officeart/2005/8/layout/matrix1"/>
    <dgm:cxn modelId="{309BFF1D-580C-5343-9ADC-F022FEC2B458}" srcId="{2A8679AF-703E-3346-B094-4909DB72A9B2}" destId="{55D28174-8D8A-6342-9145-947B53D621B3}" srcOrd="5" destOrd="0" parTransId="{97A5CBB9-E170-BA4D-8AF3-D29F303B30D8}" sibTransId="{FD2DD08D-AFF7-204C-AB6A-E4C33C9FAB31}"/>
    <dgm:cxn modelId="{A9D5E320-44C4-F740-9E9D-2CAA66D0F536}" srcId="{2A8679AF-703E-3346-B094-4909DB72A9B2}" destId="{47D3B7CC-117E-BE44-B81B-F8CC97B0E6AF}" srcOrd="3" destOrd="0" parTransId="{BA0D3516-AEA7-3D42-9472-1C3FBBECEB45}" sibTransId="{5970650C-3772-2247-B0B5-34C2D78B8364}"/>
    <dgm:cxn modelId="{3779D733-5484-C946-9466-ABC7312BC2A0}" type="presOf" srcId="{31B5462F-0970-554A-B493-B44C7F12ADCB}" destId="{A1EFF181-AAA9-724D-AAD2-A116A50909F1}" srcOrd="1" destOrd="0" presId="urn:microsoft.com/office/officeart/2005/8/layout/matrix1"/>
    <dgm:cxn modelId="{47C8F633-4A15-A345-9EAD-F373B05298A7}" type="presOf" srcId="{2A8679AF-703E-3346-B094-4909DB72A9B2}" destId="{E8F2A249-B6A9-0743-9BD4-B5EAF1D9F70A}" srcOrd="0" destOrd="0" presId="urn:microsoft.com/office/officeart/2005/8/layout/matrix1"/>
    <dgm:cxn modelId="{18796639-6D2F-4B44-B78A-DF280048FD0A}" srcId="{CE92E1A0-0654-A643-B8EF-43A2142A3113}" destId="{A8DB2956-0EE2-774A-983C-C2F43F827D3A}" srcOrd="4" destOrd="0" parTransId="{F3D56E00-CE39-5447-AB48-30AC0000EA70}" sibTransId="{10052357-7970-A44C-ABEF-4E3CFDC3DCFA}"/>
    <dgm:cxn modelId="{B525B55D-8620-B545-893E-A3444360E552}" type="presOf" srcId="{BAA43627-8C97-0349-94D4-C27BBAEEBF0A}" destId="{C8D0CA6D-D382-7947-AF2C-2E2F4A8FA408}" srcOrd="1" destOrd="0" presId="urn:microsoft.com/office/officeart/2005/8/layout/matrix1"/>
    <dgm:cxn modelId="{2860A161-4052-D842-8577-A820658460A2}" srcId="{CE92E1A0-0654-A643-B8EF-43A2142A3113}" destId="{2A8679AF-703E-3346-B094-4909DB72A9B2}" srcOrd="0" destOrd="0" parTransId="{C9CBEF47-ECE8-104C-9E88-20618AE43231}" sibTransId="{2F575780-BAED-3C4C-AC7C-F64E78563A66}"/>
    <dgm:cxn modelId="{E55BAB6C-0BF8-254E-BC27-945C4BC8FC12}" srcId="{2A8679AF-703E-3346-B094-4909DB72A9B2}" destId="{31B5462F-0970-554A-B493-B44C7F12ADCB}" srcOrd="0" destOrd="0" parTransId="{7C9B33C8-3F29-4544-B7EF-10943E5234B0}" sibTransId="{A912932F-C620-8A4E-B7A0-5E2FCFB8ABCC}"/>
    <dgm:cxn modelId="{FCB9F353-35F7-A54A-96AE-BD91E94A535E}" srcId="{2A8679AF-703E-3346-B094-4909DB72A9B2}" destId="{BAA43627-8C97-0349-94D4-C27BBAEEBF0A}" srcOrd="2" destOrd="0" parTransId="{3798045E-A6FC-4E4C-B4AE-C5847C239878}" sibTransId="{1CC45723-0E18-8348-A384-DCF13CC4D34F}"/>
    <dgm:cxn modelId="{30B5B97D-C67E-7F4F-A664-0F93E027B5C2}" type="presOf" srcId="{73BE771F-5955-F941-AC2F-D37F9D0E451A}" destId="{3F0849EC-6F43-CF45-982C-0FC774DE6D07}" srcOrd="0" destOrd="0" presId="urn:microsoft.com/office/officeart/2005/8/layout/matrix1"/>
    <dgm:cxn modelId="{0B0C4D89-E074-BA49-90F8-7667E069658A}" srcId="{CE92E1A0-0654-A643-B8EF-43A2142A3113}" destId="{750D402F-277D-E14C-A2C9-815BB6AD80D0}" srcOrd="1" destOrd="0" parTransId="{09DF1413-4EEF-A04A-B1BD-715CE1DE1A2C}" sibTransId="{D0D350CB-7615-FE4D-ADB3-99B8E9228644}"/>
    <dgm:cxn modelId="{AF1B2E95-AA19-7041-96A2-5A6E7165C57B}" srcId="{CE92E1A0-0654-A643-B8EF-43A2142A3113}" destId="{2B37AC81-D21A-7346-B8BF-B284432B32DB}" srcOrd="2" destOrd="0" parTransId="{4C3FE8FF-2F38-AD46-998A-00CB719B6892}" sibTransId="{C9E49E90-AFF2-824A-8D70-C9D116111AFD}"/>
    <dgm:cxn modelId="{300265A2-5D72-B946-8A88-34A99E4D5DDD}" type="presOf" srcId="{BAA43627-8C97-0349-94D4-C27BBAEEBF0A}" destId="{81BE9FE7-5044-4A4C-975A-9734CD972160}" srcOrd="0" destOrd="0" presId="urn:microsoft.com/office/officeart/2005/8/layout/matrix1"/>
    <dgm:cxn modelId="{2B0BBFA5-66EB-CA48-88BB-7ADE9BBC7EA8}" type="presOf" srcId="{73BE771F-5955-F941-AC2F-D37F9D0E451A}" destId="{A797758F-1632-3E4E-BDEA-207FE2C2E26A}" srcOrd="1" destOrd="0" presId="urn:microsoft.com/office/officeart/2005/8/layout/matrix1"/>
    <dgm:cxn modelId="{1D9DDBAB-E3A8-0744-A836-F7281806D8BA}" srcId="{2A8679AF-703E-3346-B094-4909DB72A9B2}" destId="{645ED979-9685-5546-8525-B24197AE8898}" srcOrd="4" destOrd="0" parTransId="{8F4288E7-C527-0942-87DA-C2123280964A}" sibTransId="{E98A422F-16D3-AE4D-AEE2-FB54A51A9C2A}"/>
    <dgm:cxn modelId="{5A094BB6-7A49-AC43-8146-FEEA11447CAA}" srcId="{2A8679AF-703E-3346-B094-4909DB72A9B2}" destId="{DFD9407E-A39A-1041-BA48-009D30AE8849}" srcOrd="9" destOrd="0" parTransId="{D1147D3F-4E1C-B54F-957E-6F9B755DAAA5}" sibTransId="{BE9C2BC7-1237-E742-8B75-31E4CB8D1811}"/>
    <dgm:cxn modelId="{03CF9EB6-CC68-F348-B26C-00C02BDDFE8D}" srcId="{2A8679AF-703E-3346-B094-4909DB72A9B2}" destId="{D9EEC40E-AFD9-6F44-900C-03E1F7316CA5}" srcOrd="8" destOrd="0" parTransId="{DE0136A9-50D0-DC41-9446-BEB0D1110C2A}" sibTransId="{E76A06C3-392D-5C42-BE6F-0F5300ECA124}"/>
    <dgm:cxn modelId="{CE1A5DC7-D138-0D48-9781-CB608BA0D3E1}" type="presOf" srcId="{31B5462F-0970-554A-B493-B44C7F12ADCB}" destId="{7F2FD8CA-2552-374F-B7D1-237D3225A19C}" srcOrd="0" destOrd="0" presId="urn:microsoft.com/office/officeart/2005/8/layout/matrix1"/>
    <dgm:cxn modelId="{39E747D6-4ADC-DA41-9D89-AC1746C1B2D6}" type="presOf" srcId="{CE92E1A0-0654-A643-B8EF-43A2142A3113}" destId="{F3247D46-A9D7-E940-8CAF-7D670B49E2C0}" srcOrd="0" destOrd="0" presId="urn:microsoft.com/office/officeart/2005/8/layout/matrix1"/>
    <dgm:cxn modelId="{D38AE9EF-F73C-0944-BCCB-DA5C1E6A8D21}" srcId="{2A8679AF-703E-3346-B094-4909DB72A9B2}" destId="{C998465D-5240-EF47-92DF-51B5C35CEC11}" srcOrd="6" destOrd="0" parTransId="{8C852831-D21C-DE41-839D-106145E0114A}" sibTransId="{264D2C65-6BF1-BA4F-BA1B-A5C687DE7D31}"/>
    <dgm:cxn modelId="{00AFACF7-03B7-E048-8931-BA2C9A2069EB}" srcId="{2A8679AF-703E-3346-B094-4909DB72A9B2}" destId="{73BE771F-5955-F941-AC2F-D37F9D0E451A}" srcOrd="1" destOrd="0" parTransId="{8E771612-1849-284C-84BA-DB7C8D2BC191}" sibTransId="{D997238B-F60C-E943-A915-702CB8BBA9AD}"/>
    <dgm:cxn modelId="{9478E7FC-1F06-CB46-B208-A4CE2D517FC4}" srcId="{CE92E1A0-0654-A643-B8EF-43A2142A3113}" destId="{C9A64F69-0933-F34F-BA34-E338B2B4D134}" srcOrd="5" destOrd="0" parTransId="{06F7D9D2-FDC5-E640-9169-3CA46B4C608F}" sibTransId="{77648D75-8233-A54A-BD4E-25F01ADA681B}"/>
    <dgm:cxn modelId="{236F7EFD-EF92-0848-A29A-490D5B87D68C}" srcId="{CE92E1A0-0654-A643-B8EF-43A2142A3113}" destId="{8CAB837B-873C-E14C-B61A-7A4A4B891BE3}" srcOrd="3" destOrd="0" parTransId="{098462F9-957F-4948-9C6A-86A5BFBBD22C}" sibTransId="{E3BE1DD8-694D-1549-9527-1FB4A7C88AA1}"/>
    <dgm:cxn modelId="{91A33EF0-3FDC-5C43-8581-8FB21F41B8EF}" type="presParOf" srcId="{F3247D46-A9D7-E940-8CAF-7D670B49E2C0}" destId="{0395DA70-B523-E049-A378-04C5F38A9037}" srcOrd="0" destOrd="0" presId="urn:microsoft.com/office/officeart/2005/8/layout/matrix1"/>
    <dgm:cxn modelId="{5839145F-A374-AB40-BE88-213B0409EC15}" type="presParOf" srcId="{0395DA70-B523-E049-A378-04C5F38A9037}" destId="{7F2FD8CA-2552-374F-B7D1-237D3225A19C}" srcOrd="0" destOrd="0" presId="urn:microsoft.com/office/officeart/2005/8/layout/matrix1"/>
    <dgm:cxn modelId="{0E4AB9D3-9844-4B42-8C37-195E77F6D29C}" type="presParOf" srcId="{0395DA70-B523-E049-A378-04C5F38A9037}" destId="{A1EFF181-AAA9-724D-AAD2-A116A50909F1}" srcOrd="1" destOrd="0" presId="urn:microsoft.com/office/officeart/2005/8/layout/matrix1"/>
    <dgm:cxn modelId="{E6C6911E-DA41-7543-87D8-FDE5C528DD15}" type="presParOf" srcId="{0395DA70-B523-E049-A378-04C5F38A9037}" destId="{3F0849EC-6F43-CF45-982C-0FC774DE6D07}" srcOrd="2" destOrd="0" presId="urn:microsoft.com/office/officeart/2005/8/layout/matrix1"/>
    <dgm:cxn modelId="{63F9A3FC-E27F-B446-80E7-8B7B666937DD}" type="presParOf" srcId="{0395DA70-B523-E049-A378-04C5F38A9037}" destId="{A797758F-1632-3E4E-BDEA-207FE2C2E26A}" srcOrd="3" destOrd="0" presId="urn:microsoft.com/office/officeart/2005/8/layout/matrix1"/>
    <dgm:cxn modelId="{2226FD60-CF76-8F45-A275-42B9C1E76C62}" type="presParOf" srcId="{0395DA70-B523-E049-A378-04C5F38A9037}" destId="{81BE9FE7-5044-4A4C-975A-9734CD972160}" srcOrd="4" destOrd="0" presId="urn:microsoft.com/office/officeart/2005/8/layout/matrix1"/>
    <dgm:cxn modelId="{13922FA7-DC78-7040-81CE-524D9D1A4734}" type="presParOf" srcId="{0395DA70-B523-E049-A378-04C5F38A9037}" destId="{C8D0CA6D-D382-7947-AF2C-2E2F4A8FA408}" srcOrd="5" destOrd="0" presId="urn:microsoft.com/office/officeart/2005/8/layout/matrix1"/>
    <dgm:cxn modelId="{3241AFDD-349B-9F43-98A5-BA1B95437EA2}" type="presParOf" srcId="{0395DA70-B523-E049-A378-04C5F38A9037}" destId="{FCA526AE-2605-2A47-B4C7-464ED5860D9C}" srcOrd="6" destOrd="0" presId="urn:microsoft.com/office/officeart/2005/8/layout/matrix1"/>
    <dgm:cxn modelId="{C6E37417-CBF9-8248-ADA6-15A284D7D7F1}" type="presParOf" srcId="{0395DA70-B523-E049-A378-04C5F38A9037}" destId="{3819B1C2-D046-5D46-9EA4-3F2207551B85}" srcOrd="7" destOrd="0" presId="urn:microsoft.com/office/officeart/2005/8/layout/matrix1"/>
    <dgm:cxn modelId="{553EBB33-E09D-7848-92E2-66600DFB3C90}" type="presParOf" srcId="{F3247D46-A9D7-E940-8CAF-7D670B49E2C0}" destId="{E8F2A249-B6A9-0743-9BD4-B5EAF1D9F70A}" srcOrd="1" destOrd="0" presId="urn:microsoft.com/office/officeart/2005/8/layout/matrix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75038-D178-CC47-B255-52B376C3DA2B}">
      <dsp:nvSpPr>
        <dsp:cNvPr id="0" name=""/>
        <dsp:cNvSpPr/>
      </dsp:nvSpPr>
      <dsp:spPr>
        <a:xfrm rot="5400000">
          <a:off x="7894313" y="-3557377"/>
          <a:ext cx="401712" cy="761898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GB" sz="1200" b="0" kern="1200" dirty="0"/>
            <a:t>Fair payment- In the past Tesco were paying men more than women</a:t>
          </a:r>
          <a:endParaRPr lang="en-US" sz="1200" b="0" kern="1200" dirty="0"/>
        </a:p>
        <a:p>
          <a:pPr marL="114300" lvl="1" indent="-114300" algn="l" defTabSz="533400">
            <a:lnSpc>
              <a:spcPct val="90000"/>
            </a:lnSpc>
            <a:spcBef>
              <a:spcPct val="0"/>
            </a:spcBef>
            <a:spcAft>
              <a:spcPct val="15000"/>
            </a:spcAft>
            <a:buChar char="•"/>
          </a:pPr>
          <a:r>
            <a:rPr lang="en-US" sz="1200" b="0" kern="1200" dirty="0"/>
            <a:t>Fake Farm-</a:t>
          </a:r>
          <a:r>
            <a:rPr lang="en-GB" sz="1200" b="0" kern="1200" dirty="0"/>
            <a:t>Tesco is selling a lot of meat and eggs that are made in factories</a:t>
          </a:r>
          <a:endParaRPr lang="en-US" sz="1200" b="0" kern="1200" dirty="0"/>
        </a:p>
      </dsp:txBody>
      <dsp:txXfrm rot="-5400000">
        <a:off x="4285678" y="70868"/>
        <a:ext cx="7599373" cy="362492"/>
      </dsp:txXfrm>
    </dsp:sp>
    <dsp:sp modelId="{C602E8B6-3105-224F-80ED-53B6296A9498}">
      <dsp:nvSpPr>
        <dsp:cNvPr id="0" name=""/>
        <dsp:cNvSpPr/>
      </dsp:nvSpPr>
      <dsp:spPr>
        <a:xfrm>
          <a:off x="0" y="1044"/>
          <a:ext cx="4285678" cy="50214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Ethical</a:t>
          </a:r>
        </a:p>
      </dsp:txBody>
      <dsp:txXfrm>
        <a:off x="24513" y="25557"/>
        <a:ext cx="4236652" cy="453115"/>
      </dsp:txXfrm>
    </dsp:sp>
    <dsp:sp modelId="{8ADDE001-C493-624F-BD5C-EC74E6BA1C88}">
      <dsp:nvSpPr>
        <dsp:cNvPr id="0" name=""/>
        <dsp:cNvSpPr/>
      </dsp:nvSpPr>
      <dsp:spPr>
        <a:xfrm rot="5400000">
          <a:off x="7894313" y="-3030128"/>
          <a:ext cx="401712" cy="761898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Tesco is working hard to be come a sustainable company</a:t>
          </a:r>
          <a:endParaRPr lang="en-US" sz="1200" kern="1200" dirty="0"/>
        </a:p>
        <a:p>
          <a:pPr marL="114300" lvl="1" indent="-114300" algn="l" defTabSz="533400">
            <a:lnSpc>
              <a:spcPct val="90000"/>
            </a:lnSpc>
            <a:spcBef>
              <a:spcPct val="0"/>
            </a:spcBef>
            <a:spcAft>
              <a:spcPct val="15000"/>
            </a:spcAft>
            <a:buChar char="•"/>
          </a:pPr>
          <a:r>
            <a:rPr lang="en-US" sz="1200" kern="1200" dirty="0"/>
            <a:t>Recycle batterie and plastic </a:t>
          </a:r>
        </a:p>
      </dsp:txBody>
      <dsp:txXfrm rot="-5400000">
        <a:off x="4285678" y="598117"/>
        <a:ext cx="7599373" cy="362492"/>
      </dsp:txXfrm>
    </dsp:sp>
    <dsp:sp modelId="{A90DCA5A-DF5A-B940-AB1A-5A867CCFD5BC}">
      <dsp:nvSpPr>
        <dsp:cNvPr id="0" name=""/>
        <dsp:cNvSpPr/>
      </dsp:nvSpPr>
      <dsp:spPr>
        <a:xfrm>
          <a:off x="0" y="528292"/>
          <a:ext cx="4285678" cy="50214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0" kern="1200" dirty="0"/>
            <a:t>Sustainability</a:t>
          </a:r>
          <a:endParaRPr lang="en-US" sz="3200" b="0" kern="1200" dirty="0"/>
        </a:p>
      </dsp:txBody>
      <dsp:txXfrm>
        <a:off x="24513" y="552805"/>
        <a:ext cx="4236652" cy="453115"/>
      </dsp:txXfrm>
    </dsp:sp>
    <dsp:sp modelId="{EC412E00-E781-1648-9FCA-8F25ED9C2845}">
      <dsp:nvSpPr>
        <dsp:cNvPr id="0" name=""/>
        <dsp:cNvSpPr/>
      </dsp:nvSpPr>
      <dsp:spPr>
        <a:xfrm rot="5400000">
          <a:off x="7894313" y="-2502880"/>
          <a:ext cx="401712" cy="761898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Tesco store data about clients</a:t>
          </a:r>
          <a:endParaRPr lang="en-US" sz="1200" kern="1200" dirty="0"/>
        </a:p>
        <a:p>
          <a:pPr marL="114300" lvl="1" indent="-114300" algn="l" defTabSz="533400">
            <a:lnSpc>
              <a:spcPct val="90000"/>
            </a:lnSpc>
            <a:spcBef>
              <a:spcPct val="0"/>
            </a:spcBef>
            <a:spcAft>
              <a:spcPct val="15000"/>
            </a:spcAft>
            <a:buChar char="•"/>
          </a:pPr>
          <a:r>
            <a:rPr lang="en-US" sz="1200" kern="1200" dirty="0"/>
            <a:t>Look closely into specific group</a:t>
          </a:r>
        </a:p>
      </dsp:txBody>
      <dsp:txXfrm rot="-5400000">
        <a:off x="4285678" y="1125365"/>
        <a:ext cx="7599373" cy="362492"/>
      </dsp:txXfrm>
    </dsp:sp>
    <dsp:sp modelId="{08BEC1DE-32AA-A044-86A0-CC051C3F521D}">
      <dsp:nvSpPr>
        <dsp:cNvPr id="0" name=""/>
        <dsp:cNvSpPr/>
      </dsp:nvSpPr>
      <dsp:spPr>
        <a:xfrm>
          <a:off x="0" y="1055540"/>
          <a:ext cx="4285678" cy="50214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0" kern="1200" dirty="0"/>
            <a:t>Segmentation</a:t>
          </a:r>
          <a:endParaRPr lang="en-US" sz="3200" b="0" kern="1200" dirty="0"/>
        </a:p>
      </dsp:txBody>
      <dsp:txXfrm>
        <a:off x="24513" y="1080053"/>
        <a:ext cx="4236652" cy="453115"/>
      </dsp:txXfrm>
    </dsp:sp>
    <dsp:sp modelId="{62F053D0-2E0D-9645-A297-A4B570496C75}">
      <dsp:nvSpPr>
        <dsp:cNvPr id="0" name=""/>
        <dsp:cNvSpPr/>
      </dsp:nvSpPr>
      <dsp:spPr>
        <a:xfrm>
          <a:off x="0" y="1582788"/>
          <a:ext cx="4285678" cy="50214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0" kern="1200" dirty="0"/>
            <a:t>Loyalty</a:t>
          </a:r>
          <a:endParaRPr lang="en-RO" sz="3200" b="0" kern="1200" dirty="0"/>
        </a:p>
      </dsp:txBody>
      <dsp:txXfrm>
        <a:off x="24513" y="1607301"/>
        <a:ext cx="4236652" cy="4531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FD8CA-2552-374F-B7D1-237D3225A19C}">
      <dsp:nvSpPr>
        <dsp:cNvPr id="0" name=""/>
        <dsp:cNvSpPr/>
      </dsp:nvSpPr>
      <dsp:spPr>
        <a:xfrm rot="16200000">
          <a:off x="1963089" y="-1963089"/>
          <a:ext cx="2169821" cy="609600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dirty="0"/>
        </a:p>
        <a:p>
          <a:pPr marL="0" lvl="0" indent="0" algn="ctr" defTabSz="889000">
            <a:lnSpc>
              <a:spcPct val="90000"/>
            </a:lnSpc>
            <a:spcBef>
              <a:spcPct val="0"/>
            </a:spcBef>
            <a:spcAft>
              <a:spcPct val="35000"/>
            </a:spcAft>
            <a:buNone/>
          </a:pPr>
          <a:r>
            <a:rPr lang="en-GB" sz="2000" b="1" kern="1200" dirty="0"/>
            <a:t>Strengths:</a:t>
          </a:r>
          <a:r>
            <a:rPr lang="en-GB" sz="2000" kern="1200" dirty="0"/>
            <a:t> </a:t>
          </a:r>
          <a:endParaRPr lang="en-GB" sz="1100" kern="1200" dirty="0"/>
        </a:p>
        <a:p>
          <a:pPr marL="0" lvl="0" indent="0" algn="l" defTabSz="889000">
            <a:lnSpc>
              <a:spcPct val="90000"/>
            </a:lnSpc>
            <a:spcBef>
              <a:spcPct val="0"/>
            </a:spcBef>
            <a:spcAft>
              <a:spcPct val="35000"/>
            </a:spcAft>
            <a:buFont typeface="+mj-lt"/>
            <a:buNone/>
          </a:pPr>
          <a:r>
            <a:rPr lang="en-GB" sz="1400" kern="1200" dirty="0"/>
            <a:t>Tesco is the biggest grocery retailer in the UK.</a:t>
          </a:r>
        </a:p>
        <a:p>
          <a:pPr marL="0" lvl="0" indent="0" algn="l" defTabSz="889000">
            <a:lnSpc>
              <a:spcPct val="90000"/>
            </a:lnSpc>
            <a:spcBef>
              <a:spcPct val="0"/>
            </a:spcBef>
            <a:spcAft>
              <a:spcPct val="35000"/>
            </a:spcAft>
            <a:buFont typeface="+mj-lt"/>
            <a:buNone/>
          </a:pPr>
          <a:endParaRPr lang="en-GB" sz="1400" kern="1200" dirty="0"/>
        </a:p>
        <a:p>
          <a:pPr marL="0" lvl="0" indent="0" algn="l" defTabSz="889000">
            <a:lnSpc>
              <a:spcPct val="90000"/>
            </a:lnSpc>
            <a:spcBef>
              <a:spcPct val="0"/>
            </a:spcBef>
            <a:spcAft>
              <a:spcPct val="35000"/>
            </a:spcAft>
            <a:buNone/>
          </a:pPr>
          <a:r>
            <a:rPr lang="en-GB" sz="1400" kern="1200" dirty="0"/>
            <a:t>It can pressure the rivals</a:t>
          </a:r>
        </a:p>
        <a:p>
          <a:pPr marL="0" lvl="0" indent="0" algn="l" defTabSz="889000">
            <a:lnSpc>
              <a:spcPct val="90000"/>
            </a:lnSpc>
            <a:spcBef>
              <a:spcPct val="0"/>
            </a:spcBef>
            <a:spcAft>
              <a:spcPct val="35000"/>
            </a:spcAft>
            <a:buNone/>
          </a:pPr>
          <a:endParaRPr lang="en-GB" sz="1400" kern="1200" dirty="0"/>
        </a:p>
        <a:p>
          <a:pPr marL="0" lvl="0" indent="0" algn="l" defTabSz="889000">
            <a:lnSpc>
              <a:spcPct val="90000"/>
            </a:lnSpc>
            <a:spcBef>
              <a:spcPct val="0"/>
            </a:spcBef>
            <a:spcAft>
              <a:spcPct val="35000"/>
            </a:spcAft>
            <a:buNone/>
          </a:pPr>
          <a:r>
            <a:rPr lang="en-GB" sz="1400" kern="1200" dirty="0"/>
            <a:t>Tesco have the Club Card</a:t>
          </a:r>
          <a:endParaRPr lang="en-US" sz="1400" kern="1200" dirty="0"/>
        </a:p>
      </dsp:txBody>
      <dsp:txXfrm rot="5400000">
        <a:off x="0" y="0"/>
        <a:ext cx="6096000" cy="1627365"/>
      </dsp:txXfrm>
    </dsp:sp>
    <dsp:sp modelId="{3F0849EC-6F43-CF45-982C-0FC774DE6D07}">
      <dsp:nvSpPr>
        <dsp:cNvPr id="0" name=""/>
        <dsp:cNvSpPr/>
      </dsp:nvSpPr>
      <dsp:spPr>
        <a:xfrm>
          <a:off x="6096000" y="0"/>
          <a:ext cx="6096000" cy="2169821"/>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dirty="0"/>
        </a:p>
        <a:p>
          <a:pPr marL="0" lvl="0" indent="0" algn="ctr" defTabSz="889000">
            <a:lnSpc>
              <a:spcPct val="90000"/>
            </a:lnSpc>
            <a:spcBef>
              <a:spcPct val="0"/>
            </a:spcBef>
            <a:spcAft>
              <a:spcPct val="35000"/>
            </a:spcAft>
            <a:buNone/>
          </a:pPr>
          <a:endParaRPr lang="en-GB" sz="2000" b="1" kern="1200" dirty="0"/>
        </a:p>
        <a:p>
          <a:pPr marL="0" lvl="0" indent="0" algn="ctr" defTabSz="889000">
            <a:lnSpc>
              <a:spcPct val="90000"/>
            </a:lnSpc>
            <a:spcBef>
              <a:spcPct val="0"/>
            </a:spcBef>
            <a:spcAft>
              <a:spcPct val="35000"/>
            </a:spcAft>
            <a:buNone/>
          </a:pPr>
          <a:r>
            <a:rPr lang="en-GB" sz="2000" b="1" kern="1200" dirty="0"/>
            <a:t>Weaknesses:</a:t>
          </a:r>
          <a:r>
            <a:rPr lang="en-GB" sz="2000" kern="1200" dirty="0"/>
            <a:t> </a:t>
          </a:r>
        </a:p>
        <a:p>
          <a:pPr marL="0" lvl="0" indent="0" algn="ctr" defTabSz="889000">
            <a:lnSpc>
              <a:spcPct val="90000"/>
            </a:lnSpc>
            <a:spcBef>
              <a:spcPct val="0"/>
            </a:spcBef>
            <a:spcAft>
              <a:spcPct val="35000"/>
            </a:spcAft>
            <a:buNone/>
          </a:pPr>
          <a:endParaRPr lang="en-GB" sz="1100" kern="1200" dirty="0"/>
        </a:p>
        <a:p>
          <a:pPr marL="0" lvl="0" indent="0" algn="r" defTabSz="889000">
            <a:lnSpc>
              <a:spcPct val="90000"/>
            </a:lnSpc>
            <a:spcBef>
              <a:spcPct val="0"/>
            </a:spcBef>
            <a:spcAft>
              <a:spcPct val="35000"/>
            </a:spcAft>
            <a:buNone/>
          </a:pPr>
          <a:r>
            <a:rPr lang="en-GB" sz="1400" kern="1200" dirty="0"/>
            <a:t>According to news peppers, profit is falling recently</a:t>
          </a:r>
        </a:p>
        <a:p>
          <a:pPr marL="0" lvl="0" indent="0" algn="r" defTabSz="889000">
            <a:lnSpc>
              <a:spcPct val="90000"/>
            </a:lnSpc>
            <a:spcBef>
              <a:spcPct val="0"/>
            </a:spcBef>
            <a:spcAft>
              <a:spcPct val="35000"/>
            </a:spcAft>
            <a:buNone/>
          </a:pPr>
          <a:r>
            <a:rPr lang="en-GB" sz="1400" kern="1200" dirty="0"/>
            <a:t> </a:t>
          </a:r>
          <a:br>
            <a:rPr lang="en-GB" sz="1400" kern="1200" dirty="0"/>
          </a:br>
          <a:r>
            <a:rPr lang="en-GB" sz="1400" kern="1200" dirty="0"/>
            <a:t>There are failed operation in US and Japan</a:t>
          </a:r>
          <a:br>
            <a:rPr lang="en-GB" sz="1400" kern="1200" dirty="0"/>
          </a:br>
          <a:endParaRPr lang="en-GB" sz="1400" kern="1200" dirty="0"/>
        </a:p>
        <a:p>
          <a:pPr marL="0" lvl="0" indent="0" algn="ctr" defTabSz="889000">
            <a:lnSpc>
              <a:spcPct val="90000"/>
            </a:lnSpc>
            <a:spcBef>
              <a:spcPct val="0"/>
            </a:spcBef>
            <a:spcAft>
              <a:spcPct val="35000"/>
            </a:spcAft>
            <a:buNone/>
          </a:pPr>
          <a:br>
            <a:rPr lang="en-GB" sz="1100" kern="1200" dirty="0"/>
          </a:br>
          <a:endParaRPr lang="en-GB" sz="1100" kern="1200" dirty="0"/>
        </a:p>
      </dsp:txBody>
      <dsp:txXfrm>
        <a:off x="6096000" y="0"/>
        <a:ext cx="6096000" cy="1627365"/>
      </dsp:txXfrm>
    </dsp:sp>
    <dsp:sp modelId="{81BE9FE7-5044-4A4C-975A-9734CD972160}">
      <dsp:nvSpPr>
        <dsp:cNvPr id="0" name=""/>
        <dsp:cNvSpPr/>
      </dsp:nvSpPr>
      <dsp:spPr>
        <a:xfrm rot="10800000">
          <a:off x="0" y="2169821"/>
          <a:ext cx="6096000" cy="2169821"/>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Opportunities:</a:t>
          </a:r>
          <a:r>
            <a:rPr lang="en-GB" sz="1500" kern="1200" dirty="0"/>
            <a:t> </a:t>
          </a:r>
        </a:p>
        <a:p>
          <a:pPr marL="0" lvl="0" indent="0" algn="l" defTabSz="889000">
            <a:lnSpc>
              <a:spcPct val="90000"/>
            </a:lnSpc>
            <a:spcBef>
              <a:spcPct val="0"/>
            </a:spcBef>
            <a:spcAft>
              <a:spcPct val="35000"/>
            </a:spcAft>
            <a:buNone/>
          </a:pPr>
          <a:r>
            <a:rPr lang="en-GB" sz="1400" kern="1200" dirty="0"/>
            <a:t>The biggest one it will be Expanding jack’s business</a:t>
          </a:r>
          <a:br>
            <a:rPr lang="en-GB" sz="1400" kern="1200" dirty="0"/>
          </a:br>
          <a:br>
            <a:rPr lang="en-GB" sz="1400" kern="1200" dirty="0"/>
          </a:br>
          <a:r>
            <a:rPr lang="en-GB" sz="1400" kern="1200" dirty="0"/>
            <a:t>Price matching</a:t>
          </a:r>
        </a:p>
        <a:p>
          <a:pPr marL="0" lvl="0" indent="0" algn="l" defTabSz="889000">
            <a:lnSpc>
              <a:spcPct val="90000"/>
            </a:lnSpc>
            <a:spcBef>
              <a:spcPct val="0"/>
            </a:spcBef>
            <a:spcAft>
              <a:spcPct val="35000"/>
            </a:spcAft>
            <a:buNone/>
          </a:pPr>
          <a:br>
            <a:rPr lang="en-GB" sz="1400" kern="1200" dirty="0"/>
          </a:br>
          <a:r>
            <a:rPr lang="en-GB" sz="1400" kern="1200" dirty="0"/>
            <a:t>One hour delivery to online services</a:t>
          </a:r>
        </a:p>
        <a:p>
          <a:pPr marL="0" lvl="0" indent="0" algn="l" defTabSz="889000">
            <a:lnSpc>
              <a:spcPct val="90000"/>
            </a:lnSpc>
            <a:spcBef>
              <a:spcPct val="0"/>
            </a:spcBef>
            <a:spcAft>
              <a:spcPct val="35000"/>
            </a:spcAft>
            <a:buNone/>
          </a:pPr>
          <a:endParaRPr lang="en-GB" sz="1400" kern="1200" dirty="0"/>
        </a:p>
        <a:p>
          <a:pPr marL="0" lvl="0" indent="0" algn="l" defTabSz="889000">
            <a:lnSpc>
              <a:spcPct val="90000"/>
            </a:lnSpc>
            <a:spcBef>
              <a:spcPct val="0"/>
            </a:spcBef>
            <a:spcAft>
              <a:spcPct val="35000"/>
            </a:spcAft>
            <a:buNone/>
          </a:pPr>
          <a:endParaRPr lang="en-GB" sz="1400" kern="1200" dirty="0"/>
        </a:p>
        <a:p>
          <a:pPr marL="0" lvl="0" indent="0" algn="l" defTabSz="889000">
            <a:lnSpc>
              <a:spcPct val="90000"/>
            </a:lnSpc>
            <a:spcBef>
              <a:spcPct val="0"/>
            </a:spcBef>
            <a:spcAft>
              <a:spcPct val="35000"/>
            </a:spcAft>
            <a:buNone/>
          </a:pPr>
          <a:endParaRPr lang="en-GB" sz="1400" kern="1200" dirty="0"/>
        </a:p>
      </dsp:txBody>
      <dsp:txXfrm rot="10800000">
        <a:off x="0" y="2712276"/>
        <a:ext cx="6096000" cy="1627365"/>
      </dsp:txXfrm>
    </dsp:sp>
    <dsp:sp modelId="{FCA526AE-2605-2A47-B4C7-464ED5860D9C}">
      <dsp:nvSpPr>
        <dsp:cNvPr id="0" name=""/>
        <dsp:cNvSpPr/>
      </dsp:nvSpPr>
      <dsp:spPr>
        <a:xfrm rot="5400000">
          <a:off x="8059090" y="206731"/>
          <a:ext cx="2169821" cy="609600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Threats:</a:t>
          </a:r>
          <a:r>
            <a:rPr lang="en-GB" sz="2000" kern="1200" dirty="0"/>
            <a:t> </a:t>
          </a:r>
        </a:p>
        <a:p>
          <a:pPr marL="0" lvl="0" indent="0" algn="r" defTabSz="889000">
            <a:lnSpc>
              <a:spcPct val="90000"/>
            </a:lnSpc>
            <a:spcBef>
              <a:spcPct val="0"/>
            </a:spcBef>
            <a:spcAft>
              <a:spcPct val="35000"/>
            </a:spcAft>
            <a:buNone/>
          </a:pPr>
          <a:r>
            <a:rPr lang="en-GB" sz="1600" kern="1200" dirty="0"/>
            <a:t>The biggest one is Brexit</a:t>
          </a:r>
        </a:p>
        <a:p>
          <a:pPr marL="0" lvl="0" indent="0" algn="r" defTabSz="889000">
            <a:lnSpc>
              <a:spcPct val="90000"/>
            </a:lnSpc>
            <a:spcBef>
              <a:spcPct val="0"/>
            </a:spcBef>
            <a:spcAft>
              <a:spcPct val="35000"/>
            </a:spcAft>
            <a:buNone/>
          </a:pPr>
          <a:br>
            <a:rPr lang="en-GB" sz="1600" kern="1200" dirty="0"/>
          </a:br>
          <a:r>
            <a:rPr lang="en-GB" sz="1600" kern="1200" dirty="0"/>
            <a:t>Fake farm</a:t>
          </a:r>
        </a:p>
        <a:p>
          <a:pPr marL="0" lvl="0" indent="0" algn="r" defTabSz="889000">
            <a:lnSpc>
              <a:spcPct val="90000"/>
            </a:lnSpc>
            <a:spcBef>
              <a:spcPct val="0"/>
            </a:spcBef>
            <a:spcAft>
              <a:spcPct val="35000"/>
            </a:spcAft>
            <a:buNone/>
          </a:pPr>
          <a:br>
            <a:rPr lang="en-GB" sz="1600" kern="1200" dirty="0"/>
          </a:br>
          <a:r>
            <a:rPr lang="en-GB" sz="1600" kern="1200" dirty="0"/>
            <a:t>Economic crisis</a:t>
          </a:r>
        </a:p>
        <a:p>
          <a:pPr marL="0" lvl="0" indent="0" algn="r" defTabSz="889000">
            <a:lnSpc>
              <a:spcPct val="90000"/>
            </a:lnSpc>
            <a:spcBef>
              <a:spcPct val="0"/>
            </a:spcBef>
            <a:spcAft>
              <a:spcPct val="35000"/>
            </a:spcAft>
            <a:buNone/>
          </a:pPr>
          <a:br>
            <a:rPr lang="en-GB" sz="1600" kern="1200" dirty="0"/>
          </a:br>
          <a:endParaRPr lang="en-RO" sz="1600" kern="1200" dirty="0"/>
        </a:p>
      </dsp:txBody>
      <dsp:txXfrm rot="-5400000">
        <a:off x="6096000" y="2712275"/>
        <a:ext cx="6096000" cy="1627365"/>
      </dsp:txXfrm>
    </dsp:sp>
    <dsp:sp modelId="{E8F2A249-B6A9-0743-9BD4-B5EAF1D9F70A}">
      <dsp:nvSpPr>
        <dsp:cNvPr id="0" name=""/>
        <dsp:cNvSpPr/>
      </dsp:nvSpPr>
      <dsp:spPr>
        <a:xfrm>
          <a:off x="4267200" y="1627365"/>
          <a:ext cx="3657600" cy="1084910"/>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br>
            <a:rPr lang="en-GB" sz="1600" kern="1200" dirty="0"/>
          </a:br>
          <a:r>
            <a:rPr lang="en-GB" sz="3200" kern="1200" dirty="0"/>
            <a:t>SWOT Tesco</a:t>
          </a:r>
          <a:endParaRPr lang="en-RO" sz="1600" kern="1200" dirty="0"/>
        </a:p>
      </dsp:txBody>
      <dsp:txXfrm>
        <a:off x="4320161" y="1680326"/>
        <a:ext cx="3551678" cy="97898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39FDD7-8771-694C-8E8F-31F8188A97C7}" type="datetimeFigureOut">
              <a:rPr lang="en-RO" smtClean="0"/>
              <a:t>06/17/2022</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5BFC7D-AC64-5E49-B71E-E192ADF4D18C}" type="slidenum">
              <a:rPr lang="en-RO" smtClean="0"/>
              <a:t>‹#›</a:t>
            </a:fld>
            <a:endParaRPr lang="en-RO"/>
          </a:p>
        </p:txBody>
      </p:sp>
    </p:spTree>
    <p:extLst>
      <p:ext uri="{BB962C8B-B14F-4D97-AF65-F5344CB8AC3E}">
        <p14:creationId xmlns:p14="http://schemas.microsoft.com/office/powerpoint/2010/main" val="381232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215BFC7D-AC64-5E49-B71E-E192ADF4D18C}" type="slidenum">
              <a:rPr lang="en-RO" smtClean="0"/>
              <a:t>4</a:t>
            </a:fld>
            <a:endParaRPr lang="en-RO"/>
          </a:p>
        </p:txBody>
      </p:sp>
    </p:spTree>
    <p:extLst>
      <p:ext uri="{BB962C8B-B14F-4D97-AF65-F5344CB8AC3E}">
        <p14:creationId xmlns:p14="http://schemas.microsoft.com/office/powerpoint/2010/main" val="4219479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2553261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4069560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1794957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C7DA01-12FE-034F-BF60-E24AE03FF3D2}" type="datetimeFigureOut">
              <a:rPr lang="en-RO" smtClean="0"/>
              <a:t>06/17/2022</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1123358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C7DA01-12FE-034F-BF60-E24AE03FF3D2}" type="datetimeFigureOut">
              <a:rPr lang="en-RO" smtClean="0"/>
              <a:t>06/17/2022</a:t>
            </a:fld>
            <a:endParaRPr lang="en-RO"/>
          </a:p>
        </p:txBody>
      </p:sp>
      <p:sp>
        <p:nvSpPr>
          <p:cNvPr id="8" name="Footer Placeholder 7"/>
          <p:cNvSpPr>
            <a:spLocks noGrp="1"/>
          </p:cNvSpPr>
          <p:nvPr>
            <p:ph type="ftr" sz="quarter" idx="11"/>
          </p:nvPr>
        </p:nvSpPr>
        <p:spPr/>
        <p:txBody>
          <a:bodyPr/>
          <a:lstStyle/>
          <a:p>
            <a:endParaRPr lang="en-RO"/>
          </a:p>
        </p:txBody>
      </p:sp>
      <p:sp>
        <p:nvSpPr>
          <p:cNvPr id="9" name="Slide Number Placeholder 8"/>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10287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C7DA01-12FE-034F-BF60-E24AE03FF3D2}" type="datetimeFigureOut">
              <a:rPr lang="en-RO" smtClean="0"/>
              <a:t>06/17/2022</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2596684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C7DA01-12FE-034F-BF60-E24AE03FF3D2}" type="datetimeFigureOut">
              <a:rPr lang="en-RO" smtClean="0"/>
              <a:t>06/17/2022</a:t>
            </a:fld>
            <a:endParaRPr lang="en-RO"/>
          </a:p>
        </p:txBody>
      </p:sp>
      <p:sp>
        <p:nvSpPr>
          <p:cNvPr id="3" name="Footer Placeholder 2"/>
          <p:cNvSpPr>
            <a:spLocks noGrp="1"/>
          </p:cNvSpPr>
          <p:nvPr>
            <p:ph type="ftr" sz="quarter" idx="11"/>
          </p:nvPr>
        </p:nvSpPr>
        <p:spPr/>
        <p:txBody>
          <a:bodyPr/>
          <a:lstStyle/>
          <a:p>
            <a:endParaRPr lang="en-RO"/>
          </a:p>
        </p:txBody>
      </p:sp>
      <p:sp>
        <p:nvSpPr>
          <p:cNvPr id="4" name="Slide Number Placeholder 3"/>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3800580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C7DA01-12FE-034F-BF60-E24AE03FF3D2}" type="datetimeFigureOut">
              <a:rPr lang="en-RO" smtClean="0"/>
              <a:t>06/17/2022</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48252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13946FEA-06B8-D140-BC4D-DDAB9FFE5944}" type="slidenum">
              <a:rPr lang="en-RO" smtClean="0"/>
              <a:t>‹#›</a:t>
            </a:fld>
            <a:endParaRPr lang="en-RO"/>
          </a:p>
        </p:txBody>
      </p:sp>
      <p:sp>
        <p:nvSpPr>
          <p:cNvPr id="5" name="Date Placeholder 4"/>
          <p:cNvSpPr>
            <a:spLocks noGrp="1"/>
          </p:cNvSpPr>
          <p:nvPr>
            <p:ph type="dt" sz="half" idx="10"/>
          </p:nvPr>
        </p:nvSpPr>
        <p:spPr/>
        <p:txBody>
          <a:bodyPr/>
          <a:lstStyle/>
          <a:p>
            <a:fld id="{C0C7DA01-12FE-034F-BF60-E24AE03FF3D2}" type="datetimeFigureOut">
              <a:rPr lang="en-RO" smtClean="0"/>
              <a:t>06/17/2022</a:t>
            </a:fld>
            <a:endParaRPr lang="en-RO"/>
          </a:p>
        </p:txBody>
      </p:sp>
    </p:spTree>
    <p:extLst>
      <p:ext uri="{BB962C8B-B14F-4D97-AF65-F5344CB8AC3E}">
        <p14:creationId xmlns:p14="http://schemas.microsoft.com/office/powerpoint/2010/main" val="4269579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2408895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11062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32462715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00396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7314766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2234691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37603766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rIns="45720"/>
          <a:lstStyle/>
          <a:p>
            <a:fld id="{13946FEA-06B8-D140-BC4D-DDAB9FFE5944}" type="slidenum">
              <a:rPr lang="en-RO" smtClean="0"/>
              <a:t>‹#›</a:t>
            </a:fld>
            <a:endParaRPr lang="en-RO"/>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184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16488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28624710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C7DA01-12FE-034F-BF60-E24AE03FF3D2}" type="datetimeFigureOut">
              <a:rPr lang="en-RO" smtClean="0"/>
              <a:t>06/17/2022</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13946FEA-06B8-D140-BC4D-DDAB9FFE5944}" type="slidenum">
              <a:rPr lang="en-RO" smtClean="0"/>
              <a:t>‹#›</a:t>
            </a:fld>
            <a:endParaRPr lang="en-RO"/>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58856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C7DA01-12FE-034F-BF60-E24AE03FF3D2}" type="datetimeFigureOut">
              <a:rPr lang="en-RO" smtClean="0"/>
              <a:t>06/17/2022</a:t>
            </a:fld>
            <a:endParaRPr lang="en-RO"/>
          </a:p>
        </p:txBody>
      </p:sp>
      <p:sp>
        <p:nvSpPr>
          <p:cNvPr id="8" name="Footer Placeholder 7"/>
          <p:cNvSpPr>
            <a:spLocks noGrp="1"/>
          </p:cNvSpPr>
          <p:nvPr>
            <p:ph type="ftr" sz="quarter" idx="11"/>
          </p:nvPr>
        </p:nvSpPr>
        <p:spPr/>
        <p:txBody>
          <a:bodyPr/>
          <a:lstStyle/>
          <a:p>
            <a:endParaRPr lang="en-RO"/>
          </a:p>
        </p:txBody>
      </p:sp>
      <p:sp>
        <p:nvSpPr>
          <p:cNvPr id="9" name="Slide Number Placeholder 8"/>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28281658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C7DA01-12FE-034F-BF60-E24AE03FF3D2}" type="datetimeFigureOut">
              <a:rPr lang="en-RO" smtClean="0"/>
              <a:t>06/17/2022</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13946FEA-06B8-D140-BC4D-DDAB9FFE5944}" type="slidenum">
              <a:rPr lang="en-RO" smtClean="0"/>
              <a:t>‹#›</a:t>
            </a:fld>
            <a:endParaRPr lang="en-RO"/>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406418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C0C7DA01-12FE-034F-BF60-E24AE03FF3D2}" type="datetimeFigureOut">
              <a:rPr lang="en-RO" smtClean="0"/>
              <a:t>06/17/2022</a:t>
            </a:fld>
            <a:endParaRPr lang="en-RO"/>
          </a:p>
        </p:txBody>
      </p:sp>
      <p:sp>
        <p:nvSpPr>
          <p:cNvPr id="3" name="Footer Placeholder 2"/>
          <p:cNvSpPr>
            <a:spLocks noGrp="1"/>
          </p:cNvSpPr>
          <p:nvPr>
            <p:ph type="ftr" sz="quarter" idx="11"/>
          </p:nvPr>
        </p:nvSpPr>
        <p:spPr/>
        <p:txBody>
          <a:bodyPr/>
          <a:lstStyle/>
          <a:p>
            <a:endParaRPr lang="en-RO"/>
          </a:p>
        </p:txBody>
      </p:sp>
      <p:sp>
        <p:nvSpPr>
          <p:cNvPr id="4" name="Slide Number Placeholder 3"/>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17577746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C7DA01-12FE-034F-BF60-E24AE03FF3D2}" type="datetimeFigureOut">
              <a:rPr lang="en-RO" smtClean="0"/>
              <a:t>06/17/2022</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23911238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C7DA01-12FE-034F-BF60-E24AE03FF3D2}" type="datetimeFigureOut">
              <a:rPr lang="en-RO" smtClean="0"/>
              <a:t>06/17/2022</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19589344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23503193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C7DA01-12FE-034F-BF60-E24AE03FF3D2}" type="datetimeFigureOut">
              <a:rPr lang="en-RO" smtClean="0"/>
              <a:t>06/17/2022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13946FEA-06B8-D140-BC4D-DDAB9FFE5944}" type="slidenum">
              <a:rPr lang="en-RO" smtClean="0"/>
              <a:t>‹#›</a:t>
            </a:fld>
            <a:endParaRPr lang="en-RO"/>
          </a:p>
        </p:txBody>
      </p:sp>
    </p:spTree>
    <p:extLst>
      <p:ext uri="{BB962C8B-B14F-4D97-AF65-F5344CB8AC3E}">
        <p14:creationId xmlns:p14="http://schemas.microsoft.com/office/powerpoint/2010/main" val="4059193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2.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0C7DA01-12FE-034F-BF60-E24AE03FF3D2}" type="datetimeFigureOut">
              <a:rPr lang="en-RO" smtClean="0"/>
              <a:t>06/17/2022</a:t>
            </a:fld>
            <a:endParaRPr lang="en-RO"/>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RO"/>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3946FEA-06B8-D140-BC4D-DDAB9FFE5944}" type="slidenum">
              <a:rPr lang="en-RO" smtClean="0"/>
              <a:t>‹#›</a:t>
            </a:fld>
            <a:endParaRPr lang="en-RO"/>
          </a:p>
        </p:txBody>
      </p:sp>
    </p:spTree>
    <p:extLst>
      <p:ext uri="{BB962C8B-B14F-4D97-AF65-F5344CB8AC3E}">
        <p14:creationId xmlns:p14="http://schemas.microsoft.com/office/powerpoint/2010/main" val="426602201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C0C7DA01-12FE-034F-BF60-E24AE03FF3D2}" type="datetimeFigureOut">
              <a:rPr lang="en-RO" smtClean="0"/>
              <a:t>06/17/2022</a:t>
            </a:fld>
            <a:endParaRPr lang="en-RO"/>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RO"/>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3946FEA-06B8-D140-BC4D-DDAB9FFE5944}" type="slidenum">
              <a:rPr lang="en-RO" smtClean="0"/>
              <a:t>‹#›</a:t>
            </a:fld>
            <a:endParaRPr lang="en-RO"/>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15871179"/>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desklib.com/document/ethical-issue-retail-industry-report-tesco/" TargetMode="External"/><Relationship Id="rId2" Type="http://schemas.openxmlformats.org/officeDocument/2006/relationships/hyperlink" Target="https://bstrategyhub.com/tesco-swot-analysis-2019swot-analysis-of-tesco/" TargetMode="External"/><Relationship Id="rId1" Type="http://schemas.openxmlformats.org/officeDocument/2006/relationships/slideLayout" Target="../slideLayouts/slideLayout2.xml"/><Relationship Id="rId6" Type="http://schemas.openxmlformats.org/officeDocument/2006/relationships/hyperlink" Target="https://www.investopedia.com/terms/b/balancedscorecard.asp" TargetMode="External"/><Relationship Id="rId5" Type="http://schemas.openxmlformats.org/officeDocument/2006/relationships/hyperlink" Target="https://www.techtarget.com/searchcio/definition/Total-Quality-Management" TargetMode="External"/><Relationship Id="rId4" Type="http://schemas.openxmlformats.org/officeDocument/2006/relationships/hyperlink" Target="https://www.azamba.com/2019/08/27/the-6-pillars-of-crm-data-qu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43D3B-2BCD-23E6-A93A-9FB17AC65655}"/>
              </a:ext>
            </a:extLst>
          </p:cNvPr>
          <p:cNvSpPr>
            <a:spLocks noGrp="1"/>
          </p:cNvSpPr>
          <p:nvPr>
            <p:ph type="ctrTitle"/>
          </p:nvPr>
        </p:nvSpPr>
        <p:spPr>
          <a:xfrm>
            <a:off x="380999" y="1329268"/>
            <a:ext cx="10769601" cy="2340568"/>
          </a:xfrm>
        </p:spPr>
        <p:txBody>
          <a:bodyPr/>
          <a:lstStyle/>
          <a:p>
            <a:pPr algn="l"/>
            <a:r>
              <a:rPr lang="en-RO" sz="4400" dirty="0"/>
              <a:t>Custmomer Relationship Management</a:t>
            </a:r>
          </a:p>
        </p:txBody>
      </p:sp>
      <p:sp>
        <p:nvSpPr>
          <p:cNvPr id="3" name="Subtitle 2">
            <a:extLst>
              <a:ext uri="{FF2B5EF4-FFF2-40B4-BE49-F238E27FC236}">
                <a16:creationId xmlns:a16="http://schemas.microsoft.com/office/drawing/2014/main" id="{5E87E168-46AC-6567-2F1A-F94123E39652}"/>
              </a:ext>
            </a:extLst>
          </p:cNvPr>
          <p:cNvSpPr>
            <a:spLocks noGrp="1"/>
          </p:cNvSpPr>
          <p:nvPr>
            <p:ph type="subTitle" idx="1"/>
          </p:nvPr>
        </p:nvSpPr>
        <p:spPr/>
        <p:txBody>
          <a:bodyPr>
            <a:normAutofit lnSpcReduction="10000"/>
          </a:bodyPr>
          <a:lstStyle/>
          <a:p>
            <a:r>
              <a:rPr lang="en-RO" dirty="0"/>
              <a:t>Andreea Raluca Mocanu</a:t>
            </a:r>
          </a:p>
          <a:p>
            <a:r>
              <a:rPr lang="en-RO" dirty="0"/>
              <a:t>1919375</a:t>
            </a:r>
          </a:p>
          <a:p>
            <a:r>
              <a:rPr lang="en-RO" dirty="0"/>
              <a:t>University of Wales Trinity Saint David</a:t>
            </a:r>
          </a:p>
        </p:txBody>
      </p:sp>
    </p:spTree>
    <p:extLst>
      <p:ext uri="{BB962C8B-B14F-4D97-AF65-F5344CB8AC3E}">
        <p14:creationId xmlns:p14="http://schemas.microsoft.com/office/powerpoint/2010/main" val="1934679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lculator, pen, compass, money and a paper with graphs printed on it">
            <a:extLst>
              <a:ext uri="{FF2B5EF4-FFF2-40B4-BE49-F238E27FC236}">
                <a16:creationId xmlns:a16="http://schemas.microsoft.com/office/drawing/2014/main" id="{1E779F6B-9498-0A90-B17D-9568E094A108}"/>
              </a:ext>
            </a:extLst>
          </p:cNvPr>
          <p:cNvPicPr>
            <a:picLocks noChangeAspect="1"/>
          </p:cNvPicPr>
          <p:nvPr/>
        </p:nvPicPr>
        <p:blipFill rotWithShape="1">
          <a:blip r:embed="rId2"/>
          <a:srcRect l="17312" r="13088"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7950248-7D4E-0460-D083-5D003FBA6A05}"/>
              </a:ext>
            </a:extLst>
          </p:cNvPr>
          <p:cNvSpPr>
            <a:spLocks noGrp="1"/>
          </p:cNvSpPr>
          <p:nvPr>
            <p:ph type="title"/>
          </p:nvPr>
        </p:nvSpPr>
        <p:spPr>
          <a:xfrm>
            <a:off x="677333" y="609600"/>
            <a:ext cx="3851123" cy="1320800"/>
          </a:xfrm>
        </p:spPr>
        <p:txBody>
          <a:bodyPr>
            <a:normAutofit/>
          </a:bodyPr>
          <a:lstStyle/>
          <a:p>
            <a:pPr>
              <a:lnSpc>
                <a:spcPct val="90000"/>
              </a:lnSpc>
            </a:pPr>
            <a:r>
              <a:rPr lang="en-RO" sz="2500"/>
              <a:t>1. What is Quality in context of Customer Relationship Management</a:t>
            </a:r>
          </a:p>
        </p:txBody>
      </p:sp>
      <p:sp>
        <p:nvSpPr>
          <p:cNvPr id="3" name="Content Placeholder 2">
            <a:extLst>
              <a:ext uri="{FF2B5EF4-FFF2-40B4-BE49-F238E27FC236}">
                <a16:creationId xmlns:a16="http://schemas.microsoft.com/office/drawing/2014/main" id="{EBA7F688-00B8-E43B-B1E2-02C687B4636D}"/>
              </a:ext>
            </a:extLst>
          </p:cNvPr>
          <p:cNvSpPr>
            <a:spLocks noGrp="1"/>
          </p:cNvSpPr>
          <p:nvPr>
            <p:ph idx="1"/>
          </p:nvPr>
        </p:nvSpPr>
        <p:spPr>
          <a:xfrm>
            <a:off x="677334" y="2160589"/>
            <a:ext cx="3851122" cy="3880773"/>
          </a:xfrm>
        </p:spPr>
        <p:txBody>
          <a:bodyPr>
            <a:normAutofit/>
          </a:bodyPr>
          <a:lstStyle/>
          <a:p>
            <a:pPr>
              <a:lnSpc>
                <a:spcPct val="90000"/>
              </a:lnSpc>
            </a:pPr>
            <a:r>
              <a:rPr lang="en-GB" dirty="0"/>
              <a:t>According to </a:t>
            </a:r>
            <a:r>
              <a:rPr lang="en-GB" dirty="0" err="1"/>
              <a:t>Marincic</a:t>
            </a:r>
            <a:r>
              <a:rPr lang="en-GB" dirty="0"/>
              <a:t> (2019</a:t>
            </a:r>
            <a:r>
              <a:rPr lang="en-GB"/>
              <a:t>), “</a:t>
            </a:r>
            <a:r>
              <a:rPr lang="en-GB" b="1" i="1"/>
              <a:t>Quality </a:t>
            </a:r>
            <a:r>
              <a:rPr lang="en-GB" b="1" i="1" dirty="0"/>
              <a:t>in regard to CRM refers to the value and accuracy of the obtained information across multiple transactions, touchpoints and channels that could be analysed and utilised to improve products or services by implementing the most cost-effective solution and optimising the cost of data collection, processing, and </a:t>
            </a:r>
            <a:r>
              <a:rPr lang="en-GB" b="1" i="1"/>
              <a:t>storage.”</a:t>
            </a:r>
            <a:endParaRPr lang="en-RO" dirty="0"/>
          </a:p>
          <a:p>
            <a:pPr>
              <a:lnSpc>
                <a:spcPct val="90000"/>
              </a:lnSpc>
            </a:pPr>
            <a:endParaRPr lang="en-RO"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6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956D62-5F4D-E50B-10C7-9D490DD5DD9A}"/>
              </a:ext>
            </a:extLst>
          </p:cNvPr>
          <p:cNvSpPr>
            <a:spLocks noGrp="1"/>
          </p:cNvSpPr>
          <p:nvPr>
            <p:ph type="title"/>
          </p:nvPr>
        </p:nvSpPr>
        <p:spPr>
          <a:xfrm>
            <a:off x="2117720" y="532884"/>
            <a:ext cx="7956560" cy="1078348"/>
          </a:xfrm>
        </p:spPr>
        <p:txBody>
          <a:bodyPr/>
          <a:lstStyle/>
          <a:p>
            <a:pPr algn="ctr"/>
            <a:r>
              <a:rPr lang="en-RO" dirty="0"/>
              <a:t>2.Quality Model</a:t>
            </a:r>
          </a:p>
        </p:txBody>
      </p:sp>
      <p:sp>
        <p:nvSpPr>
          <p:cNvPr id="5" name="Text Placeholder 4">
            <a:extLst>
              <a:ext uri="{FF2B5EF4-FFF2-40B4-BE49-F238E27FC236}">
                <a16:creationId xmlns:a16="http://schemas.microsoft.com/office/drawing/2014/main" id="{8AC57025-1815-A9FC-6612-B68FFECAD7CF}"/>
              </a:ext>
            </a:extLst>
          </p:cNvPr>
          <p:cNvSpPr>
            <a:spLocks noGrp="1"/>
          </p:cNvSpPr>
          <p:nvPr>
            <p:ph type="body" idx="1"/>
          </p:nvPr>
        </p:nvSpPr>
        <p:spPr>
          <a:xfrm>
            <a:off x="1171074" y="1614363"/>
            <a:ext cx="3896467" cy="713818"/>
          </a:xfrm>
        </p:spPr>
        <p:txBody>
          <a:bodyPr/>
          <a:lstStyle/>
          <a:p>
            <a:r>
              <a:rPr lang="en-RO" dirty="0"/>
              <a:t>Balance Score Card Model</a:t>
            </a:r>
          </a:p>
        </p:txBody>
      </p:sp>
      <p:sp>
        <p:nvSpPr>
          <p:cNvPr id="6" name="Content Placeholder 5">
            <a:extLst>
              <a:ext uri="{FF2B5EF4-FFF2-40B4-BE49-F238E27FC236}">
                <a16:creationId xmlns:a16="http://schemas.microsoft.com/office/drawing/2014/main" id="{C19F7924-C277-9D84-E32D-DB0397D3004A}"/>
              </a:ext>
            </a:extLst>
          </p:cNvPr>
          <p:cNvSpPr>
            <a:spLocks noGrp="1"/>
          </p:cNvSpPr>
          <p:nvPr>
            <p:ph sz="half" idx="2"/>
          </p:nvPr>
        </p:nvSpPr>
        <p:spPr>
          <a:xfrm>
            <a:off x="1021117" y="2689427"/>
            <a:ext cx="3893623" cy="3071434"/>
          </a:xfrm>
        </p:spPr>
        <p:txBody>
          <a:bodyPr>
            <a:normAutofit fontScale="70000" lnSpcReduction="20000"/>
          </a:bodyPr>
          <a:lstStyle/>
          <a:p>
            <a:r>
              <a:rPr lang="en-GB" dirty="0"/>
              <a:t>Balance score card ,measure the performance</a:t>
            </a:r>
          </a:p>
          <a:p>
            <a:r>
              <a:rPr lang="en-GB" dirty="0"/>
              <a:t>BSC take in account some elements internal processes and customer satisfaction. </a:t>
            </a:r>
          </a:p>
          <a:p>
            <a:r>
              <a:rPr lang="en-GB" dirty="0"/>
              <a:t>Learning and development, company’s processes, clients and money are measured by Balance score card. </a:t>
            </a:r>
          </a:p>
          <a:p>
            <a:r>
              <a:rPr lang="en-GB" dirty="0"/>
              <a:t>Balance Score Card, avoid the obstacles of the company.</a:t>
            </a:r>
          </a:p>
          <a:p>
            <a:pPr marL="6160" indent="0" algn="r">
              <a:buNone/>
            </a:pPr>
            <a:r>
              <a:rPr lang="en-GB" sz="1700" dirty="0">
                <a:solidFill>
                  <a:schemeClr val="tx1"/>
                </a:solidFill>
                <a:latin typeface="Calibri" panose="020F0502020204030204" pitchFamily="34" charset="0"/>
                <a:cs typeface="Calibri" panose="020F0502020204030204" pitchFamily="34" charset="0"/>
              </a:rPr>
              <a:t>(Tarver E, 2022)</a:t>
            </a:r>
            <a:endParaRPr lang="en-RO" sz="1700" dirty="0"/>
          </a:p>
        </p:txBody>
      </p:sp>
      <p:sp>
        <p:nvSpPr>
          <p:cNvPr id="7" name="Text Placeholder 6">
            <a:extLst>
              <a:ext uri="{FF2B5EF4-FFF2-40B4-BE49-F238E27FC236}">
                <a16:creationId xmlns:a16="http://schemas.microsoft.com/office/drawing/2014/main" id="{1E8E323F-8D54-34BE-0B3C-2DFE57A6D7B9}"/>
              </a:ext>
            </a:extLst>
          </p:cNvPr>
          <p:cNvSpPr>
            <a:spLocks noGrp="1"/>
          </p:cNvSpPr>
          <p:nvPr>
            <p:ph type="body" sz="quarter" idx="3"/>
          </p:nvPr>
        </p:nvSpPr>
        <p:spPr>
          <a:xfrm>
            <a:off x="6666635" y="1614363"/>
            <a:ext cx="4354291" cy="713818"/>
          </a:xfrm>
        </p:spPr>
        <p:txBody>
          <a:bodyPr/>
          <a:lstStyle/>
          <a:p>
            <a:r>
              <a:rPr lang="en-RO" dirty="0"/>
              <a:t>Total Quality Management Model</a:t>
            </a:r>
          </a:p>
        </p:txBody>
      </p:sp>
      <p:sp>
        <p:nvSpPr>
          <p:cNvPr id="8" name="Content Placeholder 7">
            <a:extLst>
              <a:ext uri="{FF2B5EF4-FFF2-40B4-BE49-F238E27FC236}">
                <a16:creationId xmlns:a16="http://schemas.microsoft.com/office/drawing/2014/main" id="{4B7AF593-FD31-D5E2-5B2F-61CCF3816982}"/>
              </a:ext>
            </a:extLst>
          </p:cNvPr>
          <p:cNvSpPr>
            <a:spLocks noGrp="1"/>
          </p:cNvSpPr>
          <p:nvPr>
            <p:ph sz="quarter" idx="4"/>
          </p:nvPr>
        </p:nvSpPr>
        <p:spPr>
          <a:xfrm>
            <a:off x="6422065" y="2689427"/>
            <a:ext cx="4144368" cy="3233338"/>
          </a:xfrm>
        </p:spPr>
        <p:txBody>
          <a:bodyPr>
            <a:normAutofit fontScale="70000" lnSpcReduction="20000"/>
          </a:bodyPr>
          <a:lstStyle/>
          <a:p>
            <a:r>
              <a:rPr lang="en-GB" dirty="0"/>
              <a:t>Total quality management based on build long-term success.</a:t>
            </a:r>
          </a:p>
          <a:p>
            <a:r>
              <a:rPr lang="en-GB" dirty="0"/>
              <a:t>Total quality management is based on 8 different principles of quality management. </a:t>
            </a:r>
          </a:p>
          <a:p>
            <a:r>
              <a:rPr lang="en-GB" b="1" dirty="0"/>
              <a:t>Customer oriented- They need to focus on customers.</a:t>
            </a:r>
          </a:p>
          <a:p>
            <a:r>
              <a:rPr lang="en-GB" b="1" dirty="0"/>
              <a:t>Employees engage- Some employers wants to improve and get a higher role.</a:t>
            </a:r>
          </a:p>
          <a:p>
            <a:r>
              <a:rPr lang="en-GB" b="1" dirty="0"/>
              <a:t>Focus on improvement- Tesco likes to come up with new improvements.</a:t>
            </a:r>
          </a:p>
          <a:p>
            <a:pPr marL="6160" indent="0" algn="r">
              <a:buNone/>
            </a:pPr>
            <a:r>
              <a:rPr lang="en-GB" sz="1700" dirty="0"/>
              <a:t>  (</a:t>
            </a:r>
            <a:r>
              <a:rPr lang="en-GB" sz="1700" dirty="0">
                <a:solidFill>
                  <a:schemeClr val="tx1"/>
                </a:solidFill>
                <a:latin typeface="Calibri" panose="020F0502020204030204" pitchFamily="34" charset="0"/>
                <a:cs typeface="Calibri" panose="020F0502020204030204" pitchFamily="34" charset="0"/>
              </a:rPr>
              <a:t>Pratt M, 2022)</a:t>
            </a:r>
            <a:endParaRPr lang="en-RO" sz="1700" dirty="0"/>
          </a:p>
        </p:txBody>
      </p:sp>
    </p:spTree>
    <p:extLst>
      <p:ext uri="{BB962C8B-B14F-4D97-AF65-F5344CB8AC3E}">
        <p14:creationId xmlns:p14="http://schemas.microsoft.com/office/powerpoint/2010/main" val="386090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ounded Rectangle 12">
            <a:extLst>
              <a:ext uri="{FF2B5EF4-FFF2-40B4-BE49-F238E27FC236}">
                <a16:creationId xmlns:a16="http://schemas.microsoft.com/office/drawing/2014/main" id="{47B68588-5739-3C99-DC91-39E0BD990C7C}"/>
              </a:ext>
            </a:extLst>
          </p:cNvPr>
          <p:cNvSpPr/>
          <p:nvPr/>
        </p:nvSpPr>
        <p:spPr>
          <a:xfrm>
            <a:off x="4440238" y="6223000"/>
            <a:ext cx="7632700" cy="396000"/>
          </a:xfrm>
          <a:prstGeom prst="roundRect">
            <a:avLst/>
          </a:prstGeom>
          <a:solidFill>
            <a:srgbClr val="E4D3D2"/>
          </a:solidFill>
          <a:ln>
            <a:noFill/>
          </a:ln>
        </p:spPr>
        <p:style>
          <a:lnRef idx="1">
            <a:schemeClr val="accent6"/>
          </a:lnRef>
          <a:fillRef idx="2">
            <a:schemeClr val="accent6"/>
          </a:fillRef>
          <a:effectRef idx="1">
            <a:schemeClr val="accent6"/>
          </a:effectRef>
          <a:fontRef idx="minor">
            <a:schemeClr val="dk1"/>
          </a:fontRef>
        </p:style>
        <p:txBody>
          <a:bodyPr rtlCol="0" anchor="ctr"/>
          <a:lstStyle/>
          <a:p>
            <a:r>
              <a:rPr lang="en-RO" sz="1200" dirty="0"/>
              <a:t>      Improve the quality by giving rewards</a:t>
            </a:r>
          </a:p>
        </p:txBody>
      </p:sp>
      <p:graphicFrame>
        <p:nvGraphicFramePr>
          <p:cNvPr id="12" name="Diagram 11">
            <a:extLst>
              <a:ext uri="{FF2B5EF4-FFF2-40B4-BE49-F238E27FC236}">
                <a16:creationId xmlns:a16="http://schemas.microsoft.com/office/drawing/2014/main" id="{BA53EE63-08BC-D6F2-E122-76C272DF30FE}"/>
              </a:ext>
            </a:extLst>
          </p:cNvPr>
          <p:cNvGraphicFramePr/>
          <p:nvPr>
            <p:extLst>
              <p:ext uri="{D42A27DB-BD31-4B8C-83A1-F6EECF244321}">
                <p14:modId xmlns:p14="http://schemas.microsoft.com/office/powerpoint/2010/main" val="2715768264"/>
              </p:ext>
            </p:extLst>
          </p:nvPr>
        </p:nvGraphicFramePr>
        <p:xfrm>
          <a:off x="168276" y="4600575"/>
          <a:ext cx="11904662" cy="20859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4C757F9A-2B90-8BF5-397B-2897D658ABE3}"/>
              </a:ext>
            </a:extLst>
          </p:cNvPr>
          <p:cNvSpPr>
            <a:spLocks noGrp="1"/>
          </p:cNvSpPr>
          <p:nvPr>
            <p:ph type="title"/>
          </p:nvPr>
        </p:nvSpPr>
        <p:spPr>
          <a:xfrm>
            <a:off x="168276" y="171451"/>
            <a:ext cx="3932237" cy="571500"/>
          </a:xfrm>
        </p:spPr>
        <p:txBody>
          <a:bodyPr/>
          <a:lstStyle/>
          <a:p>
            <a:endParaRPr lang="en-RO" dirty="0"/>
          </a:p>
        </p:txBody>
      </p:sp>
      <p:graphicFrame>
        <p:nvGraphicFramePr>
          <p:cNvPr id="5" name="Content Placeholder 4">
            <a:extLst>
              <a:ext uri="{FF2B5EF4-FFF2-40B4-BE49-F238E27FC236}">
                <a16:creationId xmlns:a16="http://schemas.microsoft.com/office/drawing/2014/main" id="{8E618068-242B-5CC3-A09B-6D9E658B61A1}"/>
              </a:ext>
            </a:extLst>
          </p:cNvPr>
          <p:cNvGraphicFramePr>
            <a:graphicFrameLocks noGrp="1"/>
          </p:cNvGraphicFramePr>
          <p:nvPr>
            <p:ph idx="1"/>
            <p:extLst>
              <p:ext uri="{D42A27DB-BD31-4B8C-83A1-F6EECF244321}">
                <p14:modId xmlns:p14="http://schemas.microsoft.com/office/powerpoint/2010/main" val="1146105413"/>
              </p:ext>
            </p:extLst>
          </p:nvPr>
        </p:nvGraphicFramePr>
        <p:xfrm>
          <a:off x="-1" y="0"/>
          <a:ext cx="12192001" cy="433964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4" name="TextBox 13">
            <a:extLst>
              <a:ext uri="{FF2B5EF4-FFF2-40B4-BE49-F238E27FC236}">
                <a16:creationId xmlns:a16="http://schemas.microsoft.com/office/drawing/2014/main" id="{5D6ED404-95C7-38B0-B1A1-FC83D1D3F9DF}"/>
              </a:ext>
            </a:extLst>
          </p:cNvPr>
          <p:cNvSpPr txBox="1"/>
          <p:nvPr/>
        </p:nvSpPr>
        <p:spPr>
          <a:xfrm>
            <a:off x="4673600" y="6282500"/>
            <a:ext cx="101600" cy="276999"/>
          </a:xfrm>
          <a:prstGeom prst="rect">
            <a:avLst/>
          </a:prstGeom>
          <a:noFill/>
        </p:spPr>
        <p:txBody>
          <a:bodyPr wrap="square" rtlCol="0">
            <a:spAutoFit/>
          </a:bodyPr>
          <a:lstStyle/>
          <a:p>
            <a:pPr marL="171450" indent="-171450">
              <a:buFont typeface="Arial" panose="020B0604020202020204" pitchFamily="34" charset="0"/>
              <a:buChar char="•"/>
            </a:pPr>
            <a:r>
              <a:rPr lang="en-RO" sz="1200" dirty="0"/>
              <a:t> </a:t>
            </a:r>
          </a:p>
        </p:txBody>
      </p:sp>
      <p:sp>
        <p:nvSpPr>
          <p:cNvPr id="3" name="TextBox 2">
            <a:extLst>
              <a:ext uri="{FF2B5EF4-FFF2-40B4-BE49-F238E27FC236}">
                <a16:creationId xmlns:a16="http://schemas.microsoft.com/office/drawing/2014/main" id="{CF03C6A8-BCF9-D27A-A664-7237DCCBE87A}"/>
              </a:ext>
            </a:extLst>
          </p:cNvPr>
          <p:cNvSpPr txBox="1"/>
          <p:nvPr/>
        </p:nvSpPr>
        <p:spPr>
          <a:xfrm>
            <a:off x="10022466" y="4096417"/>
            <a:ext cx="2050472" cy="276999"/>
          </a:xfrm>
          <a:prstGeom prst="rect">
            <a:avLst/>
          </a:prstGeom>
          <a:noFill/>
        </p:spPr>
        <p:txBody>
          <a:bodyPr wrap="square" rtlCol="0">
            <a:spAutoFit/>
          </a:bodyPr>
          <a:lstStyle/>
          <a:p>
            <a:r>
              <a:rPr lang="en-GB" sz="1200" dirty="0">
                <a:solidFill>
                  <a:schemeClr val="bg1"/>
                </a:solidFill>
                <a:latin typeface="Calibri" panose="020F0502020204030204" pitchFamily="34" charset="0"/>
                <a:cs typeface="Calibri" panose="020F0502020204030204" pitchFamily="34" charset="0"/>
              </a:rPr>
              <a:t>(BusinessStrategyHub,2022)</a:t>
            </a:r>
            <a:endParaRPr lang="en-GB" sz="1200" dirty="0">
              <a:solidFill>
                <a:schemeClr val="bg1"/>
              </a:solidFill>
            </a:endParaRPr>
          </a:p>
        </p:txBody>
      </p:sp>
      <p:sp>
        <p:nvSpPr>
          <p:cNvPr id="4" name="TextBox 3">
            <a:extLst>
              <a:ext uri="{FF2B5EF4-FFF2-40B4-BE49-F238E27FC236}">
                <a16:creationId xmlns:a16="http://schemas.microsoft.com/office/drawing/2014/main" id="{512EABD0-1354-8D36-0131-AB37ED18CDEF}"/>
              </a:ext>
            </a:extLst>
          </p:cNvPr>
          <p:cNvSpPr txBox="1"/>
          <p:nvPr/>
        </p:nvSpPr>
        <p:spPr>
          <a:xfrm>
            <a:off x="10364211" y="6596075"/>
            <a:ext cx="2068945" cy="307777"/>
          </a:xfrm>
          <a:prstGeom prst="rect">
            <a:avLst/>
          </a:prstGeom>
          <a:noFill/>
        </p:spPr>
        <p:txBody>
          <a:bodyPr wrap="square" rtlCol="0">
            <a:spAutoFit/>
          </a:bodyPr>
          <a:lstStyle/>
          <a:p>
            <a:r>
              <a:rPr lang="en-GB" sz="1400" dirty="0">
                <a:solidFill>
                  <a:schemeClr val="bg1"/>
                </a:solidFill>
                <a:latin typeface="Calibri" panose="020F0502020204030204" pitchFamily="34" charset="0"/>
                <a:cs typeface="Calibri" panose="020F0502020204030204" pitchFamily="34" charset="0"/>
              </a:rPr>
              <a:t>(</a:t>
            </a:r>
            <a:r>
              <a:rPr lang="en-GB" sz="1400" dirty="0" err="1">
                <a:solidFill>
                  <a:schemeClr val="bg1"/>
                </a:solidFill>
                <a:latin typeface="Calibri" panose="020F0502020204030204" pitchFamily="34" charset="0"/>
                <a:cs typeface="Calibri" panose="020F0502020204030204" pitchFamily="34" charset="0"/>
              </a:rPr>
              <a:t>Desklib</a:t>
            </a:r>
            <a:r>
              <a:rPr lang="en-GB" sz="1400" dirty="0">
                <a:solidFill>
                  <a:schemeClr val="bg1"/>
                </a:solidFill>
                <a:latin typeface="Calibri" panose="020F0502020204030204" pitchFamily="34" charset="0"/>
                <a:cs typeface="Calibri" panose="020F0502020204030204" pitchFamily="34" charset="0"/>
              </a:rPr>
              <a:t>, 2020)</a:t>
            </a:r>
            <a:endParaRPr lang="en-GB" sz="1400" dirty="0">
              <a:solidFill>
                <a:schemeClr val="bg1"/>
              </a:solidFill>
            </a:endParaRPr>
          </a:p>
        </p:txBody>
      </p:sp>
    </p:spTree>
    <p:extLst>
      <p:ext uri="{BB962C8B-B14F-4D97-AF65-F5344CB8AC3E}">
        <p14:creationId xmlns:p14="http://schemas.microsoft.com/office/powerpoint/2010/main" val="2951649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614250-79A0-71B1-28B7-1593C18DEB54}"/>
              </a:ext>
            </a:extLst>
          </p:cNvPr>
          <p:cNvSpPr>
            <a:spLocks noGrp="1"/>
          </p:cNvSpPr>
          <p:nvPr>
            <p:ph type="title"/>
          </p:nvPr>
        </p:nvSpPr>
        <p:spPr/>
        <p:txBody>
          <a:bodyPr/>
          <a:lstStyle/>
          <a:p>
            <a:r>
              <a:rPr lang="en-GB" dirty="0"/>
              <a:t>Reference:</a:t>
            </a:r>
            <a:br>
              <a:rPr lang="en-GB" dirty="0"/>
            </a:br>
            <a:endParaRPr lang="en-GB" dirty="0"/>
          </a:p>
        </p:txBody>
      </p:sp>
      <p:sp>
        <p:nvSpPr>
          <p:cNvPr id="6" name="Content Placeholder 5">
            <a:extLst>
              <a:ext uri="{FF2B5EF4-FFF2-40B4-BE49-F238E27FC236}">
                <a16:creationId xmlns:a16="http://schemas.microsoft.com/office/drawing/2014/main" id="{4D0467E6-E8EC-4530-3EF3-FC70432DFA43}"/>
              </a:ext>
            </a:extLst>
          </p:cNvPr>
          <p:cNvSpPr>
            <a:spLocks noGrp="1"/>
          </p:cNvSpPr>
          <p:nvPr>
            <p:ph idx="1"/>
          </p:nvPr>
        </p:nvSpPr>
        <p:spPr>
          <a:xfrm>
            <a:off x="341745" y="1436255"/>
            <a:ext cx="8932257" cy="5421745"/>
          </a:xfrm>
        </p:spPr>
        <p:txBody>
          <a:bodyPr/>
          <a:lstStyle/>
          <a:p>
            <a:pPr marL="0" indent="0">
              <a:buNone/>
            </a:pPr>
            <a:r>
              <a:rPr lang="en-GB" sz="1200" dirty="0">
                <a:solidFill>
                  <a:schemeClr val="tx1"/>
                </a:solidFill>
                <a:latin typeface="Calibri" panose="020F0502020204030204" pitchFamily="34" charset="0"/>
                <a:cs typeface="Calibri" panose="020F0502020204030204" pitchFamily="34" charset="0"/>
              </a:rPr>
              <a:t>BusinessStrategyHub,2022 - </a:t>
            </a:r>
            <a:r>
              <a:rPr lang="en-GB" sz="1200" i="0" dirty="0">
                <a:solidFill>
                  <a:schemeClr val="tx1"/>
                </a:solidFill>
                <a:effectLst/>
                <a:latin typeface="Calibri" panose="020F0502020204030204" pitchFamily="34" charset="0"/>
                <a:cs typeface="Calibri" panose="020F0502020204030204" pitchFamily="34" charset="0"/>
              </a:rPr>
              <a:t>TESCO SWOT Analysis</a:t>
            </a:r>
          </a:p>
          <a:p>
            <a:pPr marL="0" indent="0">
              <a:buNone/>
            </a:pPr>
            <a:r>
              <a:rPr lang="en-GB" sz="1200" dirty="0">
                <a:solidFill>
                  <a:schemeClr val="tx1"/>
                </a:solidFill>
                <a:latin typeface="Calibri" panose="020F0502020204030204" pitchFamily="34" charset="0"/>
                <a:cs typeface="Calibri" panose="020F0502020204030204" pitchFamily="34" charset="0"/>
              </a:rPr>
              <a:t>Available at: </a:t>
            </a:r>
            <a:r>
              <a:rPr lang="en-GB" sz="1200" dirty="0">
                <a:solidFill>
                  <a:schemeClr val="tx1"/>
                </a:solidFill>
                <a:latin typeface="Calibri" panose="020F0502020204030204" pitchFamily="34" charset="0"/>
                <a:cs typeface="Calibri" panose="020F0502020204030204" pitchFamily="34" charset="0"/>
                <a:hlinkClick r:id="rId2"/>
              </a:rPr>
              <a:t>https://bstrategyhub.com/tesco-swot-analysis-2019swot-analysis-of-tesco/</a:t>
            </a:r>
            <a:endParaRPr lang="en-GB" sz="1200" dirty="0">
              <a:solidFill>
                <a:schemeClr val="tx1"/>
              </a:solidFill>
              <a:latin typeface="Calibri" panose="020F0502020204030204" pitchFamily="34" charset="0"/>
              <a:cs typeface="Calibri" panose="020F0502020204030204" pitchFamily="34" charset="0"/>
            </a:endParaRPr>
          </a:p>
          <a:p>
            <a:pPr marL="0" indent="0">
              <a:buNone/>
            </a:pPr>
            <a:r>
              <a:rPr lang="en-GB" sz="1200" dirty="0">
                <a:solidFill>
                  <a:schemeClr val="tx1"/>
                </a:solidFill>
                <a:latin typeface="Calibri" panose="020F0502020204030204" pitchFamily="34" charset="0"/>
                <a:cs typeface="Calibri" panose="020F0502020204030204" pitchFamily="34" charset="0"/>
              </a:rPr>
              <a:t>Accessed at: 10.06.2022</a:t>
            </a:r>
          </a:p>
          <a:p>
            <a:pPr marL="0" indent="0">
              <a:buNone/>
            </a:pPr>
            <a:r>
              <a:rPr lang="en-GB" sz="1200" dirty="0" err="1">
                <a:solidFill>
                  <a:schemeClr val="tx1"/>
                </a:solidFill>
                <a:latin typeface="Calibri" panose="020F0502020204030204" pitchFamily="34" charset="0"/>
                <a:cs typeface="Calibri" panose="020F0502020204030204" pitchFamily="34" charset="0"/>
              </a:rPr>
              <a:t>Desklib</a:t>
            </a:r>
            <a:r>
              <a:rPr lang="en-GB" sz="1200" dirty="0">
                <a:solidFill>
                  <a:schemeClr val="tx1"/>
                </a:solidFill>
                <a:latin typeface="Calibri" panose="020F0502020204030204" pitchFamily="34" charset="0"/>
                <a:cs typeface="Calibri" panose="020F0502020204030204" pitchFamily="34" charset="0"/>
              </a:rPr>
              <a:t>, 2020 - </a:t>
            </a:r>
            <a:r>
              <a:rPr lang="en-GB" sz="1200" b="0" i="0" dirty="0">
                <a:solidFill>
                  <a:schemeClr val="tx1"/>
                </a:solidFill>
                <a:effectLst/>
                <a:latin typeface="Calibri" panose="020F0502020204030204" pitchFamily="34" charset="0"/>
                <a:cs typeface="Calibri" panose="020F0502020204030204" pitchFamily="34" charset="0"/>
              </a:rPr>
              <a:t>Ethics and Sustainability in TESCO : Report</a:t>
            </a:r>
          </a:p>
          <a:p>
            <a:pPr marL="0" indent="0">
              <a:buNone/>
            </a:pPr>
            <a:r>
              <a:rPr lang="en-GB" sz="1200" dirty="0">
                <a:solidFill>
                  <a:schemeClr val="tx1"/>
                </a:solidFill>
                <a:latin typeface="Calibri" panose="020F0502020204030204" pitchFamily="34" charset="0"/>
                <a:cs typeface="Calibri" panose="020F0502020204030204" pitchFamily="34" charset="0"/>
              </a:rPr>
              <a:t>Available at: </a:t>
            </a:r>
            <a:r>
              <a:rPr lang="en-GB" sz="1200" dirty="0">
                <a:solidFill>
                  <a:schemeClr val="tx1"/>
                </a:solidFill>
                <a:latin typeface="Calibri" panose="020F0502020204030204" pitchFamily="34" charset="0"/>
                <a:cs typeface="Calibri" panose="020F0502020204030204" pitchFamily="34" charset="0"/>
                <a:hlinkClick r:id="rId3"/>
              </a:rPr>
              <a:t>https://desklib.com/document/ethical-issue-retail-industry-report-tesco/</a:t>
            </a:r>
            <a:r>
              <a:rPr lang="en-GB" sz="1200" dirty="0">
                <a:solidFill>
                  <a:schemeClr val="tx1"/>
                </a:solidFill>
                <a:latin typeface="Calibri" panose="020F0502020204030204" pitchFamily="34" charset="0"/>
                <a:cs typeface="Calibri" panose="020F0502020204030204" pitchFamily="34" charset="0"/>
              </a:rPr>
              <a:t> </a:t>
            </a:r>
          </a:p>
          <a:p>
            <a:pPr marL="0" indent="0">
              <a:buNone/>
            </a:pPr>
            <a:r>
              <a:rPr lang="en-GB" sz="1200" b="0" i="0" dirty="0">
                <a:solidFill>
                  <a:schemeClr val="tx1"/>
                </a:solidFill>
                <a:effectLst/>
                <a:latin typeface="Calibri" panose="020F0502020204030204" pitchFamily="34" charset="0"/>
                <a:cs typeface="Calibri" panose="020F0502020204030204" pitchFamily="34" charset="0"/>
              </a:rPr>
              <a:t>Accessed at: 10.06.2022</a:t>
            </a:r>
          </a:p>
          <a:p>
            <a:pPr marL="0" indent="0">
              <a:buNone/>
            </a:pPr>
            <a:r>
              <a:rPr lang="en-US" sz="1200" dirty="0" err="1">
                <a:solidFill>
                  <a:schemeClr val="tx1"/>
                </a:solidFill>
                <a:latin typeface="Calibri" panose="020F0502020204030204" pitchFamily="34" charset="0"/>
                <a:cs typeface="Calibri" panose="020F0502020204030204" pitchFamily="34" charset="0"/>
              </a:rPr>
              <a:t>Marincic</a:t>
            </a:r>
            <a:r>
              <a:rPr lang="en-US" sz="1200" dirty="0">
                <a:solidFill>
                  <a:schemeClr val="tx1"/>
                </a:solidFill>
                <a:latin typeface="Calibri" panose="020F0502020204030204" pitchFamily="34" charset="0"/>
                <a:cs typeface="Calibri" panose="020F0502020204030204" pitchFamily="34" charset="0"/>
              </a:rPr>
              <a:t> David, 2019 - </a:t>
            </a:r>
            <a:r>
              <a:rPr lang="en-GB" sz="1200" i="0" u="none" strike="noStrike" dirty="0">
                <a:solidFill>
                  <a:schemeClr val="tx1"/>
                </a:solidFill>
                <a:effectLst/>
                <a:latin typeface="Calibri" panose="020F0502020204030204" pitchFamily="34" charset="0"/>
                <a:cs typeface="Calibri" panose="020F0502020204030204" pitchFamily="34" charset="0"/>
              </a:rPr>
              <a:t>The 6 Pillars of CRM Data Quality</a:t>
            </a:r>
            <a:endParaRPr lang="en-US" sz="1200" dirty="0">
              <a:solidFill>
                <a:schemeClr val="tx1"/>
              </a:solidFill>
              <a:latin typeface="Calibri" panose="020F0502020204030204" pitchFamily="34" charset="0"/>
              <a:cs typeface="Calibri" panose="020F0502020204030204" pitchFamily="34" charset="0"/>
            </a:endParaRPr>
          </a:p>
          <a:p>
            <a:pPr marL="0" indent="0">
              <a:buNone/>
            </a:pPr>
            <a:r>
              <a:rPr lang="en-US" sz="1200" dirty="0">
                <a:solidFill>
                  <a:schemeClr val="tx1"/>
                </a:solidFill>
                <a:latin typeface="Calibri" panose="020F0502020204030204" pitchFamily="34" charset="0"/>
                <a:cs typeface="Calibri" panose="020F0502020204030204" pitchFamily="34" charset="0"/>
              </a:rPr>
              <a:t>Available at: </a:t>
            </a:r>
            <a:r>
              <a:rPr lang="en-US" sz="1200" dirty="0">
                <a:latin typeface="Calibri" panose="020F0502020204030204" pitchFamily="34" charset="0"/>
                <a:cs typeface="Calibri" panose="020F0502020204030204" pitchFamily="34" charset="0"/>
                <a:hlinkClick r:id="rId4"/>
              </a:rPr>
              <a:t>https://www.azamba.com/2019/08/27/the-6-pillars-of-crm-data-quality/</a:t>
            </a:r>
            <a:r>
              <a:rPr lang="en-US" sz="1200" dirty="0">
                <a:latin typeface="Calibri" panose="020F0502020204030204" pitchFamily="34" charset="0"/>
                <a:cs typeface="Calibri" panose="020F0502020204030204" pitchFamily="34" charset="0"/>
              </a:rPr>
              <a:t> </a:t>
            </a:r>
          </a:p>
          <a:p>
            <a:pPr marL="0" indent="0">
              <a:buNone/>
            </a:pPr>
            <a:r>
              <a:rPr lang="en-US" sz="1200" dirty="0">
                <a:solidFill>
                  <a:schemeClr val="tx1"/>
                </a:solidFill>
                <a:latin typeface="Calibri" panose="020F0502020204030204" pitchFamily="34" charset="0"/>
                <a:cs typeface="Calibri" panose="020F0502020204030204" pitchFamily="34" charset="0"/>
              </a:rPr>
              <a:t>Accessed at: 08.06.2022</a:t>
            </a:r>
            <a:endParaRPr lang="en-GB" sz="1200" dirty="0">
              <a:solidFill>
                <a:schemeClr val="tx1"/>
              </a:solidFill>
              <a:latin typeface="Calibri" panose="020F0502020204030204" pitchFamily="34" charset="0"/>
              <a:cs typeface="Calibri" panose="020F0502020204030204" pitchFamily="34" charset="0"/>
            </a:endParaRPr>
          </a:p>
          <a:p>
            <a:pPr marL="0" indent="0">
              <a:buNone/>
            </a:pPr>
            <a:r>
              <a:rPr lang="en-GB" sz="1200" dirty="0">
                <a:solidFill>
                  <a:schemeClr val="tx1"/>
                </a:solidFill>
                <a:latin typeface="Calibri" panose="020F0502020204030204" pitchFamily="34" charset="0"/>
                <a:cs typeface="Calibri" panose="020F0502020204030204" pitchFamily="34" charset="0"/>
              </a:rPr>
              <a:t>Pratt M, 2022- </a:t>
            </a:r>
            <a:r>
              <a:rPr lang="en-GB" sz="1100" i="0" dirty="0">
                <a:solidFill>
                  <a:schemeClr val="tx1"/>
                </a:solidFill>
                <a:effectLst/>
                <a:latin typeface="Calibri" panose="020F0502020204030204" pitchFamily="34" charset="0"/>
                <a:cs typeface="Calibri" panose="020F0502020204030204" pitchFamily="34" charset="0"/>
              </a:rPr>
              <a:t>Total Quality Management (TQM)</a:t>
            </a:r>
          </a:p>
          <a:p>
            <a:pPr marL="0" indent="0">
              <a:buNone/>
            </a:pPr>
            <a:r>
              <a:rPr lang="en-GB" sz="1200" dirty="0">
                <a:solidFill>
                  <a:schemeClr val="tx1"/>
                </a:solidFill>
                <a:latin typeface="Calibri" panose="020F0502020204030204" pitchFamily="34" charset="0"/>
                <a:cs typeface="Calibri" panose="020F0502020204030204" pitchFamily="34" charset="0"/>
              </a:rPr>
              <a:t>Available at: </a:t>
            </a:r>
            <a:r>
              <a:rPr lang="en-GB" sz="1200" dirty="0">
                <a:solidFill>
                  <a:schemeClr val="tx1"/>
                </a:solidFill>
                <a:latin typeface="Calibri" panose="020F0502020204030204" pitchFamily="34" charset="0"/>
                <a:cs typeface="Calibri" panose="020F0502020204030204" pitchFamily="34" charset="0"/>
                <a:hlinkClick r:id="rId5"/>
              </a:rPr>
              <a:t>https://www.techtarget.com/searchcio/definition/Total-Quality-Management</a:t>
            </a:r>
            <a:r>
              <a:rPr lang="en-GB" sz="1200" dirty="0">
                <a:solidFill>
                  <a:schemeClr val="tx1"/>
                </a:solidFill>
                <a:latin typeface="Calibri" panose="020F0502020204030204" pitchFamily="34" charset="0"/>
                <a:cs typeface="Calibri" panose="020F0502020204030204" pitchFamily="34" charset="0"/>
              </a:rPr>
              <a:t> </a:t>
            </a:r>
          </a:p>
          <a:p>
            <a:pPr marL="0" indent="0">
              <a:buNone/>
            </a:pPr>
            <a:r>
              <a:rPr lang="en-GB" sz="1200" dirty="0">
                <a:solidFill>
                  <a:schemeClr val="tx1"/>
                </a:solidFill>
                <a:latin typeface="Calibri" panose="020F0502020204030204" pitchFamily="34" charset="0"/>
                <a:cs typeface="Calibri" panose="020F0502020204030204" pitchFamily="34" charset="0"/>
              </a:rPr>
              <a:t>Accessed at: 08.06.2022</a:t>
            </a:r>
          </a:p>
          <a:p>
            <a:pPr marL="0" indent="0">
              <a:buNone/>
            </a:pPr>
            <a:r>
              <a:rPr lang="en-GB" sz="1200" dirty="0">
                <a:solidFill>
                  <a:schemeClr val="tx1"/>
                </a:solidFill>
                <a:latin typeface="Calibri" panose="020F0502020204030204" pitchFamily="34" charset="0"/>
                <a:cs typeface="Calibri" panose="020F0502020204030204" pitchFamily="34" charset="0"/>
              </a:rPr>
              <a:t>Tarver E, 2022 </a:t>
            </a:r>
            <a:r>
              <a:rPr lang="en-GB" sz="1200" dirty="0">
                <a:latin typeface="Calibri" panose="020F0502020204030204" pitchFamily="34" charset="0"/>
                <a:cs typeface="Calibri" panose="020F0502020204030204" pitchFamily="34" charset="0"/>
              </a:rPr>
              <a:t>- </a:t>
            </a:r>
            <a:r>
              <a:rPr lang="en-GB" sz="1200" b="0" i="0" dirty="0">
                <a:solidFill>
                  <a:srgbClr val="111111"/>
                </a:solidFill>
                <a:effectLst/>
                <a:latin typeface="Calibri" panose="020F0502020204030204" pitchFamily="34" charset="0"/>
                <a:cs typeface="Calibri" panose="020F0502020204030204" pitchFamily="34" charset="0"/>
              </a:rPr>
              <a:t>Balanced Scorecard (BSC)</a:t>
            </a:r>
          </a:p>
          <a:p>
            <a:pPr marL="0" indent="0">
              <a:buNone/>
            </a:pPr>
            <a:r>
              <a:rPr lang="en-GB" sz="1200" dirty="0">
                <a:solidFill>
                  <a:srgbClr val="111111"/>
                </a:solidFill>
                <a:latin typeface="Calibri" panose="020F0502020204030204" pitchFamily="34" charset="0"/>
                <a:cs typeface="Calibri" panose="020F0502020204030204" pitchFamily="34" charset="0"/>
              </a:rPr>
              <a:t>Available at: </a:t>
            </a:r>
            <a:r>
              <a:rPr lang="en-GB" sz="1200" dirty="0">
                <a:solidFill>
                  <a:srgbClr val="111111"/>
                </a:solidFill>
                <a:latin typeface="Calibri" panose="020F0502020204030204" pitchFamily="34" charset="0"/>
                <a:cs typeface="Calibri" panose="020F0502020204030204" pitchFamily="34" charset="0"/>
                <a:hlinkClick r:id="rId6"/>
              </a:rPr>
              <a:t>https://www.investopedia.com/terms/b/balancedscorecard.asp</a:t>
            </a:r>
            <a:r>
              <a:rPr lang="en-GB" sz="1200" dirty="0">
                <a:solidFill>
                  <a:srgbClr val="111111"/>
                </a:solidFill>
                <a:latin typeface="Calibri" panose="020F0502020204030204" pitchFamily="34" charset="0"/>
                <a:cs typeface="Calibri" panose="020F0502020204030204" pitchFamily="34" charset="0"/>
              </a:rPr>
              <a:t> </a:t>
            </a:r>
          </a:p>
          <a:p>
            <a:pPr marL="0" indent="0">
              <a:buNone/>
            </a:pPr>
            <a:r>
              <a:rPr lang="en-GB" sz="1200" b="0" i="0" dirty="0">
                <a:solidFill>
                  <a:srgbClr val="111111"/>
                </a:solidFill>
                <a:effectLst/>
                <a:latin typeface="Calibri" panose="020F0502020204030204" pitchFamily="34" charset="0"/>
                <a:cs typeface="Calibri" panose="020F0502020204030204" pitchFamily="34" charset="0"/>
              </a:rPr>
              <a:t>Accessed at: 09.06.2022</a:t>
            </a:r>
          </a:p>
          <a:p>
            <a:pPr marL="0" indent="0">
              <a:buNone/>
            </a:pPr>
            <a:endParaRPr lang="en-GB" b="0" i="0" dirty="0">
              <a:solidFill>
                <a:srgbClr val="111111"/>
              </a:solidFill>
              <a:effectLst/>
              <a:latin typeface="Cabin-semi-bold"/>
            </a:endParaRPr>
          </a:p>
          <a:p>
            <a:endParaRPr lang="en-GB" b="0" i="0" dirty="0">
              <a:solidFill>
                <a:srgbClr val="111111"/>
              </a:solidFill>
              <a:effectLst/>
              <a:latin typeface="Cabin-semi-bold"/>
            </a:endParaRPr>
          </a:p>
        </p:txBody>
      </p:sp>
    </p:spTree>
    <p:extLst>
      <p:ext uri="{BB962C8B-B14F-4D97-AF65-F5344CB8AC3E}">
        <p14:creationId xmlns:p14="http://schemas.microsoft.com/office/powerpoint/2010/main" val="338570538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1_Madison">
  <a:themeElements>
    <a:clrScheme name="Madison">
      <a:dk1>
        <a:sysClr val="windowText" lastClr="000000"/>
      </a:dk1>
      <a:lt1>
        <a:sysClr val="window" lastClr="FFFFFF"/>
      </a:lt1>
      <a:dk2>
        <a:srgbClr val="2D251F"/>
      </a:dk2>
      <a:lt2>
        <a:srgbClr val="FAE9C5"/>
      </a:lt2>
      <a:accent1>
        <a:srgbClr val="ED3846"/>
      </a:accent1>
      <a:accent2>
        <a:srgbClr val="F87184"/>
      </a:accent2>
      <a:accent3>
        <a:srgbClr val="EC9DA9"/>
      </a:accent3>
      <a:accent4>
        <a:srgbClr val="ECC190"/>
      </a:accent4>
      <a:accent5>
        <a:srgbClr val="FFB268"/>
      </a:accent5>
      <a:accent6>
        <a:srgbClr val="F98657"/>
      </a:accent6>
      <a:hlink>
        <a:srgbClr val="B97669"/>
      </a:hlink>
      <a:folHlink>
        <a:srgbClr val="9E94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BCCF8060-3FCB-4641-B728-8A589529B13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{24A3467A-57A2-774A-83BD-E8678325FB13}tf16401378</Template>
  <TotalTime>1191</TotalTime>
  <Words>516</Words>
  <Application>Microsoft Office PowerPoint</Application>
  <PresentationFormat>Widescreen</PresentationFormat>
  <Paragraphs>75</Paragraphs>
  <Slides>5</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vt:i4>
      </vt:variant>
    </vt:vector>
  </HeadingPairs>
  <TitlesOfParts>
    <vt:vector size="14" baseType="lpstr">
      <vt:lpstr>Arial</vt:lpstr>
      <vt:lpstr>Cabin-semi-bold</vt:lpstr>
      <vt:lpstr>Calibri</vt:lpstr>
      <vt:lpstr>MS Shell Dlg 2</vt:lpstr>
      <vt:lpstr>Trebuchet MS</vt:lpstr>
      <vt:lpstr>Wingdings</vt:lpstr>
      <vt:lpstr>Wingdings 3</vt:lpstr>
      <vt:lpstr>Facet</vt:lpstr>
      <vt:lpstr>1_Madison</vt:lpstr>
      <vt:lpstr>Custmomer Relationship Management</vt:lpstr>
      <vt:lpstr>1. What is Quality in context of Customer Relationship Management</vt:lpstr>
      <vt:lpstr>2.Quality Model</vt:lpstr>
      <vt:lpstr>PowerPoint Presentation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Custmomer Relationship Management</dc:title>
  <dc:creator>Andreea Mocanu (1919375)</dc:creator>
  <cp:lastModifiedBy>Razvan Dinu</cp:lastModifiedBy>
  <cp:revision>4</cp:revision>
  <dcterms:created xsi:type="dcterms:W3CDTF">2022-06-12T15:56:38Z</dcterms:created>
  <dcterms:modified xsi:type="dcterms:W3CDTF">2022-06-17T11:06:54Z</dcterms:modified>
</cp:coreProperties>
</file>