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92" r:id="rId1"/>
  </p:sldMasterIdLst>
  <p:notesMasterIdLst>
    <p:notesMasterId r:id="rId17"/>
  </p:notesMasterIdLst>
  <p:sldIdLst>
    <p:sldId id="271" r:id="rId2"/>
    <p:sldId id="257" r:id="rId3"/>
    <p:sldId id="258" r:id="rId4"/>
    <p:sldId id="259" r:id="rId5"/>
    <p:sldId id="260" r:id="rId6"/>
    <p:sldId id="263" r:id="rId7"/>
    <p:sldId id="268" r:id="rId8"/>
    <p:sldId id="270" r:id="rId9"/>
    <p:sldId id="261" r:id="rId10"/>
    <p:sldId id="269" r:id="rId11"/>
    <p:sldId id="262" r:id="rId12"/>
    <p:sldId id="272" r:id="rId13"/>
    <p:sldId id="264" r:id="rId14"/>
    <p:sldId id="265"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364" autoAdjust="0"/>
  </p:normalViewPr>
  <p:slideViewPr>
    <p:cSldViewPr snapToGrid="0">
      <p:cViewPr varScale="1">
        <p:scale>
          <a:sx n="102" d="100"/>
          <a:sy n="102" d="100"/>
        </p:scale>
        <p:origin x="138" y="31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ata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50AF5A-2D0C-4DCD-93B7-A59B1DBCFA6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91D3E3D-15E4-4D7A-979E-E3C55853F3C1}">
      <dgm:prSet/>
      <dgm:spPr/>
      <dgm:t>
        <a:bodyPr/>
        <a:lstStyle/>
        <a:p>
          <a:pPr>
            <a:lnSpc>
              <a:spcPct val="100000"/>
            </a:lnSpc>
          </a:pPr>
          <a:r>
            <a:rPr lang="en-GB" dirty="0"/>
            <a:t>Flexible working can result in creating more diverse work culture and inclusion at the workplace. </a:t>
          </a:r>
          <a:endParaRPr lang="en-US" dirty="0"/>
        </a:p>
      </dgm:t>
    </dgm:pt>
    <dgm:pt modelId="{C89E2BA8-C4CA-4718-B11A-B97F6DBF77CA}" type="parTrans" cxnId="{EF1F7803-6505-48D2-AB15-E40F37E51613}">
      <dgm:prSet/>
      <dgm:spPr/>
      <dgm:t>
        <a:bodyPr/>
        <a:lstStyle/>
        <a:p>
          <a:endParaRPr lang="en-US"/>
        </a:p>
      </dgm:t>
    </dgm:pt>
    <dgm:pt modelId="{2620D4F0-EEDF-4287-AC50-2A21AADD2C91}" type="sibTrans" cxnId="{EF1F7803-6505-48D2-AB15-E40F37E51613}">
      <dgm:prSet/>
      <dgm:spPr/>
      <dgm:t>
        <a:bodyPr/>
        <a:lstStyle/>
        <a:p>
          <a:endParaRPr lang="en-US"/>
        </a:p>
      </dgm:t>
    </dgm:pt>
    <dgm:pt modelId="{FBE335F1-F4D9-454E-8F7A-DE102E6588B8}">
      <dgm:prSet/>
      <dgm:spPr/>
      <dgm:t>
        <a:bodyPr/>
        <a:lstStyle/>
        <a:p>
          <a:pPr>
            <a:lnSpc>
              <a:spcPct val="100000"/>
            </a:lnSpc>
          </a:pPr>
          <a:r>
            <a:rPr lang="en-GB" dirty="0"/>
            <a:t>Flexible work arrangement is just not limited to opening the portfolio for the applicants. Along with this, it creates sense in the employees in relation of getting higher value at the workplace.</a:t>
          </a:r>
          <a:endParaRPr lang="en-US" dirty="0"/>
        </a:p>
      </dgm:t>
    </dgm:pt>
    <dgm:pt modelId="{865BDC80-50A2-4469-BB92-31F6EB65E979}" type="parTrans" cxnId="{29519555-F191-4D5C-881C-2503D10EB0B7}">
      <dgm:prSet/>
      <dgm:spPr/>
      <dgm:t>
        <a:bodyPr/>
        <a:lstStyle/>
        <a:p>
          <a:endParaRPr lang="en-US"/>
        </a:p>
      </dgm:t>
    </dgm:pt>
    <dgm:pt modelId="{1A3EDBB5-3C54-4B60-967B-0AD18975F139}" type="sibTrans" cxnId="{29519555-F191-4D5C-881C-2503D10EB0B7}">
      <dgm:prSet/>
      <dgm:spPr/>
      <dgm:t>
        <a:bodyPr/>
        <a:lstStyle/>
        <a:p>
          <a:endParaRPr lang="en-US"/>
        </a:p>
      </dgm:t>
    </dgm:pt>
    <dgm:pt modelId="{752FC204-033B-4CBB-8927-03B1D5AB3300}">
      <dgm:prSet/>
      <dgm:spPr/>
      <dgm:t>
        <a:bodyPr/>
        <a:lstStyle/>
        <a:p>
          <a:pPr>
            <a:lnSpc>
              <a:spcPct val="100000"/>
            </a:lnSpc>
          </a:pPr>
          <a:r>
            <a:rPr lang="en-GB" dirty="0"/>
            <a:t>Currently, young people prefer the flexible working so they can balance their individual lives as well rather than just spending their whole time at the organization.</a:t>
          </a:r>
          <a:endParaRPr lang="en-US" dirty="0"/>
        </a:p>
      </dgm:t>
    </dgm:pt>
    <dgm:pt modelId="{541256F9-6980-49DF-961D-EFFB4390489F}" type="parTrans" cxnId="{E5FF2FB4-E74D-46BE-AE87-3D07CE2EB7DC}">
      <dgm:prSet/>
      <dgm:spPr/>
      <dgm:t>
        <a:bodyPr/>
        <a:lstStyle/>
        <a:p>
          <a:endParaRPr lang="en-US"/>
        </a:p>
      </dgm:t>
    </dgm:pt>
    <dgm:pt modelId="{F6F0C6D9-16C3-4196-9B44-3754C3844753}" type="sibTrans" cxnId="{E5FF2FB4-E74D-46BE-AE87-3D07CE2EB7DC}">
      <dgm:prSet/>
      <dgm:spPr/>
      <dgm:t>
        <a:bodyPr/>
        <a:lstStyle/>
        <a:p>
          <a:endParaRPr lang="en-US"/>
        </a:p>
      </dgm:t>
    </dgm:pt>
    <dgm:pt modelId="{41548FC0-168F-44A7-BAD0-AB71C8CCD3CA}" type="pres">
      <dgm:prSet presAssocID="{6A50AF5A-2D0C-4DCD-93B7-A59B1DBCFA65}" presName="root" presStyleCnt="0">
        <dgm:presLayoutVars>
          <dgm:dir/>
          <dgm:resizeHandles val="exact"/>
        </dgm:presLayoutVars>
      </dgm:prSet>
      <dgm:spPr/>
    </dgm:pt>
    <dgm:pt modelId="{CA55D43B-2DBA-40A4-B9D5-678798C682AB}" type="pres">
      <dgm:prSet presAssocID="{A91D3E3D-15E4-4D7A-979E-E3C55853F3C1}" presName="compNode" presStyleCnt="0"/>
      <dgm:spPr/>
    </dgm:pt>
    <dgm:pt modelId="{B80568FB-B3D0-4329-BC60-337587C9CA1B}" type="pres">
      <dgm:prSet presAssocID="{A91D3E3D-15E4-4D7A-979E-E3C55853F3C1}" presName="bgRect" presStyleLbl="bgShp" presStyleIdx="0" presStyleCnt="3"/>
      <dgm:spPr/>
    </dgm:pt>
    <dgm:pt modelId="{61EDA005-241D-4C9E-8A0C-87772994714F}" type="pres">
      <dgm:prSet presAssocID="{A91D3E3D-15E4-4D7A-979E-E3C55853F3C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Success"/>
        </a:ext>
      </dgm:extLst>
    </dgm:pt>
    <dgm:pt modelId="{1F866130-830E-4545-9DA3-2A715FB113BA}" type="pres">
      <dgm:prSet presAssocID="{A91D3E3D-15E4-4D7A-979E-E3C55853F3C1}" presName="spaceRect" presStyleCnt="0"/>
      <dgm:spPr/>
    </dgm:pt>
    <dgm:pt modelId="{C1D7D003-E4BB-4797-B5CD-C09235B416EB}" type="pres">
      <dgm:prSet presAssocID="{A91D3E3D-15E4-4D7A-979E-E3C55853F3C1}" presName="parTx" presStyleLbl="revTx" presStyleIdx="0" presStyleCnt="3">
        <dgm:presLayoutVars>
          <dgm:chMax val="0"/>
          <dgm:chPref val="0"/>
        </dgm:presLayoutVars>
      </dgm:prSet>
      <dgm:spPr/>
    </dgm:pt>
    <dgm:pt modelId="{CE555D5B-22E5-4FFB-A19A-2ACA9EE9C6B9}" type="pres">
      <dgm:prSet presAssocID="{2620D4F0-EEDF-4287-AC50-2A21AADD2C91}" presName="sibTrans" presStyleCnt="0"/>
      <dgm:spPr/>
    </dgm:pt>
    <dgm:pt modelId="{18B09F72-D10E-421D-8E57-ADF72D9D7DD2}" type="pres">
      <dgm:prSet presAssocID="{FBE335F1-F4D9-454E-8F7A-DE102E6588B8}" presName="compNode" presStyleCnt="0"/>
      <dgm:spPr/>
    </dgm:pt>
    <dgm:pt modelId="{33FDD0FB-98BE-4667-BF38-5D9F6F959F88}" type="pres">
      <dgm:prSet presAssocID="{FBE335F1-F4D9-454E-8F7A-DE102E6588B8}" presName="bgRect" presStyleLbl="bgShp" presStyleIdx="1" presStyleCnt="3"/>
      <dgm:spPr/>
    </dgm:pt>
    <dgm:pt modelId="{25FD173F-C5BC-4FCF-ABD1-2ADD462DFB9D}" type="pres">
      <dgm:prSet presAssocID="{FBE335F1-F4D9-454E-8F7A-DE102E658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16EFE6CC-64BC-4C68-8224-B546EEC261A2}" type="pres">
      <dgm:prSet presAssocID="{FBE335F1-F4D9-454E-8F7A-DE102E6588B8}" presName="spaceRect" presStyleCnt="0"/>
      <dgm:spPr/>
    </dgm:pt>
    <dgm:pt modelId="{7EF8E3B6-F9C2-42BC-871A-0B5C81259CEC}" type="pres">
      <dgm:prSet presAssocID="{FBE335F1-F4D9-454E-8F7A-DE102E6588B8}" presName="parTx" presStyleLbl="revTx" presStyleIdx="1" presStyleCnt="3">
        <dgm:presLayoutVars>
          <dgm:chMax val="0"/>
          <dgm:chPref val="0"/>
        </dgm:presLayoutVars>
      </dgm:prSet>
      <dgm:spPr/>
    </dgm:pt>
    <dgm:pt modelId="{5C79AC7E-0384-45F0-9EC3-5AE1B9BF757C}" type="pres">
      <dgm:prSet presAssocID="{1A3EDBB5-3C54-4B60-967B-0AD18975F139}" presName="sibTrans" presStyleCnt="0"/>
      <dgm:spPr/>
    </dgm:pt>
    <dgm:pt modelId="{30A347F9-5DF9-4A64-A8F2-CD200B30953A}" type="pres">
      <dgm:prSet presAssocID="{752FC204-033B-4CBB-8927-03B1D5AB3300}" presName="compNode" presStyleCnt="0"/>
      <dgm:spPr/>
    </dgm:pt>
    <dgm:pt modelId="{EC371BAB-1861-4508-8121-C308598CCD9B}" type="pres">
      <dgm:prSet presAssocID="{752FC204-033B-4CBB-8927-03B1D5AB3300}" presName="bgRect" presStyleLbl="bgShp" presStyleIdx="2" presStyleCnt="3"/>
      <dgm:spPr/>
    </dgm:pt>
    <dgm:pt modelId="{40B7B75A-4F77-4DD5-8500-5597CA7B63B0}" type="pres">
      <dgm:prSet presAssocID="{752FC204-033B-4CBB-8927-03B1D5AB330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A9B1A3FE-2B3E-48D4-AE9B-54032678467C}" type="pres">
      <dgm:prSet presAssocID="{752FC204-033B-4CBB-8927-03B1D5AB3300}" presName="spaceRect" presStyleCnt="0"/>
      <dgm:spPr/>
    </dgm:pt>
    <dgm:pt modelId="{642644C6-294B-40A5-BBB5-DCB0BB4953AF}" type="pres">
      <dgm:prSet presAssocID="{752FC204-033B-4CBB-8927-03B1D5AB3300}" presName="parTx" presStyleLbl="revTx" presStyleIdx="2" presStyleCnt="3">
        <dgm:presLayoutVars>
          <dgm:chMax val="0"/>
          <dgm:chPref val="0"/>
        </dgm:presLayoutVars>
      </dgm:prSet>
      <dgm:spPr/>
    </dgm:pt>
  </dgm:ptLst>
  <dgm:cxnLst>
    <dgm:cxn modelId="{EF1F7803-6505-48D2-AB15-E40F37E51613}" srcId="{6A50AF5A-2D0C-4DCD-93B7-A59B1DBCFA65}" destId="{A91D3E3D-15E4-4D7A-979E-E3C55853F3C1}" srcOrd="0" destOrd="0" parTransId="{C89E2BA8-C4CA-4718-B11A-B97F6DBF77CA}" sibTransId="{2620D4F0-EEDF-4287-AC50-2A21AADD2C91}"/>
    <dgm:cxn modelId="{535E8A40-4FEE-4E1E-8045-638B4EF100C1}" type="presOf" srcId="{FBE335F1-F4D9-454E-8F7A-DE102E6588B8}" destId="{7EF8E3B6-F9C2-42BC-871A-0B5C81259CEC}" srcOrd="0" destOrd="0" presId="urn:microsoft.com/office/officeart/2018/2/layout/IconVerticalSolidList"/>
    <dgm:cxn modelId="{1D49344F-5B59-40F7-847C-7DA5C767DFAB}" type="presOf" srcId="{752FC204-033B-4CBB-8927-03B1D5AB3300}" destId="{642644C6-294B-40A5-BBB5-DCB0BB4953AF}" srcOrd="0" destOrd="0" presId="urn:microsoft.com/office/officeart/2018/2/layout/IconVerticalSolidList"/>
    <dgm:cxn modelId="{2B9E9070-B2E0-492B-B576-3005C36118F9}" type="presOf" srcId="{6A50AF5A-2D0C-4DCD-93B7-A59B1DBCFA65}" destId="{41548FC0-168F-44A7-BAD0-AB71C8CCD3CA}" srcOrd="0" destOrd="0" presId="urn:microsoft.com/office/officeart/2018/2/layout/IconVerticalSolidList"/>
    <dgm:cxn modelId="{948F6C55-5B43-4E0B-9253-E69542F86657}" type="presOf" srcId="{A91D3E3D-15E4-4D7A-979E-E3C55853F3C1}" destId="{C1D7D003-E4BB-4797-B5CD-C09235B416EB}" srcOrd="0" destOrd="0" presId="urn:microsoft.com/office/officeart/2018/2/layout/IconVerticalSolidList"/>
    <dgm:cxn modelId="{29519555-F191-4D5C-881C-2503D10EB0B7}" srcId="{6A50AF5A-2D0C-4DCD-93B7-A59B1DBCFA65}" destId="{FBE335F1-F4D9-454E-8F7A-DE102E6588B8}" srcOrd="1" destOrd="0" parTransId="{865BDC80-50A2-4469-BB92-31F6EB65E979}" sibTransId="{1A3EDBB5-3C54-4B60-967B-0AD18975F139}"/>
    <dgm:cxn modelId="{E5FF2FB4-E74D-46BE-AE87-3D07CE2EB7DC}" srcId="{6A50AF5A-2D0C-4DCD-93B7-A59B1DBCFA65}" destId="{752FC204-033B-4CBB-8927-03B1D5AB3300}" srcOrd="2" destOrd="0" parTransId="{541256F9-6980-49DF-961D-EFFB4390489F}" sibTransId="{F6F0C6D9-16C3-4196-9B44-3754C3844753}"/>
    <dgm:cxn modelId="{8382DDA7-C3F1-4986-A994-546EE3816D55}" type="presParOf" srcId="{41548FC0-168F-44A7-BAD0-AB71C8CCD3CA}" destId="{CA55D43B-2DBA-40A4-B9D5-678798C682AB}" srcOrd="0" destOrd="0" presId="urn:microsoft.com/office/officeart/2018/2/layout/IconVerticalSolidList"/>
    <dgm:cxn modelId="{27A54450-1B4F-4730-A62C-7782DBB5B9B6}" type="presParOf" srcId="{CA55D43B-2DBA-40A4-B9D5-678798C682AB}" destId="{B80568FB-B3D0-4329-BC60-337587C9CA1B}" srcOrd="0" destOrd="0" presId="urn:microsoft.com/office/officeart/2018/2/layout/IconVerticalSolidList"/>
    <dgm:cxn modelId="{78C369B2-5E53-41E2-8F1C-CA7EE8B7E838}" type="presParOf" srcId="{CA55D43B-2DBA-40A4-B9D5-678798C682AB}" destId="{61EDA005-241D-4C9E-8A0C-87772994714F}" srcOrd="1" destOrd="0" presId="urn:microsoft.com/office/officeart/2018/2/layout/IconVerticalSolidList"/>
    <dgm:cxn modelId="{9EE056DE-03EC-46A8-8ABC-33BFFE6484F7}" type="presParOf" srcId="{CA55D43B-2DBA-40A4-B9D5-678798C682AB}" destId="{1F866130-830E-4545-9DA3-2A715FB113BA}" srcOrd="2" destOrd="0" presId="urn:microsoft.com/office/officeart/2018/2/layout/IconVerticalSolidList"/>
    <dgm:cxn modelId="{19CA8A7A-3DA7-4ADD-B320-3553BB8892A4}" type="presParOf" srcId="{CA55D43B-2DBA-40A4-B9D5-678798C682AB}" destId="{C1D7D003-E4BB-4797-B5CD-C09235B416EB}" srcOrd="3" destOrd="0" presId="urn:microsoft.com/office/officeart/2018/2/layout/IconVerticalSolidList"/>
    <dgm:cxn modelId="{497DB98D-72A6-4B91-8D3B-661D1B7276AE}" type="presParOf" srcId="{41548FC0-168F-44A7-BAD0-AB71C8CCD3CA}" destId="{CE555D5B-22E5-4FFB-A19A-2ACA9EE9C6B9}" srcOrd="1" destOrd="0" presId="urn:microsoft.com/office/officeart/2018/2/layout/IconVerticalSolidList"/>
    <dgm:cxn modelId="{F602972C-AB7B-41D1-A402-65412224D357}" type="presParOf" srcId="{41548FC0-168F-44A7-BAD0-AB71C8CCD3CA}" destId="{18B09F72-D10E-421D-8E57-ADF72D9D7DD2}" srcOrd="2" destOrd="0" presId="urn:microsoft.com/office/officeart/2018/2/layout/IconVerticalSolidList"/>
    <dgm:cxn modelId="{DD02EF3C-0045-4B42-AE6A-0F86555F6D56}" type="presParOf" srcId="{18B09F72-D10E-421D-8E57-ADF72D9D7DD2}" destId="{33FDD0FB-98BE-4667-BF38-5D9F6F959F88}" srcOrd="0" destOrd="0" presId="urn:microsoft.com/office/officeart/2018/2/layout/IconVerticalSolidList"/>
    <dgm:cxn modelId="{82FED1BD-CEAB-471A-9FDD-CB3A9487AF43}" type="presParOf" srcId="{18B09F72-D10E-421D-8E57-ADF72D9D7DD2}" destId="{25FD173F-C5BC-4FCF-ABD1-2ADD462DFB9D}" srcOrd="1" destOrd="0" presId="urn:microsoft.com/office/officeart/2018/2/layout/IconVerticalSolidList"/>
    <dgm:cxn modelId="{DD1B857A-C852-446D-A1C3-BF5C5CF64161}" type="presParOf" srcId="{18B09F72-D10E-421D-8E57-ADF72D9D7DD2}" destId="{16EFE6CC-64BC-4C68-8224-B546EEC261A2}" srcOrd="2" destOrd="0" presId="urn:microsoft.com/office/officeart/2018/2/layout/IconVerticalSolidList"/>
    <dgm:cxn modelId="{96FA96B0-6A0E-4067-8677-AF41639F1141}" type="presParOf" srcId="{18B09F72-D10E-421D-8E57-ADF72D9D7DD2}" destId="{7EF8E3B6-F9C2-42BC-871A-0B5C81259CEC}" srcOrd="3" destOrd="0" presId="urn:microsoft.com/office/officeart/2018/2/layout/IconVerticalSolidList"/>
    <dgm:cxn modelId="{1D7503EB-4C53-42FD-A73A-AB81A6DF33E7}" type="presParOf" srcId="{41548FC0-168F-44A7-BAD0-AB71C8CCD3CA}" destId="{5C79AC7E-0384-45F0-9EC3-5AE1B9BF757C}" srcOrd="3" destOrd="0" presId="urn:microsoft.com/office/officeart/2018/2/layout/IconVerticalSolidList"/>
    <dgm:cxn modelId="{6E0C7DDD-AB9D-46E6-A48D-ECBF39B58775}" type="presParOf" srcId="{41548FC0-168F-44A7-BAD0-AB71C8CCD3CA}" destId="{30A347F9-5DF9-4A64-A8F2-CD200B30953A}" srcOrd="4" destOrd="0" presId="urn:microsoft.com/office/officeart/2018/2/layout/IconVerticalSolidList"/>
    <dgm:cxn modelId="{B3894D3B-7421-4E87-91CD-0DD170194808}" type="presParOf" srcId="{30A347F9-5DF9-4A64-A8F2-CD200B30953A}" destId="{EC371BAB-1861-4508-8121-C308598CCD9B}" srcOrd="0" destOrd="0" presId="urn:microsoft.com/office/officeart/2018/2/layout/IconVerticalSolidList"/>
    <dgm:cxn modelId="{47954980-3EA6-47C8-BDFD-031A34B63041}" type="presParOf" srcId="{30A347F9-5DF9-4A64-A8F2-CD200B30953A}" destId="{40B7B75A-4F77-4DD5-8500-5597CA7B63B0}" srcOrd="1" destOrd="0" presId="urn:microsoft.com/office/officeart/2018/2/layout/IconVerticalSolidList"/>
    <dgm:cxn modelId="{B5DA5B54-27F0-41C4-B242-C3A6FBC92AE6}" type="presParOf" srcId="{30A347F9-5DF9-4A64-A8F2-CD200B30953A}" destId="{A9B1A3FE-2B3E-48D4-AE9B-54032678467C}" srcOrd="2" destOrd="0" presId="urn:microsoft.com/office/officeart/2018/2/layout/IconVerticalSolidList"/>
    <dgm:cxn modelId="{91D033D1-CB2E-4B28-9870-E959F7AA0188}" type="presParOf" srcId="{30A347F9-5DF9-4A64-A8F2-CD200B30953A}" destId="{642644C6-294B-40A5-BBB5-DCB0BB4953A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4A15D3-91BB-4475-91C7-04E72651FED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7C61233-C0AE-44D4-B1EA-932089176D2A}">
      <dgm:prSet/>
      <dgm:spPr/>
      <dgm:t>
        <a:bodyPr/>
        <a:lstStyle/>
        <a:p>
          <a:r>
            <a:rPr lang="en-GB"/>
            <a:t>Organisations that have employees of diverse background, talents, and degrees of experience means that individuals are more inclined to pursue different strategies to apply to similar challenges.</a:t>
          </a:r>
          <a:endParaRPr lang="en-US"/>
        </a:p>
      </dgm:t>
    </dgm:pt>
    <dgm:pt modelId="{73602115-C413-4B60-9F13-0FFEF127BD82}" type="parTrans" cxnId="{FBAC9F7A-AF29-44DC-B8A6-481750667CD3}">
      <dgm:prSet/>
      <dgm:spPr/>
      <dgm:t>
        <a:bodyPr/>
        <a:lstStyle/>
        <a:p>
          <a:endParaRPr lang="en-US"/>
        </a:p>
      </dgm:t>
    </dgm:pt>
    <dgm:pt modelId="{9FC0777D-EECD-49E1-BC83-C49B9268B59E}" type="sibTrans" cxnId="{FBAC9F7A-AF29-44DC-B8A6-481750667CD3}">
      <dgm:prSet/>
      <dgm:spPr/>
      <dgm:t>
        <a:bodyPr/>
        <a:lstStyle/>
        <a:p>
          <a:endParaRPr lang="en-US"/>
        </a:p>
      </dgm:t>
    </dgm:pt>
    <dgm:pt modelId="{AB0A0434-B5B4-4529-8447-E2E80BED40B5}">
      <dgm:prSet/>
      <dgm:spPr/>
      <dgm:t>
        <a:bodyPr/>
        <a:lstStyle/>
        <a:p>
          <a:r>
            <a:rPr lang="en-GB"/>
            <a:t>“The more your network includes individuals from different cultural backgrounds, the more you will be creatively stimulated by different ideas and perspectives.” Roy Y.J. Chua</a:t>
          </a:r>
          <a:endParaRPr lang="en-US"/>
        </a:p>
      </dgm:t>
    </dgm:pt>
    <dgm:pt modelId="{943EF3B7-710F-42E8-8F45-ED1EE92B27D1}" type="parTrans" cxnId="{2C6E6EB4-6EB0-48E6-B477-1A5AD55FBA62}">
      <dgm:prSet/>
      <dgm:spPr/>
      <dgm:t>
        <a:bodyPr/>
        <a:lstStyle/>
        <a:p>
          <a:endParaRPr lang="en-US"/>
        </a:p>
      </dgm:t>
    </dgm:pt>
    <dgm:pt modelId="{AF2B1C13-A574-41B4-B1A3-D7F2EB0A8C56}" type="sibTrans" cxnId="{2C6E6EB4-6EB0-48E6-B477-1A5AD55FBA62}">
      <dgm:prSet/>
      <dgm:spPr/>
      <dgm:t>
        <a:bodyPr/>
        <a:lstStyle/>
        <a:p>
          <a:endParaRPr lang="en-US"/>
        </a:p>
      </dgm:t>
    </dgm:pt>
    <dgm:pt modelId="{4169A33B-085A-4AF7-A9A3-149F7BDE6361}" type="pres">
      <dgm:prSet presAssocID="{734A15D3-91BB-4475-91C7-04E72651FED3}" presName="root" presStyleCnt="0">
        <dgm:presLayoutVars>
          <dgm:dir/>
          <dgm:resizeHandles val="exact"/>
        </dgm:presLayoutVars>
      </dgm:prSet>
      <dgm:spPr/>
    </dgm:pt>
    <dgm:pt modelId="{4137F9B2-2A3B-4CE2-8F59-F9257FC4DFBA}" type="pres">
      <dgm:prSet presAssocID="{E7C61233-C0AE-44D4-B1EA-932089176D2A}" presName="compNode" presStyleCnt="0"/>
      <dgm:spPr/>
    </dgm:pt>
    <dgm:pt modelId="{2EC7C0E5-55E3-4272-92A8-2F0B6524768A}" type="pres">
      <dgm:prSet presAssocID="{E7C61233-C0AE-44D4-B1EA-932089176D2A}" presName="bgRect" presStyleLbl="bgShp" presStyleIdx="0" presStyleCnt="2"/>
      <dgm:spPr/>
    </dgm:pt>
    <dgm:pt modelId="{E23351D4-4596-48BE-9E60-7ABACB9FFCE1}" type="pres">
      <dgm:prSet presAssocID="{E7C61233-C0AE-44D4-B1EA-932089176D2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6A546987-76B6-43D2-9A7E-7E3AB5A5B7AF}" type="pres">
      <dgm:prSet presAssocID="{E7C61233-C0AE-44D4-B1EA-932089176D2A}" presName="spaceRect" presStyleCnt="0"/>
      <dgm:spPr/>
    </dgm:pt>
    <dgm:pt modelId="{72C8004C-A3D8-4A7A-BF56-98C8DA5A0E11}" type="pres">
      <dgm:prSet presAssocID="{E7C61233-C0AE-44D4-B1EA-932089176D2A}" presName="parTx" presStyleLbl="revTx" presStyleIdx="0" presStyleCnt="2">
        <dgm:presLayoutVars>
          <dgm:chMax val="0"/>
          <dgm:chPref val="0"/>
        </dgm:presLayoutVars>
      </dgm:prSet>
      <dgm:spPr/>
    </dgm:pt>
    <dgm:pt modelId="{9B5C8814-A538-481A-961B-BADCDB8A7AB2}" type="pres">
      <dgm:prSet presAssocID="{9FC0777D-EECD-49E1-BC83-C49B9268B59E}" presName="sibTrans" presStyleCnt="0"/>
      <dgm:spPr/>
    </dgm:pt>
    <dgm:pt modelId="{26A9E8D4-E5BE-4C27-9DEE-5F2FEF6DF2DA}" type="pres">
      <dgm:prSet presAssocID="{AB0A0434-B5B4-4529-8447-E2E80BED40B5}" presName="compNode" presStyleCnt="0"/>
      <dgm:spPr/>
    </dgm:pt>
    <dgm:pt modelId="{BC231808-0BF9-4B51-B79C-9F368C78E996}" type="pres">
      <dgm:prSet presAssocID="{AB0A0434-B5B4-4529-8447-E2E80BED40B5}" presName="bgRect" presStyleLbl="bgShp" presStyleIdx="1" presStyleCnt="2"/>
      <dgm:spPr/>
    </dgm:pt>
    <dgm:pt modelId="{042CAEB7-EF6D-4C1A-B921-50C1EB140352}" type="pres">
      <dgm:prSet presAssocID="{AB0A0434-B5B4-4529-8447-E2E80BED40B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B32BC75C-CB03-4B49-93FA-1E9860A914EE}" type="pres">
      <dgm:prSet presAssocID="{AB0A0434-B5B4-4529-8447-E2E80BED40B5}" presName="spaceRect" presStyleCnt="0"/>
      <dgm:spPr/>
    </dgm:pt>
    <dgm:pt modelId="{D0F0088A-2A38-488B-9388-59F6AC215D3B}" type="pres">
      <dgm:prSet presAssocID="{AB0A0434-B5B4-4529-8447-E2E80BED40B5}" presName="parTx" presStyleLbl="revTx" presStyleIdx="1" presStyleCnt="2">
        <dgm:presLayoutVars>
          <dgm:chMax val="0"/>
          <dgm:chPref val="0"/>
        </dgm:presLayoutVars>
      </dgm:prSet>
      <dgm:spPr/>
    </dgm:pt>
  </dgm:ptLst>
  <dgm:cxnLst>
    <dgm:cxn modelId="{71DC5101-07F8-481C-AABD-92F45F952D3A}" type="presOf" srcId="{734A15D3-91BB-4475-91C7-04E72651FED3}" destId="{4169A33B-085A-4AF7-A9A3-149F7BDE6361}" srcOrd="0" destOrd="0" presId="urn:microsoft.com/office/officeart/2018/2/layout/IconVerticalSolidList"/>
    <dgm:cxn modelId="{FBAC9F7A-AF29-44DC-B8A6-481750667CD3}" srcId="{734A15D3-91BB-4475-91C7-04E72651FED3}" destId="{E7C61233-C0AE-44D4-B1EA-932089176D2A}" srcOrd="0" destOrd="0" parTransId="{73602115-C413-4B60-9F13-0FFEF127BD82}" sibTransId="{9FC0777D-EECD-49E1-BC83-C49B9268B59E}"/>
    <dgm:cxn modelId="{73A1F298-C8EE-409D-87B7-9839BD21D0BD}" type="presOf" srcId="{AB0A0434-B5B4-4529-8447-E2E80BED40B5}" destId="{D0F0088A-2A38-488B-9388-59F6AC215D3B}" srcOrd="0" destOrd="0" presId="urn:microsoft.com/office/officeart/2018/2/layout/IconVerticalSolidList"/>
    <dgm:cxn modelId="{2C6E6EB4-6EB0-48E6-B477-1A5AD55FBA62}" srcId="{734A15D3-91BB-4475-91C7-04E72651FED3}" destId="{AB0A0434-B5B4-4529-8447-E2E80BED40B5}" srcOrd="1" destOrd="0" parTransId="{943EF3B7-710F-42E8-8F45-ED1EE92B27D1}" sibTransId="{AF2B1C13-A574-41B4-B1A3-D7F2EB0A8C56}"/>
    <dgm:cxn modelId="{C42AF6DE-8142-4F20-9EAA-2437112B5EB9}" type="presOf" srcId="{E7C61233-C0AE-44D4-B1EA-932089176D2A}" destId="{72C8004C-A3D8-4A7A-BF56-98C8DA5A0E11}" srcOrd="0" destOrd="0" presId="urn:microsoft.com/office/officeart/2018/2/layout/IconVerticalSolidList"/>
    <dgm:cxn modelId="{EB44A730-45A6-41DA-9BA8-651F21077F46}" type="presParOf" srcId="{4169A33B-085A-4AF7-A9A3-149F7BDE6361}" destId="{4137F9B2-2A3B-4CE2-8F59-F9257FC4DFBA}" srcOrd="0" destOrd="0" presId="urn:microsoft.com/office/officeart/2018/2/layout/IconVerticalSolidList"/>
    <dgm:cxn modelId="{918DF2F3-C225-4837-AACC-A7E3A2A3B95F}" type="presParOf" srcId="{4137F9B2-2A3B-4CE2-8F59-F9257FC4DFBA}" destId="{2EC7C0E5-55E3-4272-92A8-2F0B6524768A}" srcOrd="0" destOrd="0" presId="urn:microsoft.com/office/officeart/2018/2/layout/IconVerticalSolidList"/>
    <dgm:cxn modelId="{EAD576AE-9898-4DC6-BE72-076FE58B29A7}" type="presParOf" srcId="{4137F9B2-2A3B-4CE2-8F59-F9257FC4DFBA}" destId="{E23351D4-4596-48BE-9E60-7ABACB9FFCE1}" srcOrd="1" destOrd="0" presId="urn:microsoft.com/office/officeart/2018/2/layout/IconVerticalSolidList"/>
    <dgm:cxn modelId="{DDCFEF49-9E88-4D93-940F-1E3FD30F6A43}" type="presParOf" srcId="{4137F9B2-2A3B-4CE2-8F59-F9257FC4DFBA}" destId="{6A546987-76B6-43D2-9A7E-7E3AB5A5B7AF}" srcOrd="2" destOrd="0" presId="urn:microsoft.com/office/officeart/2018/2/layout/IconVerticalSolidList"/>
    <dgm:cxn modelId="{652E2CE1-2FD9-479E-BB16-CD8B95F06B1C}" type="presParOf" srcId="{4137F9B2-2A3B-4CE2-8F59-F9257FC4DFBA}" destId="{72C8004C-A3D8-4A7A-BF56-98C8DA5A0E11}" srcOrd="3" destOrd="0" presId="urn:microsoft.com/office/officeart/2018/2/layout/IconVerticalSolidList"/>
    <dgm:cxn modelId="{F02F8C4B-135E-4D22-8F66-151344FB3109}" type="presParOf" srcId="{4169A33B-085A-4AF7-A9A3-149F7BDE6361}" destId="{9B5C8814-A538-481A-961B-BADCDB8A7AB2}" srcOrd="1" destOrd="0" presId="urn:microsoft.com/office/officeart/2018/2/layout/IconVerticalSolidList"/>
    <dgm:cxn modelId="{48A0029A-937D-4775-9571-40A877EE1AF4}" type="presParOf" srcId="{4169A33B-085A-4AF7-A9A3-149F7BDE6361}" destId="{26A9E8D4-E5BE-4C27-9DEE-5F2FEF6DF2DA}" srcOrd="2" destOrd="0" presId="urn:microsoft.com/office/officeart/2018/2/layout/IconVerticalSolidList"/>
    <dgm:cxn modelId="{CBF7969F-1B7E-451F-AAFD-21E9C8A2736B}" type="presParOf" srcId="{26A9E8D4-E5BE-4C27-9DEE-5F2FEF6DF2DA}" destId="{BC231808-0BF9-4B51-B79C-9F368C78E996}" srcOrd="0" destOrd="0" presId="urn:microsoft.com/office/officeart/2018/2/layout/IconVerticalSolidList"/>
    <dgm:cxn modelId="{0F02475F-EAA4-4045-8E0F-C70097031A25}" type="presParOf" srcId="{26A9E8D4-E5BE-4C27-9DEE-5F2FEF6DF2DA}" destId="{042CAEB7-EF6D-4C1A-B921-50C1EB140352}" srcOrd="1" destOrd="0" presId="urn:microsoft.com/office/officeart/2018/2/layout/IconVerticalSolidList"/>
    <dgm:cxn modelId="{3EFF45DF-1B90-4EC8-8583-050F6728C720}" type="presParOf" srcId="{26A9E8D4-E5BE-4C27-9DEE-5F2FEF6DF2DA}" destId="{B32BC75C-CB03-4B49-93FA-1E9860A914EE}" srcOrd="2" destOrd="0" presId="urn:microsoft.com/office/officeart/2018/2/layout/IconVerticalSolidList"/>
    <dgm:cxn modelId="{7904D8E9-C19B-4CCF-B0C4-56E82B48EE21}" type="presParOf" srcId="{26A9E8D4-E5BE-4C27-9DEE-5F2FEF6DF2DA}" destId="{D0F0088A-2A38-488B-9388-59F6AC215D3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5448EE-1F3E-46C2-BA95-5E8596CED134}"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AB8D499-30E4-44B7-954F-6D7453CFDB37}">
      <dgm:prSet/>
      <dgm:spPr/>
      <dgm:t>
        <a:bodyPr/>
        <a:lstStyle/>
        <a:p>
          <a:pPr>
            <a:lnSpc>
              <a:spcPct val="100000"/>
            </a:lnSpc>
            <a:defRPr cap="all"/>
          </a:pPr>
          <a:r>
            <a:rPr lang="en-GB" b="1" i="0">
              <a:latin typeface="Times New Roman" panose="02020603050405020304" pitchFamily="18" charset="0"/>
              <a:cs typeface="Times New Roman" panose="02020603050405020304" pitchFamily="18" charset="0"/>
            </a:rPr>
            <a:t>The final conclusion that we can draw from this assignment, is that flexible working is contributing  to enhance the working practices at the workplace. </a:t>
          </a:r>
          <a:endParaRPr lang="en-US" b="1" dirty="0">
            <a:latin typeface="Times New Roman" panose="02020603050405020304" pitchFamily="18" charset="0"/>
            <a:cs typeface="Times New Roman" panose="02020603050405020304" pitchFamily="18" charset="0"/>
          </a:endParaRPr>
        </a:p>
      </dgm:t>
    </dgm:pt>
    <dgm:pt modelId="{CCB9EC8E-4A66-42D7-9CB3-E2FC130C7FE1}" type="parTrans" cxnId="{1E50EC92-A688-479C-BEDE-B0DD54BAEBBD}">
      <dgm:prSet/>
      <dgm:spPr/>
      <dgm:t>
        <a:bodyPr/>
        <a:lstStyle/>
        <a:p>
          <a:endParaRPr lang="en-US"/>
        </a:p>
      </dgm:t>
    </dgm:pt>
    <dgm:pt modelId="{188F5E8C-DE45-4CD7-AFDF-EDD98B705331}" type="sibTrans" cxnId="{1E50EC92-A688-479C-BEDE-B0DD54BAEBBD}">
      <dgm:prSet/>
      <dgm:spPr/>
      <dgm:t>
        <a:bodyPr/>
        <a:lstStyle/>
        <a:p>
          <a:endParaRPr lang="en-US"/>
        </a:p>
      </dgm:t>
    </dgm:pt>
    <dgm:pt modelId="{3E8F2924-471A-4AB5-8C6C-EA8DF5025CD7}">
      <dgm:prSet/>
      <dgm:spPr/>
      <dgm:t>
        <a:bodyPr/>
        <a:lstStyle/>
        <a:p>
          <a:pPr>
            <a:lnSpc>
              <a:spcPct val="100000"/>
            </a:lnSpc>
            <a:defRPr cap="all"/>
          </a:pPr>
          <a:r>
            <a:rPr lang="en-GB" b="1" i="0" dirty="0">
              <a:latin typeface="Times New Roman" panose="02020603050405020304" pitchFamily="18" charset="0"/>
              <a:cs typeface="Times New Roman" panose="02020603050405020304" pitchFamily="18" charset="0"/>
            </a:rPr>
            <a:t> the employees get  satisfaction within adopting the flexible working practices as it is in their favour by being able to attend work from any location and even if physically impaired </a:t>
          </a:r>
        </a:p>
      </dgm:t>
    </dgm:pt>
    <dgm:pt modelId="{6A865CFD-0583-4620-8B1D-9FBD28E6D8A8}" type="parTrans" cxnId="{C05352E8-DC05-4BE0-A506-27E55BCA2ABD}">
      <dgm:prSet/>
      <dgm:spPr/>
      <dgm:t>
        <a:bodyPr/>
        <a:lstStyle/>
        <a:p>
          <a:endParaRPr lang="en-US"/>
        </a:p>
      </dgm:t>
    </dgm:pt>
    <dgm:pt modelId="{ED8CB001-CD43-44C9-8354-C650D9EBD451}" type="sibTrans" cxnId="{C05352E8-DC05-4BE0-A506-27E55BCA2ABD}">
      <dgm:prSet/>
      <dgm:spPr/>
      <dgm:t>
        <a:bodyPr/>
        <a:lstStyle/>
        <a:p>
          <a:endParaRPr lang="en-US"/>
        </a:p>
      </dgm:t>
    </dgm:pt>
    <dgm:pt modelId="{A59D4280-DFA6-4CDD-8C44-05F0B7BF41A2}">
      <dgm:prSet/>
      <dgm:spPr/>
      <dgm:t>
        <a:bodyPr/>
        <a:lstStyle/>
        <a:p>
          <a:pPr>
            <a:lnSpc>
              <a:spcPct val="100000"/>
            </a:lnSpc>
            <a:defRPr cap="all"/>
          </a:pPr>
          <a:r>
            <a:rPr lang="en-GB" b="1" i="0" dirty="0">
              <a:latin typeface="Times New Roman" panose="02020603050405020304" pitchFamily="18" charset="0"/>
              <a:cs typeface="Times New Roman" panose="02020603050405020304" pitchFamily="18" charset="0"/>
            </a:rPr>
            <a:t>That being said, satisfied employees naturally become more efficient and have better results  at the workplace,  which  results in increasing the efficiency and the productivity of the organization. </a:t>
          </a:r>
          <a:endParaRPr lang="en-US" b="1" dirty="0">
            <a:latin typeface="Times New Roman" panose="02020603050405020304" pitchFamily="18" charset="0"/>
            <a:cs typeface="Times New Roman" panose="02020603050405020304" pitchFamily="18" charset="0"/>
          </a:endParaRPr>
        </a:p>
      </dgm:t>
    </dgm:pt>
    <dgm:pt modelId="{53F416EE-3921-44D4-B698-18397B31E43D}" type="parTrans" cxnId="{DD7A1ABD-E534-4ABF-A2DC-E4D154B73699}">
      <dgm:prSet/>
      <dgm:spPr/>
      <dgm:t>
        <a:bodyPr/>
        <a:lstStyle/>
        <a:p>
          <a:endParaRPr lang="en-US"/>
        </a:p>
      </dgm:t>
    </dgm:pt>
    <dgm:pt modelId="{6FCA7D93-397A-458A-A3AE-E260DE094D5A}" type="sibTrans" cxnId="{DD7A1ABD-E534-4ABF-A2DC-E4D154B73699}">
      <dgm:prSet/>
      <dgm:spPr/>
      <dgm:t>
        <a:bodyPr/>
        <a:lstStyle/>
        <a:p>
          <a:endParaRPr lang="en-US"/>
        </a:p>
      </dgm:t>
    </dgm:pt>
    <dgm:pt modelId="{DF3797AE-5E2E-4326-B252-E6BFC5A936E4}" type="pres">
      <dgm:prSet presAssocID="{8C5448EE-1F3E-46C2-BA95-5E8596CED134}" presName="root" presStyleCnt="0">
        <dgm:presLayoutVars>
          <dgm:dir/>
          <dgm:resizeHandles val="exact"/>
        </dgm:presLayoutVars>
      </dgm:prSet>
      <dgm:spPr/>
    </dgm:pt>
    <dgm:pt modelId="{15A09746-3082-4B9F-8420-8553E5087B44}" type="pres">
      <dgm:prSet presAssocID="{8AB8D499-30E4-44B7-954F-6D7453CFDB37}" presName="compNode" presStyleCnt="0"/>
      <dgm:spPr/>
    </dgm:pt>
    <dgm:pt modelId="{DFDBCBBF-811C-4C91-AA59-CEDC86BF220E}" type="pres">
      <dgm:prSet presAssocID="{8AB8D499-30E4-44B7-954F-6D7453CFDB37}" presName="iconBgRect" presStyleLbl="bgShp" presStyleIdx="0" presStyleCnt="3"/>
      <dgm:spPr>
        <a:prstGeom prst="round2DiagRect">
          <a:avLst>
            <a:gd name="adj1" fmla="val 29727"/>
            <a:gd name="adj2" fmla="val 0"/>
          </a:avLst>
        </a:prstGeom>
      </dgm:spPr>
    </dgm:pt>
    <dgm:pt modelId="{8259493B-23D2-43EF-90C9-B6E35747F49C}" type="pres">
      <dgm:prSet presAssocID="{8AB8D499-30E4-44B7-954F-6D7453CFDB3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0CC48D7F-713B-4FDA-AD67-8F9A8836167F}" type="pres">
      <dgm:prSet presAssocID="{8AB8D499-30E4-44B7-954F-6D7453CFDB37}" presName="spaceRect" presStyleCnt="0"/>
      <dgm:spPr/>
    </dgm:pt>
    <dgm:pt modelId="{7ABBF55C-CA1F-4A5F-901E-8DECF32D880B}" type="pres">
      <dgm:prSet presAssocID="{8AB8D499-30E4-44B7-954F-6D7453CFDB37}" presName="textRect" presStyleLbl="revTx" presStyleIdx="0" presStyleCnt="3" custScaleY="100486">
        <dgm:presLayoutVars>
          <dgm:chMax val="1"/>
          <dgm:chPref val="1"/>
        </dgm:presLayoutVars>
      </dgm:prSet>
      <dgm:spPr/>
    </dgm:pt>
    <dgm:pt modelId="{42BFF5CE-7BD1-4DA7-A9AC-9E66B7E8BEE0}" type="pres">
      <dgm:prSet presAssocID="{188F5E8C-DE45-4CD7-AFDF-EDD98B705331}" presName="sibTrans" presStyleCnt="0"/>
      <dgm:spPr/>
    </dgm:pt>
    <dgm:pt modelId="{D48BF01F-5094-4AE7-98DB-76D0ABD25477}" type="pres">
      <dgm:prSet presAssocID="{3E8F2924-471A-4AB5-8C6C-EA8DF5025CD7}" presName="compNode" presStyleCnt="0"/>
      <dgm:spPr/>
    </dgm:pt>
    <dgm:pt modelId="{C7D8E438-C42A-4A2D-A2D7-D310567F29D0}" type="pres">
      <dgm:prSet presAssocID="{3E8F2924-471A-4AB5-8C6C-EA8DF5025CD7}" presName="iconBgRect" presStyleLbl="bgShp" presStyleIdx="1" presStyleCnt="3"/>
      <dgm:spPr>
        <a:prstGeom prst="round2DiagRect">
          <a:avLst>
            <a:gd name="adj1" fmla="val 29727"/>
            <a:gd name="adj2" fmla="val 0"/>
          </a:avLst>
        </a:prstGeom>
      </dgm:spPr>
    </dgm:pt>
    <dgm:pt modelId="{D43F7FB1-2A58-4DE2-BE93-817D3F2E21E3}" type="pres">
      <dgm:prSet presAssocID="{3E8F2924-471A-4AB5-8C6C-EA8DF5025C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8875F52A-B870-456D-B034-A270D8B654FC}" type="pres">
      <dgm:prSet presAssocID="{3E8F2924-471A-4AB5-8C6C-EA8DF5025CD7}" presName="spaceRect" presStyleCnt="0"/>
      <dgm:spPr/>
    </dgm:pt>
    <dgm:pt modelId="{5D19FF1F-1B5F-44A6-9A3E-76C343961A6C}" type="pres">
      <dgm:prSet presAssocID="{3E8F2924-471A-4AB5-8C6C-EA8DF5025CD7}" presName="textRect" presStyleLbl="revTx" presStyleIdx="1" presStyleCnt="3">
        <dgm:presLayoutVars>
          <dgm:chMax val="1"/>
          <dgm:chPref val="1"/>
        </dgm:presLayoutVars>
      </dgm:prSet>
      <dgm:spPr/>
    </dgm:pt>
    <dgm:pt modelId="{2B184D28-D26D-4956-B816-8271E01DC103}" type="pres">
      <dgm:prSet presAssocID="{ED8CB001-CD43-44C9-8354-C650D9EBD451}" presName="sibTrans" presStyleCnt="0"/>
      <dgm:spPr/>
    </dgm:pt>
    <dgm:pt modelId="{5CEB6CF1-8D4C-4777-ACF9-90530033C84D}" type="pres">
      <dgm:prSet presAssocID="{A59D4280-DFA6-4CDD-8C44-05F0B7BF41A2}" presName="compNode" presStyleCnt="0"/>
      <dgm:spPr/>
    </dgm:pt>
    <dgm:pt modelId="{70A5E648-EDB2-4ACF-A8EC-1ACE62D4E38A}" type="pres">
      <dgm:prSet presAssocID="{A59D4280-DFA6-4CDD-8C44-05F0B7BF41A2}" presName="iconBgRect" presStyleLbl="bgShp" presStyleIdx="2" presStyleCnt="3"/>
      <dgm:spPr>
        <a:prstGeom prst="round2DiagRect">
          <a:avLst>
            <a:gd name="adj1" fmla="val 29727"/>
            <a:gd name="adj2" fmla="val 0"/>
          </a:avLst>
        </a:prstGeom>
      </dgm:spPr>
    </dgm:pt>
    <dgm:pt modelId="{52A70547-EF23-42F2-ACAA-CE6AEC39D7F3}" type="pres">
      <dgm:prSet presAssocID="{A59D4280-DFA6-4CDD-8C44-05F0B7BF41A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EC5EA0DC-ACBC-4C1C-AA41-E4BC797D2D47}" type="pres">
      <dgm:prSet presAssocID="{A59D4280-DFA6-4CDD-8C44-05F0B7BF41A2}" presName="spaceRect" presStyleCnt="0"/>
      <dgm:spPr/>
    </dgm:pt>
    <dgm:pt modelId="{81B132CC-30D1-488B-B344-8C699FEDE820}" type="pres">
      <dgm:prSet presAssocID="{A59D4280-DFA6-4CDD-8C44-05F0B7BF41A2}" presName="textRect" presStyleLbl="revTx" presStyleIdx="2" presStyleCnt="3" custScaleX="127625">
        <dgm:presLayoutVars>
          <dgm:chMax val="1"/>
          <dgm:chPref val="1"/>
        </dgm:presLayoutVars>
      </dgm:prSet>
      <dgm:spPr/>
    </dgm:pt>
  </dgm:ptLst>
  <dgm:cxnLst>
    <dgm:cxn modelId="{2E677C17-5A5E-4033-A667-E9F59DEC38B0}" type="presOf" srcId="{8C5448EE-1F3E-46C2-BA95-5E8596CED134}" destId="{DF3797AE-5E2E-4326-B252-E6BFC5A936E4}" srcOrd="0" destOrd="0" presId="urn:microsoft.com/office/officeart/2018/5/layout/IconLeafLabelList"/>
    <dgm:cxn modelId="{AF1A6124-5383-4DE6-B03A-85391927BD9A}" type="presOf" srcId="{8AB8D499-30E4-44B7-954F-6D7453CFDB37}" destId="{7ABBF55C-CA1F-4A5F-901E-8DECF32D880B}" srcOrd="0" destOrd="0" presId="urn:microsoft.com/office/officeart/2018/5/layout/IconLeafLabelList"/>
    <dgm:cxn modelId="{5BBE2F41-E44F-4C0D-84BE-2704D59551A6}" type="presOf" srcId="{3E8F2924-471A-4AB5-8C6C-EA8DF5025CD7}" destId="{5D19FF1F-1B5F-44A6-9A3E-76C343961A6C}" srcOrd="0" destOrd="0" presId="urn:microsoft.com/office/officeart/2018/5/layout/IconLeafLabelList"/>
    <dgm:cxn modelId="{2BB0E092-5C26-4AA7-AC75-A85C66D4B4D8}" type="presOf" srcId="{A59D4280-DFA6-4CDD-8C44-05F0B7BF41A2}" destId="{81B132CC-30D1-488B-B344-8C699FEDE820}" srcOrd="0" destOrd="0" presId="urn:microsoft.com/office/officeart/2018/5/layout/IconLeafLabelList"/>
    <dgm:cxn modelId="{1E50EC92-A688-479C-BEDE-B0DD54BAEBBD}" srcId="{8C5448EE-1F3E-46C2-BA95-5E8596CED134}" destId="{8AB8D499-30E4-44B7-954F-6D7453CFDB37}" srcOrd="0" destOrd="0" parTransId="{CCB9EC8E-4A66-42D7-9CB3-E2FC130C7FE1}" sibTransId="{188F5E8C-DE45-4CD7-AFDF-EDD98B705331}"/>
    <dgm:cxn modelId="{DD7A1ABD-E534-4ABF-A2DC-E4D154B73699}" srcId="{8C5448EE-1F3E-46C2-BA95-5E8596CED134}" destId="{A59D4280-DFA6-4CDD-8C44-05F0B7BF41A2}" srcOrd="2" destOrd="0" parTransId="{53F416EE-3921-44D4-B698-18397B31E43D}" sibTransId="{6FCA7D93-397A-458A-A3AE-E260DE094D5A}"/>
    <dgm:cxn modelId="{C05352E8-DC05-4BE0-A506-27E55BCA2ABD}" srcId="{8C5448EE-1F3E-46C2-BA95-5E8596CED134}" destId="{3E8F2924-471A-4AB5-8C6C-EA8DF5025CD7}" srcOrd="1" destOrd="0" parTransId="{6A865CFD-0583-4620-8B1D-9FBD28E6D8A8}" sibTransId="{ED8CB001-CD43-44C9-8354-C650D9EBD451}"/>
    <dgm:cxn modelId="{4B2B3863-AFA9-40B2-9BC4-067ABA84391B}" type="presParOf" srcId="{DF3797AE-5E2E-4326-B252-E6BFC5A936E4}" destId="{15A09746-3082-4B9F-8420-8553E5087B44}" srcOrd="0" destOrd="0" presId="urn:microsoft.com/office/officeart/2018/5/layout/IconLeafLabelList"/>
    <dgm:cxn modelId="{141D250E-366F-43B6-9A11-77918171AAFD}" type="presParOf" srcId="{15A09746-3082-4B9F-8420-8553E5087B44}" destId="{DFDBCBBF-811C-4C91-AA59-CEDC86BF220E}" srcOrd="0" destOrd="0" presId="urn:microsoft.com/office/officeart/2018/5/layout/IconLeafLabelList"/>
    <dgm:cxn modelId="{D2A93602-E184-4028-B7B2-A5A9078F2E36}" type="presParOf" srcId="{15A09746-3082-4B9F-8420-8553E5087B44}" destId="{8259493B-23D2-43EF-90C9-B6E35747F49C}" srcOrd="1" destOrd="0" presId="urn:microsoft.com/office/officeart/2018/5/layout/IconLeafLabelList"/>
    <dgm:cxn modelId="{2AF4DD76-F1FD-49A8-B9C5-3412741B588E}" type="presParOf" srcId="{15A09746-3082-4B9F-8420-8553E5087B44}" destId="{0CC48D7F-713B-4FDA-AD67-8F9A8836167F}" srcOrd="2" destOrd="0" presId="urn:microsoft.com/office/officeart/2018/5/layout/IconLeafLabelList"/>
    <dgm:cxn modelId="{E14C69C4-AE3C-47F6-8B02-3B3E1781148B}" type="presParOf" srcId="{15A09746-3082-4B9F-8420-8553E5087B44}" destId="{7ABBF55C-CA1F-4A5F-901E-8DECF32D880B}" srcOrd="3" destOrd="0" presId="urn:microsoft.com/office/officeart/2018/5/layout/IconLeafLabelList"/>
    <dgm:cxn modelId="{185C10F4-69C0-4FBE-8CC5-C8F9BBE572F4}" type="presParOf" srcId="{DF3797AE-5E2E-4326-B252-E6BFC5A936E4}" destId="{42BFF5CE-7BD1-4DA7-A9AC-9E66B7E8BEE0}" srcOrd="1" destOrd="0" presId="urn:microsoft.com/office/officeart/2018/5/layout/IconLeafLabelList"/>
    <dgm:cxn modelId="{60C73770-F1B1-426D-A82F-710C1A3D1AEA}" type="presParOf" srcId="{DF3797AE-5E2E-4326-B252-E6BFC5A936E4}" destId="{D48BF01F-5094-4AE7-98DB-76D0ABD25477}" srcOrd="2" destOrd="0" presId="urn:microsoft.com/office/officeart/2018/5/layout/IconLeafLabelList"/>
    <dgm:cxn modelId="{E885D44B-4138-4926-99A6-9F9168C84C4B}" type="presParOf" srcId="{D48BF01F-5094-4AE7-98DB-76D0ABD25477}" destId="{C7D8E438-C42A-4A2D-A2D7-D310567F29D0}" srcOrd="0" destOrd="0" presId="urn:microsoft.com/office/officeart/2018/5/layout/IconLeafLabelList"/>
    <dgm:cxn modelId="{11D7D229-FF88-409B-B349-EE72D9E508FA}" type="presParOf" srcId="{D48BF01F-5094-4AE7-98DB-76D0ABD25477}" destId="{D43F7FB1-2A58-4DE2-BE93-817D3F2E21E3}" srcOrd="1" destOrd="0" presId="urn:microsoft.com/office/officeart/2018/5/layout/IconLeafLabelList"/>
    <dgm:cxn modelId="{0870791B-211D-4166-BD0A-1D09B5B572DF}" type="presParOf" srcId="{D48BF01F-5094-4AE7-98DB-76D0ABD25477}" destId="{8875F52A-B870-456D-B034-A270D8B654FC}" srcOrd="2" destOrd="0" presId="urn:microsoft.com/office/officeart/2018/5/layout/IconLeafLabelList"/>
    <dgm:cxn modelId="{2297229C-C8F0-4131-A434-EE056149EEF4}" type="presParOf" srcId="{D48BF01F-5094-4AE7-98DB-76D0ABD25477}" destId="{5D19FF1F-1B5F-44A6-9A3E-76C343961A6C}" srcOrd="3" destOrd="0" presId="urn:microsoft.com/office/officeart/2018/5/layout/IconLeafLabelList"/>
    <dgm:cxn modelId="{EA842914-E614-416A-ACC5-1FACE807DAD9}" type="presParOf" srcId="{DF3797AE-5E2E-4326-B252-E6BFC5A936E4}" destId="{2B184D28-D26D-4956-B816-8271E01DC103}" srcOrd="3" destOrd="0" presId="urn:microsoft.com/office/officeart/2018/5/layout/IconLeafLabelList"/>
    <dgm:cxn modelId="{EC5E7E3A-D575-4823-AED9-75D729374239}" type="presParOf" srcId="{DF3797AE-5E2E-4326-B252-E6BFC5A936E4}" destId="{5CEB6CF1-8D4C-4777-ACF9-90530033C84D}" srcOrd="4" destOrd="0" presId="urn:microsoft.com/office/officeart/2018/5/layout/IconLeafLabelList"/>
    <dgm:cxn modelId="{B5BF7A8B-1DF9-449F-BB7E-A6853B5618B5}" type="presParOf" srcId="{5CEB6CF1-8D4C-4777-ACF9-90530033C84D}" destId="{70A5E648-EDB2-4ACF-A8EC-1ACE62D4E38A}" srcOrd="0" destOrd="0" presId="urn:microsoft.com/office/officeart/2018/5/layout/IconLeafLabelList"/>
    <dgm:cxn modelId="{CA49EC22-5E64-4F16-81DB-1E47896E839C}" type="presParOf" srcId="{5CEB6CF1-8D4C-4777-ACF9-90530033C84D}" destId="{52A70547-EF23-42F2-ACAA-CE6AEC39D7F3}" srcOrd="1" destOrd="0" presId="urn:microsoft.com/office/officeart/2018/5/layout/IconLeafLabelList"/>
    <dgm:cxn modelId="{9261A201-7D31-4645-850F-2ED3170C5301}" type="presParOf" srcId="{5CEB6CF1-8D4C-4777-ACF9-90530033C84D}" destId="{EC5EA0DC-ACBC-4C1C-AA41-E4BC797D2D47}" srcOrd="2" destOrd="0" presId="urn:microsoft.com/office/officeart/2018/5/layout/IconLeafLabelList"/>
    <dgm:cxn modelId="{3CAC8A47-7476-43BA-9422-65C8D6E1DD77}" type="presParOf" srcId="{5CEB6CF1-8D4C-4777-ACF9-90530033C84D}" destId="{81B132CC-30D1-488B-B344-8C699FEDE820}"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B64628-EF30-40D1-A43B-BD2BF106680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95D312E-3E09-4CAE-94F8-05A931418363}">
      <dgm:prSet custT="1"/>
      <dgm:spPr/>
      <dgm:t>
        <a:bodyPr/>
        <a:lstStyle/>
        <a:p>
          <a:r>
            <a:rPr lang="en-GB" sz="2000" dirty="0"/>
            <a:t>Armstrong, Michael, Cogan Page 2020. Flexible working, Armstrong’s Handbook of Human Resources, pp572-573.</a:t>
          </a:r>
          <a:endParaRPr lang="en-US" sz="2000" dirty="0"/>
        </a:p>
      </dgm:t>
    </dgm:pt>
    <dgm:pt modelId="{14458571-43A0-4E31-B0AC-CD8705AB654B}" type="parTrans" cxnId="{692982E3-317F-409C-B763-EA9187B87BB1}">
      <dgm:prSet/>
      <dgm:spPr/>
      <dgm:t>
        <a:bodyPr/>
        <a:lstStyle/>
        <a:p>
          <a:endParaRPr lang="en-US"/>
        </a:p>
      </dgm:t>
    </dgm:pt>
    <dgm:pt modelId="{30AE5BEA-C158-4779-A13F-140A839ADE8B}" type="sibTrans" cxnId="{692982E3-317F-409C-B763-EA9187B87BB1}">
      <dgm:prSet/>
      <dgm:spPr/>
      <dgm:t>
        <a:bodyPr/>
        <a:lstStyle/>
        <a:p>
          <a:endParaRPr lang="en-US"/>
        </a:p>
      </dgm:t>
    </dgm:pt>
    <dgm:pt modelId="{3BE7EA00-4EBF-4DD8-9026-6CA991E0365B}">
      <dgm:prSet/>
      <dgm:spPr/>
      <dgm:t>
        <a:bodyPr/>
        <a:lstStyle/>
        <a:p>
          <a:r>
            <a:rPr lang="en-GB" dirty="0"/>
            <a:t>Armstrong, Michael, Cogan Page 2020. Managing Diversity and Inclusion, Armstrong’s Handbook of Human Resources pp584-585</a:t>
          </a:r>
          <a:endParaRPr lang="en-US" dirty="0"/>
        </a:p>
      </dgm:t>
    </dgm:pt>
    <dgm:pt modelId="{8B496047-8AC1-4667-B34C-08F6F69B4F56}" type="parTrans" cxnId="{154FA469-8C03-48DD-84EA-59CB6F7C7310}">
      <dgm:prSet/>
      <dgm:spPr/>
      <dgm:t>
        <a:bodyPr/>
        <a:lstStyle/>
        <a:p>
          <a:endParaRPr lang="en-US"/>
        </a:p>
      </dgm:t>
    </dgm:pt>
    <dgm:pt modelId="{F2490BA2-6C4C-4BFE-B3DE-35952A002C5D}" type="sibTrans" cxnId="{154FA469-8C03-48DD-84EA-59CB6F7C7310}">
      <dgm:prSet/>
      <dgm:spPr/>
      <dgm:t>
        <a:bodyPr/>
        <a:lstStyle/>
        <a:p>
          <a:endParaRPr lang="en-US"/>
        </a:p>
      </dgm:t>
    </dgm:pt>
    <dgm:pt modelId="{A5510AB5-A61B-4AC8-93B8-434DB1B65889}">
      <dgm:prSet/>
      <dgm:spPr/>
      <dgm:t>
        <a:bodyPr/>
        <a:lstStyle/>
        <a:p>
          <a:r>
            <a:rPr lang="en-GB" dirty="0" err="1"/>
            <a:t>Buengeler</a:t>
          </a:r>
          <a:r>
            <a:rPr lang="en-GB" dirty="0"/>
            <a:t>, C., Leroy, H. and De </a:t>
          </a:r>
          <a:r>
            <a:rPr lang="en-GB" dirty="0" err="1"/>
            <a:t>Stobbeleir</a:t>
          </a:r>
          <a:r>
            <a:rPr lang="en-GB" dirty="0"/>
            <a:t>, K., 2018. How leaders shape the impact of HR's diversity practices on employee inclusion. Human Resource Management Review. 28(3). pp.289-303.</a:t>
          </a:r>
        </a:p>
        <a:p>
          <a:endParaRPr lang="en-US" dirty="0"/>
        </a:p>
      </dgm:t>
    </dgm:pt>
    <dgm:pt modelId="{B6B9A872-FBF6-4DB1-A379-EE8BC286BFC8}" type="parTrans" cxnId="{B14549CA-DAA1-40C6-BB76-D00E8BC36180}">
      <dgm:prSet/>
      <dgm:spPr/>
      <dgm:t>
        <a:bodyPr/>
        <a:lstStyle/>
        <a:p>
          <a:endParaRPr lang="en-US"/>
        </a:p>
      </dgm:t>
    </dgm:pt>
    <dgm:pt modelId="{371AF5DB-7C4B-41F4-985C-8043DA7FC1FF}" type="sibTrans" cxnId="{B14549CA-DAA1-40C6-BB76-D00E8BC36180}">
      <dgm:prSet/>
      <dgm:spPr/>
      <dgm:t>
        <a:bodyPr/>
        <a:lstStyle/>
        <a:p>
          <a:endParaRPr lang="en-US"/>
        </a:p>
      </dgm:t>
    </dgm:pt>
    <dgm:pt modelId="{20B0BF58-2723-47D1-8F1F-49D785546853}" type="pres">
      <dgm:prSet presAssocID="{EEB64628-EF30-40D1-A43B-BD2BF1066800}" presName="vert0" presStyleCnt="0">
        <dgm:presLayoutVars>
          <dgm:dir/>
          <dgm:animOne val="branch"/>
          <dgm:animLvl val="lvl"/>
        </dgm:presLayoutVars>
      </dgm:prSet>
      <dgm:spPr/>
    </dgm:pt>
    <dgm:pt modelId="{BF71B2DE-31D3-4E9F-BFC4-7E578F46BA9D}" type="pres">
      <dgm:prSet presAssocID="{595D312E-3E09-4CAE-94F8-05A931418363}" presName="thickLine" presStyleLbl="alignNode1" presStyleIdx="0" presStyleCnt="3"/>
      <dgm:spPr/>
    </dgm:pt>
    <dgm:pt modelId="{A875CC06-D8FE-433E-B6A9-FD0421E0EEA9}" type="pres">
      <dgm:prSet presAssocID="{595D312E-3E09-4CAE-94F8-05A931418363}" presName="horz1" presStyleCnt="0"/>
      <dgm:spPr/>
    </dgm:pt>
    <dgm:pt modelId="{E3CFA310-323A-4F90-9A22-55D0FD5E87EB}" type="pres">
      <dgm:prSet presAssocID="{595D312E-3E09-4CAE-94F8-05A931418363}" presName="tx1" presStyleLbl="revTx" presStyleIdx="0" presStyleCnt="3"/>
      <dgm:spPr/>
    </dgm:pt>
    <dgm:pt modelId="{3C945B94-F5C1-4094-8544-0471B34D06D5}" type="pres">
      <dgm:prSet presAssocID="{595D312E-3E09-4CAE-94F8-05A931418363}" presName="vert1" presStyleCnt="0"/>
      <dgm:spPr/>
    </dgm:pt>
    <dgm:pt modelId="{2A1C3174-E9D5-4B75-B943-69D091818264}" type="pres">
      <dgm:prSet presAssocID="{3BE7EA00-4EBF-4DD8-9026-6CA991E0365B}" presName="thickLine" presStyleLbl="alignNode1" presStyleIdx="1" presStyleCnt="3"/>
      <dgm:spPr/>
    </dgm:pt>
    <dgm:pt modelId="{4B71CAE8-EC4D-4368-888B-7A54738EEB61}" type="pres">
      <dgm:prSet presAssocID="{3BE7EA00-4EBF-4DD8-9026-6CA991E0365B}" presName="horz1" presStyleCnt="0"/>
      <dgm:spPr/>
    </dgm:pt>
    <dgm:pt modelId="{F5D3F2CD-AD3B-48BE-8351-21A2118CE5F5}" type="pres">
      <dgm:prSet presAssocID="{3BE7EA00-4EBF-4DD8-9026-6CA991E0365B}" presName="tx1" presStyleLbl="revTx" presStyleIdx="1" presStyleCnt="3"/>
      <dgm:spPr/>
    </dgm:pt>
    <dgm:pt modelId="{0AFA614A-A892-4FDE-830D-4A8DFC82AD0A}" type="pres">
      <dgm:prSet presAssocID="{3BE7EA00-4EBF-4DD8-9026-6CA991E0365B}" presName="vert1" presStyleCnt="0"/>
      <dgm:spPr/>
    </dgm:pt>
    <dgm:pt modelId="{58DFB4A0-F3E0-4A69-907C-8AC3530146B2}" type="pres">
      <dgm:prSet presAssocID="{A5510AB5-A61B-4AC8-93B8-434DB1B65889}" presName="thickLine" presStyleLbl="alignNode1" presStyleIdx="2" presStyleCnt="3"/>
      <dgm:spPr/>
    </dgm:pt>
    <dgm:pt modelId="{67C302AD-74A6-45A2-94DD-790A9EBB0648}" type="pres">
      <dgm:prSet presAssocID="{A5510AB5-A61B-4AC8-93B8-434DB1B65889}" presName="horz1" presStyleCnt="0"/>
      <dgm:spPr/>
    </dgm:pt>
    <dgm:pt modelId="{7EDD4454-9903-41AA-9891-4B938214F452}" type="pres">
      <dgm:prSet presAssocID="{A5510AB5-A61B-4AC8-93B8-434DB1B65889}" presName="tx1" presStyleLbl="revTx" presStyleIdx="2" presStyleCnt="3"/>
      <dgm:spPr/>
    </dgm:pt>
    <dgm:pt modelId="{1F75A2F5-305E-4011-8213-1DC066F5C45C}" type="pres">
      <dgm:prSet presAssocID="{A5510AB5-A61B-4AC8-93B8-434DB1B65889}" presName="vert1" presStyleCnt="0"/>
      <dgm:spPr/>
    </dgm:pt>
  </dgm:ptLst>
  <dgm:cxnLst>
    <dgm:cxn modelId="{B3654467-8D49-479A-88F5-3141E1424357}" type="presOf" srcId="{A5510AB5-A61B-4AC8-93B8-434DB1B65889}" destId="{7EDD4454-9903-41AA-9891-4B938214F452}" srcOrd="0" destOrd="0" presId="urn:microsoft.com/office/officeart/2008/layout/LinedList"/>
    <dgm:cxn modelId="{154FA469-8C03-48DD-84EA-59CB6F7C7310}" srcId="{EEB64628-EF30-40D1-A43B-BD2BF1066800}" destId="{3BE7EA00-4EBF-4DD8-9026-6CA991E0365B}" srcOrd="1" destOrd="0" parTransId="{8B496047-8AC1-4667-B34C-08F6F69B4F56}" sibTransId="{F2490BA2-6C4C-4BFE-B3DE-35952A002C5D}"/>
    <dgm:cxn modelId="{A1A3185A-E7D5-4260-95E4-0CC62C337D7C}" type="presOf" srcId="{595D312E-3E09-4CAE-94F8-05A931418363}" destId="{E3CFA310-323A-4F90-9A22-55D0FD5E87EB}" srcOrd="0" destOrd="0" presId="urn:microsoft.com/office/officeart/2008/layout/LinedList"/>
    <dgm:cxn modelId="{972C8287-5325-4B33-AFA5-70DA5A167D08}" type="presOf" srcId="{3BE7EA00-4EBF-4DD8-9026-6CA991E0365B}" destId="{F5D3F2CD-AD3B-48BE-8351-21A2118CE5F5}" srcOrd="0" destOrd="0" presId="urn:microsoft.com/office/officeart/2008/layout/LinedList"/>
    <dgm:cxn modelId="{2670638D-B134-4CE6-9DF3-BBC643A171F3}" type="presOf" srcId="{EEB64628-EF30-40D1-A43B-BD2BF1066800}" destId="{20B0BF58-2723-47D1-8F1F-49D785546853}" srcOrd="0" destOrd="0" presId="urn:microsoft.com/office/officeart/2008/layout/LinedList"/>
    <dgm:cxn modelId="{B14549CA-DAA1-40C6-BB76-D00E8BC36180}" srcId="{EEB64628-EF30-40D1-A43B-BD2BF1066800}" destId="{A5510AB5-A61B-4AC8-93B8-434DB1B65889}" srcOrd="2" destOrd="0" parTransId="{B6B9A872-FBF6-4DB1-A379-EE8BC286BFC8}" sibTransId="{371AF5DB-7C4B-41F4-985C-8043DA7FC1FF}"/>
    <dgm:cxn modelId="{692982E3-317F-409C-B763-EA9187B87BB1}" srcId="{EEB64628-EF30-40D1-A43B-BD2BF1066800}" destId="{595D312E-3E09-4CAE-94F8-05A931418363}" srcOrd="0" destOrd="0" parTransId="{14458571-43A0-4E31-B0AC-CD8705AB654B}" sibTransId="{30AE5BEA-C158-4779-A13F-140A839ADE8B}"/>
    <dgm:cxn modelId="{22B2F535-975D-4972-B38A-6A928518FABC}" type="presParOf" srcId="{20B0BF58-2723-47D1-8F1F-49D785546853}" destId="{BF71B2DE-31D3-4E9F-BFC4-7E578F46BA9D}" srcOrd="0" destOrd="0" presId="urn:microsoft.com/office/officeart/2008/layout/LinedList"/>
    <dgm:cxn modelId="{2750E6FB-3C56-4100-A140-9D960655DDD5}" type="presParOf" srcId="{20B0BF58-2723-47D1-8F1F-49D785546853}" destId="{A875CC06-D8FE-433E-B6A9-FD0421E0EEA9}" srcOrd="1" destOrd="0" presId="urn:microsoft.com/office/officeart/2008/layout/LinedList"/>
    <dgm:cxn modelId="{4C4A7109-A633-4E14-B03B-72F72D44606D}" type="presParOf" srcId="{A875CC06-D8FE-433E-B6A9-FD0421E0EEA9}" destId="{E3CFA310-323A-4F90-9A22-55D0FD5E87EB}" srcOrd="0" destOrd="0" presId="urn:microsoft.com/office/officeart/2008/layout/LinedList"/>
    <dgm:cxn modelId="{A1FD8B4F-08B5-4912-ACBB-DBD3318F4234}" type="presParOf" srcId="{A875CC06-D8FE-433E-B6A9-FD0421E0EEA9}" destId="{3C945B94-F5C1-4094-8544-0471B34D06D5}" srcOrd="1" destOrd="0" presId="urn:microsoft.com/office/officeart/2008/layout/LinedList"/>
    <dgm:cxn modelId="{67B2C6DE-2CB4-47AE-8C70-79640F44F006}" type="presParOf" srcId="{20B0BF58-2723-47D1-8F1F-49D785546853}" destId="{2A1C3174-E9D5-4B75-B943-69D091818264}" srcOrd="2" destOrd="0" presId="urn:microsoft.com/office/officeart/2008/layout/LinedList"/>
    <dgm:cxn modelId="{1E8C7198-BA15-45D5-B8E1-CBBFFE6FB2F3}" type="presParOf" srcId="{20B0BF58-2723-47D1-8F1F-49D785546853}" destId="{4B71CAE8-EC4D-4368-888B-7A54738EEB61}" srcOrd="3" destOrd="0" presId="urn:microsoft.com/office/officeart/2008/layout/LinedList"/>
    <dgm:cxn modelId="{825FAEBD-DD10-436F-B33C-F2B5D047E7AC}" type="presParOf" srcId="{4B71CAE8-EC4D-4368-888B-7A54738EEB61}" destId="{F5D3F2CD-AD3B-48BE-8351-21A2118CE5F5}" srcOrd="0" destOrd="0" presId="urn:microsoft.com/office/officeart/2008/layout/LinedList"/>
    <dgm:cxn modelId="{B3213991-DABE-46F5-BB21-8F8E9E95DC48}" type="presParOf" srcId="{4B71CAE8-EC4D-4368-888B-7A54738EEB61}" destId="{0AFA614A-A892-4FDE-830D-4A8DFC82AD0A}" srcOrd="1" destOrd="0" presId="urn:microsoft.com/office/officeart/2008/layout/LinedList"/>
    <dgm:cxn modelId="{5F523969-D76D-4739-9AC2-6E36F34B898E}" type="presParOf" srcId="{20B0BF58-2723-47D1-8F1F-49D785546853}" destId="{58DFB4A0-F3E0-4A69-907C-8AC3530146B2}" srcOrd="4" destOrd="0" presId="urn:microsoft.com/office/officeart/2008/layout/LinedList"/>
    <dgm:cxn modelId="{AE25DED1-CF61-4EAE-B497-6391111B840F}" type="presParOf" srcId="{20B0BF58-2723-47D1-8F1F-49D785546853}" destId="{67C302AD-74A6-45A2-94DD-790A9EBB0648}" srcOrd="5" destOrd="0" presId="urn:microsoft.com/office/officeart/2008/layout/LinedList"/>
    <dgm:cxn modelId="{DB546416-AD7C-465F-B09B-549B7EC6E901}" type="presParOf" srcId="{67C302AD-74A6-45A2-94DD-790A9EBB0648}" destId="{7EDD4454-9903-41AA-9891-4B938214F452}" srcOrd="0" destOrd="0" presId="urn:microsoft.com/office/officeart/2008/layout/LinedList"/>
    <dgm:cxn modelId="{4B037741-366E-4B3B-A2A7-ADEF63BDC1F8}" type="presParOf" srcId="{67C302AD-74A6-45A2-94DD-790A9EBB0648}" destId="{1F75A2F5-305E-4011-8213-1DC066F5C45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568FB-B3D0-4329-BC60-337587C9CA1B}">
      <dsp:nvSpPr>
        <dsp:cNvPr id="0" name=""/>
        <dsp:cNvSpPr/>
      </dsp:nvSpPr>
      <dsp:spPr>
        <a:xfrm>
          <a:off x="0" y="425"/>
          <a:ext cx="10685417" cy="9961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EDA005-241D-4C9E-8A0C-87772994714F}">
      <dsp:nvSpPr>
        <dsp:cNvPr id="0" name=""/>
        <dsp:cNvSpPr/>
      </dsp:nvSpPr>
      <dsp:spPr>
        <a:xfrm>
          <a:off x="301329" y="224555"/>
          <a:ext cx="547872" cy="5478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D7D003-E4BB-4797-B5CD-C09235B416EB}">
      <dsp:nvSpPr>
        <dsp:cNvPr id="0" name=""/>
        <dsp:cNvSpPr/>
      </dsp:nvSpPr>
      <dsp:spPr>
        <a:xfrm>
          <a:off x="1150532" y="425"/>
          <a:ext cx="9534884" cy="996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424" tIns="105424" rIns="105424" bIns="105424" numCol="1" spcCol="1270" anchor="ctr" anchorCtr="0">
          <a:noAutofit/>
        </a:bodyPr>
        <a:lstStyle/>
        <a:p>
          <a:pPr marL="0" lvl="0" indent="0" algn="l" defTabSz="711200">
            <a:lnSpc>
              <a:spcPct val="100000"/>
            </a:lnSpc>
            <a:spcBef>
              <a:spcPct val="0"/>
            </a:spcBef>
            <a:spcAft>
              <a:spcPct val="35000"/>
            </a:spcAft>
            <a:buNone/>
          </a:pPr>
          <a:r>
            <a:rPr lang="en-GB" sz="1600" kern="1200" dirty="0"/>
            <a:t>Flexible working can result in creating more diverse work culture and inclusion at the workplace. </a:t>
          </a:r>
          <a:endParaRPr lang="en-US" sz="1600" kern="1200" dirty="0"/>
        </a:p>
      </dsp:txBody>
      <dsp:txXfrm>
        <a:off x="1150532" y="425"/>
        <a:ext cx="9534884" cy="996131"/>
      </dsp:txXfrm>
    </dsp:sp>
    <dsp:sp modelId="{33FDD0FB-98BE-4667-BF38-5D9F6F959F88}">
      <dsp:nvSpPr>
        <dsp:cNvPr id="0" name=""/>
        <dsp:cNvSpPr/>
      </dsp:nvSpPr>
      <dsp:spPr>
        <a:xfrm>
          <a:off x="0" y="1245590"/>
          <a:ext cx="10685417" cy="9961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FD173F-C5BC-4FCF-ABD1-2ADD462DFB9D}">
      <dsp:nvSpPr>
        <dsp:cNvPr id="0" name=""/>
        <dsp:cNvSpPr/>
      </dsp:nvSpPr>
      <dsp:spPr>
        <a:xfrm>
          <a:off x="301329" y="1469720"/>
          <a:ext cx="547872" cy="5478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F8E3B6-F9C2-42BC-871A-0B5C81259CEC}">
      <dsp:nvSpPr>
        <dsp:cNvPr id="0" name=""/>
        <dsp:cNvSpPr/>
      </dsp:nvSpPr>
      <dsp:spPr>
        <a:xfrm>
          <a:off x="1150532" y="1245590"/>
          <a:ext cx="9534884" cy="996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424" tIns="105424" rIns="105424" bIns="105424" numCol="1" spcCol="1270" anchor="ctr" anchorCtr="0">
          <a:noAutofit/>
        </a:bodyPr>
        <a:lstStyle/>
        <a:p>
          <a:pPr marL="0" lvl="0" indent="0" algn="l" defTabSz="711200">
            <a:lnSpc>
              <a:spcPct val="100000"/>
            </a:lnSpc>
            <a:spcBef>
              <a:spcPct val="0"/>
            </a:spcBef>
            <a:spcAft>
              <a:spcPct val="35000"/>
            </a:spcAft>
            <a:buNone/>
          </a:pPr>
          <a:r>
            <a:rPr lang="en-GB" sz="1600" kern="1200" dirty="0"/>
            <a:t>Flexible work arrangement is just not limited to opening the portfolio for the applicants. Along with this, it creates sense in the employees in relation of getting higher value at the workplace.</a:t>
          </a:r>
          <a:endParaRPr lang="en-US" sz="1600" kern="1200" dirty="0"/>
        </a:p>
      </dsp:txBody>
      <dsp:txXfrm>
        <a:off x="1150532" y="1245590"/>
        <a:ext cx="9534884" cy="996131"/>
      </dsp:txXfrm>
    </dsp:sp>
    <dsp:sp modelId="{EC371BAB-1861-4508-8121-C308598CCD9B}">
      <dsp:nvSpPr>
        <dsp:cNvPr id="0" name=""/>
        <dsp:cNvSpPr/>
      </dsp:nvSpPr>
      <dsp:spPr>
        <a:xfrm>
          <a:off x="0" y="2490755"/>
          <a:ext cx="10685417" cy="9961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B7B75A-4F77-4DD5-8500-5597CA7B63B0}">
      <dsp:nvSpPr>
        <dsp:cNvPr id="0" name=""/>
        <dsp:cNvSpPr/>
      </dsp:nvSpPr>
      <dsp:spPr>
        <a:xfrm>
          <a:off x="301329" y="2714885"/>
          <a:ext cx="547872" cy="5478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2644C6-294B-40A5-BBB5-DCB0BB4953AF}">
      <dsp:nvSpPr>
        <dsp:cNvPr id="0" name=""/>
        <dsp:cNvSpPr/>
      </dsp:nvSpPr>
      <dsp:spPr>
        <a:xfrm>
          <a:off x="1150532" y="2490755"/>
          <a:ext cx="9534884" cy="996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424" tIns="105424" rIns="105424" bIns="105424" numCol="1" spcCol="1270" anchor="ctr" anchorCtr="0">
          <a:noAutofit/>
        </a:bodyPr>
        <a:lstStyle/>
        <a:p>
          <a:pPr marL="0" lvl="0" indent="0" algn="l" defTabSz="711200">
            <a:lnSpc>
              <a:spcPct val="100000"/>
            </a:lnSpc>
            <a:spcBef>
              <a:spcPct val="0"/>
            </a:spcBef>
            <a:spcAft>
              <a:spcPct val="35000"/>
            </a:spcAft>
            <a:buNone/>
          </a:pPr>
          <a:r>
            <a:rPr lang="en-GB" sz="1600" kern="1200" dirty="0"/>
            <a:t>Currently, young people prefer the flexible working so they can balance their individual lives as well rather than just spending their whole time at the organization.</a:t>
          </a:r>
          <a:endParaRPr lang="en-US" sz="1600" kern="1200" dirty="0"/>
        </a:p>
      </dsp:txBody>
      <dsp:txXfrm>
        <a:off x="1150532" y="2490755"/>
        <a:ext cx="9534884" cy="9961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7C0E5-55E3-4272-92A8-2F0B6524768A}">
      <dsp:nvSpPr>
        <dsp:cNvPr id="0" name=""/>
        <dsp:cNvSpPr/>
      </dsp:nvSpPr>
      <dsp:spPr>
        <a:xfrm>
          <a:off x="0" y="852586"/>
          <a:ext cx="6391275" cy="157400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3351D4-4596-48BE-9E60-7ABACB9FFCE1}">
      <dsp:nvSpPr>
        <dsp:cNvPr id="0" name=""/>
        <dsp:cNvSpPr/>
      </dsp:nvSpPr>
      <dsp:spPr>
        <a:xfrm>
          <a:off x="476136" y="1206738"/>
          <a:ext cx="865703" cy="865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2C8004C-A3D8-4A7A-BF56-98C8DA5A0E11}">
      <dsp:nvSpPr>
        <dsp:cNvPr id="0" name=""/>
        <dsp:cNvSpPr/>
      </dsp:nvSpPr>
      <dsp:spPr>
        <a:xfrm>
          <a:off x="1817977" y="852586"/>
          <a:ext cx="4573297" cy="1574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2" tIns="166582" rIns="166582" bIns="166582" numCol="1" spcCol="1270" anchor="ctr" anchorCtr="0">
          <a:noAutofit/>
        </a:bodyPr>
        <a:lstStyle/>
        <a:p>
          <a:pPr marL="0" lvl="0" indent="0" algn="l" defTabSz="711200">
            <a:lnSpc>
              <a:spcPct val="90000"/>
            </a:lnSpc>
            <a:spcBef>
              <a:spcPct val="0"/>
            </a:spcBef>
            <a:spcAft>
              <a:spcPct val="35000"/>
            </a:spcAft>
            <a:buNone/>
          </a:pPr>
          <a:r>
            <a:rPr lang="en-GB" sz="1600" kern="1200"/>
            <a:t>Organisations that have employees of diverse background, talents, and degrees of experience means that individuals are more inclined to pursue different strategies to apply to similar challenges.</a:t>
          </a:r>
          <a:endParaRPr lang="en-US" sz="1600" kern="1200"/>
        </a:p>
      </dsp:txBody>
      <dsp:txXfrm>
        <a:off x="1817977" y="852586"/>
        <a:ext cx="4573297" cy="1574006"/>
      </dsp:txXfrm>
    </dsp:sp>
    <dsp:sp modelId="{BC231808-0BF9-4B51-B79C-9F368C78E996}">
      <dsp:nvSpPr>
        <dsp:cNvPr id="0" name=""/>
        <dsp:cNvSpPr/>
      </dsp:nvSpPr>
      <dsp:spPr>
        <a:xfrm>
          <a:off x="0" y="2820094"/>
          <a:ext cx="6391275" cy="157400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2CAEB7-EF6D-4C1A-B921-50C1EB140352}">
      <dsp:nvSpPr>
        <dsp:cNvPr id="0" name=""/>
        <dsp:cNvSpPr/>
      </dsp:nvSpPr>
      <dsp:spPr>
        <a:xfrm>
          <a:off x="476136" y="3174245"/>
          <a:ext cx="865703" cy="8657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0F0088A-2A38-488B-9388-59F6AC215D3B}">
      <dsp:nvSpPr>
        <dsp:cNvPr id="0" name=""/>
        <dsp:cNvSpPr/>
      </dsp:nvSpPr>
      <dsp:spPr>
        <a:xfrm>
          <a:off x="1817977" y="2820094"/>
          <a:ext cx="4573297" cy="1574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2" tIns="166582" rIns="166582" bIns="166582" numCol="1" spcCol="1270" anchor="ctr" anchorCtr="0">
          <a:noAutofit/>
        </a:bodyPr>
        <a:lstStyle/>
        <a:p>
          <a:pPr marL="0" lvl="0" indent="0" algn="l" defTabSz="711200">
            <a:lnSpc>
              <a:spcPct val="90000"/>
            </a:lnSpc>
            <a:spcBef>
              <a:spcPct val="0"/>
            </a:spcBef>
            <a:spcAft>
              <a:spcPct val="35000"/>
            </a:spcAft>
            <a:buNone/>
          </a:pPr>
          <a:r>
            <a:rPr lang="en-GB" sz="1600" kern="1200"/>
            <a:t>“The more your network includes individuals from different cultural backgrounds, the more you will be creatively stimulated by different ideas and perspectives.” Roy Y.J. Chua</a:t>
          </a:r>
          <a:endParaRPr lang="en-US" sz="1600" kern="1200"/>
        </a:p>
      </dsp:txBody>
      <dsp:txXfrm>
        <a:off x="1817977" y="2820094"/>
        <a:ext cx="4573297" cy="15740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BCBBF-811C-4C91-AA59-CEDC86BF220E}">
      <dsp:nvSpPr>
        <dsp:cNvPr id="0" name=""/>
        <dsp:cNvSpPr/>
      </dsp:nvSpPr>
      <dsp:spPr>
        <a:xfrm>
          <a:off x="1059759" y="39699"/>
          <a:ext cx="1647000" cy="1647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59493B-23D2-43EF-90C9-B6E35747F49C}">
      <dsp:nvSpPr>
        <dsp:cNvPr id="0" name=""/>
        <dsp:cNvSpPr/>
      </dsp:nvSpPr>
      <dsp:spPr>
        <a:xfrm>
          <a:off x="1410759" y="390699"/>
          <a:ext cx="945000" cy="945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BBF55C-CA1F-4A5F-901E-8DECF32D880B}">
      <dsp:nvSpPr>
        <dsp:cNvPr id="0" name=""/>
        <dsp:cNvSpPr/>
      </dsp:nvSpPr>
      <dsp:spPr>
        <a:xfrm>
          <a:off x="533259" y="2197336"/>
          <a:ext cx="2700000" cy="9769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i="0" kern="1200">
              <a:latin typeface="Times New Roman" panose="02020603050405020304" pitchFamily="18" charset="0"/>
              <a:cs typeface="Times New Roman" panose="02020603050405020304" pitchFamily="18" charset="0"/>
            </a:rPr>
            <a:t>The final conclusion that we can draw from this assignment, is that flexible working is contributing  to enhance the working practices at the workplace. </a:t>
          </a:r>
          <a:endParaRPr lang="en-US" sz="1100" b="1" kern="1200" dirty="0">
            <a:latin typeface="Times New Roman" panose="02020603050405020304" pitchFamily="18" charset="0"/>
            <a:cs typeface="Times New Roman" panose="02020603050405020304" pitchFamily="18" charset="0"/>
          </a:endParaRPr>
        </a:p>
      </dsp:txBody>
      <dsp:txXfrm>
        <a:off x="533259" y="2197336"/>
        <a:ext cx="2700000" cy="976961"/>
      </dsp:txXfrm>
    </dsp:sp>
    <dsp:sp modelId="{C7D8E438-C42A-4A2D-A2D7-D310567F29D0}">
      <dsp:nvSpPr>
        <dsp:cNvPr id="0" name=""/>
        <dsp:cNvSpPr/>
      </dsp:nvSpPr>
      <dsp:spPr>
        <a:xfrm>
          <a:off x="4232259" y="40880"/>
          <a:ext cx="1647000" cy="1647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3F7FB1-2A58-4DE2-BE93-817D3F2E21E3}">
      <dsp:nvSpPr>
        <dsp:cNvPr id="0" name=""/>
        <dsp:cNvSpPr/>
      </dsp:nvSpPr>
      <dsp:spPr>
        <a:xfrm>
          <a:off x="4583259" y="391880"/>
          <a:ext cx="945000" cy="945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19FF1F-1B5F-44A6-9A3E-76C343961A6C}">
      <dsp:nvSpPr>
        <dsp:cNvPr id="0" name=""/>
        <dsp:cNvSpPr/>
      </dsp:nvSpPr>
      <dsp:spPr>
        <a:xfrm>
          <a:off x="3705759" y="2200880"/>
          <a:ext cx="2700000" cy="97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i="0" kern="1200" dirty="0">
              <a:latin typeface="Times New Roman" panose="02020603050405020304" pitchFamily="18" charset="0"/>
              <a:cs typeface="Times New Roman" panose="02020603050405020304" pitchFamily="18" charset="0"/>
            </a:rPr>
            <a:t> the employees get  satisfaction within adopting the flexible working practices as it is in their favour by being able to attend work from any location and even if physically impaired </a:t>
          </a:r>
        </a:p>
      </dsp:txBody>
      <dsp:txXfrm>
        <a:off x="3705759" y="2200880"/>
        <a:ext cx="2700000" cy="972236"/>
      </dsp:txXfrm>
    </dsp:sp>
    <dsp:sp modelId="{70A5E648-EDB2-4ACF-A8EC-1ACE62D4E38A}">
      <dsp:nvSpPr>
        <dsp:cNvPr id="0" name=""/>
        <dsp:cNvSpPr/>
      </dsp:nvSpPr>
      <dsp:spPr>
        <a:xfrm>
          <a:off x="7777697" y="40880"/>
          <a:ext cx="1647000" cy="1647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A70547-EF23-42F2-ACAA-CE6AEC39D7F3}">
      <dsp:nvSpPr>
        <dsp:cNvPr id="0" name=""/>
        <dsp:cNvSpPr/>
      </dsp:nvSpPr>
      <dsp:spPr>
        <a:xfrm>
          <a:off x="8128697" y="391880"/>
          <a:ext cx="945000" cy="945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1B132CC-30D1-488B-B344-8C699FEDE820}">
      <dsp:nvSpPr>
        <dsp:cNvPr id="0" name=""/>
        <dsp:cNvSpPr/>
      </dsp:nvSpPr>
      <dsp:spPr>
        <a:xfrm>
          <a:off x="6878259" y="2200880"/>
          <a:ext cx="3445875" cy="97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i="0" kern="1200" dirty="0">
              <a:latin typeface="Times New Roman" panose="02020603050405020304" pitchFamily="18" charset="0"/>
              <a:cs typeface="Times New Roman" panose="02020603050405020304" pitchFamily="18" charset="0"/>
            </a:rPr>
            <a:t>That being said, satisfied employees naturally become more efficient and have better results  at the workplace,  which  results in increasing the efficiency and the productivity of the organization. </a:t>
          </a:r>
          <a:endParaRPr lang="en-US" sz="1100" b="1" kern="1200" dirty="0">
            <a:latin typeface="Times New Roman" panose="02020603050405020304" pitchFamily="18" charset="0"/>
            <a:cs typeface="Times New Roman" panose="02020603050405020304" pitchFamily="18" charset="0"/>
          </a:endParaRPr>
        </a:p>
      </dsp:txBody>
      <dsp:txXfrm>
        <a:off x="6878259" y="2200880"/>
        <a:ext cx="3445875" cy="9722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71B2DE-31D3-4E9F-BFC4-7E578F46BA9D}">
      <dsp:nvSpPr>
        <dsp:cNvPr id="0" name=""/>
        <dsp:cNvSpPr/>
      </dsp:nvSpPr>
      <dsp:spPr>
        <a:xfrm>
          <a:off x="0" y="2542"/>
          <a:ext cx="587216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CFA310-323A-4F90-9A22-55D0FD5E87EB}">
      <dsp:nvSpPr>
        <dsp:cNvPr id="0" name=""/>
        <dsp:cNvSpPr/>
      </dsp:nvSpPr>
      <dsp:spPr>
        <a:xfrm>
          <a:off x="0" y="2542"/>
          <a:ext cx="5872163" cy="17337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Armstrong, Michael, Cogan Page 2020. Flexible working, Armstrong’s Handbook of Human Resources, pp572-573.</a:t>
          </a:r>
          <a:endParaRPr lang="en-US" sz="2000" kern="1200" dirty="0"/>
        </a:p>
      </dsp:txBody>
      <dsp:txXfrm>
        <a:off x="0" y="2542"/>
        <a:ext cx="5872163" cy="1733771"/>
      </dsp:txXfrm>
    </dsp:sp>
    <dsp:sp modelId="{2A1C3174-E9D5-4B75-B943-69D091818264}">
      <dsp:nvSpPr>
        <dsp:cNvPr id="0" name=""/>
        <dsp:cNvSpPr/>
      </dsp:nvSpPr>
      <dsp:spPr>
        <a:xfrm>
          <a:off x="0" y="1736313"/>
          <a:ext cx="5872163" cy="0"/>
        </a:xfrm>
        <a:prstGeom prst="line">
          <a:avLst/>
        </a:prstGeom>
        <a:solidFill>
          <a:schemeClr val="accent2">
            <a:hueOff val="-9882860"/>
            <a:satOff val="451"/>
            <a:lumOff val="0"/>
            <a:alphaOff val="0"/>
          </a:schemeClr>
        </a:solidFill>
        <a:ln w="19050" cap="rnd" cmpd="sng" algn="ctr">
          <a:solidFill>
            <a:schemeClr val="accent2">
              <a:hueOff val="-9882860"/>
              <a:satOff val="45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D3F2CD-AD3B-48BE-8351-21A2118CE5F5}">
      <dsp:nvSpPr>
        <dsp:cNvPr id="0" name=""/>
        <dsp:cNvSpPr/>
      </dsp:nvSpPr>
      <dsp:spPr>
        <a:xfrm>
          <a:off x="0" y="1736313"/>
          <a:ext cx="5872163" cy="17337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Armstrong, Michael, Cogan Page 2020. Managing Diversity and Inclusion, Armstrong’s Handbook of Human Resources pp584-585</a:t>
          </a:r>
          <a:endParaRPr lang="en-US" sz="1800" kern="1200" dirty="0"/>
        </a:p>
      </dsp:txBody>
      <dsp:txXfrm>
        <a:off x="0" y="1736313"/>
        <a:ext cx="5872163" cy="1733771"/>
      </dsp:txXfrm>
    </dsp:sp>
    <dsp:sp modelId="{58DFB4A0-F3E0-4A69-907C-8AC3530146B2}">
      <dsp:nvSpPr>
        <dsp:cNvPr id="0" name=""/>
        <dsp:cNvSpPr/>
      </dsp:nvSpPr>
      <dsp:spPr>
        <a:xfrm>
          <a:off x="0" y="3470085"/>
          <a:ext cx="5872163" cy="0"/>
        </a:xfrm>
        <a:prstGeom prst="line">
          <a:avLst/>
        </a:prstGeom>
        <a:solidFill>
          <a:schemeClr val="accent2">
            <a:hueOff val="-19765721"/>
            <a:satOff val="901"/>
            <a:lumOff val="0"/>
            <a:alphaOff val="0"/>
          </a:schemeClr>
        </a:solidFill>
        <a:ln w="19050" cap="rnd" cmpd="sng" algn="ctr">
          <a:solidFill>
            <a:schemeClr val="accent2">
              <a:hueOff val="-19765721"/>
              <a:satOff val="90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DD4454-9903-41AA-9891-4B938214F452}">
      <dsp:nvSpPr>
        <dsp:cNvPr id="0" name=""/>
        <dsp:cNvSpPr/>
      </dsp:nvSpPr>
      <dsp:spPr>
        <a:xfrm>
          <a:off x="0" y="3470085"/>
          <a:ext cx="5872163" cy="17337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err="1"/>
            <a:t>Buengeler</a:t>
          </a:r>
          <a:r>
            <a:rPr lang="en-GB" sz="1800" kern="1200" dirty="0"/>
            <a:t>, C., Leroy, H. and De </a:t>
          </a:r>
          <a:r>
            <a:rPr lang="en-GB" sz="1800" kern="1200" dirty="0" err="1"/>
            <a:t>Stobbeleir</a:t>
          </a:r>
          <a:r>
            <a:rPr lang="en-GB" sz="1800" kern="1200" dirty="0"/>
            <a:t>, K., 2018. How leaders shape the impact of HR's diversity practices on employee inclusion. Human Resource Management Review. 28(3). pp.289-303.</a:t>
          </a:r>
        </a:p>
        <a:p>
          <a:pPr marL="0" lvl="0" indent="0" algn="l" defTabSz="800100">
            <a:lnSpc>
              <a:spcPct val="90000"/>
            </a:lnSpc>
            <a:spcBef>
              <a:spcPct val="0"/>
            </a:spcBef>
            <a:spcAft>
              <a:spcPct val="35000"/>
            </a:spcAft>
            <a:buNone/>
          </a:pPr>
          <a:endParaRPr lang="en-US" sz="1800" kern="1200" dirty="0"/>
        </a:p>
      </dsp:txBody>
      <dsp:txXfrm>
        <a:off x="0" y="3470085"/>
        <a:ext cx="5872163" cy="173377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A0CAC7-C8C2-4DA8-ACEE-66FBAAC45DFD}" type="datetimeFigureOut">
              <a:rPr lang="en-US" smtClean="0"/>
              <a:t>8/20/2022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3F0B39-D84A-4C5E-BD2E-E77F610F3196}" type="slidenum">
              <a:rPr lang="en-US" smtClean="0"/>
              <a:t>‹#›</a:t>
            </a:fld>
            <a:endParaRPr lang="en-US"/>
          </a:p>
        </p:txBody>
      </p:sp>
    </p:spTree>
    <p:extLst>
      <p:ext uri="{BB962C8B-B14F-4D97-AF65-F5344CB8AC3E}">
        <p14:creationId xmlns:p14="http://schemas.microsoft.com/office/powerpoint/2010/main" val="40388754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Times New Roman" panose="02020603050405020304" pitchFamily="18" charset="0"/>
                <a:cs typeface="Times New Roman" panose="02020603050405020304" pitchFamily="18" charset="0"/>
              </a:rPr>
              <a:t>The present report is based on preparing the case in favour of flexible working in regards to diversity and inclusion at workplace. </a:t>
            </a:r>
            <a:endParaRPr lang="en-US" sz="1200" dirty="0"/>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Also, the role of human resource in promoting the diversity and inclusion within promoting flexible working will also be highlighted. TESCO has been selected in context of preparing the case in relation of flexible working.</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TESCO is a leading retain firm established at UK that employees 1000 staff members at the different location. Pandemic has influenced organization in terms of adopting the work from home policy and flexible working practices.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0D3F0B39-D84A-4C5E-BD2E-E77F610F3196}" type="slidenum">
              <a:rPr lang="en-US" smtClean="0"/>
              <a:t>3</a:t>
            </a:fld>
            <a:endParaRPr lang="en-US"/>
          </a:p>
        </p:txBody>
      </p:sp>
    </p:spTree>
    <p:extLst>
      <p:ext uri="{BB962C8B-B14F-4D97-AF65-F5344CB8AC3E}">
        <p14:creationId xmlns:p14="http://schemas.microsoft.com/office/powerpoint/2010/main" val="3090264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leads to save the money in regards to commuting expenses, eating the lunch out and work clothing. The employees can save their money over their overhead costs. It has been found from various studies that flexibility supports the success.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Flexibility at the workplace leads to affords the employees autonomy, balance and the freedom which results in gaining the attention of employees in the favour of organization. Thus, in similar manner flexible working practices at TESCO results in higher productivity, higher rate of engaging employees and loyalty from the employees. As a result, employees will perform their task with complete dedication which automatically results in creating the productivity of employees and increases the productivity of organization as well.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D3F0B39-D84A-4C5E-BD2E-E77F610F3196}" type="slidenum">
              <a:rPr lang="en-US" smtClean="0"/>
              <a:t>4</a:t>
            </a:fld>
            <a:endParaRPr lang="en-US"/>
          </a:p>
        </p:txBody>
      </p:sp>
    </p:spTree>
    <p:extLst>
      <p:ext uri="{BB962C8B-B14F-4D97-AF65-F5344CB8AC3E}">
        <p14:creationId xmlns:p14="http://schemas.microsoft.com/office/powerpoint/2010/main" val="4288142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TESCO can attract the young talent within providing them flexible working so, they can effectively manage their work and individual lives as well.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D3F0B39-D84A-4C5E-BD2E-E77F610F3196}" type="slidenum">
              <a:rPr lang="en-US" smtClean="0"/>
              <a:t>5</a:t>
            </a:fld>
            <a:endParaRPr lang="en-US"/>
          </a:p>
        </p:txBody>
      </p:sp>
    </p:spTree>
    <p:extLst>
      <p:ext uri="{BB962C8B-B14F-4D97-AF65-F5344CB8AC3E}">
        <p14:creationId xmlns:p14="http://schemas.microsoft.com/office/powerpoint/2010/main" val="703607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Times New Roman" panose="02020603050405020304" pitchFamily="18" charset="0"/>
                <a:cs typeface="Times New Roman" panose="02020603050405020304" pitchFamily="18" charset="0"/>
              </a:rPr>
              <a:t>This</a:t>
            </a:r>
            <a:r>
              <a:rPr lang="en-GB" sz="1200" baseline="0" dirty="0">
                <a:solidFill>
                  <a:schemeClr val="tx1"/>
                </a:solidFill>
                <a:latin typeface="Times New Roman" panose="02020603050405020304" pitchFamily="18" charset="0"/>
                <a:cs typeface="Times New Roman" panose="02020603050405020304" pitchFamily="18" charset="0"/>
              </a:rPr>
              <a:t> </a:t>
            </a:r>
            <a:r>
              <a:rPr lang="en-GB" sz="1200" dirty="0">
                <a:solidFill>
                  <a:schemeClr val="tx1"/>
                </a:solidFill>
                <a:latin typeface="Times New Roman" panose="02020603050405020304" pitchFamily="18" charset="0"/>
                <a:cs typeface="Times New Roman" panose="02020603050405020304" pitchFamily="18" charset="0"/>
              </a:rPr>
              <a:t>further results in creating that environment at the workplace that is consist of diversity. </a:t>
            </a:r>
            <a:endParaRPr lang="en-US" sz="1200" dirty="0">
              <a:latin typeface="Times New Roman" panose="02020603050405020304" pitchFamily="18" charset="0"/>
              <a:cs typeface="Times New Roman" panose="02020603050405020304" pitchFamily="18" charset="0"/>
            </a:endParaRPr>
          </a:p>
          <a:p>
            <a:r>
              <a:rPr lang="en-GB" sz="1200" kern="1200" dirty="0">
                <a:solidFill>
                  <a:schemeClr val="tx1"/>
                </a:solidFill>
                <a:effectLst/>
                <a:latin typeface="+mn-lt"/>
                <a:ea typeface="+mn-ea"/>
                <a:cs typeface="+mn-cs"/>
              </a:rPr>
              <a:t>Workplace flexibility encourage employees in terms of adapting the circumstances arriving at the workplace. Thus, within showing unity and diversity the problems have been faced by the employees.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D3F0B39-D84A-4C5E-BD2E-E77F610F3196}" type="slidenum">
              <a:rPr lang="en-US" smtClean="0"/>
              <a:t>6</a:t>
            </a:fld>
            <a:endParaRPr lang="en-US"/>
          </a:p>
        </p:txBody>
      </p:sp>
    </p:spTree>
    <p:extLst>
      <p:ext uri="{BB962C8B-B14F-4D97-AF65-F5344CB8AC3E}">
        <p14:creationId xmlns:p14="http://schemas.microsoft.com/office/powerpoint/2010/main" val="860806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Flexibility in working schedules job opportunities for those individuals as well who are facing physical disabilities or any kind of health issues. Those employees can easily work from their home within focusing over their health issues. In this manner all employees got the opportunity in regards to perform the work.</a:t>
            </a:r>
          </a:p>
          <a:p>
            <a:pPr marL="0" indent="0" algn="just">
              <a:buFont typeface="Arial" panose="020B0604020202020204" pitchFamily="34" charset="0"/>
              <a:buNone/>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171450" indent="-171450" algn="just">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In TESCO, the major focus is being assured in creating the sense of belongingness in the employees so, they can feel comfortable at the workplace. Thus, flexible working helps in providing platform to those employees as well who does not get any opportunity to show their talent. Thus, in this manner employees in TESCO can get the opportunity in regards to show their talent and also they get the sense of belongingness in the organization as they get the higher values.</a:t>
            </a:r>
          </a:p>
          <a:p>
            <a:pPr marL="0" indent="0" algn="just">
              <a:buFont typeface="Arial" panose="020B0604020202020204" pitchFamily="34" charset="0"/>
              <a:buNone/>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171450" indent="-171450" algn="just">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Flexible working helps in clearly communicating the goals and the progress is being assured. Within conducting meeting at the digital platform wide range of employees can be involved in the meeting in TESCO which results in communication of set objective and goals in clear manner.</a:t>
            </a:r>
          </a:p>
          <a:p>
            <a:pPr marL="0" indent="0" algn="just">
              <a:buFont typeface="Arial" panose="020B0604020202020204" pitchFamily="34" charset="0"/>
              <a:buNone/>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171450" indent="-171450" algn="just">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In organization there are different groups has been created by the employees. Those employees who are not part of any group often feels discriminated. Thus, flexible working create a pause over different kinds of group and supports the unity at the workplace within including all the people at the workplace. </a:t>
            </a:r>
          </a:p>
          <a:p>
            <a:pPr marL="0" indent="0" algn="just">
              <a:buFont typeface="Arial" panose="020B0604020202020204" pitchFamily="34" charset="0"/>
              <a:buNone/>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171450" indent="-171450" algn="just">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When TESCO offers the flexible working this results in acknowledging their employees who lives outside at the work. Thus, this kind of inclusive thinking is highly attractive to the applicants.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D3F0B39-D84A-4C5E-BD2E-E77F610F3196}" type="slidenum">
              <a:rPr lang="en-US" smtClean="0"/>
              <a:t>9</a:t>
            </a:fld>
            <a:endParaRPr lang="en-US"/>
          </a:p>
        </p:txBody>
      </p:sp>
    </p:spTree>
    <p:extLst>
      <p:ext uri="{BB962C8B-B14F-4D97-AF65-F5344CB8AC3E}">
        <p14:creationId xmlns:p14="http://schemas.microsoft.com/office/powerpoint/2010/main" val="2088316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HR department of TESCO is accountable for creating the safe and effective working environment for the employees that supports diversity and inclusion at the workplace.</a:t>
            </a:r>
            <a:endParaRPr lang="en-US" dirty="0"/>
          </a:p>
        </p:txBody>
      </p:sp>
      <p:sp>
        <p:nvSpPr>
          <p:cNvPr id="4" name="Slide Number Placeholder 3"/>
          <p:cNvSpPr>
            <a:spLocks noGrp="1"/>
          </p:cNvSpPr>
          <p:nvPr>
            <p:ph type="sldNum" sz="quarter" idx="10"/>
          </p:nvPr>
        </p:nvSpPr>
        <p:spPr/>
        <p:txBody>
          <a:bodyPr/>
          <a:lstStyle/>
          <a:p>
            <a:fld id="{0D3F0B39-D84A-4C5E-BD2E-E77F610F3196}" type="slidenum">
              <a:rPr lang="en-US" smtClean="0"/>
              <a:t>11</a:t>
            </a:fld>
            <a:endParaRPr lang="en-US"/>
          </a:p>
        </p:txBody>
      </p:sp>
    </p:spTree>
    <p:extLst>
      <p:ext uri="{BB962C8B-B14F-4D97-AF65-F5344CB8AC3E}">
        <p14:creationId xmlns:p14="http://schemas.microsoft.com/office/powerpoint/2010/main" val="810457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HR in TESCO is accountable for conducting the employees survey and on the basis of the gathered data decision is being taken. Therefore, in context of flexible working the survey must be conducted and opinion of each employee must be taken which promotes diversity and inclusion. All the employee must be involved in the survey and the final act needs to take on the basis of that so, the employees can effectively perform their practices </a:t>
            </a:r>
          </a:p>
          <a:p>
            <a:pPr marL="0" indent="0">
              <a:buFont typeface="Arial" panose="020B0604020202020204" pitchFamily="34" charset="0"/>
              <a:buNone/>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171450" indent="-171450">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another major role that is being played by HR at TESCO in terms of promoting diversity and inclusion at the workplace in related to assessing the policies. HR makes the policies related to flexible working practices which included polices such as- work from home policy. Thus, in this manner all employees that are completely fine or those who are facing any kind of health issues can also perform their task from the home as well. In this manner, employees do not feel discriminated at the workplace. </a:t>
            </a:r>
          </a:p>
          <a:p>
            <a:pPr marL="0" indent="0">
              <a:buFont typeface="Arial" panose="020B0604020202020204" pitchFamily="34" charset="0"/>
              <a:buNone/>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171450" indent="-171450">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At the time of flexible working also inclusion must be considered as the part of on-boarding facilities. New employees that are being recruited at the workplace must be introduce to the existing employees. Thus, in this manner HR department at the TESCO can promote the inclusion at the workplace within involving new employees in the on-boarding facilities. In this manner, new employees get the sense of belongingness at the workplace within performing the flexible working practices.</a:t>
            </a:r>
          </a:p>
          <a:p>
            <a:pPr marL="0" indent="0">
              <a:buFont typeface="Arial" panose="020B0604020202020204" pitchFamily="34" charset="0"/>
              <a:buNone/>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171450" indent="-171450">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Employees who are comfortable with remote working can often feel that they are facing discrimination. Thus, in this case HR plays vital role within creating the faith in the employees that their issues are being heard and solved by them. </a:t>
            </a:r>
          </a:p>
          <a:p>
            <a:pPr marL="0" indent="0">
              <a:buFont typeface="Arial" panose="020B0604020202020204" pitchFamily="34" charset="0"/>
              <a:buNone/>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171450" indent="-171450">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biased culture at the workplace leads to impact the confidence level of employees at the workplace that further affects the productivity of employees. Therefore, HR department at TESCO keeps focus over the daily practices at the workplace even at the time of flexible working as well. This helps in knowing whether employees are satisfied on not which results in promoting inclusion at the workplace. </a:t>
            </a:r>
          </a:p>
          <a:p>
            <a:pPr marL="0" indent="0">
              <a:buFont typeface="Arial" panose="020B0604020202020204" pitchFamily="34" charset="0"/>
              <a:buNone/>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171450" indent="-171450">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 Thus, HR department at the TESCO plays mandatory role in promoting diversity and inclusion through flexible working.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171450" indent="-17145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D3F0B39-D84A-4C5E-BD2E-E77F610F3196}" type="slidenum">
              <a:rPr lang="en-US" smtClean="0"/>
              <a:t>13</a:t>
            </a:fld>
            <a:endParaRPr lang="en-US"/>
          </a:p>
        </p:txBody>
      </p:sp>
    </p:spTree>
    <p:extLst>
      <p:ext uri="{BB962C8B-B14F-4D97-AF65-F5344CB8AC3E}">
        <p14:creationId xmlns:p14="http://schemas.microsoft.com/office/powerpoint/2010/main" val="1420222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Furthermore, it has been concluded that, human resource plays vital role in promoting the diversity along with the inclusion practices within adopting flexible working practices at the workplace. Thus, the final conclusion that is being arrived is that, flexible working practices leads to increase the effectiveness of employees and efficiency of organization as well.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0D3F0B39-D84A-4C5E-BD2E-E77F610F3196}" type="slidenum">
              <a:rPr lang="en-US" smtClean="0"/>
              <a:t>14</a:t>
            </a:fld>
            <a:endParaRPr lang="en-US"/>
          </a:p>
        </p:txBody>
      </p:sp>
    </p:spTree>
    <p:extLst>
      <p:ext uri="{BB962C8B-B14F-4D97-AF65-F5344CB8AC3E}">
        <p14:creationId xmlns:p14="http://schemas.microsoft.com/office/powerpoint/2010/main" val="9708193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err="1">
                <a:solidFill>
                  <a:schemeClr val="tx1"/>
                </a:solidFill>
                <a:latin typeface="Times New Roman" panose="02020603050405020304" pitchFamily="18" charset="0"/>
                <a:cs typeface="Times New Roman" panose="02020603050405020304" pitchFamily="18" charset="0"/>
              </a:rPr>
              <a:t>Jonsen</a:t>
            </a:r>
            <a:r>
              <a:rPr lang="en-GB" sz="1200" dirty="0">
                <a:solidFill>
                  <a:schemeClr val="tx1"/>
                </a:solidFill>
                <a:latin typeface="Times New Roman" panose="02020603050405020304" pitchFamily="18" charset="0"/>
                <a:cs typeface="Times New Roman" panose="02020603050405020304" pitchFamily="18" charset="0"/>
              </a:rPr>
              <a:t> and et.al., 2021. Diversity and inclusion branding: a five-country comparison of corporate websites. The International Journal of Human Resource Management. 32(3). pp.616-649Kelliher, C. and De Menezes, L.M., 2019. Flexible working in organisations: A research </a:t>
            </a:r>
            <a:r>
              <a:rPr lang="en-GB" sz="1200" dirty="0" err="1">
                <a:solidFill>
                  <a:schemeClr val="tx1"/>
                </a:solidFill>
                <a:latin typeface="Times New Roman" panose="02020603050405020304" pitchFamily="18" charset="0"/>
                <a:cs typeface="Times New Roman" panose="02020603050405020304" pitchFamily="18" charset="0"/>
              </a:rPr>
              <a:t>overview</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Kossek</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E.E. and Lee, K.H., 2022. Work-life inclusion for women’s career equality: Why it matters and what to do about it. Organizational Dynamics. 51(2). p.100818.</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Moura, M.B.L.D., 2021. Equity Research in Food &amp; Retail Industry-TESCO PLC (Doctoral dissertation,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Instituto</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Superior de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Economia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e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Gestão</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Setiyani</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et.al., 2019. The effect of work environment on flexible working hours, employee engagement and employee motivation. International Review of Management and Marketing. 9(3). pp.112-116.</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Soga and et.al., 2022. Unmasking the other face of flexible working practices: A systematic literature review. Journal of Business Research. 142. pp.648-662.</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Supriatna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M.D.,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Sofiani</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N.F.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Anindita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N., 2021, July. More Flexible Working, More Productive Workers?. In 2nd International Conference on Administration Science 2020 (ICAS 2020) (pp. 156-159). Atlantis Press.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Vargas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Llave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O. and Weber, T., 2020. Regulations to address work–life balance in digital flexible working arrangements.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D3F0B39-D84A-4C5E-BD2E-E77F610F3196}" type="slidenum">
              <a:rPr lang="en-US" smtClean="0"/>
              <a:t>15</a:t>
            </a:fld>
            <a:endParaRPr lang="en-US"/>
          </a:p>
        </p:txBody>
      </p:sp>
    </p:spTree>
    <p:extLst>
      <p:ext uri="{BB962C8B-B14F-4D97-AF65-F5344CB8AC3E}">
        <p14:creationId xmlns:p14="http://schemas.microsoft.com/office/powerpoint/2010/main" val="37010176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9D01A463-36B9-4E5D-B226-850863C6FC7F}" type="datetime1">
              <a:rPr lang="en-US" smtClean="0"/>
              <a:t>8/20/2022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48222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9DC92D-74E8-4447-AB7A-E4BEF6CF3FA8}" type="datetime1">
              <a:rPr lang="en-US" smtClean="0"/>
              <a:t>8/20/2022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519820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7330AF-CEB8-4322-8C84-EF96A15ECE2D}" type="datetime1">
              <a:rPr lang="en-US" smtClean="0"/>
              <a:t>8/20/2022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968200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99A98B5-EC93-4599-98F9-6B0FC0B2ADC4}" type="datetime1">
              <a:rPr lang="en-US" smtClean="0"/>
              <a:t>8/20/2022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945184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898324-09CD-4746-852C-1D4F53336A4C}" type="datetime1">
              <a:rPr lang="en-US" smtClean="0"/>
              <a:t>8/20/2022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60402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7C9CAD-65EC-4F80-9C21-BC415732C035}" type="datetime1">
              <a:rPr lang="en-US" smtClean="0"/>
              <a:t>8/20/2022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04278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FD327B-6078-4193-AEAE-FA325B597B78}" type="datetime1">
              <a:rPr lang="en-US" smtClean="0"/>
              <a:t>8/20/2022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4097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5D4991-7D10-4053-A304-42EF562435DB}" type="datetime1">
              <a:rPr lang="en-US" smtClean="0"/>
              <a:t>8/20/2022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6053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17BBC6-25EB-4B0F-A550-B876BF6F03E3}" type="datetime1">
              <a:rPr lang="en-US" smtClean="0"/>
              <a:t>8/20/2022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1994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E7A279-E875-4D85-B89E-07F0370A2DAD}" type="datetime1">
              <a:rPr lang="en-US" smtClean="0"/>
              <a:t>8/20/2022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4130668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2E7A279-E875-4D85-B89E-07F0370A2DAD}" type="datetime1">
              <a:rPr lang="en-US" smtClean="0"/>
              <a:t>8/20/2022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7615552"/>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2E7A279-E875-4D85-B89E-07F0370A2DAD}" type="datetime1">
              <a:rPr lang="en-US" smtClean="0"/>
              <a:t>8/20/2022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32258258"/>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E7A279-E875-4D85-B89E-07F0370A2DAD}" type="datetime1">
              <a:rPr lang="en-US" smtClean="0"/>
              <a:t>8/20/2022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79387485"/>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2E7A279-E875-4D85-B89E-07F0370A2DAD}" type="datetime1">
              <a:rPr lang="en-US" smtClean="0"/>
              <a:t>8/20/2022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67934485"/>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2E7A279-E875-4D85-B89E-07F0370A2DAD}" type="datetime1">
              <a:rPr lang="en-US" smtClean="0"/>
              <a:t>8/20/2022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1201415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4C5F121-E2E6-4CBB-B883-8BB659FA0FE9}" type="datetime1">
              <a:rPr lang="en-US" smtClean="0"/>
              <a:t>8/20/2022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505073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7FFD642-5A36-4520-A915-07EE5E759857}" type="datetime1">
              <a:rPr lang="en-US" smtClean="0"/>
              <a:t>8/20/2022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68403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F2E7A279-E875-4D85-B89E-07F0370A2DAD}" type="datetime1">
              <a:rPr lang="en-US" smtClean="0"/>
              <a:t>8/20/2022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11831327"/>
      </p:ext>
    </p:extLst>
  </p:cSld>
  <p:clrMap bg1="lt1" tx1="dk1" bg2="lt2" tx2="dk2" accent1="accent1" accent2="accent2" accent3="accent3" accent4="accent4" accent5="accent5" accent6="accent6" hlink="hlink" folHlink="folHlink"/>
  <p:sldLayoutIdLst>
    <p:sldLayoutId id="2147483893" r:id="rId1"/>
    <p:sldLayoutId id="2147483894" r:id="rId2"/>
    <p:sldLayoutId id="2147483895" r:id="rId3"/>
    <p:sldLayoutId id="2147483896" r:id="rId4"/>
    <p:sldLayoutId id="2147483897" r:id="rId5"/>
    <p:sldLayoutId id="2147483898" r:id="rId6"/>
    <p:sldLayoutId id="2147483899" r:id="rId7"/>
    <p:sldLayoutId id="2147483900" r:id="rId8"/>
    <p:sldLayoutId id="2147483901" r:id="rId9"/>
    <p:sldLayoutId id="2147483902" r:id="rId10"/>
    <p:sldLayoutId id="2147483903" r:id="rId11"/>
    <p:sldLayoutId id="2147483904" r:id="rId12"/>
    <p:sldLayoutId id="2147483905" r:id="rId13"/>
    <p:sldLayoutId id="2147483906" r:id="rId14"/>
    <p:sldLayoutId id="2147483907" r:id="rId15"/>
    <p:sldLayoutId id="2147483908" r:id="rId16"/>
    <p:sldLayoutId id="2147483909" r:id="rId17"/>
  </p:sldLayoutIdLst>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Rectangle 12">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1" name="Rectangle 20">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28B7E1B-9F7C-7746-2488-E11CD4FA7431}"/>
              </a:ext>
            </a:extLst>
          </p:cNvPr>
          <p:cNvSpPr>
            <a:spLocks noGrp="1"/>
          </p:cNvSpPr>
          <p:nvPr>
            <p:ph type="title"/>
          </p:nvPr>
        </p:nvSpPr>
        <p:spPr>
          <a:xfrm>
            <a:off x="1700944" y="921590"/>
            <a:ext cx="8825658" cy="3389217"/>
          </a:xfrm>
        </p:spPr>
        <p:txBody>
          <a:bodyPr vert="horz" lIns="91440" tIns="45720" rIns="91440" bIns="45720" rtlCol="0" anchor="ctr">
            <a:normAutofit fontScale="90000"/>
          </a:bodyPr>
          <a:lstStyle/>
          <a:p>
            <a:pPr algn="ctr"/>
            <a:r>
              <a:rPr lang="en-GB" sz="5300" b="1" i="1" dirty="0">
                <a:solidFill>
                  <a:schemeClr val="accent1">
                    <a:lumMod val="20000"/>
                    <a:lumOff val="80000"/>
                  </a:schemeClr>
                </a:solidFill>
                <a:latin typeface="Times New Roman" panose="02020603050405020304" pitchFamily="18" charset="0"/>
                <a:cs typeface="Times New Roman" panose="02020603050405020304" pitchFamily="18" charset="0"/>
              </a:rPr>
              <a:t>LCBB5004</a:t>
            </a:r>
            <a:r>
              <a:rPr lang="en-GB" sz="6600" b="1" i="1" dirty="0">
                <a:solidFill>
                  <a:schemeClr val="accent1">
                    <a:lumMod val="20000"/>
                    <a:lumOff val="80000"/>
                  </a:schemeClr>
                </a:solidFill>
                <a:latin typeface="Times New Roman" panose="02020603050405020304" pitchFamily="18" charset="0"/>
                <a:cs typeface="Times New Roman" panose="02020603050405020304" pitchFamily="18" charset="0"/>
              </a:rPr>
              <a:t>-Managing People</a:t>
            </a:r>
            <a:br>
              <a:rPr lang="en-GB" sz="6600" b="1" i="1" dirty="0">
                <a:solidFill>
                  <a:schemeClr val="accent1">
                    <a:lumMod val="20000"/>
                    <a:lumOff val="80000"/>
                  </a:schemeClr>
                </a:solidFill>
                <a:latin typeface="Times New Roman" panose="02020603050405020304" pitchFamily="18" charset="0"/>
                <a:cs typeface="Times New Roman" panose="02020603050405020304" pitchFamily="18" charset="0"/>
              </a:rPr>
            </a:br>
            <a:r>
              <a:rPr lang="en-GB" sz="6600" b="1" i="1" dirty="0">
                <a:solidFill>
                  <a:schemeClr val="accent1">
                    <a:lumMod val="20000"/>
                    <a:lumOff val="80000"/>
                  </a:schemeClr>
                </a:solidFill>
                <a:latin typeface="Times New Roman" panose="02020603050405020304" pitchFamily="18" charset="0"/>
                <a:cs typeface="Times New Roman" panose="02020603050405020304" pitchFamily="18" charset="0"/>
              </a:rPr>
              <a:t>Assessment 1 </a:t>
            </a:r>
            <a:br>
              <a:rPr lang="en-GB" sz="6600" b="1" i="1" dirty="0">
                <a:solidFill>
                  <a:schemeClr val="accent1">
                    <a:lumMod val="20000"/>
                    <a:lumOff val="80000"/>
                  </a:schemeClr>
                </a:solidFill>
                <a:latin typeface="Times New Roman" panose="02020603050405020304" pitchFamily="18" charset="0"/>
                <a:cs typeface="Times New Roman" panose="02020603050405020304" pitchFamily="18" charset="0"/>
              </a:rPr>
            </a:br>
            <a:r>
              <a:rPr lang="en-GB" sz="6600" b="1" i="1" dirty="0">
                <a:solidFill>
                  <a:schemeClr val="accent1">
                    <a:lumMod val="20000"/>
                    <a:lumOff val="80000"/>
                  </a:schemeClr>
                </a:solidFill>
                <a:latin typeface="Times New Roman" panose="02020603050405020304" pitchFamily="18" charset="0"/>
                <a:cs typeface="Times New Roman" panose="02020603050405020304" pitchFamily="18" charset="0"/>
              </a:rPr>
              <a:t>Individual Presentation</a:t>
            </a:r>
            <a:endParaRPr lang="en-US" sz="6600" dirty="0">
              <a:solidFill>
                <a:schemeClr val="accent1">
                  <a:lumMod val="20000"/>
                  <a:lumOff val="80000"/>
                </a:schemeClr>
              </a:solidFill>
            </a:endParaRPr>
          </a:p>
        </p:txBody>
      </p:sp>
      <p:sp>
        <p:nvSpPr>
          <p:cNvPr id="3" name="Text Placeholder 2">
            <a:extLst>
              <a:ext uri="{FF2B5EF4-FFF2-40B4-BE49-F238E27FC236}">
                <a16:creationId xmlns:a16="http://schemas.microsoft.com/office/drawing/2014/main" id="{90796CF6-F596-67FC-71E9-5453B7056ABE}"/>
              </a:ext>
            </a:extLst>
          </p:cNvPr>
          <p:cNvSpPr>
            <a:spLocks noGrp="1"/>
          </p:cNvSpPr>
          <p:nvPr>
            <p:ph type="body" idx="1"/>
          </p:nvPr>
        </p:nvSpPr>
        <p:spPr>
          <a:xfrm>
            <a:off x="1700944" y="5249839"/>
            <a:ext cx="8825658" cy="828932"/>
          </a:xfrm>
        </p:spPr>
        <p:txBody>
          <a:bodyPr vert="horz" lIns="91440" tIns="45720" rIns="91440" bIns="45720" rtlCol="0" anchor="t">
            <a:normAutofit/>
          </a:bodyPr>
          <a:lstStyle/>
          <a:p>
            <a:pPr algn="ctr"/>
            <a:r>
              <a:rPr lang="en-US" b="1" i="1" dirty="0">
                <a:solidFill>
                  <a:schemeClr val="accent2">
                    <a:lumMod val="75000"/>
                  </a:schemeClr>
                </a:solidFill>
                <a:latin typeface="Times New Roman" panose="02020603050405020304" pitchFamily="18" charset="0"/>
                <a:cs typeface="Times New Roman" panose="02020603050405020304" pitchFamily="18" charset="0"/>
              </a:rPr>
              <a:t>Daniela Stefan</a:t>
            </a:r>
          </a:p>
          <a:p>
            <a:pPr algn="ctr"/>
            <a:r>
              <a:rPr lang="en-US" b="1" i="1" dirty="0">
                <a:solidFill>
                  <a:schemeClr val="accent2">
                    <a:lumMod val="75000"/>
                  </a:schemeClr>
                </a:solidFill>
                <a:latin typeface="Times New Roman" panose="02020603050405020304" pitchFamily="18" charset="0"/>
                <a:cs typeface="Times New Roman" panose="02020603050405020304" pitchFamily="18" charset="0"/>
              </a:rPr>
              <a:t>Student id: 1714718</a:t>
            </a:r>
          </a:p>
        </p:txBody>
      </p:sp>
      <p:sp>
        <p:nvSpPr>
          <p:cNvPr id="4" name="Slide Number Placeholder 3">
            <a:extLst>
              <a:ext uri="{FF2B5EF4-FFF2-40B4-BE49-F238E27FC236}">
                <a16:creationId xmlns:a16="http://schemas.microsoft.com/office/drawing/2014/main" id="{42731E25-FE08-14E6-608D-C5F13112B7BD}"/>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fld id="{D57F1E4F-1CFF-5643-939E-217C01CDF565}"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44325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a:solidFill>
                  <a:schemeClr val="accent1">
                    <a:lumMod val="20000"/>
                    <a:lumOff val="80000"/>
                  </a:schemeClr>
                </a:solidFill>
                <a:latin typeface="Times New Roman" panose="02020603050405020304" pitchFamily="18" charset="0"/>
                <a:cs typeface="Times New Roman" panose="02020603050405020304" pitchFamily="18" charset="0"/>
              </a:rPr>
              <a:t>TABLE OF CONTENTS</a:t>
            </a:r>
            <a:endParaRPr lang="en-US" sz="3200" b="1" dirty="0">
              <a:solidFill>
                <a:schemeClr val="accent1">
                  <a:lumMod val="20000"/>
                  <a:lumOff val="80000"/>
                </a:schemeClr>
              </a:solidFill>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idx="1"/>
          </p:nvPr>
        </p:nvSpPr>
        <p:spPr bwMode="auto">
          <a:xfrm>
            <a:off x="1295400" y="2785239"/>
            <a:ext cx="9703525"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algn="just" defTabSz="914400">
              <a:buClrTx/>
              <a:buSzTx/>
            </a:pPr>
            <a:r>
              <a:rPr lang="en-GB" altLang="en-US" sz="2000" b="1" i="1" dirty="0">
                <a:latin typeface="Times New Roman" panose="02020603050405020304" pitchFamily="18" charset="0"/>
                <a:ea typeface="Calibri" panose="020F0502020204030204" pitchFamily="34" charset="0"/>
                <a:cs typeface="Times New Roman" panose="02020603050405020304" pitchFamily="18" charset="0"/>
              </a:rPr>
              <a:t>I</a:t>
            </a:r>
            <a:r>
              <a:rPr kumimoji="0" lang="en-GB" altLang="en-US" sz="2000" b="1"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NTRODUCTION	</a:t>
            </a:r>
            <a:endParaRPr kumimoji="0" lang="en-US" altLang="en-US" sz="2000" b="1"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just" defTabSz="914400">
              <a:buClrTx/>
              <a:buSzTx/>
            </a:pPr>
            <a:r>
              <a:rPr kumimoji="0" lang="en-GB" altLang="en-US" sz="2000" b="1"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MAIN BODY	</a:t>
            </a:r>
            <a:endParaRPr kumimoji="0" lang="en-US" altLang="en-US" sz="2000" b="1"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just" defTabSz="914400">
              <a:buClrTx/>
              <a:buSzTx/>
            </a:pPr>
            <a:r>
              <a:rPr kumimoji="0" lang="en-GB" altLang="en-US" sz="2000" b="1"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Importance of flexible working at the organizations	</a:t>
            </a:r>
            <a:endParaRPr kumimoji="0" lang="en-US" altLang="en-US" sz="2000" b="1"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just" defTabSz="914400">
              <a:buClrTx/>
              <a:buSzTx/>
            </a:pPr>
            <a:r>
              <a:rPr kumimoji="0" lang="en-GB" altLang="en-US" sz="2000" b="1"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Case in favour of flexible working in relation to diversity and inclusion at work</a:t>
            </a:r>
            <a:endParaRPr kumimoji="0" lang="en-US" altLang="en-US" sz="2000" b="1"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just" defTabSz="914400">
              <a:buClrTx/>
              <a:buSzTx/>
            </a:pPr>
            <a:r>
              <a:rPr kumimoji="0" lang="en-GB" altLang="en-US" sz="2000" b="1"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Flexible workplace, diversity and inclusion	</a:t>
            </a:r>
            <a:endParaRPr kumimoji="0" lang="en-US" altLang="en-US" sz="2000" b="1"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just" defTabSz="914400">
              <a:buClrTx/>
              <a:buSzTx/>
            </a:pPr>
            <a:r>
              <a:rPr kumimoji="0" lang="en-GB" altLang="en-US" sz="2000" b="1"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Analysing the role of human resource in promoting diversity and inclusion through flexible working	</a:t>
            </a:r>
            <a:endParaRPr kumimoji="0" lang="en-US" altLang="en-US" sz="2000" b="1"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just" defTabSz="914400">
              <a:buClrTx/>
              <a:buSzTx/>
            </a:pPr>
            <a:r>
              <a:rPr kumimoji="0" lang="en-GB" altLang="en-US" sz="2000" b="1"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CONCLUSION	</a:t>
            </a:r>
          </a:p>
          <a:p>
            <a:pPr algn="just" defTabSz="914400">
              <a:buClrTx/>
              <a:buSzTx/>
            </a:pPr>
            <a:r>
              <a:rPr kumimoji="0" lang="en-GB" altLang="en-US" sz="2000" b="1"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REFERENCES</a:t>
            </a:r>
            <a:r>
              <a:rPr kumimoji="0" lang="en-US" altLang="en-US" sz="2000" b="1"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p:txBody>
      </p:sp>
      <p:sp>
        <p:nvSpPr>
          <p:cNvPr id="3" name="Slide Number Placeholder 2">
            <a:extLst>
              <a:ext uri="{FF2B5EF4-FFF2-40B4-BE49-F238E27FC236}">
                <a16:creationId xmlns:a16="http://schemas.microsoft.com/office/drawing/2014/main" id="{2FFA57B5-7A57-AD24-A5AE-F0DC3A437057}"/>
              </a:ext>
            </a:extLst>
          </p:cNvPr>
          <p:cNvSpPr>
            <a:spLocks noGrp="1"/>
          </p:cNvSpPr>
          <p:nvPr>
            <p:ph type="sldNum" sz="quarter" idx="12"/>
          </p:nvPr>
        </p:nvSpPr>
        <p:spPr/>
        <p:txBody>
          <a:bodyPr/>
          <a:lstStyle/>
          <a:p>
            <a:fld id="{E97799C9-84D9-46D2-A11E-BCF8A720529D}" type="slidenum">
              <a:rPr lang="en-US" smtClean="0"/>
              <a:t>2</a:t>
            </a:fld>
            <a:endParaRPr lang="en-US" dirty="0"/>
          </a:p>
        </p:txBody>
      </p:sp>
    </p:spTree>
    <p:extLst>
      <p:ext uri="{BB962C8B-B14F-4D97-AF65-F5344CB8AC3E}">
        <p14:creationId xmlns:p14="http://schemas.microsoft.com/office/powerpoint/2010/main" val="3793676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US" b="1">
                <a:latin typeface="Times New Roman" panose="02020603050405020304" pitchFamily="18" charset="0"/>
                <a:cs typeface="Times New Roman" panose="02020603050405020304" pitchFamily="18" charset="0"/>
              </a:rPr>
              <a:t>INTRODUCTION </a:t>
            </a:r>
          </a:p>
        </p:txBody>
      </p:sp>
      <p:sp>
        <p:nvSpPr>
          <p:cNvPr id="6" name="Slide Number Placeholder 5">
            <a:extLst>
              <a:ext uri="{FF2B5EF4-FFF2-40B4-BE49-F238E27FC236}">
                <a16:creationId xmlns:a16="http://schemas.microsoft.com/office/drawing/2014/main" id="{690315E1-1F04-0905-EC8A-9B50D3C1101C}"/>
              </a:ext>
            </a:extLst>
          </p:cNvPr>
          <p:cNvSpPr>
            <a:spLocks noGrp="1"/>
          </p:cNvSpPr>
          <p:nvPr>
            <p:ph type="sldNum" sz="quarter" idx="12"/>
          </p:nvPr>
        </p:nvSpPr>
        <p:spPr>
          <a:xfrm>
            <a:off x="10352540" y="295729"/>
            <a:ext cx="838199" cy="767687"/>
          </a:xfrm>
        </p:spPr>
        <p:txBody>
          <a:bodyPr>
            <a:normAutofit/>
          </a:bodyPr>
          <a:lstStyle/>
          <a:p>
            <a:pPr>
              <a:spcAft>
                <a:spcPts val="600"/>
              </a:spcAft>
            </a:pPr>
            <a:fld id="{E97799C9-84D9-46D2-A11E-BCF8A720529D}" type="slidenum">
              <a:rPr lang="en-US" smtClean="0"/>
              <a:pPr>
                <a:spcAft>
                  <a:spcPts val="600"/>
                </a:spcAft>
              </a:pPr>
              <a:t>3</a:t>
            </a:fld>
            <a:endParaRPr lang="en-US"/>
          </a:p>
        </p:txBody>
      </p:sp>
      <p:sp>
        <p:nvSpPr>
          <p:cNvPr id="3" name="Content Placeholder 2"/>
          <p:cNvSpPr>
            <a:spLocks noGrp="1"/>
          </p:cNvSpPr>
          <p:nvPr>
            <p:ph idx="1"/>
          </p:nvPr>
        </p:nvSpPr>
        <p:spPr>
          <a:xfrm>
            <a:off x="1154954" y="2603500"/>
            <a:ext cx="5211979" cy="3416300"/>
          </a:xfrm>
        </p:spPr>
        <p:txBody>
          <a:bodyPr anchor="ctr">
            <a:normAutofit lnSpcReduction="10000"/>
          </a:bodyPr>
          <a:lstStyle/>
          <a:p>
            <a:pPr>
              <a:lnSpc>
                <a:spcPct val="90000"/>
              </a:lnSpc>
            </a:pPr>
            <a:r>
              <a:rPr lang="en-GB" sz="2000" dirty="0">
                <a:latin typeface="Times New Roman" panose="02020603050405020304" pitchFamily="18" charset="0"/>
                <a:cs typeface="Times New Roman" panose="02020603050405020304" pitchFamily="18" charset="0"/>
              </a:rPr>
              <a:t>Flexible working has been determined as the way of working that leads to suit an employee’s needs at the workplace. </a:t>
            </a:r>
          </a:p>
          <a:p>
            <a:pPr>
              <a:lnSpc>
                <a:spcPct val="90000"/>
              </a:lnSpc>
            </a:pPr>
            <a:endParaRPr lang="en-GB" sz="2000" dirty="0">
              <a:latin typeface="Times New Roman" panose="02020603050405020304" pitchFamily="18" charset="0"/>
              <a:cs typeface="Times New Roman" panose="02020603050405020304" pitchFamily="18" charset="0"/>
            </a:endParaRPr>
          </a:p>
          <a:p>
            <a:pPr>
              <a:lnSpc>
                <a:spcPct val="90000"/>
              </a:lnSpc>
            </a:pPr>
            <a:r>
              <a:rPr lang="en-GB" sz="2000" dirty="0">
                <a:latin typeface="Times New Roman" panose="02020603050405020304" pitchFamily="18" charset="0"/>
                <a:cs typeface="Times New Roman" panose="02020603050405020304" pitchFamily="18" charset="0"/>
              </a:rPr>
              <a:t>COVID-19 pandemic has promoted the flexible working pattern in the organization. Employees started feeling comfortable within carrying out flexible working practices. </a:t>
            </a:r>
          </a:p>
          <a:p>
            <a:pPr>
              <a:lnSpc>
                <a:spcPct val="90000"/>
              </a:lnSpc>
            </a:pPr>
            <a:endParaRPr lang="en-GB" sz="2000" dirty="0">
              <a:latin typeface="Times New Roman" panose="02020603050405020304" pitchFamily="18" charset="0"/>
              <a:cs typeface="Times New Roman" panose="02020603050405020304" pitchFamily="18" charset="0"/>
            </a:endParaRPr>
          </a:p>
          <a:p>
            <a:pPr>
              <a:lnSpc>
                <a:spcPct val="90000"/>
              </a:lnSpc>
            </a:pPr>
            <a:r>
              <a:rPr lang="en-GB" sz="2000" dirty="0">
                <a:latin typeface="Times New Roman" panose="02020603050405020304" pitchFamily="18" charset="0"/>
                <a:cs typeface="Times New Roman" panose="02020603050405020304" pitchFamily="18" charset="0"/>
              </a:rPr>
              <a:t>Flexible working often supported the diversity and inclusion at the workplace. </a:t>
            </a:r>
          </a:p>
        </p:txBody>
      </p:sp>
      <p:pic>
        <p:nvPicPr>
          <p:cNvPr id="8" name="Picture 7" descr="A picture containing text&#10;&#10;Description automatically generated">
            <a:extLst>
              <a:ext uri="{FF2B5EF4-FFF2-40B4-BE49-F238E27FC236}">
                <a16:creationId xmlns:a16="http://schemas.microsoft.com/office/drawing/2014/main" id="{40712685-6778-8197-D0F8-DD78A82A6342}"/>
              </a:ext>
            </a:extLst>
          </p:cNvPr>
          <p:cNvPicPr>
            <a:picLocks noChangeAspect="1"/>
          </p:cNvPicPr>
          <p:nvPr/>
        </p:nvPicPr>
        <p:blipFill rotWithShape="1">
          <a:blip r:embed="rId3"/>
          <a:srcRect t="3631" r="4" b="4"/>
          <a:stretch/>
        </p:blipFill>
        <p:spPr>
          <a:xfrm>
            <a:off x="6798733" y="2775951"/>
            <a:ext cx="4972720"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808500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304180"/>
            <a:ext cx="9601196" cy="767687"/>
          </a:xfrm>
        </p:spPr>
        <p:txBody>
          <a:bodyPr>
            <a:noAutofit/>
          </a:bodyPr>
          <a:lstStyle/>
          <a:p>
            <a:pPr lvl="1" algn="ctr" defTabSz="457200" rtl="0">
              <a:spcBef>
                <a:spcPct val="0"/>
              </a:spcBef>
            </a:pPr>
            <a:r>
              <a:rPr lang="en-GB" sz="3600" b="1" dirty="0">
                <a:solidFill>
                  <a:schemeClr val="accent1">
                    <a:lumMod val="20000"/>
                    <a:lumOff val="80000"/>
                  </a:schemeClr>
                </a:solidFill>
                <a:latin typeface="Times New Roman" panose="02020603050405020304" pitchFamily="18" charset="0"/>
                <a:cs typeface="Times New Roman" panose="02020603050405020304" pitchFamily="18" charset="0"/>
              </a:rPr>
              <a:t>Importance of flexible working at the organizations </a:t>
            </a:r>
            <a:br>
              <a:rPr lang="en-US" sz="3600" b="1" dirty="0">
                <a:latin typeface="Times New Roman" panose="02020603050405020304" pitchFamily="18" charset="0"/>
                <a:cs typeface="Times New Roman" panose="02020603050405020304" pitchFamily="18" charset="0"/>
              </a:rPr>
            </a:b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295401" y="2442258"/>
            <a:ext cx="10095410" cy="3657599"/>
          </a:xfrm>
        </p:spPr>
        <p:txBody>
          <a:bodyPr>
            <a:normAutofit fontScale="92500" lnSpcReduction="10000"/>
          </a:bodyPr>
          <a:lstStyle/>
          <a:p>
            <a:pPr algn="just"/>
            <a:endParaRPr lang="en-GB" sz="2000" dirty="0">
              <a:solidFill>
                <a:schemeClr val="tx1"/>
              </a:solidFill>
              <a:latin typeface="Times New Roman" panose="02020603050405020304" pitchFamily="18" charset="0"/>
              <a:cs typeface="Times New Roman" panose="02020603050405020304" pitchFamily="18" charset="0"/>
            </a:endParaRPr>
          </a:p>
          <a:p>
            <a:pPr algn="just"/>
            <a:r>
              <a:rPr lang="en-GB" sz="2000" dirty="0">
                <a:solidFill>
                  <a:schemeClr val="tx1"/>
                </a:solidFill>
                <a:latin typeface="Times New Roman" panose="02020603050405020304" pitchFamily="18" charset="0"/>
                <a:cs typeface="Times New Roman" panose="02020603050405020304" pitchFamily="18" charset="0"/>
              </a:rPr>
              <a:t>Flexible working has been determined as the working pattern that primarily focuses on the employee’s satisfaction and comfortable level. </a:t>
            </a:r>
          </a:p>
          <a:p>
            <a:pPr algn="just"/>
            <a:r>
              <a:rPr lang="en-GB" sz="2000" dirty="0">
                <a:solidFill>
                  <a:schemeClr val="tx1"/>
                </a:solidFill>
                <a:latin typeface="Times New Roman" panose="02020603050405020304" pitchFamily="18" charset="0"/>
                <a:cs typeface="Times New Roman" panose="02020603050405020304" pitchFamily="18" charset="0"/>
              </a:rPr>
              <a:t>At the time of pandemic, it was highly important for the organization to adopt the flexible working practices. </a:t>
            </a:r>
          </a:p>
          <a:p>
            <a:pPr algn="just"/>
            <a:r>
              <a:rPr lang="en-GB" sz="2000" dirty="0">
                <a:solidFill>
                  <a:schemeClr val="tx1"/>
                </a:solidFill>
                <a:latin typeface="Times New Roman" panose="02020603050405020304" pitchFamily="18" charset="0"/>
                <a:cs typeface="Times New Roman" panose="02020603050405020304" pitchFamily="18" charset="0"/>
              </a:rPr>
              <a:t>Employees concerned with the flexible schedules do not have to come at the office on a regular basis, but they have the option to work from their home as well.</a:t>
            </a:r>
          </a:p>
          <a:p>
            <a:pPr algn="just"/>
            <a:r>
              <a:rPr lang="en-GB" sz="2000" dirty="0">
                <a:solidFill>
                  <a:schemeClr val="tx1"/>
                </a:solidFill>
                <a:latin typeface="Times New Roman" panose="02020603050405020304" pitchFamily="18" charset="0"/>
                <a:cs typeface="Times New Roman" panose="02020603050405020304" pitchFamily="18" charset="0"/>
              </a:rPr>
              <a:t>According to research, for flexible employees have better fulfilment  at the workplace than the normal workers.</a:t>
            </a:r>
          </a:p>
          <a:p>
            <a:pPr algn="just"/>
            <a:r>
              <a:rPr lang="en-GB" sz="2000" dirty="0">
                <a:solidFill>
                  <a:schemeClr val="tx1"/>
                </a:solidFill>
                <a:latin typeface="Times New Roman" panose="02020603050405020304" pitchFamily="18" charset="0"/>
                <a:cs typeface="Times New Roman" panose="02020603050405020304" pitchFamily="18" charset="0"/>
              </a:rPr>
              <a:t>Flexible scheduling choices can help employees handle anxiety and their mental wellbeing as well as disabilities and chronic medical issues, which can help lower absence levels.</a:t>
            </a:r>
            <a:endParaRPr lang="en-US" sz="2000" dirty="0">
              <a:solidFill>
                <a:schemeClr val="tx1"/>
              </a:solidFill>
              <a:latin typeface="Times New Roman" panose="02020603050405020304" pitchFamily="18" charset="0"/>
              <a:cs typeface="Times New Roman" panose="02020603050405020304" pitchFamily="18" charset="0"/>
            </a:endParaRPr>
          </a:p>
          <a:p>
            <a:pPr algn="just"/>
            <a:endParaRPr lang="en-US" sz="2000" dirty="0"/>
          </a:p>
        </p:txBody>
      </p:sp>
      <p:sp>
        <p:nvSpPr>
          <p:cNvPr id="4" name="Slide Number Placeholder 3">
            <a:extLst>
              <a:ext uri="{FF2B5EF4-FFF2-40B4-BE49-F238E27FC236}">
                <a16:creationId xmlns:a16="http://schemas.microsoft.com/office/drawing/2014/main" id="{C171509F-044D-19C6-A175-DD8C099CE79A}"/>
              </a:ext>
            </a:extLst>
          </p:cNvPr>
          <p:cNvSpPr>
            <a:spLocks noGrp="1"/>
          </p:cNvSpPr>
          <p:nvPr>
            <p:ph type="sldNum" sz="quarter" idx="12"/>
          </p:nvPr>
        </p:nvSpPr>
        <p:spPr/>
        <p:txBody>
          <a:bodyPr/>
          <a:lstStyle/>
          <a:p>
            <a:fld id="{E97799C9-84D9-46D2-A11E-BCF8A720529D}" type="slidenum">
              <a:rPr lang="en-US" smtClean="0"/>
              <a:t>4</a:t>
            </a:fld>
            <a:endParaRPr lang="en-US" dirty="0"/>
          </a:p>
        </p:txBody>
      </p:sp>
    </p:spTree>
    <p:extLst>
      <p:ext uri="{BB962C8B-B14F-4D97-AF65-F5344CB8AC3E}">
        <p14:creationId xmlns:p14="http://schemas.microsoft.com/office/powerpoint/2010/main" val="411542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2">
            <a:extLst>
              <a:ext uri="{FF2B5EF4-FFF2-40B4-BE49-F238E27FC236}">
                <a16:creationId xmlns:a16="http://schemas.microsoft.com/office/drawing/2014/main" id="{0A03BAF4-308A-13E6-393B-D79043634A15}"/>
              </a:ext>
            </a:extLst>
          </p:cNvPr>
          <p:cNvGraphicFramePr>
            <a:graphicFrameLocks noGrp="1"/>
          </p:cNvGraphicFramePr>
          <p:nvPr>
            <p:ph idx="1"/>
            <p:extLst>
              <p:ext uri="{D42A27DB-BD31-4B8C-83A1-F6EECF244321}">
                <p14:modId xmlns:p14="http://schemas.microsoft.com/office/powerpoint/2010/main" val="1193892117"/>
              </p:ext>
            </p:extLst>
          </p:nvPr>
        </p:nvGraphicFramePr>
        <p:xfrm>
          <a:off x="753291" y="2511706"/>
          <a:ext cx="10685417" cy="3487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A1EDED35-7876-186B-8D5C-039275F9DE61}"/>
              </a:ext>
            </a:extLst>
          </p:cNvPr>
          <p:cNvSpPr>
            <a:spLocks noGrp="1"/>
          </p:cNvSpPr>
          <p:nvPr>
            <p:ph type="sldNum" sz="quarter" idx="12"/>
          </p:nvPr>
        </p:nvSpPr>
        <p:spPr/>
        <p:txBody>
          <a:bodyPr/>
          <a:lstStyle/>
          <a:p>
            <a:fld id="{E97799C9-84D9-46D2-A11E-BCF8A720529D}" type="slidenum">
              <a:rPr lang="en-US" smtClean="0"/>
              <a:t>5</a:t>
            </a:fld>
            <a:endParaRPr lang="en-US" dirty="0"/>
          </a:p>
        </p:txBody>
      </p:sp>
      <p:sp>
        <p:nvSpPr>
          <p:cNvPr id="8" name="TextBox 7">
            <a:extLst>
              <a:ext uri="{FF2B5EF4-FFF2-40B4-BE49-F238E27FC236}">
                <a16:creationId xmlns:a16="http://schemas.microsoft.com/office/drawing/2014/main" id="{68F16CE5-8FE9-B7E0-8671-A8A1C01644F0}"/>
              </a:ext>
            </a:extLst>
          </p:cNvPr>
          <p:cNvSpPr txBox="1"/>
          <p:nvPr/>
        </p:nvSpPr>
        <p:spPr>
          <a:xfrm flipH="1">
            <a:off x="2710403" y="679572"/>
            <a:ext cx="6771191" cy="1200329"/>
          </a:xfrm>
          <a:prstGeom prst="rect">
            <a:avLst/>
          </a:prstGeom>
          <a:noFill/>
        </p:spPr>
        <p:txBody>
          <a:bodyPr wrap="square" rtlCol="0">
            <a:spAutoFit/>
          </a:bodyPr>
          <a:lstStyle/>
          <a:p>
            <a:r>
              <a:rPr lang="en-GB" sz="3600" dirty="0">
                <a:solidFill>
                  <a:schemeClr val="accent1">
                    <a:lumMod val="20000"/>
                    <a:lumOff val="80000"/>
                  </a:schemeClr>
                </a:solidFill>
                <a:latin typeface="Times New Roman" panose="02020603050405020304" pitchFamily="18" charset="0"/>
                <a:cs typeface="Times New Roman" panose="02020603050405020304" pitchFamily="18" charset="0"/>
              </a:rPr>
              <a:t> </a:t>
            </a:r>
            <a:r>
              <a:rPr lang="en-GB" sz="3600" b="1" dirty="0">
                <a:solidFill>
                  <a:schemeClr val="accent1">
                    <a:lumMod val="20000"/>
                    <a:lumOff val="80000"/>
                  </a:schemeClr>
                </a:solidFill>
                <a:latin typeface="Times New Roman" panose="02020603050405020304" pitchFamily="18" charset="0"/>
                <a:cs typeface="Times New Roman" panose="02020603050405020304" pitchFamily="18" charset="0"/>
              </a:rPr>
              <a:t>Importance of flexible working</a:t>
            </a:r>
          </a:p>
          <a:p>
            <a:pPr algn="ctr"/>
            <a:r>
              <a:rPr lang="en-GB" sz="3600" b="1" dirty="0">
                <a:solidFill>
                  <a:schemeClr val="accent1">
                    <a:lumMod val="20000"/>
                    <a:lumOff val="80000"/>
                  </a:schemeClr>
                </a:solidFill>
                <a:latin typeface="Times New Roman" panose="02020603050405020304" pitchFamily="18" charset="0"/>
                <a:cs typeface="Times New Roman" panose="02020603050405020304" pitchFamily="18" charset="0"/>
              </a:rPr>
              <a:t> at the organizations </a:t>
            </a:r>
            <a:endParaRPr lang="en-GB" sz="3600" dirty="0">
              <a:solidFill>
                <a:schemeClr val="accent1">
                  <a:lumMod val="20000"/>
                  <a:lumOff val="8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92568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9"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31" name="Freeform: Shape 30">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33"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639098" y="629265"/>
            <a:ext cx="5132438" cy="1622322"/>
          </a:xfrm>
        </p:spPr>
        <p:txBody>
          <a:bodyPr>
            <a:normAutofit/>
          </a:bodyPr>
          <a:lstStyle/>
          <a:p>
            <a:pPr lvl="1" defTabSz="457200" rtl="0">
              <a:spcBef>
                <a:spcPct val="0"/>
              </a:spcBef>
            </a:pPr>
            <a:r>
              <a:rPr lang="en-GB" b="1" dirty="0">
                <a:solidFill>
                  <a:srgbClr val="EBEBEB"/>
                </a:solidFill>
                <a:latin typeface="Times New Roman" panose="02020603050405020304" pitchFamily="18" charset="0"/>
                <a:cs typeface="Times New Roman" panose="02020603050405020304" pitchFamily="18" charset="0"/>
              </a:rPr>
              <a:t>Case in favour of flexible working in relation to diversity and inclusion at work</a:t>
            </a:r>
            <a:br>
              <a:rPr lang="en-US" b="1" dirty="0">
                <a:solidFill>
                  <a:srgbClr val="EBEBEB"/>
                </a:solidFill>
                <a:latin typeface="Times New Roman" panose="02020603050405020304" pitchFamily="18" charset="0"/>
                <a:cs typeface="Times New Roman" panose="02020603050405020304" pitchFamily="18" charset="0"/>
              </a:rPr>
            </a:br>
            <a:endParaRPr lang="en-US" dirty="0">
              <a:solidFill>
                <a:srgbClr val="EBEBEB"/>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6469598" y="1212728"/>
            <a:ext cx="5696805" cy="5204712"/>
          </a:xfrm>
          <a:prstGeom prst="rect">
            <a:avLst/>
          </a:prstGeom>
        </p:spPr>
      </p:pic>
      <p:sp>
        <p:nvSpPr>
          <p:cNvPr id="35" name="Rectangle 34">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B43AF0B2-3BBD-651D-0CFC-94CDBD867816}"/>
              </a:ext>
            </a:extLst>
          </p:cNvPr>
          <p:cNvSpPr>
            <a:spLocks noGrp="1"/>
          </p:cNvSpPr>
          <p:nvPr>
            <p:ph type="sldNum" sz="quarter" idx="12"/>
          </p:nvPr>
        </p:nvSpPr>
        <p:spPr>
          <a:xfrm>
            <a:off x="10352540" y="295729"/>
            <a:ext cx="838199" cy="767687"/>
          </a:xfrm>
        </p:spPr>
        <p:txBody>
          <a:bodyPr>
            <a:normAutofit/>
          </a:bodyPr>
          <a:lstStyle/>
          <a:p>
            <a:pPr>
              <a:spcAft>
                <a:spcPts val="600"/>
              </a:spcAft>
            </a:pPr>
            <a:fld id="{E97799C9-84D9-46D2-A11E-BCF8A720529D}" type="slidenum">
              <a:rPr lang="en-US">
                <a:solidFill>
                  <a:srgbClr val="FFFFFF"/>
                </a:solidFill>
              </a:rPr>
              <a:pPr>
                <a:spcAft>
                  <a:spcPts val="600"/>
                </a:spcAft>
              </a:pPr>
              <a:t>6</a:t>
            </a:fld>
            <a:endParaRPr lang="en-US">
              <a:solidFill>
                <a:srgbClr val="FFFFFF"/>
              </a:solidFill>
            </a:endParaRPr>
          </a:p>
        </p:txBody>
      </p:sp>
      <p:sp>
        <p:nvSpPr>
          <p:cNvPr id="3" name="Content Placeholder 2"/>
          <p:cNvSpPr>
            <a:spLocks noGrp="1"/>
          </p:cNvSpPr>
          <p:nvPr>
            <p:ph idx="1"/>
          </p:nvPr>
        </p:nvSpPr>
        <p:spPr>
          <a:xfrm>
            <a:off x="683012" y="2251587"/>
            <a:ext cx="5132439" cy="3808071"/>
          </a:xfrm>
        </p:spPr>
        <p:txBody>
          <a:bodyPr anchor="ctr">
            <a:normAutofit lnSpcReduction="10000"/>
          </a:bodyPr>
          <a:lstStyle/>
          <a:p>
            <a:r>
              <a:rPr lang="en-GB" dirty="0">
                <a:solidFill>
                  <a:srgbClr val="FFFFFF"/>
                </a:solidFill>
                <a:latin typeface="Times New Roman" panose="02020603050405020304" pitchFamily="18" charset="0"/>
                <a:cs typeface="Times New Roman" panose="02020603050405020304" pitchFamily="18" charset="0"/>
              </a:rPr>
              <a:t>Workplace flexibility leads to providing the employees more opportunities in order to organise their time better, so they effectively spend quality and productive time with the other employees. </a:t>
            </a:r>
          </a:p>
          <a:p>
            <a:r>
              <a:rPr lang="en-GB" dirty="0">
                <a:solidFill>
                  <a:srgbClr val="FFFFFF"/>
                </a:solidFill>
                <a:latin typeface="Times New Roman" panose="02020603050405020304" pitchFamily="18" charset="0"/>
                <a:cs typeface="Times New Roman" panose="02020603050405020304" pitchFamily="18" charset="0"/>
              </a:rPr>
              <a:t>In this manner workplace flexibility leads to encourage the diversity at the workplace and supports the interaction among the people from different culture and backgrounds at the workplace.</a:t>
            </a:r>
          </a:p>
          <a:p>
            <a:r>
              <a:rPr lang="en-GB" dirty="0">
                <a:solidFill>
                  <a:srgbClr val="FFFFFF"/>
                </a:solidFill>
                <a:latin typeface="Times New Roman" panose="02020603050405020304" pitchFamily="18" charset="0"/>
                <a:cs typeface="Times New Roman" panose="02020603050405020304" pitchFamily="18" charset="0"/>
              </a:rPr>
              <a:t>In same manner, flexible working leads to support the diversity at the workplace that enhance the interaction among the employees.</a:t>
            </a:r>
          </a:p>
          <a:p>
            <a:endParaRPr lang="en-US"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421653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10">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9" name="Rectangle 21">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0" name="Rectangle 23">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41" name="Freeform: Shape 25">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42"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01B58FEC-2EF3-598E-8107-27C49A91204F}"/>
              </a:ext>
            </a:extLst>
          </p:cNvPr>
          <p:cNvSpPr>
            <a:spLocks noGrp="1"/>
          </p:cNvSpPr>
          <p:nvPr>
            <p:ph type="title"/>
          </p:nvPr>
        </p:nvSpPr>
        <p:spPr>
          <a:xfrm>
            <a:off x="617537" y="744573"/>
            <a:ext cx="4305186" cy="1693332"/>
          </a:xfrm>
        </p:spPr>
        <p:txBody>
          <a:bodyPr vert="horz" lIns="91440" tIns="45720" rIns="91440" bIns="45720" rtlCol="0" anchor="ctr">
            <a:normAutofit fontScale="90000"/>
          </a:bodyPr>
          <a:lstStyle/>
          <a:p>
            <a:r>
              <a:rPr lang="en-GB" sz="3600" b="1" dirty="0">
                <a:solidFill>
                  <a:schemeClr val="accent1">
                    <a:lumMod val="20000"/>
                    <a:lumOff val="80000"/>
                  </a:schemeClr>
                </a:solidFill>
                <a:latin typeface="Times New Roman" panose="02020603050405020304" pitchFamily="18" charset="0"/>
                <a:cs typeface="Times New Roman" panose="02020603050405020304" pitchFamily="18" charset="0"/>
              </a:rPr>
              <a:t>Flexible workplace, diversity and inclusion</a:t>
            </a:r>
            <a:endParaRPr lang="en-US" sz="3600" b="0" i="0" kern="1200" dirty="0">
              <a:solidFill>
                <a:srgbClr val="EBEBEB"/>
              </a:solidFill>
              <a:latin typeface="+mj-lt"/>
              <a:ea typeface="+mj-ea"/>
              <a:cs typeface="+mj-cs"/>
            </a:endParaRPr>
          </a:p>
        </p:txBody>
      </p:sp>
      <p:pic>
        <p:nvPicPr>
          <p:cNvPr id="6" name="Picture 5">
            <a:extLst>
              <a:ext uri="{FF2B5EF4-FFF2-40B4-BE49-F238E27FC236}">
                <a16:creationId xmlns:a16="http://schemas.microsoft.com/office/drawing/2014/main" id="{F58ED87C-C466-A122-146C-00734B9F171F}"/>
              </a:ext>
            </a:extLst>
          </p:cNvPr>
          <p:cNvPicPr>
            <a:picLocks noChangeAspect="1"/>
          </p:cNvPicPr>
          <p:nvPr/>
        </p:nvPicPr>
        <p:blipFill>
          <a:blip r:embed="rId3"/>
          <a:srcRect/>
          <a:stretch/>
        </p:blipFill>
        <p:spPr>
          <a:xfrm>
            <a:off x="5068774" y="1402978"/>
            <a:ext cx="6233805" cy="4533900"/>
          </a:xfrm>
          <a:prstGeom prst="rect">
            <a:avLst/>
          </a:prstGeom>
        </p:spPr>
      </p:pic>
      <p:sp>
        <p:nvSpPr>
          <p:cNvPr id="43" name="Rectangle 29">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4" name="Oval 31">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5" name="Oval 33">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5CE55303-550D-2F0F-25FC-54E7A8ACC8DD}"/>
              </a:ext>
            </a:extLst>
          </p:cNvPr>
          <p:cNvSpPr txBox="1"/>
          <p:nvPr/>
        </p:nvSpPr>
        <p:spPr>
          <a:xfrm>
            <a:off x="1025525" y="2804876"/>
            <a:ext cx="3133726" cy="3814383"/>
          </a:xfrm>
          <a:prstGeom prst="rect">
            <a:avLst/>
          </a:prstGeom>
        </p:spPr>
        <p:txBody>
          <a:bodyPr vert="horz" lIns="91440" tIns="45720" rIns="91440" bIns="45720" rtlCol="0">
            <a:normAutofit/>
          </a:bodyPr>
          <a:lstStyle/>
          <a:p>
            <a:pPr marL="342900" indent="-342900">
              <a:spcBef>
                <a:spcPts val="1000"/>
              </a:spcBef>
              <a:buClr>
                <a:schemeClr val="accent1"/>
              </a:buClr>
              <a:buSzPct val="80000"/>
              <a:buFont typeface="Wingdings 3" charset="2"/>
              <a:buChar char=""/>
            </a:pPr>
            <a:r>
              <a:rPr lang="en-GB" dirty="0">
                <a:solidFill>
                  <a:srgbClr val="FFFFFF"/>
                </a:solidFill>
              </a:rPr>
              <a:t>Handling workplace diversity system consists in putting alongside employees from various ethnicities, ages, religious beliefs, race, gender, culture or disabilities to form efficient and successful groups. </a:t>
            </a:r>
            <a:endParaRPr lang="en-US" dirty="0">
              <a:solidFill>
                <a:srgbClr val="FFFFFF"/>
              </a:solidFill>
            </a:endParaRPr>
          </a:p>
        </p:txBody>
      </p:sp>
      <p:sp>
        <p:nvSpPr>
          <p:cNvPr id="46"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3" name="Slide Number Placeholder 2">
            <a:extLst>
              <a:ext uri="{FF2B5EF4-FFF2-40B4-BE49-F238E27FC236}">
                <a16:creationId xmlns:a16="http://schemas.microsoft.com/office/drawing/2014/main" id="{E6C278DE-9BCC-4F9E-9C9D-59FC6111E4A3}"/>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D57F1E4F-1CFF-5643-939E-217C01CDF565}" type="slidenum">
              <a:rPr lang="en-US">
                <a:solidFill>
                  <a:srgbClr val="FFFFFF"/>
                </a:solidFill>
              </a:rPr>
              <a:pPr defTabSz="914400">
                <a:spcAft>
                  <a:spcPts val="600"/>
                </a:spcAft>
              </a:pPr>
              <a:t>7</a:t>
            </a:fld>
            <a:endParaRPr lang="en-US">
              <a:solidFill>
                <a:srgbClr val="FFFFFF"/>
              </a:solidFill>
            </a:endParaRPr>
          </a:p>
        </p:txBody>
      </p:sp>
    </p:spTree>
    <p:extLst>
      <p:ext uri="{BB962C8B-B14F-4D97-AF65-F5344CB8AC3E}">
        <p14:creationId xmlns:p14="http://schemas.microsoft.com/office/powerpoint/2010/main" val="223440476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574D2-9D28-1195-E777-66103B430465}"/>
              </a:ext>
            </a:extLst>
          </p:cNvPr>
          <p:cNvSpPr>
            <a:spLocks noGrp="1"/>
          </p:cNvSpPr>
          <p:nvPr>
            <p:ph type="title"/>
          </p:nvPr>
        </p:nvSpPr>
        <p:spPr>
          <a:xfrm>
            <a:off x="1148797" y="1063417"/>
            <a:ext cx="9569359" cy="1372986"/>
          </a:xfrm>
        </p:spPr>
        <p:txBody>
          <a:bodyPr/>
          <a:lstStyle/>
          <a:p>
            <a:r>
              <a:rPr lang="en-GB" sz="4000" b="1" dirty="0">
                <a:solidFill>
                  <a:schemeClr val="accent1">
                    <a:lumMod val="20000"/>
                    <a:lumOff val="80000"/>
                  </a:schemeClr>
                </a:solidFill>
                <a:latin typeface="Times New Roman" panose="02020603050405020304" pitchFamily="18" charset="0"/>
                <a:cs typeface="Times New Roman" panose="02020603050405020304" pitchFamily="18" charset="0"/>
              </a:rPr>
              <a:t>Flexible workplace, diversity and inclusion</a:t>
            </a:r>
            <a:endParaRPr lang="en-GB" dirty="0"/>
          </a:p>
        </p:txBody>
      </p:sp>
      <p:sp>
        <p:nvSpPr>
          <p:cNvPr id="3" name="Text Placeholder 2">
            <a:extLst>
              <a:ext uri="{FF2B5EF4-FFF2-40B4-BE49-F238E27FC236}">
                <a16:creationId xmlns:a16="http://schemas.microsoft.com/office/drawing/2014/main" id="{41CDE88B-6BC3-898D-F162-E84DC98F7E95}"/>
              </a:ext>
            </a:extLst>
          </p:cNvPr>
          <p:cNvSpPr>
            <a:spLocks noGrp="1"/>
          </p:cNvSpPr>
          <p:nvPr>
            <p:ph type="body" sz="half" idx="2"/>
          </p:nvPr>
        </p:nvSpPr>
        <p:spPr>
          <a:xfrm>
            <a:off x="651087" y="3799390"/>
            <a:ext cx="6826158" cy="2705582"/>
          </a:xfrm>
        </p:spPr>
        <p:txBody>
          <a:bodyPr/>
          <a:lstStyle/>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Management of inclusion is creating and sustaining a system where people from all cultures are regarded, respected and recognised for their unique qualities.</a:t>
            </a:r>
          </a:p>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Inclusive cultures are distinguished by a mutual purpose that is incorporating multiple backgrounds that are detaining variations of knowledge and talent. All that is about the act of making everyone appreciated and give them the sense of being included. </a:t>
            </a:r>
          </a:p>
          <a:p>
            <a:endParaRPr lang="en-GB" dirty="0"/>
          </a:p>
        </p:txBody>
      </p:sp>
      <p:sp>
        <p:nvSpPr>
          <p:cNvPr id="4" name="Slide Number Placeholder 3">
            <a:extLst>
              <a:ext uri="{FF2B5EF4-FFF2-40B4-BE49-F238E27FC236}">
                <a16:creationId xmlns:a16="http://schemas.microsoft.com/office/drawing/2014/main" id="{A00180D4-E123-3562-55E6-521895977A90}"/>
              </a:ext>
            </a:extLst>
          </p:cNvPr>
          <p:cNvSpPr>
            <a:spLocks noGrp="1"/>
          </p:cNvSpPr>
          <p:nvPr>
            <p:ph type="sldNum" sz="quarter" idx="12"/>
          </p:nvPr>
        </p:nvSpPr>
        <p:spPr/>
        <p:txBody>
          <a:bodyPr/>
          <a:lstStyle/>
          <a:p>
            <a:fld id="{D57F1E4F-1CFF-5643-939E-217C01CDF565}" type="slidenum">
              <a:rPr lang="en-US" smtClean="0"/>
              <a:pPr/>
              <a:t>8</a:t>
            </a:fld>
            <a:endParaRPr lang="en-US" dirty="0"/>
          </a:p>
        </p:txBody>
      </p:sp>
      <p:pic>
        <p:nvPicPr>
          <p:cNvPr id="6" name="Picture 5" descr="A group of people around a globe&#10;&#10;Description automatically generated with medium confidence">
            <a:extLst>
              <a:ext uri="{FF2B5EF4-FFF2-40B4-BE49-F238E27FC236}">
                <a16:creationId xmlns:a16="http://schemas.microsoft.com/office/drawing/2014/main" id="{813669AC-0235-B4AE-D325-36CF41F13B0A}"/>
              </a:ext>
            </a:extLst>
          </p:cNvPr>
          <p:cNvPicPr>
            <a:picLocks noChangeAspect="1"/>
          </p:cNvPicPr>
          <p:nvPr/>
        </p:nvPicPr>
        <p:blipFill>
          <a:blip r:embed="rId2"/>
          <a:stretch>
            <a:fillRect/>
          </a:stretch>
        </p:blipFill>
        <p:spPr>
          <a:xfrm flipH="1">
            <a:off x="7895758" y="3405544"/>
            <a:ext cx="3645155" cy="3493273"/>
          </a:xfrm>
          <a:prstGeom prst="rect">
            <a:avLst/>
          </a:prstGeom>
        </p:spPr>
      </p:pic>
    </p:spTree>
    <p:extLst>
      <p:ext uri="{BB962C8B-B14F-4D97-AF65-F5344CB8AC3E}">
        <p14:creationId xmlns:p14="http://schemas.microsoft.com/office/powerpoint/2010/main" val="3170213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fontScale="90000"/>
          </a:bodyPr>
          <a:lstStyle/>
          <a:p>
            <a:pPr lvl="1" defTabSz="457200" rtl="0">
              <a:spcBef>
                <a:spcPct val="0"/>
              </a:spcBef>
            </a:pPr>
            <a:r>
              <a:rPr lang="en-GB" sz="3600" b="1" dirty="0">
                <a:solidFill>
                  <a:schemeClr val="accent1">
                    <a:lumMod val="20000"/>
                    <a:lumOff val="80000"/>
                  </a:schemeClr>
                </a:solidFill>
                <a:latin typeface="Times New Roman" panose="02020603050405020304" pitchFamily="18" charset="0"/>
                <a:cs typeface="Times New Roman" panose="02020603050405020304" pitchFamily="18" charset="0"/>
              </a:rPr>
              <a:t>Flexible workplace, diversity and inclusion </a:t>
            </a:r>
            <a:br>
              <a:rPr lang="en-US" b="1" dirty="0">
                <a:solidFill>
                  <a:srgbClr val="EBEBEB"/>
                </a:solidFill>
                <a:latin typeface="Times New Roman" panose="02020603050405020304" pitchFamily="18" charset="0"/>
                <a:cs typeface="Times New Roman" panose="02020603050405020304" pitchFamily="18" charset="0"/>
              </a:rPr>
            </a:br>
            <a:endParaRPr lang="en-US" dirty="0">
              <a:solidFill>
                <a:srgbClr val="EBEBEB"/>
              </a:solidFill>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D53AE176-4092-F429-223F-B7EF1BDDE928}"/>
              </a:ext>
            </a:extLst>
          </p:cNvPr>
          <p:cNvSpPr>
            <a:spLocks noGrp="1"/>
          </p:cNvSpPr>
          <p:nvPr>
            <p:ph type="sldNum" sz="quarter" idx="12"/>
          </p:nvPr>
        </p:nvSpPr>
        <p:spPr>
          <a:xfrm>
            <a:off x="10352540" y="295729"/>
            <a:ext cx="838199" cy="767687"/>
          </a:xfrm>
        </p:spPr>
        <p:txBody>
          <a:bodyPr>
            <a:normAutofit/>
          </a:bodyPr>
          <a:lstStyle/>
          <a:p>
            <a:pPr>
              <a:spcAft>
                <a:spcPts val="600"/>
              </a:spcAft>
            </a:pPr>
            <a:fld id="{E97799C9-84D9-46D2-A11E-BCF8A720529D}" type="slidenum">
              <a:rPr lang="en-US">
                <a:solidFill>
                  <a:srgbClr val="FFFFFF"/>
                </a:solidFill>
              </a:rPr>
              <a:pPr>
                <a:spcAft>
                  <a:spcPts val="600"/>
                </a:spcAft>
              </a:pPr>
              <a:t>9</a:t>
            </a:fld>
            <a:endParaRPr lang="en-US">
              <a:solidFill>
                <a:srgbClr val="FFFFFF"/>
              </a:solidFill>
            </a:endParaRPr>
          </a:p>
        </p:txBody>
      </p:sp>
      <p:sp>
        <p:nvSpPr>
          <p:cNvPr id="3" name="Content Placeholder 2"/>
          <p:cNvSpPr>
            <a:spLocks noGrp="1"/>
          </p:cNvSpPr>
          <p:nvPr>
            <p:ph idx="1"/>
          </p:nvPr>
        </p:nvSpPr>
        <p:spPr>
          <a:xfrm>
            <a:off x="969759" y="2800269"/>
            <a:ext cx="5211979" cy="3416300"/>
          </a:xfrm>
        </p:spPr>
        <p:txBody>
          <a:bodyPr anchor="ctr">
            <a:normAutofit lnSpcReduction="10000"/>
          </a:bodyPr>
          <a:lstStyle/>
          <a:p>
            <a:pPr>
              <a:lnSpc>
                <a:spcPct val="90000"/>
              </a:lnSpc>
            </a:pPr>
            <a:r>
              <a:rPr lang="en-GB" sz="2000" dirty="0">
                <a:latin typeface="Times New Roman" panose="02020603050405020304" pitchFamily="18" charset="0"/>
                <a:cs typeface="Times New Roman" panose="02020603050405020304" pitchFamily="18" charset="0"/>
              </a:rPr>
              <a:t>Adopting flexible workplace will result in promoting the diversity and inclusion at the workplace in following ways:</a:t>
            </a:r>
            <a:endParaRPr lang="en-US" sz="2000" dirty="0">
              <a:latin typeface="Times New Roman" panose="02020603050405020304" pitchFamily="18" charset="0"/>
              <a:cs typeface="Times New Roman" panose="02020603050405020304" pitchFamily="18" charset="0"/>
            </a:endParaRPr>
          </a:p>
          <a:p>
            <a:pPr>
              <a:lnSpc>
                <a:spcPct val="90000"/>
              </a:lnSpc>
            </a:pPr>
            <a:r>
              <a:rPr lang="en-GB" sz="2000" b="1" dirty="0">
                <a:latin typeface="Times New Roman" panose="02020603050405020304" pitchFamily="18" charset="0"/>
                <a:cs typeface="Times New Roman" panose="02020603050405020304" pitchFamily="18" charset="0"/>
              </a:rPr>
              <a:t>Leveraging flexibility in terms of creating new opportunities.</a:t>
            </a:r>
            <a:endParaRPr lang="en-US" sz="2000" dirty="0">
              <a:latin typeface="Times New Roman" panose="02020603050405020304" pitchFamily="18" charset="0"/>
              <a:cs typeface="Times New Roman" panose="02020603050405020304" pitchFamily="18" charset="0"/>
            </a:endParaRPr>
          </a:p>
          <a:p>
            <a:pPr>
              <a:lnSpc>
                <a:spcPct val="90000"/>
              </a:lnSpc>
            </a:pPr>
            <a:r>
              <a:rPr lang="en-GB" sz="2000" b="1" dirty="0">
                <a:latin typeface="Times New Roman" panose="02020603050405020304" pitchFamily="18" charset="0"/>
                <a:cs typeface="Times New Roman" panose="02020603050405020304" pitchFamily="18" charset="0"/>
              </a:rPr>
              <a:t>Spotlights those employees who are mainly under-represented.</a:t>
            </a:r>
            <a:endParaRPr lang="en-US" sz="2000" dirty="0">
              <a:latin typeface="Times New Roman" panose="02020603050405020304" pitchFamily="18" charset="0"/>
              <a:cs typeface="Times New Roman" panose="02020603050405020304" pitchFamily="18" charset="0"/>
            </a:endParaRPr>
          </a:p>
          <a:p>
            <a:pPr>
              <a:lnSpc>
                <a:spcPct val="90000"/>
              </a:lnSpc>
            </a:pPr>
            <a:r>
              <a:rPr lang="en-GB" sz="2000" b="1" dirty="0">
                <a:latin typeface="Times New Roman" panose="02020603050405020304" pitchFamily="18" charset="0"/>
                <a:cs typeface="Times New Roman" panose="02020603050405020304" pitchFamily="18" charset="0"/>
              </a:rPr>
              <a:t>Helps in clearly communicating the goals and progress.</a:t>
            </a:r>
            <a:endParaRPr lang="en-US" sz="2000" dirty="0">
              <a:latin typeface="Times New Roman" panose="02020603050405020304" pitchFamily="18" charset="0"/>
              <a:cs typeface="Times New Roman" panose="02020603050405020304" pitchFamily="18" charset="0"/>
            </a:endParaRPr>
          </a:p>
          <a:p>
            <a:pPr>
              <a:lnSpc>
                <a:spcPct val="90000"/>
              </a:lnSpc>
            </a:pPr>
            <a:r>
              <a:rPr lang="en-GB" sz="2000" b="1" dirty="0">
                <a:latin typeface="Times New Roman" panose="02020603050405020304" pitchFamily="18" charset="0"/>
                <a:cs typeface="Times New Roman" panose="02020603050405020304" pitchFamily="18" charset="0"/>
              </a:rPr>
              <a:t>Creation of the inclusion network and the interest group.</a:t>
            </a:r>
            <a:endParaRPr lang="en-US" sz="2000" dirty="0">
              <a:latin typeface="Times New Roman" panose="02020603050405020304" pitchFamily="18" charset="0"/>
              <a:cs typeface="Times New Roman" panose="02020603050405020304" pitchFamily="18" charset="0"/>
            </a:endParaRPr>
          </a:p>
          <a:p>
            <a:pPr>
              <a:lnSpc>
                <a:spcPct val="90000"/>
              </a:lnSpc>
            </a:pP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545440" y="3125165"/>
            <a:ext cx="4885145" cy="228021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542442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3" name="Group 22">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24">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9"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0"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575AB176-CDBF-390A-026D-5A6CBC259A90}"/>
              </a:ext>
            </a:extLst>
          </p:cNvPr>
          <p:cNvSpPr>
            <a:spLocks noGrp="1"/>
          </p:cNvSpPr>
          <p:nvPr>
            <p:ph type="title"/>
          </p:nvPr>
        </p:nvSpPr>
        <p:spPr>
          <a:xfrm>
            <a:off x="1154955" y="973667"/>
            <a:ext cx="2942210" cy="4833745"/>
          </a:xfrm>
        </p:spPr>
        <p:txBody>
          <a:bodyPr vert="horz" lIns="91440" tIns="45720" rIns="91440" bIns="45720" rtlCol="0" anchor="ctr">
            <a:normAutofit/>
          </a:bodyPr>
          <a:lstStyle/>
          <a:p>
            <a:r>
              <a:rPr lang="en-US" sz="3600">
                <a:solidFill>
                  <a:srgbClr val="EBEBEB"/>
                </a:solidFill>
              </a:rPr>
              <a:t>Flexible workplace, diversity and inclusion</a:t>
            </a:r>
          </a:p>
        </p:txBody>
      </p:sp>
      <p:sp>
        <p:nvSpPr>
          <p:cNvPr id="32" name="Rectangle 31">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FD7CCEA0-FB87-3900-4FBE-241ADC1650EC}"/>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fld id="{D57F1E4F-1CFF-5643-939E-217C01CDF565}" type="slidenum">
              <a:rPr lang="en-US" b="0" i="0" kern="1200">
                <a:solidFill>
                  <a:srgbClr val="FFFFFF"/>
                </a:solidFill>
                <a:latin typeface="+mn-lt"/>
                <a:ea typeface="+mn-ea"/>
                <a:cs typeface="+mn-cs"/>
              </a:rPr>
              <a:pPr>
                <a:spcAft>
                  <a:spcPts val="600"/>
                </a:spcAft>
              </a:pPr>
              <a:t>10</a:t>
            </a:fld>
            <a:endParaRPr lang="en-US" b="0" i="0" kern="1200">
              <a:solidFill>
                <a:srgbClr val="FFFFFF"/>
              </a:solidFill>
              <a:latin typeface="+mn-lt"/>
              <a:ea typeface="+mn-ea"/>
              <a:cs typeface="+mn-cs"/>
            </a:endParaRPr>
          </a:p>
        </p:txBody>
      </p:sp>
      <p:graphicFrame>
        <p:nvGraphicFramePr>
          <p:cNvPr id="6" name="Text Placeholder 2">
            <a:extLst>
              <a:ext uri="{FF2B5EF4-FFF2-40B4-BE49-F238E27FC236}">
                <a16:creationId xmlns:a16="http://schemas.microsoft.com/office/drawing/2014/main" id="{1DF867A7-65FA-64E6-1BBE-8F370B54C83C}"/>
              </a:ext>
            </a:extLst>
          </p:cNvPr>
          <p:cNvGraphicFramePr/>
          <p:nvPr>
            <p:extLst>
              <p:ext uri="{D42A27DB-BD31-4B8C-83A1-F6EECF244321}">
                <p14:modId xmlns:p14="http://schemas.microsoft.com/office/powerpoint/2010/main" val="3844672355"/>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95853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9022" y="877959"/>
            <a:ext cx="9057138" cy="1207525"/>
          </a:xfrm>
        </p:spPr>
        <p:txBody>
          <a:bodyPr>
            <a:noAutofit/>
          </a:bodyPr>
          <a:lstStyle/>
          <a:p>
            <a:pPr lvl="1" algn="ctr" defTabSz="457200" rtl="0">
              <a:spcBef>
                <a:spcPct val="0"/>
              </a:spcBef>
            </a:pPr>
            <a:r>
              <a:rPr lang="en-GB" sz="2800" b="1" dirty="0">
                <a:solidFill>
                  <a:schemeClr val="accent1">
                    <a:lumMod val="20000"/>
                    <a:lumOff val="80000"/>
                  </a:schemeClr>
                </a:solidFill>
                <a:latin typeface="Times New Roman" panose="02020603050405020304" pitchFamily="18" charset="0"/>
                <a:cs typeface="Times New Roman" panose="02020603050405020304" pitchFamily="18" charset="0"/>
              </a:rPr>
              <a:t>Analysing the role of Human Resource in promoting diversity and inclusion through flexible working </a:t>
            </a:r>
            <a:r>
              <a:rPr lang="en-GB" b="1" dirty="0">
                <a:solidFill>
                  <a:schemeClr val="accent1">
                    <a:lumMod val="20000"/>
                    <a:lumOff val="80000"/>
                  </a:schemeClr>
                </a:solidFill>
                <a:latin typeface="Times New Roman" panose="02020603050405020304" pitchFamily="18" charset="0"/>
                <a:cs typeface="Times New Roman" panose="02020603050405020304" pitchFamily="18" charset="0"/>
              </a:rPr>
              <a:t>(1)</a:t>
            </a:r>
            <a:br>
              <a:rPr lang="en-US" sz="2800" b="1"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67160" y="2500132"/>
            <a:ext cx="6521809" cy="3694956"/>
          </a:xfrm>
        </p:spPr>
        <p:txBody>
          <a:bodyPr>
            <a:normAutofit/>
          </a:bodyPr>
          <a:lstStyle/>
          <a:p>
            <a:pPr algn="just"/>
            <a:endParaRPr lang="en-GB" sz="2000" dirty="0">
              <a:solidFill>
                <a:schemeClr val="tx1"/>
              </a:solidFill>
              <a:latin typeface="Times New Roman" panose="02020603050405020304" pitchFamily="18" charset="0"/>
              <a:cs typeface="Times New Roman" panose="02020603050405020304" pitchFamily="18" charset="0"/>
            </a:endParaRPr>
          </a:p>
          <a:p>
            <a:pPr algn="just"/>
            <a:r>
              <a:rPr lang="en-GB" sz="2000" dirty="0">
                <a:solidFill>
                  <a:schemeClr val="tx1"/>
                </a:solidFill>
                <a:latin typeface="Times New Roman" panose="02020603050405020304" pitchFamily="18" charset="0"/>
                <a:cs typeface="Times New Roman" panose="02020603050405020304" pitchFamily="18" charset="0"/>
              </a:rPr>
              <a:t>Human resource plays crucial role in relation of promoting diversity and inclusion at the workplace within promoting the flexible working practices. </a:t>
            </a:r>
          </a:p>
          <a:p>
            <a:pPr algn="just"/>
            <a:endParaRPr lang="en-GB" sz="2000" dirty="0">
              <a:solidFill>
                <a:schemeClr val="tx1"/>
              </a:solidFill>
              <a:latin typeface="Times New Roman" panose="02020603050405020304" pitchFamily="18" charset="0"/>
              <a:cs typeface="Times New Roman" panose="02020603050405020304" pitchFamily="18" charset="0"/>
            </a:endParaRPr>
          </a:p>
          <a:p>
            <a:pPr algn="just"/>
            <a:r>
              <a:rPr lang="en-GB" sz="2000" dirty="0">
                <a:solidFill>
                  <a:schemeClr val="tx1"/>
                </a:solidFill>
                <a:latin typeface="Times New Roman" panose="02020603050405020304" pitchFamily="18" charset="0"/>
                <a:cs typeface="Times New Roman" panose="02020603050405020304" pitchFamily="18" charset="0"/>
              </a:rPr>
              <a:t>As the working pattern of the organization is completely based on the HR department, flexible working means you can recruit new talents regardless of the location and from minority groups such as people with certain disabilities thru diversity and inclusion practice.</a:t>
            </a:r>
            <a:endParaRPr lang="en-US" sz="2000" dirty="0">
              <a:solidFill>
                <a:schemeClr val="tx1"/>
              </a:solidFill>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B343B56A-509F-7BC3-E334-F948BF98BAD5}"/>
              </a:ext>
            </a:extLst>
          </p:cNvPr>
          <p:cNvSpPr>
            <a:spLocks noGrp="1"/>
          </p:cNvSpPr>
          <p:nvPr>
            <p:ph type="sldNum" sz="quarter" idx="12"/>
          </p:nvPr>
        </p:nvSpPr>
        <p:spPr/>
        <p:txBody>
          <a:bodyPr/>
          <a:lstStyle/>
          <a:p>
            <a:fld id="{E97799C9-84D9-46D2-A11E-BCF8A720529D}" type="slidenum">
              <a:rPr lang="en-US" smtClean="0"/>
              <a:t>11</a:t>
            </a:fld>
            <a:endParaRPr lang="en-US" dirty="0"/>
          </a:p>
        </p:txBody>
      </p:sp>
      <p:pic>
        <p:nvPicPr>
          <p:cNvPr id="4" name="Picture 3"/>
          <p:cNvPicPr>
            <a:picLocks noChangeAspect="1"/>
          </p:cNvPicPr>
          <p:nvPr/>
        </p:nvPicPr>
        <p:blipFill>
          <a:blip r:embed="rId3"/>
          <a:stretch>
            <a:fillRect/>
          </a:stretch>
        </p:blipFill>
        <p:spPr>
          <a:xfrm>
            <a:off x="7341609" y="2763330"/>
            <a:ext cx="4283231" cy="3168560"/>
          </a:xfrm>
          <a:prstGeom prst="rect">
            <a:avLst/>
          </a:prstGeom>
        </p:spPr>
      </p:pic>
    </p:spTree>
    <p:extLst>
      <p:ext uri="{BB962C8B-B14F-4D97-AF65-F5344CB8AC3E}">
        <p14:creationId xmlns:p14="http://schemas.microsoft.com/office/powerpoint/2010/main" val="39342406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CF925-0C79-036B-0562-7B2D1D3FE290}"/>
              </a:ext>
            </a:extLst>
          </p:cNvPr>
          <p:cNvSpPr>
            <a:spLocks noGrp="1"/>
          </p:cNvSpPr>
          <p:nvPr>
            <p:ph type="title"/>
          </p:nvPr>
        </p:nvSpPr>
        <p:spPr>
          <a:xfrm>
            <a:off x="1154954" y="973668"/>
            <a:ext cx="8761413" cy="706964"/>
          </a:xfrm>
        </p:spPr>
        <p:txBody>
          <a:bodyPr>
            <a:normAutofit/>
          </a:bodyPr>
          <a:lstStyle/>
          <a:p>
            <a:pPr>
              <a:lnSpc>
                <a:spcPct val="90000"/>
              </a:lnSpc>
            </a:pPr>
            <a:r>
              <a:rPr lang="en-GB" sz="2000" b="1">
                <a:latin typeface="Times New Roman" panose="02020603050405020304" pitchFamily="18" charset="0"/>
                <a:cs typeface="Times New Roman" panose="02020603050405020304" pitchFamily="18" charset="0"/>
              </a:rPr>
              <a:t>Analysing the role of Human Resource in promoting diversity and inclusion through flexible working (2)</a:t>
            </a:r>
            <a:endParaRPr lang="en-GB" sz="2000"/>
          </a:p>
        </p:txBody>
      </p:sp>
      <p:sp>
        <p:nvSpPr>
          <p:cNvPr id="4" name="Slide Number Placeholder 3">
            <a:extLst>
              <a:ext uri="{FF2B5EF4-FFF2-40B4-BE49-F238E27FC236}">
                <a16:creationId xmlns:a16="http://schemas.microsoft.com/office/drawing/2014/main" id="{83D8F874-F584-DD90-CA63-52FACF1D396A}"/>
              </a:ext>
            </a:extLst>
          </p:cNvPr>
          <p:cNvSpPr>
            <a:spLocks noGrp="1"/>
          </p:cNvSpPr>
          <p:nvPr>
            <p:ph type="sldNum" sz="quarter" idx="12"/>
          </p:nvPr>
        </p:nvSpPr>
        <p:spPr>
          <a:xfrm>
            <a:off x="10352540" y="295729"/>
            <a:ext cx="838199" cy="767687"/>
          </a:xfrm>
        </p:spPr>
        <p:txBody>
          <a:bodyPr>
            <a:normAutofit/>
          </a:bodyPr>
          <a:lstStyle/>
          <a:p>
            <a:pPr>
              <a:spcAft>
                <a:spcPts val="600"/>
              </a:spcAft>
            </a:pPr>
            <a:fld id="{E97799C9-84D9-46D2-A11E-BCF8A720529D}" type="slidenum">
              <a:rPr lang="en-US"/>
              <a:pPr>
                <a:spcAft>
                  <a:spcPts val="600"/>
                </a:spcAft>
              </a:pPr>
              <a:t>12</a:t>
            </a:fld>
            <a:endParaRPr lang="en-US"/>
          </a:p>
        </p:txBody>
      </p:sp>
      <p:sp>
        <p:nvSpPr>
          <p:cNvPr id="3" name="Content Placeholder 2">
            <a:extLst>
              <a:ext uri="{FF2B5EF4-FFF2-40B4-BE49-F238E27FC236}">
                <a16:creationId xmlns:a16="http://schemas.microsoft.com/office/drawing/2014/main" id="{AA6223D5-2ECD-FEE3-5E80-FA2E3B4400FA}"/>
              </a:ext>
            </a:extLst>
          </p:cNvPr>
          <p:cNvSpPr>
            <a:spLocks noGrp="1"/>
          </p:cNvSpPr>
          <p:nvPr>
            <p:ph idx="1"/>
          </p:nvPr>
        </p:nvSpPr>
        <p:spPr>
          <a:xfrm>
            <a:off x="818070" y="2767263"/>
            <a:ext cx="6397313" cy="3659322"/>
          </a:xfrm>
        </p:spPr>
        <p:txBody>
          <a:bodyPr anchor="ctr">
            <a:normAutofit fontScale="92500" lnSpcReduction="20000"/>
          </a:bodyPr>
          <a:lstStyle/>
          <a:p>
            <a:r>
              <a:rPr lang="en-GB" sz="2200" dirty="0">
                <a:latin typeface="Times New Roman" panose="02020603050405020304" pitchFamily="18" charset="0"/>
                <a:cs typeface="Times New Roman" panose="02020603050405020304" pitchFamily="18" charset="0"/>
              </a:rPr>
              <a:t>HR is responsible with employee wellbeing by solving any conflicts among others responsibilities. </a:t>
            </a:r>
          </a:p>
          <a:p>
            <a:r>
              <a:rPr lang="en-GB" sz="2200" dirty="0">
                <a:latin typeface="Times New Roman" panose="02020603050405020304" pitchFamily="18" charset="0"/>
                <a:cs typeface="Times New Roman" panose="02020603050405020304" pitchFamily="18" charset="0"/>
              </a:rPr>
              <a:t>The Human Resource department should support all the employees in the organisation they represent by making sure they stay connected with the employees by:</a:t>
            </a:r>
          </a:p>
          <a:p>
            <a:pPr>
              <a:buFont typeface="Arial" panose="020B0604020202020204" pitchFamily="34" charset="0"/>
              <a:buChar char="•"/>
            </a:pPr>
            <a:r>
              <a:rPr lang="en-GB" sz="2200" dirty="0">
                <a:latin typeface="Times New Roman" panose="02020603050405020304" pitchFamily="18" charset="0"/>
                <a:cs typeface="Times New Roman" panose="02020603050405020304" pitchFamily="18" charset="0"/>
              </a:rPr>
              <a:t>Sending online reminders to get in touch if they need help</a:t>
            </a:r>
          </a:p>
          <a:p>
            <a:pPr>
              <a:buFont typeface="Arial" panose="020B0604020202020204" pitchFamily="34" charset="0"/>
              <a:buChar char="•"/>
            </a:pPr>
            <a:r>
              <a:rPr lang="en-GB" sz="2200" dirty="0">
                <a:latin typeface="Times New Roman" panose="02020603050405020304" pitchFamily="18" charset="0"/>
                <a:cs typeface="Times New Roman" panose="02020603050405020304" pitchFamily="18" charset="0"/>
              </a:rPr>
              <a:t>Keep checks on their mental health and physical wellbeing </a:t>
            </a:r>
          </a:p>
          <a:p>
            <a:pPr>
              <a:buFont typeface="Arial" panose="020B0604020202020204" pitchFamily="34" charset="0"/>
              <a:buChar char="•"/>
            </a:pPr>
            <a:r>
              <a:rPr lang="en-GB" sz="2200" dirty="0">
                <a:latin typeface="Times New Roman" panose="02020603050405020304" pitchFamily="18" charset="0"/>
                <a:cs typeface="Times New Roman" panose="02020603050405020304" pitchFamily="18" charset="0"/>
              </a:rPr>
              <a:t>Identify any training and development needs</a:t>
            </a:r>
          </a:p>
          <a:p>
            <a:pPr>
              <a:buFont typeface="Arial" panose="020B0604020202020204" pitchFamily="34" charset="0"/>
              <a:buChar char="•"/>
            </a:pPr>
            <a:r>
              <a:rPr lang="en-GB" sz="2200" dirty="0">
                <a:latin typeface="Times New Roman" panose="02020603050405020304" pitchFamily="18" charset="0"/>
                <a:cs typeface="Times New Roman" panose="02020603050405020304" pitchFamily="18" charset="0"/>
              </a:rPr>
              <a:t>Learn about issues and conflicts early on.</a:t>
            </a:r>
          </a:p>
          <a:p>
            <a:endParaRPr lang="en-GB" dirty="0"/>
          </a:p>
        </p:txBody>
      </p:sp>
      <p:pic>
        <p:nvPicPr>
          <p:cNvPr id="9" name="Picture 8" descr="Shape&#10;&#10;Description automatically generated">
            <a:extLst>
              <a:ext uri="{FF2B5EF4-FFF2-40B4-BE49-F238E27FC236}">
                <a16:creationId xmlns:a16="http://schemas.microsoft.com/office/drawing/2014/main" id="{4610F16F-14F5-532D-4A26-745F766B7710}"/>
              </a:ext>
            </a:extLst>
          </p:cNvPr>
          <p:cNvPicPr>
            <a:picLocks noChangeAspect="1"/>
          </p:cNvPicPr>
          <p:nvPr/>
        </p:nvPicPr>
        <p:blipFill>
          <a:blip r:embed="rId2"/>
          <a:stretch>
            <a:fillRect/>
          </a:stretch>
        </p:blipFill>
        <p:spPr>
          <a:xfrm>
            <a:off x="7108893" y="3073139"/>
            <a:ext cx="4770368" cy="2620652"/>
          </a:xfrm>
          <a:prstGeom prst="roundRect">
            <a:avLst>
              <a:gd name="adj" fmla="val 1858"/>
            </a:avLst>
          </a:prstGeom>
          <a:effectLst/>
        </p:spPr>
      </p:pic>
    </p:spTree>
    <p:extLst>
      <p:ext uri="{BB962C8B-B14F-4D97-AF65-F5344CB8AC3E}">
        <p14:creationId xmlns:p14="http://schemas.microsoft.com/office/powerpoint/2010/main" val="14450628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64ADF18-6AC7-9FD1-8576-37CEF190F36D}"/>
              </a:ext>
            </a:extLst>
          </p:cNvPr>
          <p:cNvSpPr>
            <a:spLocks noGrp="1"/>
          </p:cNvSpPr>
          <p:nvPr>
            <p:ph type="title"/>
          </p:nvPr>
        </p:nvSpPr>
        <p:spPr>
          <a:xfrm>
            <a:off x="1154954" y="973668"/>
            <a:ext cx="8761413" cy="706964"/>
          </a:xfrm>
        </p:spPr>
        <p:txBody>
          <a:bodyPr>
            <a:normAutofit/>
          </a:bodyPr>
          <a:lstStyle/>
          <a:p>
            <a:pPr>
              <a:lnSpc>
                <a:spcPct val="90000"/>
              </a:lnSpc>
            </a:pPr>
            <a:r>
              <a:rPr lang="en-GB" sz="2000" b="1">
                <a:solidFill>
                  <a:srgbClr val="EBEBEB"/>
                </a:solidFill>
                <a:latin typeface="Times New Roman" panose="02020603050405020304" pitchFamily="18" charset="0"/>
                <a:cs typeface="Times New Roman" panose="02020603050405020304" pitchFamily="18" charset="0"/>
              </a:rPr>
              <a:t>Human Resource contribution in promoting diversity and inclusion through flexible working (3)</a:t>
            </a:r>
          </a:p>
        </p:txBody>
      </p:sp>
      <p:sp>
        <p:nvSpPr>
          <p:cNvPr id="7" name="Slide Number Placeholder 6">
            <a:extLst>
              <a:ext uri="{FF2B5EF4-FFF2-40B4-BE49-F238E27FC236}">
                <a16:creationId xmlns:a16="http://schemas.microsoft.com/office/drawing/2014/main" id="{722CFAC8-4E80-3E51-1A2A-BB7351C9D74B}"/>
              </a:ext>
            </a:extLst>
          </p:cNvPr>
          <p:cNvSpPr>
            <a:spLocks noGrp="1"/>
          </p:cNvSpPr>
          <p:nvPr>
            <p:ph type="sldNum" sz="quarter" idx="12"/>
          </p:nvPr>
        </p:nvSpPr>
        <p:spPr>
          <a:xfrm>
            <a:off x="10352540" y="295729"/>
            <a:ext cx="838199" cy="767687"/>
          </a:xfrm>
        </p:spPr>
        <p:txBody>
          <a:bodyPr>
            <a:normAutofit/>
          </a:bodyPr>
          <a:lstStyle/>
          <a:p>
            <a:pPr>
              <a:spcAft>
                <a:spcPts val="600"/>
              </a:spcAft>
            </a:pPr>
            <a:fld id="{E97799C9-84D9-46D2-A11E-BCF8A720529D}" type="slidenum">
              <a:rPr lang="en-US">
                <a:solidFill>
                  <a:srgbClr val="FFFFFF"/>
                </a:solidFill>
              </a:rPr>
              <a:pPr>
                <a:spcAft>
                  <a:spcPts val="600"/>
                </a:spcAft>
              </a:pPr>
              <a:t>13</a:t>
            </a:fld>
            <a:endParaRPr lang="en-US">
              <a:solidFill>
                <a:srgbClr val="FFFFFF"/>
              </a:solidFill>
            </a:endParaRPr>
          </a:p>
        </p:txBody>
      </p:sp>
      <p:sp>
        <p:nvSpPr>
          <p:cNvPr id="3" name="Content Placeholder 2"/>
          <p:cNvSpPr>
            <a:spLocks noGrp="1"/>
          </p:cNvSpPr>
          <p:nvPr>
            <p:ph idx="1"/>
          </p:nvPr>
        </p:nvSpPr>
        <p:spPr>
          <a:xfrm>
            <a:off x="1154954" y="2603500"/>
            <a:ext cx="5211979" cy="3416300"/>
          </a:xfrm>
        </p:spPr>
        <p:txBody>
          <a:bodyPr anchor="ctr">
            <a:normAutofit/>
          </a:bodyPr>
          <a:lstStyle/>
          <a:p>
            <a:pPr>
              <a:lnSpc>
                <a:spcPct val="90000"/>
              </a:lnSpc>
            </a:pPr>
            <a:r>
              <a:rPr lang="en-GB" sz="1700">
                <a:latin typeface="Times New Roman" panose="02020603050405020304" pitchFamily="18" charset="0"/>
                <a:cs typeface="Times New Roman" panose="02020603050405020304" pitchFamily="18" charset="0"/>
              </a:rPr>
              <a:t>The major ways through which Human resource can promote the diversity and inclusion through the flexible working are:</a:t>
            </a:r>
            <a:endParaRPr lang="en-US" sz="1700">
              <a:latin typeface="Times New Roman" panose="02020603050405020304" pitchFamily="18" charset="0"/>
              <a:cs typeface="Times New Roman" panose="02020603050405020304" pitchFamily="18" charset="0"/>
            </a:endParaRPr>
          </a:p>
          <a:p>
            <a:pPr lvl="0">
              <a:lnSpc>
                <a:spcPct val="90000"/>
              </a:lnSpc>
            </a:pPr>
            <a:r>
              <a:rPr lang="en-GB" sz="1700" b="1">
                <a:latin typeface="Times New Roman" panose="02020603050405020304" pitchFamily="18" charset="0"/>
                <a:cs typeface="Times New Roman" panose="02020603050405020304" pitchFamily="18" charset="0"/>
              </a:rPr>
              <a:t>Conducting employees survey and acting on the findings.</a:t>
            </a:r>
            <a:endParaRPr lang="en-US" sz="1700">
              <a:latin typeface="Times New Roman" panose="02020603050405020304" pitchFamily="18" charset="0"/>
              <a:cs typeface="Times New Roman" panose="02020603050405020304" pitchFamily="18" charset="0"/>
            </a:endParaRPr>
          </a:p>
          <a:p>
            <a:pPr lvl="0">
              <a:lnSpc>
                <a:spcPct val="90000"/>
              </a:lnSpc>
            </a:pPr>
            <a:r>
              <a:rPr lang="en-GB" sz="1700" b="1">
                <a:latin typeface="Times New Roman" panose="02020603050405020304" pitchFamily="18" charset="0"/>
                <a:cs typeface="Times New Roman" panose="02020603050405020304" pitchFamily="18" charset="0"/>
              </a:rPr>
              <a:t>Reassessing employee’s policies.</a:t>
            </a:r>
            <a:endParaRPr lang="en-US" sz="1700">
              <a:latin typeface="Times New Roman" panose="02020603050405020304" pitchFamily="18" charset="0"/>
              <a:cs typeface="Times New Roman" panose="02020603050405020304" pitchFamily="18" charset="0"/>
            </a:endParaRPr>
          </a:p>
          <a:p>
            <a:pPr lvl="0">
              <a:lnSpc>
                <a:spcPct val="90000"/>
              </a:lnSpc>
            </a:pPr>
            <a:r>
              <a:rPr lang="en-GB" sz="1700" b="1">
                <a:latin typeface="Times New Roman" panose="02020603050405020304" pitchFamily="18" charset="0"/>
                <a:cs typeface="Times New Roman" panose="02020603050405020304" pitchFamily="18" charset="0"/>
              </a:rPr>
              <a:t>Making inclusion as the part of on-boarding process.</a:t>
            </a:r>
            <a:endParaRPr lang="en-US" sz="1700">
              <a:latin typeface="Times New Roman" panose="02020603050405020304" pitchFamily="18" charset="0"/>
              <a:cs typeface="Times New Roman" panose="02020603050405020304" pitchFamily="18" charset="0"/>
            </a:endParaRPr>
          </a:p>
          <a:p>
            <a:pPr lvl="0">
              <a:lnSpc>
                <a:spcPct val="90000"/>
              </a:lnSpc>
            </a:pPr>
            <a:r>
              <a:rPr lang="en-GB" sz="1700" b="1">
                <a:latin typeface="Times New Roman" panose="02020603050405020304" pitchFamily="18" charset="0"/>
                <a:cs typeface="Times New Roman" panose="02020603050405020304" pitchFamily="18" charset="0"/>
              </a:rPr>
              <a:t>Bringing inclusion at the virtual workplace.</a:t>
            </a:r>
            <a:endParaRPr lang="en-US" sz="1700">
              <a:latin typeface="Times New Roman" panose="02020603050405020304" pitchFamily="18" charset="0"/>
              <a:cs typeface="Times New Roman" panose="02020603050405020304" pitchFamily="18" charset="0"/>
            </a:endParaRPr>
          </a:p>
          <a:p>
            <a:pPr lvl="0">
              <a:lnSpc>
                <a:spcPct val="90000"/>
              </a:lnSpc>
            </a:pPr>
            <a:r>
              <a:rPr lang="en-GB" sz="1700" b="1">
                <a:latin typeface="Times New Roman" panose="02020603050405020304" pitchFamily="18" charset="0"/>
                <a:cs typeface="Times New Roman" panose="02020603050405020304" pitchFamily="18" charset="0"/>
              </a:rPr>
              <a:t>Evaluating the ways in which daily practices affects everyone at the workplace.</a:t>
            </a:r>
            <a:endParaRPr lang="en-US" sz="1700">
              <a:latin typeface="Times New Roman" panose="02020603050405020304" pitchFamily="18" charset="0"/>
              <a:cs typeface="Times New Roman" panose="02020603050405020304" pitchFamily="18" charset="0"/>
            </a:endParaRPr>
          </a:p>
          <a:p>
            <a:pPr>
              <a:lnSpc>
                <a:spcPct val="90000"/>
              </a:lnSpc>
            </a:pPr>
            <a:endParaRPr lang="en-US" sz="1700"/>
          </a:p>
        </p:txBody>
      </p:sp>
      <p:pic>
        <p:nvPicPr>
          <p:cNvPr id="2" name="Picture 1" descr="Text, logo&#10;&#10;Description automatically generated">
            <a:extLst>
              <a:ext uri="{FF2B5EF4-FFF2-40B4-BE49-F238E27FC236}">
                <a16:creationId xmlns:a16="http://schemas.microsoft.com/office/drawing/2014/main" id="{34E99A61-DE6C-4886-41BC-7393FE9E52C7}"/>
              </a:ext>
            </a:extLst>
          </p:cNvPr>
          <p:cNvPicPr>
            <a:picLocks noChangeAspect="1"/>
          </p:cNvPicPr>
          <p:nvPr/>
        </p:nvPicPr>
        <p:blipFill>
          <a:blip r:embed="rId3"/>
          <a:stretch>
            <a:fillRect/>
          </a:stretch>
        </p:blipFill>
        <p:spPr>
          <a:xfrm>
            <a:off x="6798733" y="2968007"/>
            <a:ext cx="4345024" cy="2683051"/>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4167036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DC0F2C-5C27-4EC6-9754-B361B0C72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9E77E138-7645-4D07-B09A-9F3642A685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0"/>
            <a:ext cx="12192000" cy="6858000"/>
            <a:chOff x="0" y="0"/>
            <a:chExt cx="12192000" cy="6858000"/>
          </a:xfrm>
        </p:grpSpPr>
        <p:sp>
          <p:nvSpPr>
            <p:cNvPr id="22" name="Rectangle 21">
              <a:extLst>
                <a:ext uri="{FF2B5EF4-FFF2-40B4-BE49-F238E27FC236}">
                  <a16:creationId xmlns:a16="http://schemas.microsoft.com/office/drawing/2014/main" id="{A56C5CFB-285C-4778-978B-B23EF471F5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Oval 22">
              <a:extLst>
                <a:ext uri="{FF2B5EF4-FFF2-40B4-BE49-F238E27FC236}">
                  <a16:creationId xmlns:a16="http://schemas.microsoft.com/office/drawing/2014/main" id="{50C4BFD8-0A80-40F1-9F9B-E9981F6B7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a:extLst>
                <a:ext uri="{FF2B5EF4-FFF2-40B4-BE49-F238E27FC236}">
                  <a16:creationId xmlns:a16="http://schemas.microsoft.com/office/drawing/2014/main" id="{6F080229-11A6-48C1-B5FC-010FF29E7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24">
              <a:extLst>
                <a:ext uri="{FF2B5EF4-FFF2-40B4-BE49-F238E27FC236}">
                  <a16:creationId xmlns:a16="http://schemas.microsoft.com/office/drawing/2014/main" id="{434F3838-F7FD-4275-8FE5-11B53CF38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0014878A-F933-408B-A8C5-8853A9EB4D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6">
              <a:extLst>
                <a:ext uri="{FF2B5EF4-FFF2-40B4-BE49-F238E27FC236}">
                  <a16:creationId xmlns:a16="http://schemas.microsoft.com/office/drawing/2014/main" id="{A4358457-400C-407C-B1C7-322E3A951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3" name="Freeform 5">
              <a:extLst>
                <a:ext uri="{FF2B5EF4-FFF2-40B4-BE49-F238E27FC236}">
                  <a16:creationId xmlns:a16="http://schemas.microsoft.com/office/drawing/2014/main" id="{BB5C445F-93DC-425D-8531-0B9FF4434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9" name="Freeform 5">
              <a:extLst>
                <a:ext uri="{FF2B5EF4-FFF2-40B4-BE49-F238E27FC236}">
                  <a16:creationId xmlns:a16="http://schemas.microsoft.com/office/drawing/2014/main" id="{FD7CA6C4-0411-42B4-9084-F7340B4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30" name="Freeform 5">
              <a:extLst>
                <a:ext uri="{FF2B5EF4-FFF2-40B4-BE49-F238E27FC236}">
                  <a16:creationId xmlns:a16="http://schemas.microsoft.com/office/drawing/2014/main" id="{B0122352-D2A8-463A-98F7-51B4C4409D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5385410"/>
            <a:ext cx="8761413" cy="706964"/>
          </a:xfrm>
        </p:spPr>
        <p:txBody>
          <a:bodyPr>
            <a:normAutofit/>
          </a:bodyPr>
          <a:lstStyle/>
          <a:p>
            <a:r>
              <a:rPr lang="en-US" b="1">
                <a:solidFill>
                  <a:srgbClr val="EBEBEB"/>
                </a:solidFill>
                <a:latin typeface="Times New Roman" panose="02020603050405020304" pitchFamily="18" charset="0"/>
                <a:cs typeface="Times New Roman" panose="02020603050405020304" pitchFamily="18" charset="0"/>
              </a:rPr>
              <a:t>CONCLUSION </a:t>
            </a:r>
          </a:p>
        </p:txBody>
      </p:sp>
      <p:sp>
        <p:nvSpPr>
          <p:cNvPr id="32" name="Rectangle 31">
            <a:extLst>
              <a:ext uri="{FF2B5EF4-FFF2-40B4-BE49-F238E27FC236}">
                <a16:creationId xmlns:a16="http://schemas.microsoft.com/office/drawing/2014/main" id="{8F6A0E89-562A-4A9E-98AC-2BA897ABB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1DA0B617-C75A-C1B9-7C69-BC7EE2CE2F48}"/>
              </a:ext>
            </a:extLst>
          </p:cNvPr>
          <p:cNvSpPr>
            <a:spLocks noGrp="1"/>
          </p:cNvSpPr>
          <p:nvPr>
            <p:ph type="sldNum" sz="quarter" idx="12"/>
          </p:nvPr>
        </p:nvSpPr>
        <p:spPr>
          <a:xfrm>
            <a:off x="10352540" y="295729"/>
            <a:ext cx="838199" cy="767687"/>
          </a:xfrm>
        </p:spPr>
        <p:txBody>
          <a:bodyPr>
            <a:normAutofit/>
          </a:bodyPr>
          <a:lstStyle/>
          <a:p>
            <a:pPr>
              <a:spcAft>
                <a:spcPts val="600"/>
              </a:spcAft>
            </a:pPr>
            <a:fld id="{E97799C9-84D9-46D2-A11E-BCF8A720529D}" type="slidenum">
              <a:rPr lang="en-US">
                <a:solidFill>
                  <a:srgbClr val="FFFFFF"/>
                </a:solidFill>
              </a:rPr>
              <a:pPr>
                <a:spcAft>
                  <a:spcPts val="600"/>
                </a:spcAft>
              </a:pPr>
              <a:t>14</a:t>
            </a:fld>
            <a:endParaRPr lang="en-US">
              <a:solidFill>
                <a:srgbClr val="FFFFFF"/>
              </a:solidFill>
            </a:endParaRPr>
          </a:p>
        </p:txBody>
      </p:sp>
      <p:graphicFrame>
        <p:nvGraphicFramePr>
          <p:cNvPr id="6" name="Content Placeholder 2">
            <a:extLst>
              <a:ext uri="{FF2B5EF4-FFF2-40B4-BE49-F238E27FC236}">
                <a16:creationId xmlns:a16="http://schemas.microsoft.com/office/drawing/2014/main" id="{BF021755-5D2E-03E9-4652-3960660E63D3}"/>
              </a:ext>
            </a:extLst>
          </p:cNvPr>
          <p:cNvGraphicFramePr>
            <a:graphicFrameLocks noGrp="1"/>
          </p:cNvGraphicFramePr>
          <p:nvPr>
            <p:ph idx="1"/>
            <p:extLst>
              <p:ext uri="{D42A27DB-BD31-4B8C-83A1-F6EECF244321}">
                <p14:modId xmlns:p14="http://schemas.microsoft.com/office/powerpoint/2010/main" val="3540332663"/>
              </p:ext>
            </p:extLst>
          </p:nvPr>
        </p:nvGraphicFramePr>
        <p:xfrm>
          <a:off x="763589" y="1173910"/>
          <a:ext cx="10857394" cy="32139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336515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24">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9"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0"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973667"/>
            <a:ext cx="2942210" cy="4833745"/>
          </a:xfrm>
        </p:spPr>
        <p:txBody>
          <a:bodyPr>
            <a:normAutofit/>
          </a:bodyPr>
          <a:lstStyle/>
          <a:p>
            <a:r>
              <a:rPr lang="en-US" sz="3100" b="1">
                <a:solidFill>
                  <a:srgbClr val="EBEBEB"/>
                </a:solidFill>
                <a:latin typeface="Times New Roman" panose="02020603050405020304" pitchFamily="18" charset="0"/>
                <a:cs typeface="Times New Roman" panose="02020603050405020304" pitchFamily="18" charset="0"/>
              </a:rPr>
              <a:t>REFERENCES</a:t>
            </a:r>
          </a:p>
        </p:txBody>
      </p:sp>
      <p:sp>
        <p:nvSpPr>
          <p:cNvPr id="32" name="Rectangle 31">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60EDE194-DB15-F14E-766C-FC548F57949E}"/>
              </a:ext>
            </a:extLst>
          </p:cNvPr>
          <p:cNvSpPr>
            <a:spLocks noGrp="1"/>
          </p:cNvSpPr>
          <p:nvPr>
            <p:ph type="sldNum" sz="quarter" idx="12"/>
          </p:nvPr>
        </p:nvSpPr>
        <p:spPr>
          <a:xfrm>
            <a:off x="10352540" y="295729"/>
            <a:ext cx="838199" cy="767687"/>
          </a:xfrm>
        </p:spPr>
        <p:txBody>
          <a:bodyPr>
            <a:normAutofit/>
          </a:bodyPr>
          <a:lstStyle/>
          <a:p>
            <a:pPr>
              <a:spcAft>
                <a:spcPts val="600"/>
              </a:spcAft>
            </a:pPr>
            <a:fld id="{E97799C9-84D9-46D2-A11E-BCF8A720529D}" type="slidenum">
              <a:rPr lang="en-US">
                <a:solidFill>
                  <a:srgbClr val="FFFFFF"/>
                </a:solidFill>
              </a:rPr>
              <a:pPr>
                <a:spcAft>
                  <a:spcPts val="600"/>
                </a:spcAft>
              </a:pPr>
              <a:t>15</a:t>
            </a:fld>
            <a:endParaRPr lang="en-US">
              <a:solidFill>
                <a:srgbClr val="FFFFFF"/>
              </a:solidFill>
            </a:endParaRPr>
          </a:p>
        </p:txBody>
      </p:sp>
      <p:graphicFrame>
        <p:nvGraphicFramePr>
          <p:cNvPr id="19" name="Content Placeholder 2">
            <a:extLst>
              <a:ext uri="{FF2B5EF4-FFF2-40B4-BE49-F238E27FC236}">
                <a16:creationId xmlns:a16="http://schemas.microsoft.com/office/drawing/2014/main" id="{F60C3F14-72BC-9D44-97BD-452F1A5C7F7A}"/>
              </a:ext>
            </a:extLst>
          </p:cNvPr>
          <p:cNvGraphicFramePr>
            <a:graphicFrameLocks noGrp="1"/>
          </p:cNvGraphicFramePr>
          <p:nvPr>
            <p:ph idx="1"/>
            <p:extLst>
              <p:ext uri="{D42A27DB-BD31-4B8C-83A1-F6EECF244321}">
                <p14:modId xmlns:p14="http://schemas.microsoft.com/office/powerpoint/2010/main" val="3538101154"/>
              </p:ext>
            </p:extLst>
          </p:nvPr>
        </p:nvGraphicFramePr>
        <p:xfrm>
          <a:off x="5181644" y="1236010"/>
          <a:ext cx="5872163" cy="52063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941326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529</TotalTime>
  <Words>2433</Words>
  <Application>Microsoft Office PowerPoint</Application>
  <PresentationFormat>Widescreen</PresentationFormat>
  <Paragraphs>138</Paragraphs>
  <Slides>15</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Century Gothic</vt:lpstr>
      <vt:lpstr>Times New Roman</vt:lpstr>
      <vt:lpstr>Wingdings</vt:lpstr>
      <vt:lpstr>Wingdings 3</vt:lpstr>
      <vt:lpstr>Ion Boardroom</vt:lpstr>
      <vt:lpstr>LCBB5004-Managing People Assessment 1  Individual Presentation</vt:lpstr>
      <vt:lpstr>TABLE OF CONTENTS</vt:lpstr>
      <vt:lpstr>INTRODUCTION </vt:lpstr>
      <vt:lpstr>Importance of flexible working at the organizations  </vt:lpstr>
      <vt:lpstr>PowerPoint Presentation</vt:lpstr>
      <vt:lpstr>Case in favour of flexible working in relation to diversity and inclusion at work </vt:lpstr>
      <vt:lpstr>Flexible workplace, diversity and inclusion</vt:lpstr>
      <vt:lpstr>Flexible workplace, diversity and inclusion</vt:lpstr>
      <vt:lpstr>Flexible workplace, diversity and inclusion  </vt:lpstr>
      <vt:lpstr>Flexible workplace, diversity and inclusion</vt:lpstr>
      <vt:lpstr>Analysing the role of Human Resource in promoting diversity and inclusion through flexible working (1) </vt:lpstr>
      <vt:lpstr>Analysing the role of Human Resource in promoting diversity and inclusion through flexible working (2)</vt:lpstr>
      <vt:lpstr>Human Resource contribution in promoting diversity and inclusion through flexible working (3)</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Daniela Stefan (1714718)</cp:lastModifiedBy>
  <cp:revision>51</cp:revision>
  <dcterms:created xsi:type="dcterms:W3CDTF">2022-08-16T11:19:48Z</dcterms:created>
  <dcterms:modified xsi:type="dcterms:W3CDTF">2022-08-20T17:13:48Z</dcterms:modified>
</cp:coreProperties>
</file>