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2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2" y="1524000"/>
            <a:ext cx="10164233" cy="1752600"/>
          </a:xfrm>
        </p:spPr>
        <p:txBody>
          <a:bodyPr/>
          <a:lstStyle>
            <a:lvl1pPr>
              <a:defRPr sz="375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1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5081BF33-9844-4AC1-844F-4A29F5CAC78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988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499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BC042856-9974-46FE-B5C5-C6AEE1EDCC2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370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9C432C87-43AB-4530-B8F3-3570D8E5845D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314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E4C85A51-7439-4F9E-A21C-06BDA6460889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003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BF2B420C-3C3B-4F7D-A77F-502E3456AEC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315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64C49878-E10A-461C-9F14-AB0D26130CA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245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06FAE705-8F74-4E3A-9470-48C0368602E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760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3047F8A7-FE05-4837-83E9-F7496172C87B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6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08569A0A-C161-46EB-8BEB-5E9A451C748E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850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4C491F9A-02AE-47CC-AC6C-53143EB8CB42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293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6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3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1198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50">
          <a:solidFill>
            <a:schemeClr val="tx1"/>
          </a:solidFill>
          <a:latin typeface="+mn-lt"/>
          <a:ea typeface="+mn-ea"/>
          <a:cs typeface="+mn-cs"/>
        </a:defRPr>
      </a:lvl1pPr>
      <a:lvl2pPr marL="502444" indent="-244079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1950">
          <a:solidFill>
            <a:schemeClr val="tx1"/>
          </a:solidFill>
          <a:latin typeface="+mn-lt"/>
        </a:defRPr>
      </a:lvl2pPr>
      <a:lvl3pPr marL="766763" indent="-263129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1650">
          <a:solidFill>
            <a:schemeClr val="tx1"/>
          </a:solidFill>
          <a:latin typeface="+mn-lt"/>
        </a:defRPr>
      </a:lvl3pPr>
      <a:lvl4pPr marL="1004888" indent="-236935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1500">
          <a:solidFill>
            <a:schemeClr val="tx1"/>
          </a:solidFill>
          <a:latin typeface="+mn-lt"/>
        </a:defRPr>
      </a:lvl4pPr>
      <a:lvl5pPr marL="1260872" indent="-254794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5pPr>
      <a:lvl6pPr marL="16037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6pPr>
      <a:lvl7pPr marL="19466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7pPr>
      <a:lvl8pPr marL="22895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8pPr>
      <a:lvl9pPr marL="26324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Communicating Your Work</a:t>
            </a:r>
            <a:endParaRPr lang="en-GB" b="1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869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Knowledge in Writing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Veracity from observed results</a:t>
            </a:r>
          </a:p>
          <a:p>
            <a:r>
              <a:rPr lang="en-GB" dirty="0"/>
              <a:t>Veracity from authoritative sources</a:t>
            </a:r>
          </a:p>
          <a:p>
            <a:pPr lvl="1"/>
            <a:r>
              <a:rPr lang="en-GB" dirty="0" smtClean="0"/>
              <a:t>Confirmed/supported by authoritative sources</a:t>
            </a:r>
          </a:p>
          <a:p>
            <a:pPr lvl="1"/>
            <a:r>
              <a:rPr lang="en-GB" dirty="0" smtClean="0"/>
              <a:t>Can be a bit </a:t>
            </a:r>
            <a:r>
              <a:rPr lang="en-GB" dirty="0"/>
              <a:t>Medieval – </a:t>
            </a:r>
            <a:r>
              <a:rPr lang="en-GB" dirty="0" smtClean="0"/>
              <a:t>Bible/Koran/Vedas/“</a:t>
            </a:r>
            <a:r>
              <a:rPr lang="en-GB" i="1" dirty="0" smtClean="0"/>
              <a:t>my </a:t>
            </a:r>
            <a:r>
              <a:rPr lang="en-GB" i="1" dirty="0"/>
              <a:t>Uncle Fred said</a:t>
            </a:r>
            <a:r>
              <a:rPr lang="en-GB" dirty="0"/>
              <a:t>” </a:t>
            </a:r>
            <a:r>
              <a:rPr lang="en-GB" dirty="0" smtClean="0"/>
              <a:t>used as </a:t>
            </a:r>
            <a:r>
              <a:rPr lang="en-GB" dirty="0"/>
              <a:t>“definitive truth”</a:t>
            </a:r>
          </a:p>
          <a:p>
            <a:r>
              <a:rPr lang="en-GB" dirty="0" smtClean="0"/>
              <a:t>Tension </a:t>
            </a:r>
            <a:r>
              <a:rPr lang="en-GB" dirty="0"/>
              <a:t>between sources, or between sources and observed data</a:t>
            </a:r>
          </a:p>
          <a:p>
            <a:r>
              <a:rPr lang="en-GB" dirty="0"/>
              <a:t>Practical experience/observation</a:t>
            </a:r>
          </a:p>
        </p:txBody>
      </p:sp>
    </p:spTree>
    <p:extLst>
      <p:ext uri="{BB962C8B-B14F-4D97-AF65-F5344CB8AC3E}">
        <p14:creationId xmlns:p14="http://schemas.microsoft.com/office/powerpoint/2010/main" val="866149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Knowledge in Writing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Deduction</a:t>
            </a:r>
          </a:p>
          <a:p>
            <a:r>
              <a:rPr lang="en-GB" sz="2800"/>
              <a:t>Induction</a:t>
            </a:r>
          </a:p>
          <a:p>
            <a:r>
              <a:rPr lang="en-GB" sz="2800"/>
              <a:t>Serial chains of evidence</a:t>
            </a:r>
          </a:p>
          <a:p>
            <a:pPr lvl="1"/>
            <a:r>
              <a:rPr lang="en-GB" sz="2400"/>
              <a:t>Hamiltonian circuit</a:t>
            </a:r>
          </a:p>
          <a:p>
            <a:pPr lvl="1"/>
            <a:r>
              <a:rPr lang="en-GB" sz="2400"/>
              <a:t>Weakest link = strength of argument?</a:t>
            </a:r>
          </a:p>
          <a:p>
            <a:r>
              <a:rPr lang="en-GB" sz="2800"/>
              <a:t>Distributions of evidence</a:t>
            </a:r>
          </a:p>
          <a:p>
            <a:r>
              <a:rPr lang="en-GB" sz="2800"/>
              <a:t>Survey and opinion</a:t>
            </a:r>
          </a:p>
          <a:p>
            <a:r>
              <a:rPr lang="en-GB" sz="2800"/>
              <a:t>Agreed wisdom</a:t>
            </a:r>
          </a:p>
          <a:p>
            <a:r>
              <a:rPr lang="en-GB" sz="2800"/>
              <a:t>“Wisdom of crowds”?</a:t>
            </a:r>
          </a:p>
        </p:txBody>
      </p:sp>
    </p:spTree>
    <p:extLst>
      <p:ext uri="{BB962C8B-B14F-4D97-AF65-F5344CB8AC3E}">
        <p14:creationId xmlns:p14="http://schemas.microsoft.com/office/powerpoint/2010/main" val="2394077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Knowledge in Writing (Outer Limits)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“Feeling”, “gut reaction”, “belief”?</a:t>
            </a:r>
          </a:p>
          <a:p>
            <a:r>
              <a:rPr lang="en-GB"/>
              <a:t>Intuition – leaps, logical and otherwise?</a:t>
            </a:r>
          </a:p>
          <a:p>
            <a:r>
              <a:rPr lang="en-GB"/>
              <a:t>Statistical truth</a:t>
            </a:r>
          </a:p>
          <a:p>
            <a:r>
              <a:rPr lang="en-GB"/>
              <a:t>Truth in chaotic conditions – patterns in the fire?</a:t>
            </a:r>
          </a:p>
          <a:p>
            <a:r>
              <a:rPr lang="en-GB"/>
              <a:t>True enough for long enough?</a:t>
            </a:r>
          </a:p>
          <a:p>
            <a:r>
              <a:rPr lang="en-GB"/>
              <a:t>New to me or new to all?</a:t>
            </a:r>
          </a:p>
        </p:txBody>
      </p:sp>
    </p:spTree>
    <p:extLst>
      <p:ext uri="{BB962C8B-B14F-4D97-AF65-F5344CB8AC3E}">
        <p14:creationId xmlns:p14="http://schemas.microsoft.com/office/powerpoint/2010/main" val="764908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Good Research Communication?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Reasoned argument grounded </a:t>
            </a:r>
            <a:r>
              <a:rPr lang="en-GB" dirty="0"/>
              <a:t>in discipline context, </a:t>
            </a:r>
            <a:r>
              <a:rPr lang="en-GB" dirty="0" smtClean="0"/>
              <a:t>based on solid theory </a:t>
            </a:r>
            <a:r>
              <a:rPr lang="en-GB" dirty="0"/>
              <a:t>and </a:t>
            </a:r>
            <a:r>
              <a:rPr lang="en-GB" dirty="0" smtClean="0"/>
              <a:t>practice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 smtClean="0"/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Properly researched and presented results</a:t>
            </a:r>
          </a:p>
        </p:txBody>
      </p:sp>
    </p:spTree>
    <p:extLst>
      <p:ext uri="{BB962C8B-B14F-4D97-AF65-F5344CB8AC3E}">
        <p14:creationId xmlns:p14="http://schemas.microsoft.com/office/powerpoint/2010/main" val="1473312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927648" y="2276872"/>
            <a:ext cx="6400800" cy="1752600"/>
          </a:xfrm>
        </p:spPr>
        <p:txBody>
          <a:bodyPr>
            <a:normAutofit/>
          </a:bodyPr>
          <a:lstStyle/>
          <a:p>
            <a:r>
              <a:rPr lang="en-GB" sz="4000" dirty="0"/>
              <a:t>Informed Critique relies on </a:t>
            </a:r>
            <a:r>
              <a:rPr lang="en-GB" sz="4000" b="1" dirty="0"/>
              <a:t>Critical Thinking</a:t>
            </a:r>
            <a:r>
              <a:rPr lang="en-GB" sz="4000" dirty="0"/>
              <a:t>!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999657" y="5301208"/>
            <a:ext cx="7160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Arial"/>
              </a:rPr>
              <a:t>(See Cottrell (2005) for a complete treatment of critical thinking skills</a:t>
            </a:r>
          </a:p>
        </p:txBody>
      </p:sp>
    </p:spTree>
    <p:extLst>
      <p:ext uri="{BB962C8B-B14F-4D97-AF65-F5344CB8AC3E}">
        <p14:creationId xmlns:p14="http://schemas.microsoft.com/office/powerpoint/2010/main" val="4087355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Critical Thinking?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you understand by the term “Critical Thinking”</a:t>
            </a:r>
          </a:p>
          <a:p>
            <a:pPr lvl="1"/>
            <a:r>
              <a:rPr lang="en-GB" dirty="0"/>
              <a:t>What sort of skills does it need?</a:t>
            </a:r>
          </a:p>
          <a:p>
            <a:pPr lvl="1"/>
            <a:r>
              <a:rPr lang="en-GB" dirty="0"/>
              <a:t>What attitudes to you need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206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dirty="0"/>
              <a:t>Process (1)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I</a:t>
            </a:r>
            <a:r>
              <a:rPr lang="en-GB" sz="2800" i="1" dirty="0"/>
              <a:t>dentifying other people’s positions</a:t>
            </a:r>
            <a:r>
              <a:rPr lang="en-GB" sz="2800" dirty="0"/>
              <a:t>, arguments and conclusions;</a:t>
            </a:r>
          </a:p>
          <a:p>
            <a:r>
              <a:rPr lang="en-GB" sz="2800" dirty="0"/>
              <a:t>E</a:t>
            </a:r>
            <a:r>
              <a:rPr lang="en-GB" sz="2800" i="1" dirty="0"/>
              <a:t>valuating the evidence </a:t>
            </a:r>
            <a:r>
              <a:rPr lang="en-GB" sz="2800" dirty="0"/>
              <a:t>for alternative points of view;</a:t>
            </a:r>
          </a:p>
          <a:p>
            <a:r>
              <a:rPr lang="en-GB" sz="2800" dirty="0"/>
              <a:t>W</a:t>
            </a:r>
            <a:r>
              <a:rPr lang="en-GB" sz="2800" i="1" dirty="0"/>
              <a:t>eighing up opposing arguments </a:t>
            </a:r>
            <a:r>
              <a:rPr lang="en-GB" sz="2800" dirty="0"/>
              <a:t>and evidence fairly;</a:t>
            </a:r>
          </a:p>
          <a:p>
            <a:r>
              <a:rPr lang="en-GB" sz="2800" dirty="0"/>
              <a:t>B</a:t>
            </a:r>
            <a:r>
              <a:rPr lang="en-GB" sz="2800" i="1" dirty="0"/>
              <a:t>eing able to </a:t>
            </a:r>
            <a:r>
              <a:rPr lang="en-GB" sz="2800" b="1" i="1" dirty="0"/>
              <a:t>read between the lines</a:t>
            </a:r>
            <a:r>
              <a:rPr lang="en-GB" sz="2800" dirty="0"/>
              <a:t>, seeing behind surfaces, and identifying false or unfair assumptions;</a:t>
            </a:r>
          </a:p>
        </p:txBody>
      </p:sp>
    </p:spTree>
    <p:extLst>
      <p:ext uri="{BB962C8B-B14F-4D97-AF65-F5344CB8AC3E}">
        <p14:creationId xmlns:p14="http://schemas.microsoft.com/office/powerpoint/2010/main" val="122566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Weighing Up?</a:t>
            </a:r>
          </a:p>
        </p:txBody>
      </p:sp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Weighing up the arguments and evidence for and against something?</a:t>
            </a:r>
          </a:p>
          <a:p>
            <a:endParaRPr lang="en-GB" dirty="0" smtClean="0"/>
          </a:p>
          <a:p>
            <a:pPr lvl="1">
              <a:buNone/>
            </a:pPr>
            <a:r>
              <a:rPr lang="en-GB" dirty="0" smtClean="0"/>
              <a:t>Examining		Reasoning</a:t>
            </a:r>
          </a:p>
          <a:p>
            <a:pPr lvl="1">
              <a:buNone/>
            </a:pPr>
            <a:r>
              <a:rPr lang="en-GB" dirty="0" smtClean="0"/>
              <a:t>	</a:t>
            </a:r>
          </a:p>
          <a:p>
            <a:pPr lvl="1">
              <a:buNone/>
            </a:pPr>
            <a:r>
              <a:rPr lang="en-GB" dirty="0" smtClean="0"/>
              <a:t>Accuracy		Logic			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Possible flaws	Evidence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Comparison		Hidden assumptions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798762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</a:t>
            </a:r>
            <a:r>
              <a:rPr lang="en-GB" dirty="0"/>
              <a:t>(2)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R</a:t>
            </a:r>
            <a:r>
              <a:rPr lang="en-GB" sz="2800" i="1"/>
              <a:t>ecognising techniques </a:t>
            </a:r>
            <a:r>
              <a:rPr lang="en-GB" sz="2800"/>
              <a:t>used to make certain positions more appealing than others, such as false logic and persuasive devices;</a:t>
            </a:r>
          </a:p>
          <a:p>
            <a:pPr>
              <a:lnSpc>
                <a:spcPct val="90000"/>
              </a:lnSpc>
            </a:pPr>
            <a:r>
              <a:rPr lang="en-GB" sz="2800"/>
              <a:t>R</a:t>
            </a:r>
            <a:r>
              <a:rPr lang="en-GB" sz="2800" i="1"/>
              <a:t>eflecting on issues </a:t>
            </a:r>
            <a:r>
              <a:rPr lang="en-GB" sz="2800"/>
              <a:t>in a structured way, bringing logic and insight to bear;</a:t>
            </a:r>
          </a:p>
          <a:p>
            <a:pPr>
              <a:lnSpc>
                <a:spcPct val="90000"/>
              </a:lnSpc>
            </a:pPr>
            <a:r>
              <a:rPr lang="en-GB" sz="2800"/>
              <a:t>D</a:t>
            </a:r>
            <a:r>
              <a:rPr lang="en-GB" sz="2800" i="1"/>
              <a:t>rawing conclusions </a:t>
            </a:r>
            <a:r>
              <a:rPr lang="en-GB" sz="2800"/>
              <a:t>about whether arguments are valid and justifiable, based on good evidence and sensible assumptions;</a:t>
            </a:r>
          </a:p>
          <a:p>
            <a:pPr>
              <a:lnSpc>
                <a:spcPct val="90000"/>
              </a:lnSpc>
            </a:pPr>
            <a:r>
              <a:rPr lang="en-GB" sz="2800"/>
              <a:t>P</a:t>
            </a:r>
            <a:r>
              <a:rPr lang="en-GB" sz="2800" i="1"/>
              <a:t>resenting a point of view </a:t>
            </a:r>
            <a:r>
              <a:rPr lang="en-GB" sz="2800"/>
              <a:t>in a structured, clear, well-reasoned way that convinces others.</a:t>
            </a:r>
          </a:p>
        </p:txBody>
      </p:sp>
    </p:spTree>
    <p:extLst>
      <p:ext uri="{BB962C8B-B14F-4D97-AF65-F5344CB8AC3E}">
        <p14:creationId xmlns:p14="http://schemas.microsoft.com/office/powerpoint/2010/main" val="1231710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 Sceptical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“Polite doubt” and “critical friendship” as a method!</a:t>
            </a:r>
          </a:p>
          <a:p>
            <a:pPr lvl="1"/>
            <a:r>
              <a:rPr lang="en-GB" dirty="0"/>
              <a:t>You must develop this approach</a:t>
            </a:r>
          </a:p>
          <a:p>
            <a:r>
              <a:rPr lang="en-GB" dirty="0" err="1"/>
              <a:t>Eg</a:t>
            </a:r>
            <a:endParaRPr lang="en-GB" dirty="0"/>
          </a:p>
          <a:p>
            <a:pPr lvl="1"/>
            <a:r>
              <a:rPr lang="en-GB" dirty="0"/>
              <a:t>“Jones [</a:t>
            </a:r>
            <a:r>
              <a:rPr lang="en-GB" dirty="0" smtClean="0"/>
              <a:t>2013] </a:t>
            </a:r>
            <a:r>
              <a:rPr lang="en-GB" dirty="0"/>
              <a:t>claims that …….” indicates that you remain to be </a:t>
            </a:r>
            <a:r>
              <a:rPr lang="en-GB" dirty="0" smtClean="0"/>
              <a:t>convinced</a:t>
            </a:r>
          </a:p>
          <a:p>
            <a:pPr lvl="1"/>
            <a:r>
              <a:rPr lang="en-GB" dirty="0" smtClean="0"/>
              <a:t>“As Jones [2013] states ….…” indicates you are solidly behind the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234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It is “Method”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method of analysis</a:t>
            </a:r>
          </a:p>
          <a:p>
            <a:r>
              <a:rPr lang="en-GB"/>
              <a:t>It is not the argument (which is the message)</a:t>
            </a:r>
          </a:p>
        </p:txBody>
      </p:sp>
    </p:spTree>
    <p:extLst>
      <p:ext uri="{BB962C8B-B14F-4D97-AF65-F5344CB8AC3E}">
        <p14:creationId xmlns:p14="http://schemas.microsoft.com/office/powerpoint/2010/main" val="10103263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 smtClean="0"/>
              <a:t>Method – Critical Reading </a:t>
            </a:r>
            <a:endParaRPr lang="en-GB" dirty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Identify their reasons and conclusions;</a:t>
            </a:r>
          </a:p>
          <a:p>
            <a:r>
              <a:rPr lang="en-GB" sz="2800"/>
              <a:t>Analyse how they select, combine and order reasons to construct a line of reasoning;</a:t>
            </a:r>
          </a:p>
          <a:p>
            <a:r>
              <a:rPr lang="en-GB" sz="2800"/>
              <a:t>Evaluate whether their reasons support the conclusions they draw;</a:t>
            </a:r>
          </a:p>
          <a:p>
            <a:r>
              <a:rPr lang="en-GB" sz="2800"/>
              <a:t>Evaluate whether their reasons are well-founded, based on good evidence;</a:t>
            </a:r>
          </a:p>
          <a:p>
            <a:r>
              <a:rPr lang="en-GB" sz="2800"/>
              <a:t>Identify flaws in their reasoning</a:t>
            </a:r>
          </a:p>
        </p:txBody>
      </p:sp>
    </p:spTree>
    <p:extLst>
      <p:ext uri="{BB962C8B-B14F-4D97-AF65-F5344CB8AC3E}">
        <p14:creationId xmlns:p14="http://schemas.microsoft.com/office/powerpoint/2010/main" val="3169221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Method – Critical Writing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Clear conclusions</a:t>
            </a:r>
          </a:p>
          <a:p>
            <a:r>
              <a:rPr lang="en-GB" smtClean="0"/>
              <a:t>Clear line of reasoning (argument)</a:t>
            </a:r>
          </a:p>
          <a:p>
            <a:r>
              <a:rPr lang="en-GB" smtClean="0"/>
              <a:t>Evidence to support argument</a:t>
            </a:r>
          </a:p>
          <a:p>
            <a:r>
              <a:rPr lang="en-GB" smtClean="0"/>
              <a:t>Reading sources of information critically</a:t>
            </a:r>
          </a:p>
          <a:p>
            <a:r>
              <a:rPr lang="en-GB" smtClean="0"/>
              <a:t>Looking at the subject from different perspectives</a:t>
            </a:r>
          </a:p>
        </p:txBody>
      </p:sp>
    </p:spTree>
    <p:extLst>
      <p:ext uri="{BB962C8B-B14F-4D97-AF65-F5344CB8AC3E}">
        <p14:creationId xmlns:p14="http://schemas.microsoft.com/office/powerpoint/2010/main" val="16413642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Writing a Report</a:t>
            </a:r>
            <a:endParaRPr lang="en-GB" b="1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Getting the benefit of the your work!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107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</a:t>
            </a:r>
            <a:r>
              <a:rPr lang="en-GB" dirty="0" smtClean="0"/>
              <a:t>the Key Issues</a:t>
            </a:r>
            <a:endParaRPr lang="en-GB" dirty="0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Identification</a:t>
            </a:r>
            <a:r>
              <a:rPr lang="en-GB" dirty="0"/>
              <a:t> of issues or problems relevant to the subject area</a:t>
            </a:r>
          </a:p>
          <a:p>
            <a:r>
              <a:rPr lang="en-GB" dirty="0"/>
              <a:t>Ability to </a:t>
            </a:r>
            <a:r>
              <a:rPr lang="en-GB" b="1" dirty="0">
                <a:solidFill>
                  <a:srgbClr val="FF0000"/>
                </a:solidFill>
              </a:rPr>
              <a:t>interpret</a:t>
            </a:r>
            <a:r>
              <a:rPr lang="en-GB" dirty="0"/>
              <a:t> and pose solutions to these issues or </a:t>
            </a:r>
            <a:r>
              <a:rPr lang="en-GB" b="1" dirty="0">
                <a:solidFill>
                  <a:srgbClr val="FF0000"/>
                </a:solidFill>
              </a:rPr>
              <a:t>further develop arguments</a:t>
            </a:r>
            <a:r>
              <a:rPr lang="en-GB" dirty="0"/>
              <a:t>, thus shedding new </a:t>
            </a:r>
            <a:r>
              <a:rPr lang="en-GB" dirty="0" smtClean="0"/>
              <a:t>light</a:t>
            </a:r>
            <a:endParaRPr lang="en-GB" dirty="0"/>
          </a:p>
          <a:p>
            <a:r>
              <a:rPr lang="en-GB" dirty="0"/>
              <a:t>An awareness of knowledge and information relating to the subject area and how research informs the subject area </a:t>
            </a:r>
          </a:p>
        </p:txBody>
      </p:sp>
    </p:spTree>
    <p:extLst>
      <p:ext uri="{BB962C8B-B14F-4D97-AF65-F5344CB8AC3E}">
        <p14:creationId xmlns:p14="http://schemas.microsoft.com/office/powerpoint/2010/main" val="19961551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Critical evaluation with confidence (1)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Giving </a:t>
            </a:r>
            <a:r>
              <a:rPr lang="en-GB" dirty="0" smtClean="0"/>
              <a:t>your </a:t>
            </a:r>
            <a:r>
              <a:rPr lang="en-GB" b="1" dirty="0">
                <a:solidFill>
                  <a:srgbClr val="FF0000"/>
                </a:solidFill>
              </a:rPr>
              <a:t>personal</a:t>
            </a:r>
            <a:r>
              <a:rPr lang="en-GB" dirty="0"/>
              <a:t> </a:t>
            </a:r>
            <a:r>
              <a:rPr lang="en-GB" dirty="0" smtClean="0"/>
              <a:t>understanding and perspective</a:t>
            </a:r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Substantiating</a:t>
            </a:r>
            <a:r>
              <a:rPr lang="en-GB" dirty="0"/>
              <a:t> this view with </a:t>
            </a:r>
            <a:r>
              <a:rPr lang="en-GB" b="1" dirty="0">
                <a:solidFill>
                  <a:srgbClr val="FF0000"/>
                </a:solidFill>
              </a:rPr>
              <a:t>reference</a:t>
            </a:r>
            <a:r>
              <a:rPr lang="en-GB" dirty="0"/>
              <a:t> to current knowledge</a:t>
            </a:r>
          </a:p>
          <a:p>
            <a:pPr lvl="1"/>
            <a:r>
              <a:rPr lang="en-GB" dirty="0"/>
              <a:t>Accepted mechanism is by referring to relevant </a:t>
            </a:r>
            <a:r>
              <a:rPr lang="en-GB" dirty="0" smtClean="0"/>
              <a:t>literature</a:t>
            </a:r>
            <a:endParaRPr lang="en-GB" dirty="0"/>
          </a:p>
          <a:p>
            <a:pPr lvl="1"/>
            <a:r>
              <a:rPr lang="en-GB" dirty="0"/>
              <a:t>Standard protocol for </a:t>
            </a:r>
            <a:r>
              <a:rPr lang="en-GB" b="1" dirty="0">
                <a:solidFill>
                  <a:srgbClr val="FF0000"/>
                </a:solidFill>
              </a:rPr>
              <a:t>citing references</a:t>
            </a:r>
            <a:r>
              <a:rPr lang="en-GB" dirty="0"/>
              <a:t> is expected</a:t>
            </a:r>
          </a:p>
        </p:txBody>
      </p:sp>
    </p:spTree>
    <p:extLst>
      <p:ext uri="{BB962C8B-B14F-4D97-AF65-F5344CB8AC3E}">
        <p14:creationId xmlns:p14="http://schemas.microsoft.com/office/powerpoint/2010/main" val="27771910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Critical evaluation with confidence (2)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Use of clear English, combined with structured approach, giving rise to persuasive argument</a:t>
            </a:r>
          </a:p>
          <a:p>
            <a:r>
              <a:rPr lang="en-GB" sz="2800" b="1" dirty="0"/>
              <a:t>An authoritative style of writing similar to that found in reputable academic or professional journals or text books.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773494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Demonstration of deep knowledge 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b="1" dirty="0">
                <a:solidFill>
                  <a:srgbClr val="FF0000"/>
                </a:solidFill>
              </a:rPr>
              <a:t>Comprehensive coverage</a:t>
            </a:r>
            <a:r>
              <a:rPr lang="en-GB" sz="2800" dirty="0"/>
              <a:t> of the subject area</a:t>
            </a:r>
          </a:p>
          <a:p>
            <a:r>
              <a:rPr lang="en-GB" sz="2800" dirty="0"/>
              <a:t>Level of </a:t>
            </a:r>
            <a:r>
              <a:rPr lang="en-GB" sz="2800" b="1" dirty="0">
                <a:solidFill>
                  <a:srgbClr val="FF0000"/>
                </a:solidFill>
              </a:rPr>
              <a:t>understanding</a:t>
            </a:r>
            <a:r>
              <a:rPr lang="en-GB" sz="2800" dirty="0"/>
              <a:t> demonstrated through </a:t>
            </a:r>
            <a:r>
              <a:rPr lang="en-GB" sz="2800" b="1" dirty="0">
                <a:solidFill>
                  <a:srgbClr val="FF0000"/>
                </a:solidFill>
              </a:rPr>
              <a:t>application</a:t>
            </a:r>
            <a:r>
              <a:rPr lang="en-GB" sz="2800" dirty="0"/>
              <a:t> of knowledge and information in differing circumstances or situations.</a:t>
            </a:r>
          </a:p>
          <a:p>
            <a:r>
              <a:rPr lang="en-GB" sz="2800" dirty="0"/>
              <a:t>Deployment of </a:t>
            </a:r>
            <a:r>
              <a:rPr lang="en-GB" sz="2800" b="1" dirty="0">
                <a:solidFill>
                  <a:srgbClr val="FF0000"/>
                </a:solidFill>
              </a:rPr>
              <a:t>personal argument and persuasion</a:t>
            </a:r>
            <a:r>
              <a:rPr lang="en-GB" sz="2800" dirty="0"/>
              <a:t> in order to achieve logical conclusion. </a:t>
            </a:r>
          </a:p>
        </p:txBody>
      </p:sp>
    </p:spTree>
    <p:extLst>
      <p:ext uri="{BB962C8B-B14F-4D97-AF65-F5344CB8AC3E}">
        <p14:creationId xmlns:p14="http://schemas.microsoft.com/office/powerpoint/2010/main" val="1930744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Independent Learning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of the assessed material may demonstrate that the student has acquired knowledge from independent sources resulting from </a:t>
            </a:r>
            <a:r>
              <a:rPr lang="en-GB" b="1" dirty="0">
                <a:solidFill>
                  <a:srgbClr val="FF0000"/>
                </a:solidFill>
              </a:rPr>
              <a:t>directed reading</a:t>
            </a:r>
            <a:r>
              <a:rPr lang="en-GB" dirty="0"/>
              <a:t> or by </a:t>
            </a:r>
            <a:r>
              <a:rPr lang="en-GB" b="1" dirty="0">
                <a:solidFill>
                  <a:srgbClr val="FF0000"/>
                </a:solidFill>
              </a:rPr>
              <a:t>independently</a:t>
            </a:r>
            <a:r>
              <a:rPr lang="en-GB" dirty="0"/>
              <a:t> seeking their own learning </a:t>
            </a:r>
            <a:r>
              <a:rPr lang="en-GB" dirty="0" smtClean="0"/>
              <a:t>material</a:t>
            </a:r>
            <a:endParaRPr lang="en-GB" dirty="0"/>
          </a:p>
          <a:p>
            <a:r>
              <a:rPr lang="en-GB" dirty="0" smtClean="0"/>
              <a:t>This is </a:t>
            </a:r>
            <a:r>
              <a:rPr lang="en-GB" b="1" dirty="0">
                <a:solidFill>
                  <a:srgbClr val="FF0000"/>
                </a:solidFill>
              </a:rPr>
              <a:t>expected</a:t>
            </a:r>
            <a:r>
              <a:rPr lang="en-GB" dirty="0" smtClean="0"/>
              <a:t> for project 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1168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Oates (2006): </a:t>
            </a:r>
            <a:r>
              <a:rPr lang="en-GB" dirty="0" err="1" smtClean="0"/>
              <a:t>Briony</a:t>
            </a:r>
            <a:r>
              <a:rPr lang="en-GB" dirty="0" smtClean="0"/>
              <a:t> Oates, “Researching Information Systems and Computing”, Sage Publications Ltd., London, 2006, ISBN 1-4129-0223-1, pp. 33</a:t>
            </a:r>
          </a:p>
          <a:p>
            <a:r>
              <a:rPr lang="en-GB" dirty="0" smtClean="0"/>
              <a:t>Cottrell (2005): Stella Cottrell, Critical Thinking Skills Developing Effective Analysis and Argument, Palgrave Macmillan , 2005, ISBN 1403996857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957258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767</Words>
  <Application>Microsoft Office PowerPoint</Application>
  <PresentationFormat>Widescreen</PresentationFormat>
  <Paragraphs>103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Garamond</vt:lpstr>
      <vt:lpstr>Wingdings</vt:lpstr>
      <vt:lpstr>Edge</vt:lpstr>
      <vt:lpstr>Communicating Your Work</vt:lpstr>
      <vt:lpstr>Knowledge in Writing</vt:lpstr>
      <vt:lpstr>Knowledge in Writing</vt:lpstr>
      <vt:lpstr>Knowledge in Writing (Outer Limits)</vt:lpstr>
      <vt:lpstr>Good Research Communication?</vt:lpstr>
      <vt:lpstr>PowerPoint Presentation</vt:lpstr>
      <vt:lpstr>What is Critical Thinking?</vt:lpstr>
      <vt:lpstr>Critical Thinking Process (1)</vt:lpstr>
      <vt:lpstr>Weighing Up?</vt:lpstr>
      <vt:lpstr>Process (2)</vt:lpstr>
      <vt:lpstr>Be Sceptical</vt:lpstr>
      <vt:lpstr>It is “Method”</vt:lpstr>
      <vt:lpstr>The Method – Critical Reading </vt:lpstr>
      <vt:lpstr>The Method – Critical Writing</vt:lpstr>
      <vt:lpstr>Writing a Report</vt:lpstr>
      <vt:lpstr>Identifying the Key Issues</vt:lpstr>
      <vt:lpstr>Critical evaluation with confidence (1)</vt:lpstr>
      <vt:lpstr>Critical evaluation with confidence (2)</vt:lpstr>
      <vt:lpstr>Demonstration of deep knowledge </vt:lpstr>
      <vt:lpstr>Independent Learning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Communicating Your Work</dc:title>
  <dc:creator>John Rees</dc:creator>
  <cp:lastModifiedBy>John Rees</cp:lastModifiedBy>
  <cp:revision>2</cp:revision>
  <dcterms:created xsi:type="dcterms:W3CDTF">2019-10-15T15:18:17Z</dcterms:created>
  <dcterms:modified xsi:type="dcterms:W3CDTF">2019-10-15T15:24:35Z</dcterms:modified>
</cp:coreProperties>
</file>