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5"/>
  </p:notesMasterIdLst>
  <p:sldIdLst>
    <p:sldId id="293" r:id="rId2"/>
    <p:sldId id="269" r:id="rId3"/>
    <p:sldId id="297" r:id="rId4"/>
    <p:sldId id="311" r:id="rId5"/>
    <p:sldId id="302" r:id="rId6"/>
    <p:sldId id="312" r:id="rId7"/>
    <p:sldId id="313" r:id="rId8"/>
    <p:sldId id="303" r:id="rId9"/>
    <p:sldId id="304" r:id="rId10"/>
    <p:sldId id="314" r:id="rId11"/>
    <p:sldId id="309" r:id="rId12"/>
    <p:sldId id="315" r:id="rId13"/>
    <p:sldId id="310" r:id="rId1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F5597"/>
    <a:srgbClr val="E30047"/>
    <a:srgbClr val="010002"/>
    <a:srgbClr val="767171"/>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6549" autoAdjust="0"/>
    <p:restoredTop sz="84812" autoAdjust="0"/>
  </p:normalViewPr>
  <p:slideViewPr>
    <p:cSldViewPr snapToGrid="0">
      <p:cViewPr varScale="1">
        <p:scale>
          <a:sx n="74" d="100"/>
          <a:sy n="74" d="100"/>
        </p:scale>
        <p:origin x="168"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B96AAF92-90A1-4A7E-9DCA-DFC4984C399B}" type="datetimeFigureOut">
              <a:rPr lang="en-GB" smtClean="0"/>
              <a:t>03/11/2020</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2E4FAFE1-0BD6-4BB9-AF20-D6A58CA1F377}" type="slidenum">
              <a:rPr lang="en-GB" smtClean="0"/>
              <a:t>‹#›</a:t>
            </a:fld>
            <a:endParaRPr lang="en-GB"/>
          </a:p>
        </p:txBody>
      </p:sp>
    </p:spTree>
    <p:extLst>
      <p:ext uri="{BB962C8B-B14F-4D97-AF65-F5344CB8AC3E}">
        <p14:creationId xmlns:p14="http://schemas.microsoft.com/office/powerpoint/2010/main" val="185031951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2E4FAFE1-0BD6-4BB9-AF20-D6A58CA1F377}" type="slidenum">
              <a:rPr lang="en-GB" smtClean="0"/>
              <a:t>2</a:t>
            </a:fld>
            <a:endParaRPr lang="en-GB"/>
          </a:p>
        </p:txBody>
      </p:sp>
    </p:spTree>
    <p:extLst>
      <p:ext uri="{BB962C8B-B14F-4D97-AF65-F5344CB8AC3E}">
        <p14:creationId xmlns:p14="http://schemas.microsoft.com/office/powerpoint/2010/main" val="365082668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2E4FAFE1-0BD6-4BB9-AF20-D6A58CA1F377}" type="slidenum">
              <a:rPr lang="en-GB" smtClean="0"/>
              <a:t>3</a:t>
            </a:fld>
            <a:endParaRPr lang="en-GB"/>
          </a:p>
        </p:txBody>
      </p:sp>
    </p:spTree>
    <p:extLst>
      <p:ext uri="{BB962C8B-B14F-4D97-AF65-F5344CB8AC3E}">
        <p14:creationId xmlns:p14="http://schemas.microsoft.com/office/powerpoint/2010/main" val="286320490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2E4FAFE1-0BD6-4BB9-AF20-D6A58CA1F377}" type="slidenum">
              <a:rPr lang="en-GB" smtClean="0"/>
              <a:t>4</a:t>
            </a:fld>
            <a:endParaRPr lang="en-GB"/>
          </a:p>
        </p:txBody>
      </p:sp>
    </p:spTree>
    <p:extLst>
      <p:ext uri="{BB962C8B-B14F-4D97-AF65-F5344CB8AC3E}">
        <p14:creationId xmlns:p14="http://schemas.microsoft.com/office/powerpoint/2010/main" val="113690247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2E4FAFE1-0BD6-4BB9-AF20-D6A58CA1F377}" type="slidenum">
              <a:rPr lang="en-GB" smtClean="0"/>
              <a:t>9</a:t>
            </a:fld>
            <a:endParaRPr lang="en-GB"/>
          </a:p>
        </p:txBody>
      </p:sp>
    </p:spTree>
    <p:extLst>
      <p:ext uri="{BB962C8B-B14F-4D97-AF65-F5344CB8AC3E}">
        <p14:creationId xmlns:p14="http://schemas.microsoft.com/office/powerpoint/2010/main" val="158124390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2E4FAFE1-0BD6-4BB9-AF20-D6A58CA1F377}" type="slidenum">
              <a:rPr lang="en-GB" smtClean="0"/>
              <a:t>10</a:t>
            </a:fld>
            <a:endParaRPr lang="en-GB"/>
          </a:p>
        </p:txBody>
      </p:sp>
    </p:spTree>
    <p:extLst>
      <p:ext uri="{BB962C8B-B14F-4D97-AF65-F5344CB8AC3E}">
        <p14:creationId xmlns:p14="http://schemas.microsoft.com/office/powerpoint/2010/main" val="214236554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2E4FAFE1-0BD6-4BB9-AF20-D6A58CA1F377}" type="slidenum">
              <a:rPr lang="en-GB" smtClean="0"/>
              <a:t>13</a:t>
            </a:fld>
            <a:endParaRPr lang="en-GB"/>
          </a:p>
        </p:txBody>
      </p:sp>
    </p:spTree>
    <p:extLst>
      <p:ext uri="{BB962C8B-B14F-4D97-AF65-F5344CB8AC3E}">
        <p14:creationId xmlns:p14="http://schemas.microsoft.com/office/powerpoint/2010/main" val="189704286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16C95A0-20F9-4C58-830D-2DED7ADF656C}"/>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C34E18D1-72DF-4B2B-A1B9-A914F47F260A}"/>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F78CBE91-B49F-459F-BE8D-4F24BEB0631B}"/>
              </a:ext>
            </a:extLst>
          </p:cNvPr>
          <p:cNvSpPr>
            <a:spLocks noGrp="1"/>
          </p:cNvSpPr>
          <p:nvPr>
            <p:ph type="dt" sz="half" idx="10"/>
          </p:nvPr>
        </p:nvSpPr>
        <p:spPr/>
        <p:txBody>
          <a:bodyPr/>
          <a:lstStyle/>
          <a:p>
            <a:fld id="{D089F825-B18A-4D4E-BA73-C12E37E36200}" type="datetimeFigureOut">
              <a:rPr lang="en-GB" smtClean="0"/>
              <a:t>03/11/2020</a:t>
            </a:fld>
            <a:endParaRPr lang="en-GB"/>
          </a:p>
        </p:txBody>
      </p:sp>
      <p:sp>
        <p:nvSpPr>
          <p:cNvPr id="5" name="Footer Placeholder 4">
            <a:extLst>
              <a:ext uri="{FF2B5EF4-FFF2-40B4-BE49-F238E27FC236}">
                <a16:creationId xmlns:a16="http://schemas.microsoft.com/office/drawing/2014/main" id="{5EEA5409-86AF-4E65-AA49-3C86090A2E6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8761B42B-F0F6-4D77-86C3-FB096E68FE25}"/>
              </a:ext>
            </a:extLst>
          </p:cNvPr>
          <p:cNvSpPr>
            <a:spLocks noGrp="1"/>
          </p:cNvSpPr>
          <p:nvPr>
            <p:ph type="sldNum" sz="quarter" idx="12"/>
          </p:nvPr>
        </p:nvSpPr>
        <p:spPr/>
        <p:txBody>
          <a:bodyPr/>
          <a:lstStyle/>
          <a:p>
            <a:fld id="{58E5F12B-5ABC-4C4F-AEB0-20C1E024506A}" type="slidenum">
              <a:rPr lang="en-GB" smtClean="0"/>
              <a:t>‹#›</a:t>
            </a:fld>
            <a:endParaRPr lang="en-GB"/>
          </a:p>
        </p:txBody>
      </p:sp>
    </p:spTree>
    <p:extLst>
      <p:ext uri="{BB962C8B-B14F-4D97-AF65-F5344CB8AC3E}">
        <p14:creationId xmlns:p14="http://schemas.microsoft.com/office/powerpoint/2010/main" val="76450771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78D7C7D-2D1E-41D1-8BBE-B42717403C71}"/>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AA73E0E4-FCE7-4904-9F67-5D663F2C158A}"/>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BC0840EF-714C-45BB-AF57-F7ABB6495FC6}"/>
              </a:ext>
            </a:extLst>
          </p:cNvPr>
          <p:cNvSpPr>
            <a:spLocks noGrp="1"/>
          </p:cNvSpPr>
          <p:nvPr>
            <p:ph type="dt" sz="half" idx="10"/>
          </p:nvPr>
        </p:nvSpPr>
        <p:spPr/>
        <p:txBody>
          <a:bodyPr/>
          <a:lstStyle/>
          <a:p>
            <a:fld id="{D089F825-B18A-4D4E-BA73-C12E37E36200}" type="datetimeFigureOut">
              <a:rPr lang="en-GB" smtClean="0"/>
              <a:t>03/11/2020</a:t>
            </a:fld>
            <a:endParaRPr lang="en-GB"/>
          </a:p>
        </p:txBody>
      </p:sp>
      <p:sp>
        <p:nvSpPr>
          <p:cNvPr id="5" name="Footer Placeholder 4">
            <a:extLst>
              <a:ext uri="{FF2B5EF4-FFF2-40B4-BE49-F238E27FC236}">
                <a16:creationId xmlns:a16="http://schemas.microsoft.com/office/drawing/2014/main" id="{346F34B8-3141-443C-B4E6-6371A5E32D94}"/>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62104A32-6BD6-4853-8589-D53E4E400208}"/>
              </a:ext>
            </a:extLst>
          </p:cNvPr>
          <p:cNvSpPr>
            <a:spLocks noGrp="1"/>
          </p:cNvSpPr>
          <p:nvPr>
            <p:ph type="sldNum" sz="quarter" idx="12"/>
          </p:nvPr>
        </p:nvSpPr>
        <p:spPr/>
        <p:txBody>
          <a:bodyPr/>
          <a:lstStyle/>
          <a:p>
            <a:fld id="{58E5F12B-5ABC-4C4F-AEB0-20C1E024506A}" type="slidenum">
              <a:rPr lang="en-GB" smtClean="0"/>
              <a:t>‹#›</a:t>
            </a:fld>
            <a:endParaRPr lang="en-GB"/>
          </a:p>
        </p:txBody>
      </p:sp>
    </p:spTree>
    <p:extLst>
      <p:ext uri="{BB962C8B-B14F-4D97-AF65-F5344CB8AC3E}">
        <p14:creationId xmlns:p14="http://schemas.microsoft.com/office/powerpoint/2010/main" val="144498248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56E6356-D3BE-45D3-ABE1-451FF01BCF3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2FC004FB-1120-4C54-888D-0E15A061CF40}"/>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E19C950A-67DA-4FB6-A06E-DB28C1FFCD3D}"/>
              </a:ext>
            </a:extLst>
          </p:cNvPr>
          <p:cNvSpPr>
            <a:spLocks noGrp="1"/>
          </p:cNvSpPr>
          <p:nvPr>
            <p:ph type="dt" sz="half" idx="10"/>
          </p:nvPr>
        </p:nvSpPr>
        <p:spPr/>
        <p:txBody>
          <a:bodyPr/>
          <a:lstStyle/>
          <a:p>
            <a:fld id="{D089F825-B18A-4D4E-BA73-C12E37E36200}" type="datetimeFigureOut">
              <a:rPr lang="en-GB" smtClean="0"/>
              <a:t>03/11/2020</a:t>
            </a:fld>
            <a:endParaRPr lang="en-GB"/>
          </a:p>
        </p:txBody>
      </p:sp>
      <p:sp>
        <p:nvSpPr>
          <p:cNvPr id="5" name="Footer Placeholder 4">
            <a:extLst>
              <a:ext uri="{FF2B5EF4-FFF2-40B4-BE49-F238E27FC236}">
                <a16:creationId xmlns:a16="http://schemas.microsoft.com/office/drawing/2014/main" id="{04BE7533-6FF6-4C19-9466-7F483D6F294A}"/>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C28846AA-A682-46EF-BA29-BFF247B8C0A2}"/>
              </a:ext>
            </a:extLst>
          </p:cNvPr>
          <p:cNvSpPr>
            <a:spLocks noGrp="1"/>
          </p:cNvSpPr>
          <p:nvPr>
            <p:ph type="sldNum" sz="quarter" idx="12"/>
          </p:nvPr>
        </p:nvSpPr>
        <p:spPr/>
        <p:txBody>
          <a:bodyPr/>
          <a:lstStyle/>
          <a:p>
            <a:fld id="{58E5F12B-5ABC-4C4F-AEB0-20C1E024506A}" type="slidenum">
              <a:rPr lang="en-GB" smtClean="0"/>
              <a:t>‹#›</a:t>
            </a:fld>
            <a:endParaRPr lang="en-GB"/>
          </a:p>
        </p:txBody>
      </p:sp>
    </p:spTree>
    <p:extLst>
      <p:ext uri="{BB962C8B-B14F-4D97-AF65-F5344CB8AC3E}">
        <p14:creationId xmlns:p14="http://schemas.microsoft.com/office/powerpoint/2010/main" val="318950624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9E47FF5-CC64-47A0-912D-B692B56FD1CA}"/>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BB74933D-EACB-4AFB-A317-330F3819B1B3}"/>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12D563B6-9EA4-470E-BABA-0FD1C3317FB9}"/>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283E9A5D-D02A-4BA9-855A-D82BD74E3685}"/>
              </a:ext>
            </a:extLst>
          </p:cNvPr>
          <p:cNvSpPr>
            <a:spLocks noGrp="1"/>
          </p:cNvSpPr>
          <p:nvPr>
            <p:ph type="dt" sz="half" idx="10"/>
          </p:nvPr>
        </p:nvSpPr>
        <p:spPr/>
        <p:txBody>
          <a:bodyPr/>
          <a:lstStyle/>
          <a:p>
            <a:fld id="{D089F825-B18A-4D4E-BA73-C12E37E36200}" type="datetimeFigureOut">
              <a:rPr lang="en-GB" smtClean="0"/>
              <a:t>03/11/2020</a:t>
            </a:fld>
            <a:endParaRPr lang="en-GB"/>
          </a:p>
        </p:txBody>
      </p:sp>
      <p:sp>
        <p:nvSpPr>
          <p:cNvPr id="6" name="Footer Placeholder 5">
            <a:extLst>
              <a:ext uri="{FF2B5EF4-FFF2-40B4-BE49-F238E27FC236}">
                <a16:creationId xmlns:a16="http://schemas.microsoft.com/office/drawing/2014/main" id="{DF2F7B5B-D24D-4DAB-8E98-D3C9BE747C65}"/>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B38D3E34-5AE0-4E89-8350-03E9850115AC}"/>
              </a:ext>
            </a:extLst>
          </p:cNvPr>
          <p:cNvSpPr>
            <a:spLocks noGrp="1"/>
          </p:cNvSpPr>
          <p:nvPr>
            <p:ph type="sldNum" sz="quarter" idx="12"/>
          </p:nvPr>
        </p:nvSpPr>
        <p:spPr/>
        <p:txBody>
          <a:bodyPr/>
          <a:lstStyle/>
          <a:p>
            <a:fld id="{58E5F12B-5ABC-4C4F-AEB0-20C1E024506A}" type="slidenum">
              <a:rPr lang="en-GB" smtClean="0"/>
              <a:t>‹#›</a:t>
            </a:fld>
            <a:endParaRPr lang="en-GB"/>
          </a:p>
        </p:txBody>
      </p:sp>
    </p:spTree>
    <p:extLst>
      <p:ext uri="{BB962C8B-B14F-4D97-AF65-F5344CB8AC3E}">
        <p14:creationId xmlns:p14="http://schemas.microsoft.com/office/powerpoint/2010/main" val="134183167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F9493A4-C2FC-4DCE-8E6C-91B2DDC02C0C}"/>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66CE87FF-0495-4D1C-B828-EDAF7EDDBC22}"/>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D42BC823-11B5-413F-B3C4-AF352CFCF495}"/>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40E76D22-0662-415A-B1A9-14919401A415}"/>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6F03F6C4-2C5C-417C-8E92-87E4270B2613}"/>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141117A3-29C7-4473-9C0C-3E6A49BC0BEE}"/>
              </a:ext>
            </a:extLst>
          </p:cNvPr>
          <p:cNvSpPr>
            <a:spLocks noGrp="1"/>
          </p:cNvSpPr>
          <p:nvPr>
            <p:ph type="dt" sz="half" idx="10"/>
          </p:nvPr>
        </p:nvSpPr>
        <p:spPr/>
        <p:txBody>
          <a:bodyPr/>
          <a:lstStyle/>
          <a:p>
            <a:fld id="{D089F825-B18A-4D4E-BA73-C12E37E36200}" type="datetimeFigureOut">
              <a:rPr lang="en-GB" smtClean="0"/>
              <a:t>03/11/2020</a:t>
            </a:fld>
            <a:endParaRPr lang="en-GB"/>
          </a:p>
        </p:txBody>
      </p:sp>
      <p:sp>
        <p:nvSpPr>
          <p:cNvPr id="8" name="Footer Placeholder 7">
            <a:extLst>
              <a:ext uri="{FF2B5EF4-FFF2-40B4-BE49-F238E27FC236}">
                <a16:creationId xmlns:a16="http://schemas.microsoft.com/office/drawing/2014/main" id="{B3B9A0B6-D37C-4F5A-995C-E48184CC5027}"/>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C51818BF-A9FD-4B41-B277-28C6E1614AC5}"/>
              </a:ext>
            </a:extLst>
          </p:cNvPr>
          <p:cNvSpPr>
            <a:spLocks noGrp="1"/>
          </p:cNvSpPr>
          <p:nvPr>
            <p:ph type="sldNum" sz="quarter" idx="12"/>
          </p:nvPr>
        </p:nvSpPr>
        <p:spPr/>
        <p:txBody>
          <a:bodyPr/>
          <a:lstStyle/>
          <a:p>
            <a:fld id="{58E5F12B-5ABC-4C4F-AEB0-20C1E024506A}" type="slidenum">
              <a:rPr lang="en-GB" smtClean="0"/>
              <a:t>‹#›</a:t>
            </a:fld>
            <a:endParaRPr lang="en-GB"/>
          </a:p>
        </p:txBody>
      </p:sp>
    </p:spTree>
    <p:extLst>
      <p:ext uri="{BB962C8B-B14F-4D97-AF65-F5344CB8AC3E}">
        <p14:creationId xmlns:p14="http://schemas.microsoft.com/office/powerpoint/2010/main" val="174979790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0C88F7D-7125-4F38-B944-2B0FBC94E726}"/>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7BC5E28C-D7CC-4E0A-8CEC-B63EEC34865A}"/>
              </a:ext>
            </a:extLst>
          </p:cNvPr>
          <p:cNvSpPr>
            <a:spLocks noGrp="1"/>
          </p:cNvSpPr>
          <p:nvPr>
            <p:ph type="dt" sz="half" idx="10"/>
          </p:nvPr>
        </p:nvSpPr>
        <p:spPr/>
        <p:txBody>
          <a:bodyPr/>
          <a:lstStyle/>
          <a:p>
            <a:fld id="{D089F825-B18A-4D4E-BA73-C12E37E36200}" type="datetimeFigureOut">
              <a:rPr lang="en-GB" smtClean="0"/>
              <a:t>03/11/2020</a:t>
            </a:fld>
            <a:endParaRPr lang="en-GB"/>
          </a:p>
        </p:txBody>
      </p:sp>
      <p:sp>
        <p:nvSpPr>
          <p:cNvPr id="4" name="Footer Placeholder 3">
            <a:extLst>
              <a:ext uri="{FF2B5EF4-FFF2-40B4-BE49-F238E27FC236}">
                <a16:creationId xmlns:a16="http://schemas.microsoft.com/office/drawing/2014/main" id="{2458A899-6CF1-4B1A-9A82-A239B29E9DE6}"/>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3BF9B686-3F54-43F7-ABEE-AE302F22DDC9}"/>
              </a:ext>
            </a:extLst>
          </p:cNvPr>
          <p:cNvSpPr>
            <a:spLocks noGrp="1"/>
          </p:cNvSpPr>
          <p:nvPr>
            <p:ph type="sldNum" sz="quarter" idx="12"/>
          </p:nvPr>
        </p:nvSpPr>
        <p:spPr/>
        <p:txBody>
          <a:bodyPr/>
          <a:lstStyle/>
          <a:p>
            <a:fld id="{58E5F12B-5ABC-4C4F-AEB0-20C1E024506A}" type="slidenum">
              <a:rPr lang="en-GB" smtClean="0"/>
              <a:t>‹#›</a:t>
            </a:fld>
            <a:endParaRPr lang="en-GB"/>
          </a:p>
        </p:txBody>
      </p:sp>
    </p:spTree>
    <p:extLst>
      <p:ext uri="{BB962C8B-B14F-4D97-AF65-F5344CB8AC3E}">
        <p14:creationId xmlns:p14="http://schemas.microsoft.com/office/powerpoint/2010/main" val="383256639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E6C7A71A-585C-4998-BC2A-26350CA12914}"/>
              </a:ext>
            </a:extLst>
          </p:cNvPr>
          <p:cNvSpPr>
            <a:spLocks noGrp="1"/>
          </p:cNvSpPr>
          <p:nvPr>
            <p:ph type="dt" sz="half" idx="10"/>
          </p:nvPr>
        </p:nvSpPr>
        <p:spPr/>
        <p:txBody>
          <a:bodyPr/>
          <a:lstStyle/>
          <a:p>
            <a:fld id="{D089F825-B18A-4D4E-BA73-C12E37E36200}" type="datetimeFigureOut">
              <a:rPr lang="en-GB" smtClean="0"/>
              <a:t>03/11/2020</a:t>
            </a:fld>
            <a:endParaRPr lang="en-GB"/>
          </a:p>
        </p:txBody>
      </p:sp>
      <p:sp>
        <p:nvSpPr>
          <p:cNvPr id="3" name="Footer Placeholder 2">
            <a:extLst>
              <a:ext uri="{FF2B5EF4-FFF2-40B4-BE49-F238E27FC236}">
                <a16:creationId xmlns:a16="http://schemas.microsoft.com/office/drawing/2014/main" id="{79E3A6B0-1F07-4A79-837E-2D1C374510FD}"/>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805907F4-43CF-41E5-A9CD-9ED32D60CE9E}"/>
              </a:ext>
            </a:extLst>
          </p:cNvPr>
          <p:cNvSpPr>
            <a:spLocks noGrp="1"/>
          </p:cNvSpPr>
          <p:nvPr>
            <p:ph type="sldNum" sz="quarter" idx="12"/>
          </p:nvPr>
        </p:nvSpPr>
        <p:spPr/>
        <p:txBody>
          <a:bodyPr/>
          <a:lstStyle/>
          <a:p>
            <a:fld id="{58E5F12B-5ABC-4C4F-AEB0-20C1E024506A}" type="slidenum">
              <a:rPr lang="en-GB" smtClean="0"/>
              <a:t>‹#›</a:t>
            </a:fld>
            <a:endParaRPr lang="en-GB"/>
          </a:p>
        </p:txBody>
      </p:sp>
    </p:spTree>
    <p:extLst>
      <p:ext uri="{BB962C8B-B14F-4D97-AF65-F5344CB8AC3E}">
        <p14:creationId xmlns:p14="http://schemas.microsoft.com/office/powerpoint/2010/main" val="10098359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7490AAC-D553-4064-AB51-06A9D12AE733}"/>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8A965E1D-B86E-4C12-8F4B-EAF40407E390}"/>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032D2B11-C68F-49F7-8847-CA847E7C18D5}"/>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869AB162-0861-41BC-BFD3-7AC1D45570BE}"/>
              </a:ext>
            </a:extLst>
          </p:cNvPr>
          <p:cNvSpPr>
            <a:spLocks noGrp="1"/>
          </p:cNvSpPr>
          <p:nvPr>
            <p:ph type="dt" sz="half" idx="10"/>
          </p:nvPr>
        </p:nvSpPr>
        <p:spPr/>
        <p:txBody>
          <a:bodyPr/>
          <a:lstStyle/>
          <a:p>
            <a:fld id="{D089F825-B18A-4D4E-BA73-C12E37E36200}" type="datetimeFigureOut">
              <a:rPr lang="en-GB" smtClean="0"/>
              <a:t>03/11/2020</a:t>
            </a:fld>
            <a:endParaRPr lang="en-GB"/>
          </a:p>
        </p:txBody>
      </p:sp>
      <p:sp>
        <p:nvSpPr>
          <p:cNvPr id="6" name="Footer Placeholder 5">
            <a:extLst>
              <a:ext uri="{FF2B5EF4-FFF2-40B4-BE49-F238E27FC236}">
                <a16:creationId xmlns:a16="http://schemas.microsoft.com/office/drawing/2014/main" id="{193731A9-1767-4AF5-82A8-85809CBF4D7A}"/>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A72EA178-0518-4C04-A1F5-5FDD9EC14139}"/>
              </a:ext>
            </a:extLst>
          </p:cNvPr>
          <p:cNvSpPr>
            <a:spLocks noGrp="1"/>
          </p:cNvSpPr>
          <p:nvPr>
            <p:ph type="sldNum" sz="quarter" idx="12"/>
          </p:nvPr>
        </p:nvSpPr>
        <p:spPr/>
        <p:txBody>
          <a:bodyPr/>
          <a:lstStyle/>
          <a:p>
            <a:fld id="{58E5F12B-5ABC-4C4F-AEB0-20C1E024506A}" type="slidenum">
              <a:rPr lang="en-GB" smtClean="0"/>
              <a:t>‹#›</a:t>
            </a:fld>
            <a:endParaRPr lang="en-GB"/>
          </a:p>
        </p:txBody>
      </p:sp>
    </p:spTree>
    <p:extLst>
      <p:ext uri="{BB962C8B-B14F-4D97-AF65-F5344CB8AC3E}">
        <p14:creationId xmlns:p14="http://schemas.microsoft.com/office/powerpoint/2010/main" val="270655399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D0AFA47-46E2-46A8-BAB8-06274A8FB7A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FA4CCBD1-7976-4DAC-A640-866EA38EBC0B}"/>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BDE4E071-8D42-4930-AF38-CEDD5300585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02B1286A-A31D-4E65-89B3-71BB4FD1B876}"/>
              </a:ext>
            </a:extLst>
          </p:cNvPr>
          <p:cNvSpPr>
            <a:spLocks noGrp="1"/>
          </p:cNvSpPr>
          <p:nvPr>
            <p:ph type="dt" sz="half" idx="10"/>
          </p:nvPr>
        </p:nvSpPr>
        <p:spPr/>
        <p:txBody>
          <a:bodyPr/>
          <a:lstStyle/>
          <a:p>
            <a:fld id="{D089F825-B18A-4D4E-BA73-C12E37E36200}" type="datetimeFigureOut">
              <a:rPr lang="en-GB" smtClean="0"/>
              <a:t>03/11/2020</a:t>
            </a:fld>
            <a:endParaRPr lang="en-GB"/>
          </a:p>
        </p:txBody>
      </p:sp>
      <p:sp>
        <p:nvSpPr>
          <p:cNvPr id="6" name="Footer Placeholder 5">
            <a:extLst>
              <a:ext uri="{FF2B5EF4-FFF2-40B4-BE49-F238E27FC236}">
                <a16:creationId xmlns:a16="http://schemas.microsoft.com/office/drawing/2014/main" id="{7CCAE851-2B83-44BF-9814-FB26662ABE72}"/>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E1D01B6A-C8B6-467F-8218-1586B127AEC6}"/>
              </a:ext>
            </a:extLst>
          </p:cNvPr>
          <p:cNvSpPr>
            <a:spLocks noGrp="1"/>
          </p:cNvSpPr>
          <p:nvPr>
            <p:ph type="sldNum" sz="quarter" idx="12"/>
          </p:nvPr>
        </p:nvSpPr>
        <p:spPr/>
        <p:txBody>
          <a:bodyPr/>
          <a:lstStyle/>
          <a:p>
            <a:fld id="{58E5F12B-5ABC-4C4F-AEB0-20C1E024506A}" type="slidenum">
              <a:rPr lang="en-GB" smtClean="0"/>
              <a:t>‹#›</a:t>
            </a:fld>
            <a:endParaRPr lang="en-GB"/>
          </a:p>
        </p:txBody>
      </p:sp>
    </p:spTree>
    <p:extLst>
      <p:ext uri="{BB962C8B-B14F-4D97-AF65-F5344CB8AC3E}">
        <p14:creationId xmlns:p14="http://schemas.microsoft.com/office/powerpoint/2010/main" val="308695313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EBA7990-8A8A-4776-B411-8537AC196BBE}"/>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F66CCE27-736A-4176-8F8A-8AE269FF90C8}"/>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AD3FADF2-CBCC-4DF4-BE83-1A15C0412C4B}"/>
              </a:ext>
            </a:extLst>
          </p:cNvPr>
          <p:cNvSpPr>
            <a:spLocks noGrp="1"/>
          </p:cNvSpPr>
          <p:nvPr>
            <p:ph type="dt" sz="half" idx="10"/>
          </p:nvPr>
        </p:nvSpPr>
        <p:spPr/>
        <p:txBody>
          <a:bodyPr/>
          <a:lstStyle/>
          <a:p>
            <a:fld id="{D089F825-B18A-4D4E-BA73-C12E37E36200}" type="datetimeFigureOut">
              <a:rPr lang="en-GB" smtClean="0"/>
              <a:t>03/11/2020</a:t>
            </a:fld>
            <a:endParaRPr lang="en-GB"/>
          </a:p>
        </p:txBody>
      </p:sp>
      <p:sp>
        <p:nvSpPr>
          <p:cNvPr id="5" name="Footer Placeholder 4">
            <a:extLst>
              <a:ext uri="{FF2B5EF4-FFF2-40B4-BE49-F238E27FC236}">
                <a16:creationId xmlns:a16="http://schemas.microsoft.com/office/drawing/2014/main" id="{B4C4E960-D88C-4546-9C18-D882CB0C848D}"/>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A1014D65-179E-4BD3-8360-E92D54A59754}"/>
              </a:ext>
            </a:extLst>
          </p:cNvPr>
          <p:cNvSpPr>
            <a:spLocks noGrp="1"/>
          </p:cNvSpPr>
          <p:nvPr>
            <p:ph type="sldNum" sz="quarter" idx="12"/>
          </p:nvPr>
        </p:nvSpPr>
        <p:spPr/>
        <p:txBody>
          <a:bodyPr/>
          <a:lstStyle/>
          <a:p>
            <a:fld id="{58E5F12B-5ABC-4C4F-AEB0-20C1E024506A}" type="slidenum">
              <a:rPr lang="en-GB" smtClean="0"/>
              <a:t>‹#›</a:t>
            </a:fld>
            <a:endParaRPr lang="en-GB"/>
          </a:p>
        </p:txBody>
      </p:sp>
    </p:spTree>
    <p:extLst>
      <p:ext uri="{BB962C8B-B14F-4D97-AF65-F5344CB8AC3E}">
        <p14:creationId xmlns:p14="http://schemas.microsoft.com/office/powerpoint/2010/main" val="67994664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B20DED91-68D5-4FE1-B4F6-83D834F6A1E8}"/>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4861EF24-42E9-4A53-9B97-52A22F7AE3A7}"/>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1F6508A8-C85E-40C4-9E78-812CE7DDF188}"/>
              </a:ext>
            </a:extLst>
          </p:cNvPr>
          <p:cNvSpPr>
            <a:spLocks noGrp="1"/>
          </p:cNvSpPr>
          <p:nvPr>
            <p:ph type="dt" sz="half" idx="10"/>
          </p:nvPr>
        </p:nvSpPr>
        <p:spPr/>
        <p:txBody>
          <a:bodyPr/>
          <a:lstStyle/>
          <a:p>
            <a:fld id="{D089F825-B18A-4D4E-BA73-C12E37E36200}" type="datetimeFigureOut">
              <a:rPr lang="en-GB" smtClean="0"/>
              <a:t>03/11/2020</a:t>
            </a:fld>
            <a:endParaRPr lang="en-GB"/>
          </a:p>
        </p:txBody>
      </p:sp>
      <p:sp>
        <p:nvSpPr>
          <p:cNvPr id="5" name="Footer Placeholder 4">
            <a:extLst>
              <a:ext uri="{FF2B5EF4-FFF2-40B4-BE49-F238E27FC236}">
                <a16:creationId xmlns:a16="http://schemas.microsoft.com/office/drawing/2014/main" id="{47607336-E29D-4FE0-839C-DBE3B9A6EAA0}"/>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08C34283-368E-4AF3-94FC-91A0A225CEC3}"/>
              </a:ext>
            </a:extLst>
          </p:cNvPr>
          <p:cNvSpPr>
            <a:spLocks noGrp="1"/>
          </p:cNvSpPr>
          <p:nvPr>
            <p:ph type="sldNum" sz="quarter" idx="12"/>
          </p:nvPr>
        </p:nvSpPr>
        <p:spPr/>
        <p:txBody>
          <a:bodyPr/>
          <a:lstStyle/>
          <a:p>
            <a:fld id="{58E5F12B-5ABC-4C4F-AEB0-20C1E024506A}" type="slidenum">
              <a:rPr lang="en-GB" smtClean="0"/>
              <a:t>‹#›</a:t>
            </a:fld>
            <a:endParaRPr lang="en-GB"/>
          </a:p>
        </p:txBody>
      </p:sp>
    </p:spTree>
    <p:extLst>
      <p:ext uri="{BB962C8B-B14F-4D97-AF65-F5344CB8AC3E}">
        <p14:creationId xmlns:p14="http://schemas.microsoft.com/office/powerpoint/2010/main" val="251867818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5601CE4D-422A-4D5B-B721-9267CC168E10}"/>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DC2F393E-7C46-41C6-97B3-0D60BC63D1B6}"/>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12D5BEE3-17ED-4F6F-868B-F058DC5F1324}"/>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089F825-B18A-4D4E-BA73-C12E37E36200}" type="datetimeFigureOut">
              <a:rPr lang="en-GB" smtClean="0"/>
              <a:t>03/11/2020</a:t>
            </a:fld>
            <a:endParaRPr lang="en-GB"/>
          </a:p>
        </p:txBody>
      </p:sp>
      <p:sp>
        <p:nvSpPr>
          <p:cNvPr id="5" name="Footer Placeholder 4">
            <a:extLst>
              <a:ext uri="{FF2B5EF4-FFF2-40B4-BE49-F238E27FC236}">
                <a16:creationId xmlns:a16="http://schemas.microsoft.com/office/drawing/2014/main" id="{CB38EE9D-EB99-4441-8EA5-3EAB2D616365}"/>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2B7E702F-0158-45FD-A93A-7C4E21FC95F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8E5F12B-5ABC-4C4F-AEB0-20C1E024506A}" type="slidenum">
              <a:rPr lang="en-GB" smtClean="0"/>
              <a:t>‹#›</a:t>
            </a:fld>
            <a:endParaRPr lang="en-GB"/>
          </a:p>
        </p:txBody>
      </p:sp>
    </p:spTree>
    <p:extLst>
      <p:ext uri="{BB962C8B-B14F-4D97-AF65-F5344CB8AC3E}">
        <p14:creationId xmlns:p14="http://schemas.microsoft.com/office/powerpoint/2010/main" val="69415204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5.xml"/><Relationship Id="rId1" Type="http://schemas.openxmlformats.org/officeDocument/2006/relationships/slideLayout" Target="../slideLayouts/slideLayout1.xml"/><Relationship Id="rId5" Type="http://schemas.openxmlformats.org/officeDocument/2006/relationships/image" Target="../media/image8.gif"/><Relationship Id="rId4" Type="http://schemas.openxmlformats.org/officeDocument/2006/relationships/image" Target="../media/image7.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AB7A2594-FAA4-4A2A-A471-DCE2DCB52D50}"/>
              </a:ext>
            </a:extLst>
          </p:cNvPr>
          <p:cNvSpPr/>
          <p:nvPr/>
        </p:nvSpPr>
        <p:spPr>
          <a:xfrm>
            <a:off x="0" y="0"/>
            <a:ext cx="12192000" cy="228600"/>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6" name="Group 5">
            <a:extLst>
              <a:ext uri="{FF2B5EF4-FFF2-40B4-BE49-F238E27FC236}">
                <a16:creationId xmlns:a16="http://schemas.microsoft.com/office/drawing/2014/main" id="{CFB0AA18-DDD4-49F6-879C-BD31B1E377EF}"/>
              </a:ext>
            </a:extLst>
          </p:cNvPr>
          <p:cNvGrpSpPr/>
          <p:nvPr/>
        </p:nvGrpSpPr>
        <p:grpSpPr>
          <a:xfrm>
            <a:off x="321207" y="1760198"/>
            <a:ext cx="11549580" cy="1842868"/>
            <a:chOff x="321202" y="1923318"/>
            <a:chExt cx="11549580" cy="1842868"/>
          </a:xfrm>
        </p:grpSpPr>
        <p:sp>
          <p:nvSpPr>
            <p:cNvPr id="2" name="Rectangle 1">
              <a:extLst>
                <a:ext uri="{FF2B5EF4-FFF2-40B4-BE49-F238E27FC236}">
                  <a16:creationId xmlns:a16="http://schemas.microsoft.com/office/drawing/2014/main" id="{236BA944-8C58-4CCE-BB2F-63CB877CC9A5}"/>
                </a:ext>
              </a:extLst>
            </p:cNvPr>
            <p:cNvSpPr/>
            <p:nvPr/>
          </p:nvSpPr>
          <p:spPr>
            <a:xfrm>
              <a:off x="321207" y="1923318"/>
              <a:ext cx="11549575" cy="1842868"/>
            </a:xfrm>
            <a:prstGeom prst="rect">
              <a:avLst/>
            </a:prstGeom>
            <a:noFill/>
            <a:ln w="5715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TextBox 2">
              <a:extLst>
                <a:ext uri="{FF2B5EF4-FFF2-40B4-BE49-F238E27FC236}">
                  <a16:creationId xmlns:a16="http://schemas.microsoft.com/office/drawing/2014/main" id="{C58071D9-EC2C-42A5-9FBF-D071D80C2E72}"/>
                </a:ext>
              </a:extLst>
            </p:cNvPr>
            <p:cNvSpPr txBox="1"/>
            <p:nvPr/>
          </p:nvSpPr>
          <p:spPr>
            <a:xfrm>
              <a:off x="321202" y="2429253"/>
              <a:ext cx="11549575" cy="1200329"/>
            </a:xfrm>
            <a:prstGeom prst="rect">
              <a:avLst/>
            </a:prstGeom>
            <a:noFill/>
          </p:spPr>
          <p:txBody>
            <a:bodyPr wrap="square" rtlCol="0">
              <a:spAutoFit/>
            </a:bodyPr>
            <a:lstStyle/>
            <a:p>
              <a:pPr algn="ctr"/>
              <a:r>
                <a:rPr lang="en-GB" sz="3600" b="1" dirty="0">
                  <a:solidFill>
                    <a:schemeClr val="accent1">
                      <a:lumMod val="50000"/>
                    </a:schemeClr>
                  </a:solidFill>
                </a:rPr>
                <a:t>Effects of Tsunami in Global Tourism: A study on the </a:t>
              </a:r>
              <a:r>
                <a:rPr lang="en-GB" sz="3600" b="1">
                  <a:solidFill>
                    <a:schemeClr val="accent1">
                      <a:lumMod val="50000"/>
                    </a:schemeClr>
                  </a:solidFill>
                </a:rPr>
                <a:t>Tourism </a:t>
              </a:r>
              <a:r>
                <a:rPr lang="en-GB" sz="3600" b="1" smtClean="0">
                  <a:solidFill>
                    <a:schemeClr val="accent1">
                      <a:lumMod val="50000"/>
                    </a:schemeClr>
                  </a:solidFill>
                </a:rPr>
                <a:t>Industry.</a:t>
              </a:r>
              <a:endParaRPr lang="en-BD" sz="3600" dirty="0">
                <a:solidFill>
                  <a:schemeClr val="accent1">
                    <a:lumMod val="50000"/>
                  </a:schemeClr>
                </a:solidFill>
              </a:endParaRPr>
            </a:p>
          </p:txBody>
        </p:sp>
      </p:grpSp>
      <p:sp>
        <p:nvSpPr>
          <p:cNvPr id="5" name="Rectangle 4">
            <a:extLst>
              <a:ext uri="{FF2B5EF4-FFF2-40B4-BE49-F238E27FC236}">
                <a16:creationId xmlns:a16="http://schemas.microsoft.com/office/drawing/2014/main" id="{A52BD592-05F0-4C75-8FDD-C5AD4D669C16}"/>
              </a:ext>
            </a:extLst>
          </p:cNvPr>
          <p:cNvSpPr/>
          <p:nvPr/>
        </p:nvSpPr>
        <p:spPr>
          <a:xfrm>
            <a:off x="4036384" y="4374113"/>
            <a:ext cx="4619243" cy="1129882"/>
          </a:xfrm>
          <a:prstGeom prst="rect">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400" b="1" dirty="0">
                <a:solidFill>
                  <a:schemeClr val="tx1"/>
                </a:solidFill>
                <a:latin typeface="Barlow Condensed" panose="00000506000000000000" pitchFamily="2" charset="0"/>
                <a:cs typeface="Arial" panose="020B0604020202020204" pitchFamily="34" charset="0"/>
              </a:rPr>
              <a:t>Presented </a:t>
            </a:r>
            <a:r>
              <a:rPr lang="en-GB" sz="2400" b="1" dirty="0" smtClean="0">
                <a:solidFill>
                  <a:schemeClr val="tx1"/>
                </a:solidFill>
                <a:latin typeface="Barlow Condensed" panose="00000506000000000000" pitchFamily="2" charset="0"/>
                <a:cs typeface="Arial" panose="020B0604020202020204" pitchFamily="34" charset="0"/>
              </a:rPr>
              <a:t>by: </a:t>
            </a:r>
          </a:p>
          <a:p>
            <a:r>
              <a:rPr lang="en-GB" sz="2400" b="1" dirty="0" smtClean="0">
                <a:solidFill>
                  <a:schemeClr val="tx1"/>
                </a:solidFill>
                <a:latin typeface="Barlow Condensed" panose="00000506000000000000" pitchFamily="2" charset="0"/>
                <a:cs typeface="Arial" panose="020B0604020202020204" pitchFamily="34" charset="0"/>
              </a:rPr>
              <a:t>Mohammed Salah Uddin </a:t>
            </a:r>
          </a:p>
          <a:p>
            <a:r>
              <a:rPr lang="en-GB" sz="2400" b="1" dirty="0" smtClean="0">
                <a:solidFill>
                  <a:schemeClr val="tx1"/>
                </a:solidFill>
                <a:latin typeface="Barlow Condensed" panose="00000506000000000000" pitchFamily="2" charset="0"/>
                <a:cs typeface="Arial" panose="020B0604020202020204" pitchFamily="34" charset="0"/>
              </a:rPr>
              <a:t>ID:- 1705014</a:t>
            </a:r>
            <a:endParaRPr lang="en-GB" sz="2400" b="1" dirty="0">
              <a:solidFill>
                <a:schemeClr val="tx1"/>
              </a:solidFill>
              <a:latin typeface="Barlow Condensed" panose="00000506000000000000" pitchFamily="2" charset="0"/>
              <a:cs typeface="Arial" panose="020B0604020202020204" pitchFamily="34" charset="0"/>
            </a:endParaRPr>
          </a:p>
        </p:txBody>
      </p:sp>
    </p:spTree>
    <p:extLst>
      <p:ext uri="{BB962C8B-B14F-4D97-AF65-F5344CB8AC3E}">
        <p14:creationId xmlns:p14="http://schemas.microsoft.com/office/powerpoint/2010/main" val="389412871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AB7A2594-FAA4-4A2A-A471-DCE2DCB52D50}"/>
              </a:ext>
            </a:extLst>
          </p:cNvPr>
          <p:cNvSpPr/>
          <p:nvPr/>
        </p:nvSpPr>
        <p:spPr>
          <a:xfrm>
            <a:off x="0" y="0"/>
            <a:ext cx="12192000" cy="228600"/>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a:extLst>
              <a:ext uri="{FF2B5EF4-FFF2-40B4-BE49-F238E27FC236}">
                <a16:creationId xmlns:a16="http://schemas.microsoft.com/office/drawing/2014/main" id="{D02F9EB6-FFC9-47FC-8BE4-B1652E9C2286}"/>
              </a:ext>
            </a:extLst>
          </p:cNvPr>
          <p:cNvSpPr/>
          <p:nvPr/>
        </p:nvSpPr>
        <p:spPr>
          <a:xfrm>
            <a:off x="4260493" y="320713"/>
            <a:ext cx="3671013" cy="818683"/>
          </a:xfrm>
          <a:prstGeom prst="rect">
            <a:avLst/>
          </a:prstGeom>
          <a:solidFill>
            <a:schemeClr val="bg1"/>
          </a:solidFill>
          <a:ln w="57150">
            <a:solidFill>
              <a:schemeClr val="accent1">
                <a:lumMod val="50000"/>
              </a:schemeClr>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dirty="0">
                <a:solidFill>
                  <a:schemeClr val="tx1"/>
                </a:solidFill>
                <a:latin typeface="Arial Black" panose="020B0A04020102020204" pitchFamily="34" charset="0"/>
              </a:rPr>
              <a:t>Introduction</a:t>
            </a:r>
          </a:p>
        </p:txBody>
      </p:sp>
      <p:sp>
        <p:nvSpPr>
          <p:cNvPr id="25" name="Rectangle 24">
            <a:extLst>
              <a:ext uri="{FF2B5EF4-FFF2-40B4-BE49-F238E27FC236}">
                <a16:creationId xmlns:a16="http://schemas.microsoft.com/office/drawing/2014/main" id="{3318AB89-4711-4539-8A61-EE106961F237}"/>
              </a:ext>
            </a:extLst>
          </p:cNvPr>
          <p:cNvSpPr/>
          <p:nvPr/>
        </p:nvSpPr>
        <p:spPr>
          <a:xfrm>
            <a:off x="584216" y="2125918"/>
            <a:ext cx="11023565" cy="2956036"/>
          </a:xfrm>
          <a:prstGeom prst="rect">
            <a:avLst/>
          </a:pr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07000"/>
              </a:lnSpc>
              <a:spcAft>
                <a:spcPts val="800"/>
              </a:spcAft>
            </a:pPr>
            <a:endParaRPr lang="en-GB" sz="2000" b="1" dirty="0">
              <a:solidFill>
                <a:schemeClr val="tx1"/>
              </a:solidFill>
              <a:latin typeface="Times New Roman" panose="02020603050405020304" pitchFamily="18" charset="0"/>
              <a:ea typeface="Calibri" panose="020F0502020204030204" pitchFamily="34" charset="0"/>
              <a:cs typeface="Times New Roman" panose="02020603050405020304" pitchFamily="18" charset="0"/>
            </a:endParaRPr>
          </a:p>
          <a:p>
            <a:pPr algn="just">
              <a:lnSpc>
                <a:spcPct val="107000"/>
              </a:lnSpc>
              <a:spcAft>
                <a:spcPts val="800"/>
              </a:spcAft>
            </a:pPr>
            <a:r>
              <a:rPr lang="en-GB" sz="2000" b="1"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Tsunami</a:t>
            </a:r>
            <a:r>
              <a:rPr lang="en-GB" sz="20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 is a Japanese word that refers to ‘harbour wave’. It is also referred as tidal waves, or sea waves by people in general. A tsunami is a series of treacherous waves. It is caused by different causes such s earthquakes, volcanic explosions under sea, landslides, and extra-terrestrial collision. All these incidents create a sudden movement on the surface of the ocean. Tsunami causes the most destruction in the countries, regions that are near sea surfaces. Throughout the history, the world has seen many destructive tsunamis. </a:t>
            </a:r>
            <a:r>
              <a:rPr lang="en-GB" dirty="0">
                <a:solidFill>
                  <a:schemeClr val="tx1"/>
                </a:solidFill>
                <a:latin typeface="Times New Roman" panose="02020603050405020304" pitchFamily="18" charset="0"/>
                <a:cs typeface="Times New Roman" panose="02020603050405020304" pitchFamily="18" charset="0"/>
              </a:rPr>
              <a:t>This research will discuss on how a tsunami can severely affect the global tourism industry. The report will also discuss about the future of such phenomenon in the industry. We will put much of the emphasis on the tsunami of 26</a:t>
            </a:r>
            <a:r>
              <a:rPr lang="en-GB" baseline="30000" dirty="0">
                <a:solidFill>
                  <a:schemeClr val="tx1"/>
                </a:solidFill>
                <a:latin typeface="Times New Roman" panose="02020603050405020304" pitchFamily="18" charset="0"/>
                <a:cs typeface="Times New Roman" panose="02020603050405020304" pitchFamily="18" charset="0"/>
              </a:rPr>
              <a:t>th</a:t>
            </a:r>
            <a:r>
              <a:rPr lang="en-GB" dirty="0">
                <a:solidFill>
                  <a:schemeClr val="tx1"/>
                </a:solidFill>
                <a:latin typeface="Times New Roman" panose="02020603050405020304" pitchFamily="18" charset="0"/>
                <a:cs typeface="Times New Roman" panose="02020603050405020304" pitchFamily="18" charset="0"/>
              </a:rPr>
              <a:t> December, 2004 and how it has affected the tourism industry in Southeast Asia. </a:t>
            </a:r>
          </a:p>
          <a:p>
            <a:pPr algn="just">
              <a:lnSpc>
                <a:spcPct val="107000"/>
              </a:lnSpc>
              <a:spcAft>
                <a:spcPts val="800"/>
              </a:spcAft>
            </a:pPr>
            <a:endParaRPr lang="en-GB" sz="20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8969373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5"/>
                                        </p:tgtEl>
                                        <p:attrNameLst>
                                          <p:attrName>style.visibility</p:attrName>
                                        </p:attrNameLst>
                                      </p:cBhvr>
                                      <p:to>
                                        <p:strVal val="visible"/>
                                      </p:to>
                                    </p:set>
                                    <p:anim calcmode="lin" valueType="num">
                                      <p:cBhvr additive="base">
                                        <p:cTn id="7" dur="500" fill="hold"/>
                                        <p:tgtEl>
                                          <p:spTgt spid="25"/>
                                        </p:tgtEl>
                                        <p:attrNameLst>
                                          <p:attrName>ppt_x</p:attrName>
                                        </p:attrNameLst>
                                      </p:cBhvr>
                                      <p:tavLst>
                                        <p:tav tm="0">
                                          <p:val>
                                            <p:strVal val="#ppt_x"/>
                                          </p:val>
                                        </p:tav>
                                        <p:tav tm="100000">
                                          <p:val>
                                            <p:strVal val="#ppt_x"/>
                                          </p:val>
                                        </p:tav>
                                      </p:tavLst>
                                    </p:anim>
                                    <p:anim calcmode="lin" valueType="num">
                                      <p:cBhvr additive="base">
                                        <p:cTn id="8" dur="500" fill="hold"/>
                                        <p:tgtEl>
                                          <p:spTgt spid="2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AB7A2594-FAA4-4A2A-A471-DCE2DCB52D50}"/>
              </a:ext>
            </a:extLst>
          </p:cNvPr>
          <p:cNvSpPr/>
          <p:nvPr/>
        </p:nvSpPr>
        <p:spPr>
          <a:xfrm>
            <a:off x="0" y="0"/>
            <a:ext cx="12192000" cy="228600"/>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a:extLst>
              <a:ext uri="{FF2B5EF4-FFF2-40B4-BE49-F238E27FC236}">
                <a16:creationId xmlns:a16="http://schemas.microsoft.com/office/drawing/2014/main" id="{D02F9EB6-FFC9-47FC-8BE4-B1652E9C2286}"/>
              </a:ext>
            </a:extLst>
          </p:cNvPr>
          <p:cNvSpPr/>
          <p:nvPr/>
        </p:nvSpPr>
        <p:spPr>
          <a:xfrm>
            <a:off x="3759752" y="358575"/>
            <a:ext cx="4672492" cy="818683"/>
          </a:xfrm>
          <a:prstGeom prst="rect">
            <a:avLst/>
          </a:prstGeom>
          <a:solidFill>
            <a:schemeClr val="bg1"/>
          </a:solidFill>
          <a:ln w="57150">
            <a:solidFill>
              <a:schemeClr val="accent1">
                <a:lumMod val="50000"/>
              </a:schemeClr>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dirty="0">
                <a:solidFill>
                  <a:schemeClr val="tx1"/>
                </a:solidFill>
                <a:latin typeface="Arial Black" panose="020B0A04020102020204" pitchFamily="34" charset="0"/>
              </a:rPr>
              <a:t>The 2004 Indian Ocean Tsunami</a:t>
            </a:r>
          </a:p>
        </p:txBody>
      </p:sp>
      <p:sp>
        <p:nvSpPr>
          <p:cNvPr id="25" name="Rectangle 24">
            <a:extLst>
              <a:ext uri="{FF2B5EF4-FFF2-40B4-BE49-F238E27FC236}">
                <a16:creationId xmlns:a16="http://schemas.microsoft.com/office/drawing/2014/main" id="{3318AB89-4711-4539-8A61-EE106961F237}"/>
              </a:ext>
            </a:extLst>
          </p:cNvPr>
          <p:cNvSpPr/>
          <p:nvPr/>
        </p:nvSpPr>
        <p:spPr>
          <a:xfrm>
            <a:off x="476322" y="2151186"/>
            <a:ext cx="6655998" cy="3822894"/>
          </a:xfrm>
          <a:prstGeom prst="rect">
            <a:avLst/>
          </a:pr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endParaRPr lang="en-GB" sz="2400" dirty="0">
              <a:solidFill>
                <a:schemeClr val="tx1"/>
              </a:solidFill>
              <a:latin typeface="Times New Roman" panose="02020603050405020304" pitchFamily="18" charset="0"/>
              <a:cs typeface="Times New Roman" panose="02020603050405020304" pitchFamily="18" charset="0"/>
            </a:endParaRPr>
          </a:p>
          <a:p>
            <a:pPr algn="just"/>
            <a:r>
              <a:rPr lang="en-GB" sz="2000" dirty="0">
                <a:solidFill>
                  <a:schemeClr val="tx1"/>
                </a:solidFill>
                <a:latin typeface="Times New Roman" panose="02020603050405020304" pitchFamily="18" charset="0"/>
                <a:cs typeface="Times New Roman" panose="02020603050405020304" pitchFamily="18" charset="0"/>
              </a:rPr>
              <a:t>The tsunami of 26</a:t>
            </a:r>
            <a:r>
              <a:rPr lang="en-GB" sz="2000" baseline="30000" dirty="0">
                <a:solidFill>
                  <a:schemeClr val="tx1"/>
                </a:solidFill>
                <a:latin typeface="Times New Roman" panose="02020603050405020304" pitchFamily="18" charset="0"/>
                <a:cs typeface="Times New Roman" panose="02020603050405020304" pitchFamily="18" charset="0"/>
              </a:rPr>
              <a:t>th</a:t>
            </a:r>
            <a:r>
              <a:rPr lang="en-GB" sz="2000" dirty="0">
                <a:solidFill>
                  <a:schemeClr val="tx1"/>
                </a:solidFill>
                <a:latin typeface="Times New Roman" panose="02020603050405020304" pitchFamily="18" charset="0"/>
                <a:cs typeface="Times New Roman" panose="02020603050405020304" pitchFamily="18" charset="0"/>
              </a:rPr>
              <a:t> December, 2004 is the most deadliest tsunami in the modern era. It is also known as the 2004 Indian Ocean Tsunami. On the date, a huge earthquake of 9.1 rector scale struck the western coast of Sumatra, Indonesia (Clark, 2017). The reason of the earthquake was the movement in tectonic plates beneath Burma, Myanmar. According to earthquake specialists and oceanographers, it caused a seafloor rift of hundreds of miles that shifted trillions of tons and rock and created the deadliest tsunami in modern history (Lotto, 2017). According to a US geological report, the tsunami had an equivalent impact of 23,000 atom bombs. </a:t>
            </a:r>
          </a:p>
          <a:p>
            <a:pPr algn="just"/>
            <a:endParaRPr lang="en-GB" sz="2400" dirty="0">
              <a:solidFill>
                <a:schemeClr val="tx1"/>
              </a:solidFill>
              <a:latin typeface="Times New Roman" panose="02020603050405020304" pitchFamily="18" charset="0"/>
              <a:cs typeface="Times New Roman" panose="02020603050405020304" pitchFamily="18" charset="0"/>
            </a:endParaRPr>
          </a:p>
        </p:txBody>
      </p:sp>
      <p:pic>
        <p:nvPicPr>
          <p:cNvPr id="1026" name="Picture 2" descr="Ten Years Since the 2004 Indian Ocean Tsunami - The Atlantic">
            <a:extLst>
              <a:ext uri="{FF2B5EF4-FFF2-40B4-BE49-F238E27FC236}">
                <a16:creationId xmlns:a16="http://schemas.microsoft.com/office/drawing/2014/main" id="{08EB72BA-AD11-4FB0-AEB3-3BE0FC4D37B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392621" y="2300428"/>
            <a:ext cx="4400794" cy="324188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42018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5"/>
                                        </p:tgtEl>
                                        <p:attrNameLst>
                                          <p:attrName>style.visibility</p:attrName>
                                        </p:attrNameLst>
                                      </p:cBhvr>
                                      <p:to>
                                        <p:strVal val="visible"/>
                                      </p:to>
                                    </p:set>
                                    <p:anim calcmode="lin" valueType="num">
                                      <p:cBhvr additive="base">
                                        <p:cTn id="7" dur="500" fill="hold"/>
                                        <p:tgtEl>
                                          <p:spTgt spid="25"/>
                                        </p:tgtEl>
                                        <p:attrNameLst>
                                          <p:attrName>ppt_x</p:attrName>
                                        </p:attrNameLst>
                                      </p:cBhvr>
                                      <p:tavLst>
                                        <p:tav tm="0">
                                          <p:val>
                                            <p:strVal val="#ppt_x"/>
                                          </p:val>
                                        </p:tav>
                                        <p:tav tm="100000">
                                          <p:val>
                                            <p:strVal val="#ppt_x"/>
                                          </p:val>
                                        </p:tav>
                                      </p:tavLst>
                                    </p:anim>
                                    <p:anim calcmode="lin" valueType="num">
                                      <p:cBhvr additive="base">
                                        <p:cTn id="8" dur="500" fill="hold"/>
                                        <p:tgtEl>
                                          <p:spTgt spid="2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AB7A2594-FAA4-4A2A-A471-DCE2DCB52D50}"/>
              </a:ext>
            </a:extLst>
          </p:cNvPr>
          <p:cNvSpPr/>
          <p:nvPr/>
        </p:nvSpPr>
        <p:spPr>
          <a:xfrm>
            <a:off x="0" y="0"/>
            <a:ext cx="12192000" cy="228600"/>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a:extLst>
              <a:ext uri="{FF2B5EF4-FFF2-40B4-BE49-F238E27FC236}">
                <a16:creationId xmlns:a16="http://schemas.microsoft.com/office/drawing/2014/main" id="{D02F9EB6-FFC9-47FC-8BE4-B1652E9C2286}"/>
              </a:ext>
            </a:extLst>
          </p:cNvPr>
          <p:cNvSpPr/>
          <p:nvPr/>
        </p:nvSpPr>
        <p:spPr>
          <a:xfrm>
            <a:off x="3759752" y="358575"/>
            <a:ext cx="4672492" cy="818683"/>
          </a:xfrm>
          <a:prstGeom prst="rect">
            <a:avLst/>
          </a:prstGeom>
          <a:solidFill>
            <a:schemeClr val="bg1"/>
          </a:solidFill>
          <a:ln w="57150">
            <a:solidFill>
              <a:schemeClr val="accent1">
                <a:lumMod val="50000"/>
              </a:schemeClr>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dirty="0">
                <a:solidFill>
                  <a:schemeClr val="tx1"/>
                </a:solidFill>
                <a:latin typeface="Arial Black" panose="020B0A04020102020204" pitchFamily="34" charset="0"/>
              </a:rPr>
              <a:t>The 2004 Indian Ocean Tsunami</a:t>
            </a:r>
          </a:p>
        </p:txBody>
      </p:sp>
      <p:sp>
        <p:nvSpPr>
          <p:cNvPr id="25" name="Rectangle 24">
            <a:extLst>
              <a:ext uri="{FF2B5EF4-FFF2-40B4-BE49-F238E27FC236}">
                <a16:creationId xmlns:a16="http://schemas.microsoft.com/office/drawing/2014/main" id="{3318AB89-4711-4539-8A61-EE106961F237}"/>
              </a:ext>
            </a:extLst>
          </p:cNvPr>
          <p:cNvSpPr/>
          <p:nvPr/>
        </p:nvSpPr>
        <p:spPr>
          <a:xfrm>
            <a:off x="476322" y="2151186"/>
            <a:ext cx="6566860" cy="3540368"/>
          </a:xfrm>
          <a:prstGeom prst="rect">
            <a:avLst/>
          </a:pr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endParaRPr lang="en-GB" sz="2400" dirty="0">
              <a:solidFill>
                <a:schemeClr val="tx1"/>
              </a:solidFill>
              <a:latin typeface="Times New Roman" panose="02020603050405020304" pitchFamily="18" charset="0"/>
              <a:cs typeface="Times New Roman" panose="02020603050405020304" pitchFamily="18" charset="0"/>
            </a:endParaRPr>
          </a:p>
          <a:p>
            <a:pPr algn="just"/>
            <a:r>
              <a:rPr lang="en-GB" sz="2400" b="1" u="sng" dirty="0">
                <a:solidFill>
                  <a:schemeClr val="tx1"/>
                </a:solidFill>
                <a:latin typeface="Times New Roman" panose="02020603050405020304" pitchFamily="18" charset="0"/>
                <a:cs typeface="Times New Roman" panose="02020603050405020304" pitchFamily="18" charset="0"/>
              </a:rPr>
              <a:t>Hardest hit countries </a:t>
            </a:r>
          </a:p>
          <a:p>
            <a:pPr algn="just"/>
            <a:endParaRPr lang="en-GB" sz="2400" dirty="0">
              <a:solidFill>
                <a:schemeClr val="tx1"/>
              </a:solidFill>
              <a:latin typeface="Times New Roman" panose="02020603050405020304" pitchFamily="18" charset="0"/>
              <a:cs typeface="Times New Roman" panose="02020603050405020304" pitchFamily="18" charset="0"/>
            </a:endParaRPr>
          </a:p>
          <a:p>
            <a:pPr algn="just"/>
            <a:r>
              <a:rPr lang="en-GB" sz="2400" dirty="0">
                <a:solidFill>
                  <a:schemeClr val="tx1"/>
                </a:solidFill>
                <a:latin typeface="Times New Roman" panose="02020603050405020304" pitchFamily="18" charset="0"/>
                <a:cs typeface="Times New Roman" panose="02020603050405020304" pitchFamily="18" charset="0"/>
              </a:rPr>
              <a:t>The hardest hit countries were: Indonesia, Thailand, India, and Sri Lanka. Also, the tsunami had an impact on some countries of African continent, Bangladesh, and Maldives. </a:t>
            </a:r>
          </a:p>
          <a:p>
            <a:pPr algn="just"/>
            <a:endParaRPr lang="en-GB" sz="2400" dirty="0">
              <a:solidFill>
                <a:schemeClr val="tx1"/>
              </a:solidFill>
              <a:latin typeface="Times New Roman" panose="02020603050405020304" pitchFamily="18" charset="0"/>
              <a:cs typeface="Times New Roman" panose="02020603050405020304" pitchFamily="18" charset="0"/>
            </a:endParaRPr>
          </a:p>
        </p:txBody>
      </p:sp>
      <p:pic>
        <p:nvPicPr>
          <p:cNvPr id="2050" name="Picture 2" descr="Countries affected by the 2004 Indian Ocean earthquake and tsunami -  Wikiwand">
            <a:extLst>
              <a:ext uri="{FF2B5EF4-FFF2-40B4-BE49-F238E27FC236}">
                <a16:creationId xmlns:a16="http://schemas.microsoft.com/office/drawing/2014/main" id="{F9BAD004-9042-44EA-A2B5-48AC66F9D74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524678" y="2262554"/>
            <a:ext cx="4191000" cy="3429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408349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5"/>
                                        </p:tgtEl>
                                        <p:attrNameLst>
                                          <p:attrName>style.visibility</p:attrName>
                                        </p:attrNameLst>
                                      </p:cBhvr>
                                      <p:to>
                                        <p:strVal val="visible"/>
                                      </p:to>
                                    </p:set>
                                    <p:anim calcmode="lin" valueType="num">
                                      <p:cBhvr additive="base">
                                        <p:cTn id="7" dur="500" fill="hold"/>
                                        <p:tgtEl>
                                          <p:spTgt spid="25"/>
                                        </p:tgtEl>
                                        <p:attrNameLst>
                                          <p:attrName>ppt_x</p:attrName>
                                        </p:attrNameLst>
                                      </p:cBhvr>
                                      <p:tavLst>
                                        <p:tav tm="0">
                                          <p:val>
                                            <p:strVal val="#ppt_x"/>
                                          </p:val>
                                        </p:tav>
                                        <p:tav tm="100000">
                                          <p:val>
                                            <p:strVal val="#ppt_x"/>
                                          </p:val>
                                        </p:tav>
                                      </p:tavLst>
                                    </p:anim>
                                    <p:anim calcmode="lin" valueType="num">
                                      <p:cBhvr additive="base">
                                        <p:cTn id="8" dur="500" fill="hold"/>
                                        <p:tgtEl>
                                          <p:spTgt spid="2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AB7A2594-FAA4-4A2A-A471-DCE2DCB52D50}"/>
              </a:ext>
            </a:extLst>
          </p:cNvPr>
          <p:cNvSpPr/>
          <p:nvPr/>
        </p:nvSpPr>
        <p:spPr>
          <a:xfrm>
            <a:off x="0" y="0"/>
            <a:ext cx="12192000" cy="228600"/>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a:extLst>
              <a:ext uri="{FF2B5EF4-FFF2-40B4-BE49-F238E27FC236}">
                <a16:creationId xmlns:a16="http://schemas.microsoft.com/office/drawing/2014/main" id="{D02F9EB6-FFC9-47FC-8BE4-B1652E9C2286}"/>
              </a:ext>
            </a:extLst>
          </p:cNvPr>
          <p:cNvSpPr/>
          <p:nvPr/>
        </p:nvSpPr>
        <p:spPr>
          <a:xfrm>
            <a:off x="3759752" y="358575"/>
            <a:ext cx="4672492" cy="818683"/>
          </a:xfrm>
          <a:prstGeom prst="rect">
            <a:avLst/>
          </a:prstGeom>
          <a:solidFill>
            <a:schemeClr val="bg1"/>
          </a:solidFill>
          <a:ln w="57150">
            <a:solidFill>
              <a:schemeClr val="accent1">
                <a:lumMod val="50000"/>
              </a:schemeClr>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dirty="0">
                <a:solidFill>
                  <a:schemeClr val="tx1"/>
                </a:solidFill>
                <a:latin typeface="Arial Black" panose="020B0A04020102020204" pitchFamily="34" charset="0"/>
              </a:rPr>
              <a:t>Impact on Thailand’s Tourism Industry </a:t>
            </a:r>
          </a:p>
        </p:txBody>
      </p:sp>
      <p:sp>
        <p:nvSpPr>
          <p:cNvPr id="25" name="Rectangle 24">
            <a:extLst>
              <a:ext uri="{FF2B5EF4-FFF2-40B4-BE49-F238E27FC236}">
                <a16:creationId xmlns:a16="http://schemas.microsoft.com/office/drawing/2014/main" id="{3318AB89-4711-4539-8A61-EE106961F237}"/>
              </a:ext>
            </a:extLst>
          </p:cNvPr>
          <p:cNvSpPr/>
          <p:nvPr/>
        </p:nvSpPr>
        <p:spPr>
          <a:xfrm>
            <a:off x="187569" y="1847534"/>
            <a:ext cx="5756031" cy="3974146"/>
          </a:xfrm>
          <a:prstGeom prst="rect">
            <a:avLst/>
          </a:pr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indent="-342900" algn="just">
              <a:buFont typeface="Wingdings" panose="05000000000000000000" pitchFamily="2" charset="2"/>
              <a:buChar char="q"/>
            </a:pPr>
            <a:r>
              <a:rPr lang="en-GB" sz="2400" dirty="0">
                <a:solidFill>
                  <a:schemeClr val="tx1"/>
                </a:solidFill>
              </a:rPr>
              <a:t>Tourism industry plays a significant role in the economy of Thailand. </a:t>
            </a:r>
          </a:p>
          <a:p>
            <a:pPr marL="342900" indent="-342900" algn="just">
              <a:buFont typeface="Wingdings" panose="05000000000000000000" pitchFamily="2" charset="2"/>
              <a:buChar char="q"/>
            </a:pPr>
            <a:r>
              <a:rPr lang="en-GB" sz="2400" dirty="0">
                <a:solidFill>
                  <a:schemeClr val="tx1"/>
                </a:solidFill>
              </a:rPr>
              <a:t>The 2004 Indian Ocean Tsunami had a severe impact on the country’s tourism industry and their national economy.</a:t>
            </a:r>
          </a:p>
          <a:p>
            <a:pPr marL="342900" indent="-342900" algn="just">
              <a:buFont typeface="Wingdings" panose="05000000000000000000" pitchFamily="2" charset="2"/>
              <a:buChar char="q"/>
            </a:pPr>
            <a:r>
              <a:rPr lang="en-GB" sz="2400" dirty="0">
                <a:solidFill>
                  <a:schemeClr val="tx1"/>
                </a:solidFill>
              </a:rPr>
              <a:t>The most damaged spots are: Southern West, Similan Islands, and Phuket, Khao Lak</a:t>
            </a:r>
          </a:p>
        </p:txBody>
      </p:sp>
      <p:pic>
        <p:nvPicPr>
          <p:cNvPr id="3074" name="Picture 2" descr="Areas in Thailand Affected by the 2004 Tsunami | Download Scientific Diagram">
            <a:extLst>
              <a:ext uri="{FF2B5EF4-FFF2-40B4-BE49-F238E27FC236}">
                <a16:creationId xmlns:a16="http://schemas.microsoft.com/office/drawing/2014/main" id="{4CB21E97-3D66-4613-BA2A-5CD98CC11C8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96000" y="1597812"/>
            <a:ext cx="5908431" cy="526018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011393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5"/>
                                        </p:tgtEl>
                                        <p:attrNameLst>
                                          <p:attrName>style.visibility</p:attrName>
                                        </p:attrNameLst>
                                      </p:cBhvr>
                                      <p:to>
                                        <p:strVal val="visible"/>
                                      </p:to>
                                    </p:set>
                                    <p:anim calcmode="lin" valueType="num">
                                      <p:cBhvr additive="base">
                                        <p:cTn id="7" dur="500" fill="hold"/>
                                        <p:tgtEl>
                                          <p:spTgt spid="25"/>
                                        </p:tgtEl>
                                        <p:attrNameLst>
                                          <p:attrName>ppt_x</p:attrName>
                                        </p:attrNameLst>
                                      </p:cBhvr>
                                      <p:tavLst>
                                        <p:tav tm="0">
                                          <p:val>
                                            <p:strVal val="#ppt_x"/>
                                          </p:val>
                                        </p:tav>
                                        <p:tav tm="100000">
                                          <p:val>
                                            <p:strVal val="#ppt_x"/>
                                          </p:val>
                                        </p:tav>
                                      </p:tavLst>
                                    </p:anim>
                                    <p:anim calcmode="lin" valueType="num">
                                      <p:cBhvr additive="base">
                                        <p:cTn id="8" dur="500" fill="hold"/>
                                        <p:tgtEl>
                                          <p:spTgt spid="2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AB7A2594-FAA4-4A2A-A471-DCE2DCB52D50}"/>
              </a:ext>
            </a:extLst>
          </p:cNvPr>
          <p:cNvSpPr/>
          <p:nvPr/>
        </p:nvSpPr>
        <p:spPr>
          <a:xfrm>
            <a:off x="0" y="0"/>
            <a:ext cx="12192000" cy="228600"/>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a:extLst>
              <a:ext uri="{FF2B5EF4-FFF2-40B4-BE49-F238E27FC236}">
                <a16:creationId xmlns:a16="http://schemas.microsoft.com/office/drawing/2014/main" id="{D02F9EB6-FFC9-47FC-8BE4-B1652E9C2286}"/>
              </a:ext>
            </a:extLst>
          </p:cNvPr>
          <p:cNvSpPr/>
          <p:nvPr/>
        </p:nvSpPr>
        <p:spPr>
          <a:xfrm>
            <a:off x="3759752" y="358575"/>
            <a:ext cx="4672492" cy="818683"/>
          </a:xfrm>
          <a:prstGeom prst="rect">
            <a:avLst/>
          </a:prstGeom>
          <a:solidFill>
            <a:schemeClr val="bg1"/>
          </a:solidFill>
          <a:ln w="57150">
            <a:solidFill>
              <a:schemeClr val="accent1">
                <a:lumMod val="50000"/>
              </a:schemeClr>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dirty="0">
                <a:solidFill>
                  <a:schemeClr val="tx1"/>
                </a:solidFill>
                <a:latin typeface="Arial Black" panose="020B0A04020102020204" pitchFamily="34" charset="0"/>
              </a:rPr>
              <a:t>Impact on Thailand’s Tourism Industry </a:t>
            </a:r>
          </a:p>
        </p:txBody>
      </p:sp>
      <p:sp>
        <p:nvSpPr>
          <p:cNvPr id="25" name="Rectangle 24">
            <a:extLst>
              <a:ext uri="{FF2B5EF4-FFF2-40B4-BE49-F238E27FC236}">
                <a16:creationId xmlns:a16="http://schemas.microsoft.com/office/drawing/2014/main" id="{3318AB89-4711-4539-8A61-EE106961F237}"/>
              </a:ext>
            </a:extLst>
          </p:cNvPr>
          <p:cNvSpPr/>
          <p:nvPr/>
        </p:nvSpPr>
        <p:spPr>
          <a:xfrm>
            <a:off x="294249" y="1874520"/>
            <a:ext cx="6060831" cy="4251960"/>
          </a:xfrm>
          <a:prstGeom prst="rect">
            <a:avLst/>
          </a:pr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indent="-342900" algn="just">
              <a:buFont typeface="Wingdings" panose="05000000000000000000" pitchFamily="2" charset="2"/>
              <a:buChar char="q"/>
            </a:pPr>
            <a:r>
              <a:rPr lang="en-GB" sz="2800" dirty="0">
                <a:solidFill>
                  <a:schemeClr val="tx1"/>
                </a:solidFill>
              </a:rPr>
              <a:t>Drop in Tourists turnover.</a:t>
            </a:r>
          </a:p>
          <a:p>
            <a:pPr marL="342900" indent="-342900" algn="just">
              <a:buFont typeface="Wingdings" panose="05000000000000000000" pitchFamily="2" charset="2"/>
              <a:buChar char="q"/>
            </a:pPr>
            <a:r>
              <a:rPr lang="en-GB" sz="2800" dirty="0">
                <a:solidFill>
                  <a:schemeClr val="tx1"/>
                </a:solidFill>
              </a:rPr>
              <a:t>Only 11-12 million visitors in 2014 and 2015</a:t>
            </a:r>
          </a:p>
          <a:p>
            <a:pPr marL="342900" indent="-342900" algn="just">
              <a:buFont typeface="Wingdings" panose="05000000000000000000" pitchFamily="2" charset="2"/>
              <a:buChar char="q"/>
            </a:pPr>
            <a:r>
              <a:rPr lang="en-GB" sz="2800" dirty="0">
                <a:solidFill>
                  <a:schemeClr val="tx1"/>
                </a:solidFill>
              </a:rPr>
              <a:t>Necessary actions were taken by the government and authorities for the steady development.</a:t>
            </a:r>
          </a:p>
          <a:p>
            <a:pPr marL="342900" indent="-342900" algn="just">
              <a:buFont typeface="Wingdings" panose="05000000000000000000" pitchFamily="2" charset="2"/>
              <a:buChar char="q"/>
            </a:pPr>
            <a:r>
              <a:rPr lang="en-GB" sz="2800" dirty="0">
                <a:solidFill>
                  <a:schemeClr val="tx1"/>
                </a:solidFill>
              </a:rPr>
              <a:t>Safety of the visitors ensured</a:t>
            </a:r>
          </a:p>
          <a:p>
            <a:pPr marL="342900" indent="-342900" algn="just">
              <a:buFont typeface="Wingdings" panose="05000000000000000000" pitchFamily="2" charset="2"/>
              <a:buChar char="q"/>
            </a:pPr>
            <a:r>
              <a:rPr lang="en-GB" sz="2800" dirty="0">
                <a:solidFill>
                  <a:schemeClr val="tx1"/>
                </a:solidFill>
              </a:rPr>
              <a:t>Emergency warning system installed.</a:t>
            </a:r>
          </a:p>
          <a:p>
            <a:pPr marL="342900" indent="-342900" algn="just">
              <a:buFont typeface="Wingdings" panose="05000000000000000000" pitchFamily="2" charset="2"/>
              <a:buChar char="q"/>
            </a:pPr>
            <a:r>
              <a:rPr lang="en-GB" sz="2800" dirty="0">
                <a:solidFill>
                  <a:schemeClr val="tx1"/>
                </a:solidFill>
              </a:rPr>
              <a:t>Significant rise from 2011.</a:t>
            </a:r>
          </a:p>
          <a:p>
            <a:pPr marL="342900" indent="-342900" algn="just">
              <a:buFont typeface="Wingdings" panose="05000000000000000000" pitchFamily="2" charset="2"/>
              <a:buChar char="q"/>
            </a:pPr>
            <a:endParaRPr lang="en-GB" sz="2800" dirty="0">
              <a:solidFill>
                <a:schemeClr val="tx1"/>
              </a:solidFill>
            </a:endParaRPr>
          </a:p>
        </p:txBody>
      </p:sp>
      <p:pic>
        <p:nvPicPr>
          <p:cNvPr id="6" name="Picture 5">
            <a:extLst>
              <a:ext uri="{FF2B5EF4-FFF2-40B4-BE49-F238E27FC236}">
                <a16:creationId xmlns:a16="http://schemas.microsoft.com/office/drawing/2014/main" id="{404BB37C-A308-4078-AE8A-1C0032F15959}"/>
              </a:ext>
            </a:extLst>
          </p:cNvPr>
          <p:cNvPicPr/>
          <p:nvPr/>
        </p:nvPicPr>
        <p:blipFill>
          <a:blip r:embed="rId2"/>
          <a:stretch>
            <a:fillRect/>
          </a:stretch>
        </p:blipFill>
        <p:spPr>
          <a:xfrm>
            <a:off x="6777819" y="1691787"/>
            <a:ext cx="4591685" cy="4552950"/>
          </a:xfrm>
          <a:prstGeom prst="rect">
            <a:avLst/>
          </a:prstGeom>
        </p:spPr>
      </p:pic>
    </p:spTree>
    <p:extLst>
      <p:ext uri="{BB962C8B-B14F-4D97-AF65-F5344CB8AC3E}">
        <p14:creationId xmlns:p14="http://schemas.microsoft.com/office/powerpoint/2010/main" val="18612478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5"/>
                                        </p:tgtEl>
                                        <p:attrNameLst>
                                          <p:attrName>style.visibility</p:attrName>
                                        </p:attrNameLst>
                                      </p:cBhvr>
                                      <p:to>
                                        <p:strVal val="visible"/>
                                      </p:to>
                                    </p:set>
                                    <p:anim calcmode="lin" valueType="num">
                                      <p:cBhvr additive="base">
                                        <p:cTn id="7" dur="500" fill="hold"/>
                                        <p:tgtEl>
                                          <p:spTgt spid="25"/>
                                        </p:tgtEl>
                                        <p:attrNameLst>
                                          <p:attrName>ppt_x</p:attrName>
                                        </p:attrNameLst>
                                      </p:cBhvr>
                                      <p:tavLst>
                                        <p:tav tm="0">
                                          <p:val>
                                            <p:strVal val="#ppt_x"/>
                                          </p:val>
                                        </p:tav>
                                        <p:tav tm="100000">
                                          <p:val>
                                            <p:strVal val="#ppt_x"/>
                                          </p:val>
                                        </p:tav>
                                      </p:tavLst>
                                    </p:anim>
                                    <p:anim calcmode="lin" valueType="num">
                                      <p:cBhvr additive="base">
                                        <p:cTn id="8" dur="500" fill="hold"/>
                                        <p:tgtEl>
                                          <p:spTgt spid="2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AB7A2594-FAA4-4A2A-A471-DCE2DCB52D50}"/>
              </a:ext>
            </a:extLst>
          </p:cNvPr>
          <p:cNvSpPr/>
          <p:nvPr/>
        </p:nvSpPr>
        <p:spPr>
          <a:xfrm>
            <a:off x="0" y="0"/>
            <a:ext cx="12192000" cy="228600"/>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a:extLst>
              <a:ext uri="{FF2B5EF4-FFF2-40B4-BE49-F238E27FC236}">
                <a16:creationId xmlns:a16="http://schemas.microsoft.com/office/drawing/2014/main" id="{D02F9EB6-FFC9-47FC-8BE4-B1652E9C2286}"/>
              </a:ext>
            </a:extLst>
          </p:cNvPr>
          <p:cNvSpPr/>
          <p:nvPr/>
        </p:nvSpPr>
        <p:spPr>
          <a:xfrm>
            <a:off x="3759752" y="358575"/>
            <a:ext cx="4672492" cy="818683"/>
          </a:xfrm>
          <a:prstGeom prst="rect">
            <a:avLst/>
          </a:prstGeom>
          <a:solidFill>
            <a:schemeClr val="bg1"/>
          </a:solidFill>
          <a:ln w="57150">
            <a:solidFill>
              <a:schemeClr val="accent1">
                <a:lumMod val="50000"/>
              </a:schemeClr>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dirty="0">
                <a:solidFill>
                  <a:schemeClr val="tx1"/>
                </a:solidFill>
                <a:latin typeface="Arial Black" panose="020B0A04020102020204" pitchFamily="34" charset="0"/>
              </a:rPr>
              <a:t>Impact on Thailand’s Tourism Industry </a:t>
            </a:r>
          </a:p>
        </p:txBody>
      </p:sp>
      <p:sp>
        <p:nvSpPr>
          <p:cNvPr id="25" name="Rectangle 24">
            <a:extLst>
              <a:ext uri="{FF2B5EF4-FFF2-40B4-BE49-F238E27FC236}">
                <a16:creationId xmlns:a16="http://schemas.microsoft.com/office/drawing/2014/main" id="{3318AB89-4711-4539-8A61-EE106961F237}"/>
              </a:ext>
            </a:extLst>
          </p:cNvPr>
          <p:cNvSpPr/>
          <p:nvPr/>
        </p:nvSpPr>
        <p:spPr>
          <a:xfrm>
            <a:off x="386859" y="2026896"/>
            <a:ext cx="11439381" cy="3931943"/>
          </a:xfrm>
          <a:prstGeom prst="rect">
            <a:avLst/>
          </a:pr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GB" sz="2800" dirty="0">
                <a:solidFill>
                  <a:schemeClr val="tx1"/>
                </a:solidFill>
              </a:rPr>
              <a:t>Causes of High Death Counts in Tourists </a:t>
            </a:r>
          </a:p>
          <a:p>
            <a:pPr algn="just"/>
            <a:endParaRPr lang="en-GB" sz="2800" dirty="0">
              <a:solidFill>
                <a:schemeClr val="tx1"/>
              </a:solidFill>
            </a:endParaRPr>
          </a:p>
          <a:p>
            <a:pPr algn="just"/>
            <a:r>
              <a:rPr lang="en-GB" sz="2400" dirty="0">
                <a:solidFill>
                  <a:schemeClr val="tx1"/>
                </a:solidFill>
              </a:rPr>
              <a:t>One of the major reasons for such high number of deaths is the absence of tsunami warning system in the islands and all other tourist spots in the country. After the earthquake, there was no precaution given by the Thai or hotel authorities (Brahmana, 2016). This is a huge oversight that has been rectified soon after to ensure top level safety for the tourists. In all the tourists spots there is a warning system installed. The safety measures taken by the government gave relief to the tourists and attracted them to visit the country and all their islands. The warning alarms can now be found in Khao Lak, Phuket Islands, and Similan Islands (Clark, 2017). </a:t>
            </a:r>
            <a:endParaRPr lang="en-GB" sz="2800" dirty="0">
              <a:solidFill>
                <a:schemeClr val="tx1"/>
              </a:solidFill>
            </a:endParaRPr>
          </a:p>
        </p:txBody>
      </p:sp>
    </p:spTree>
    <p:extLst>
      <p:ext uri="{BB962C8B-B14F-4D97-AF65-F5344CB8AC3E}">
        <p14:creationId xmlns:p14="http://schemas.microsoft.com/office/powerpoint/2010/main" val="42875285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5"/>
                                        </p:tgtEl>
                                        <p:attrNameLst>
                                          <p:attrName>style.visibility</p:attrName>
                                        </p:attrNameLst>
                                      </p:cBhvr>
                                      <p:to>
                                        <p:strVal val="visible"/>
                                      </p:to>
                                    </p:set>
                                    <p:anim calcmode="lin" valueType="num">
                                      <p:cBhvr additive="base">
                                        <p:cTn id="7" dur="500" fill="hold"/>
                                        <p:tgtEl>
                                          <p:spTgt spid="25"/>
                                        </p:tgtEl>
                                        <p:attrNameLst>
                                          <p:attrName>ppt_x</p:attrName>
                                        </p:attrNameLst>
                                      </p:cBhvr>
                                      <p:tavLst>
                                        <p:tav tm="0">
                                          <p:val>
                                            <p:strVal val="#ppt_x"/>
                                          </p:val>
                                        </p:tav>
                                        <p:tav tm="100000">
                                          <p:val>
                                            <p:strVal val="#ppt_x"/>
                                          </p:val>
                                        </p:tav>
                                      </p:tavLst>
                                    </p:anim>
                                    <p:anim calcmode="lin" valueType="num">
                                      <p:cBhvr additive="base">
                                        <p:cTn id="8" dur="500" fill="hold"/>
                                        <p:tgtEl>
                                          <p:spTgt spid="2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AB7A2594-FAA4-4A2A-A471-DCE2DCB52D50}"/>
              </a:ext>
            </a:extLst>
          </p:cNvPr>
          <p:cNvSpPr/>
          <p:nvPr/>
        </p:nvSpPr>
        <p:spPr>
          <a:xfrm>
            <a:off x="0" y="0"/>
            <a:ext cx="12192000" cy="228600"/>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a:extLst>
              <a:ext uri="{FF2B5EF4-FFF2-40B4-BE49-F238E27FC236}">
                <a16:creationId xmlns:a16="http://schemas.microsoft.com/office/drawing/2014/main" id="{D02F9EB6-FFC9-47FC-8BE4-B1652E9C2286}"/>
              </a:ext>
            </a:extLst>
          </p:cNvPr>
          <p:cNvSpPr/>
          <p:nvPr/>
        </p:nvSpPr>
        <p:spPr>
          <a:xfrm>
            <a:off x="3759752" y="358575"/>
            <a:ext cx="4672492" cy="818683"/>
          </a:xfrm>
          <a:prstGeom prst="rect">
            <a:avLst/>
          </a:prstGeom>
          <a:solidFill>
            <a:schemeClr val="bg1"/>
          </a:solidFill>
          <a:ln w="57150">
            <a:solidFill>
              <a:schemeClr val="accent1">
                <a:lumMod val="50000"/>
              </a:schemeClr>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dirty="0">
                <a:solidFill>
                  <a:schemeClr val="tx1"/>
                </a:solidFill>
                <a:latin typeface="Arial Black" panose="020B0A04020102020204" pitchFamily="34" charset="0"/>
              </a:rPr>
              <a:t>Impact on India’s Tourism Industry </a:t>
            </a:r>
          </a:p>
        </p:txBody>
      </p:sp>
      <p:sp>
        <p:nvSpPr>
          <p:cNvPr id="25" name="Rectangle 24">
            <a:extLst>
              <a:ext uri="{FF2B5EF4-FFF2-40B4-BE49-F238E27FC236}">
                <a16:creationId xmlns:a16="http://schemas.microsoft.com/office/drawing/2014/main" id="{3318AB89-4711-4539-8A61-EE106961F237}"/>
              </a:ext>
            </a:extLst>
          </p:cNvPr>
          <p:cNvSpPr/>
          <p:nvPr/>
        </p:nvSpPr>
        <p:spPr>
          <a:xfrm>
            <a:off x="113853" y="1967654"/>
            <a:ext cx="7650204" cy="4303170"/>
          </a:xfrm>
          <a:prstGeom prst="rect">
            <a:avLst/>
          </a:pr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indent="-285750" algn="just">
              <a:buFont typeface="Wingdings" panose="05000000000000000000" pitchFamily="2" charset="2"/>
              <a:buChar char="q"/>
            </a:pPr>
            <a:r>
              <a:rPr lang="en-GB" sz="2400" dirty="0">
                <a:solidFill>
                  <a:schemeClr val="tx1"/>
                </a:solidFill>
              </a:rPr>
              <a:t>Estimated death toll over 11,000. </a:t>
            </a:r>
          </a:p>
          <a:p>
            <a:pPr marL="285750" indent="-285750" algn="just">
              <a:buFont typeface="Wingdings" panose="05000000000000000000" pitchFamily="2" charset="2"/>
              <a:buChar char="q"/>
            </a:pPr>
            <a:r>
              <a:rPr lang="en-GB" sz="2400" dirty="0">
                <a:solidFill>
                  <a:schemeClr val="tx1"/>
                </a:solidFill>
              </a:rPr>
              <a:t>The hardly hit regions are Tamil Nadu, Kerala, Pondicherry, and Andhra Pradesh. A&amp;N Islands were the nearest to the epicentre of the earthquake (</a:t>
            </a:r>
            <a:r>
              <a:rPr lang="en-GB" sz="2400" dirty="0" err="1">
                <a:solidFill>
                  <a:schemeClr val="tx1"/>
                </a:solidFill>
              </a:rPr>
              <a:t>Dhaniya</a:t>
            </a:r>
            <a:r>
              <a:rPr lang="en-GB" sz="2400" dirty="0">
                <a:solidFill>
                  <a:schemeClr val="tx1"/>
                </a:solidFill>
              </a:rPr>
              <a:t>, 2020). </a:t>
            </a:r>
          </a:p>
          <a:p>
            <a:pPr marL="285750" indent="-285750" algn="just">
              <a:buFont typeface="Wingdings" panose="05000000000000000000" pitchFamily="2" charset="2"/>
              <a:buChar char="q"/>
            </a:pPr>
            <a:r>
              <a:rPr lang="en-GB" sz="2400" dirty="0">
                <a:solidFill>
                  <a:schemeClr val="tx1"/>
                </a:solidFill>
              </a:rPr>
              <a:t>The damage estimated was near $350 million US Dollar. </a:t>
            </a:r>
          </a:p>
          <a:p>
            <a:pPr marL="285750" indent="-285750" algn="just">
              <a:buFont typeface="Wingdings" panose="05000000000000000000" pitchFamily="2" charset="2"/>
              <a:buChar char="q"/>
            </a:pPr>
            <a:r>
              <a:rPr lang="en-GB" sz="2400" dirty="0">
                <a:solidFill>
                  <a:schemeClr val="tx1"/>
                </a:solidFill>
              </a:rPr>
              <a:t>The tourist spots were flooded and the hospitality-based organisations faced causalities (Brahmana, 2016). Many of the employees in the sector lost their jobs. </a:t>
            </a:r>
          </a:p>
          <a:p>
            <a:pPr marL="285750" indent="-285750" algn="just">
              <a:buFont typeface="Wingdings" panose="05000000000000000000" pitchFamily="2" charset="2"/>
              <a:buChar char="q"/>
            </a:pPr>
            <a:r>
              <a:rPr lang="en-GB" sz="2400" dirty="0">
                <a:solidFill>
                  <a:schemeClr val="tx1"/>
                </a:solidFill>
              </a:rPr>
              <a:t>The Indian government also took necessary precautions for the safety of their tourists in future. Also, supports were provided to the hospitality organisations to carry on their business with full flow. </a:t>
            </a:r>
          </a:p>
          <a:p>
            <a:pPr marL="285750" indent="-285750" algn="just">
              <a:buFont typeface="Wingdings" panose="05000000000000000000" pitchFamily="2" charset="2"/>
              <a:buChar char="q"/>
            </a:pPr>
            <a:endParaRPr lang="en-GB" sz="2400" dirty="0">
              <a:solidFill>
                <a:schemeClr val="tx1"/>
              </a:solidFill>
            </a:endParaRPr>
          </a:p>
        </p:txBody>
      </p:sp>
      <p:pic>
        <p:nvPicPr>
          <p:cNvPr id="4098" name="Picture 2" descr="Tsunami Affected Areas in India 2004">
            <a:extLst>
              <a:ext uri="{FF2B5EF4-FFF2-40B4-BE49-F238E27FC236}">
                <a16:creationId xmlns:a16="http://schemas.microsoft.com/office/drawing/2014/main" id="{FC71A7F8-CDDB-4E6C-B474-EE37AAB1812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253046" y="1950247"/>
            <a:ext cx="3851926" cy="432057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122898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5"/>
                                        </p:tgtEl>
                                        <p:attrNameLst>
                                          <p:attrName>style.visibility</p:attrName>
                                        </p:attrNameLst>
                                      </p:cBhvr>
                                      <p:to>
                                        <p:strVal val="visible"/>
                                      </p:to>
                                    </p:set>
                                    <p:anim calcmode="lin" valueType="num">
                                      <p:cBhvr additive="base">
                                        <p:cTn id="7" dur="500" fill="hold"/>
                                        <p:tgtEl>
                                          <p:spTgt spid="25"/>
                                        </p:tgtEl>
                                        <p:attrNameLst>
                                          <p:attrName>ppt_x</p:attrName>
                                        </p:attrNameLst>
                                      </p:cBhvr>
                                      <p:tavLst>
                                        <p:tav tm="0">
                                          <p:val>
                                            <p:strVal val="#ppt_x"/>
                                          </p:val>
                                        </p:tav>
                                        <p:tav tm="100000">
                                          <p:val>
                                            <p:strVal val="#ppt_x"/>
                                          </p:val>
                                        </p:tav>
                                      </p:tavLst>
                                    </p:anim>
                                    <p:anim calcmode="lin" valueType="num">
                                      <p:cBhvr additive="base">
                                        <p:cTn id="8" dur="500" fill="hold"/>
                                        <p:tgtEl>
                                          <p:spTgt spid="2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AB7A2594-FAA4-4A2A-A471-DCE2DCB52D50}"/>
              </a:ext>
            </a:extLst>
          </p:cNvPr>
          <p:cNvSpPr/>
          <p:nvPr/>
        </p:nvSpPr>
        <p:spPr>
          <a:xfrm>
            <a:off x="0" y="0"/>
            <a:ext cx="12192000" cy="228600"/>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a:extLst>
              <a:ext uri="{FF2B5EF4-FFF2-40B4-BE49-F238E27FC236}">
                <a16:creationId xmlns:a16="http://schemas.microsoft.com/office/drawing/2014/main" id="{D02F9EB6-FFC9-47FC-8BE4-B1652E9C2286}"/>
              </a:ext>
            </a:extLst>
          </p:cNvPr>
          <p:cNvSpPr/>
          <p:nvPr/>
        </p:nvSpPr>
        <p:spPr>
          <a:xfrm>
            <a:off x="3759752" y="358575"/>
            <a:ext cx="4672492" cy="818683"/>
          </a:xfrm>
          <a:prstGeom prst="rect">
            <a:avLst/>
          </a:prstGeom>
          <a:solidFill>
            <a:schemeClr val="bg1"/>
          </a:solidFill>
          <a:ln w="57150">
            <a:solidFill>
              <a:schemeClr val="accent1">
                <a:lumMod val="50000"/>
              </a:schemeClr>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dirty="0">
                <a:solidFill>
                  <a:schemeClr val="tx1"/>
                </a:solidFill>
                <a:latin typeface="Arial Black" panose="020B0A04020102020204" pitchFamily="34" charset="0"/>
              </a:rPr>
              <a:t>Tsunamis and Financial Risks in Global Tourism</a:t>
            </a:r>
          </a:p>
        </p:txBody>
      </p:sp>
      <p:sp>
        <p:nvSpPr>
          <p:cNvPr id="25" name="Rectangle 24">
            <a:extLst>
              <a:ext uri="{FF2B5EF4-FFF2-40B4-BE49-F238E27FC236}">
                <a16:creationId xmlns:a16="http://schemas.microsoft.com/office/drawing/2014/main" id="{3318AB89-4711-4539-8A61-EE106961F237}"/>
              </a:ext>
            </a:extLst>
          </p:cNvPr>
          <p:cNvSpPr/>
          <p:nvPr/>
        </p:nvSpPr>
        <p:spPr>
          <a:xfrm>
            <a:off x="584217" y="1664676"/>
            <a:ext cx="11023565" cy="4964723"/>
          </a:xfrm>
          <a:prstGeom prst="rect">
            <a:avLst/>
          </a:pr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GB" sz="2000" dirty="0">
                <a:solidFill>
                  <a:schemeClr val="tx1"/>
                </a:solidFill>
              </a:rPr>
              <a:t>A tsunami can cost several hundred million of USD every time (Clark, 2017). </a:t>
            </a:r>
          </a:p>
          <a:p>
            <a:pPr algn="just"/>
            <a:r>
              <a:rPr lang="en-GB" sz="2000" dirty="0">
                <a:solidFill>
                  <a:schemeClr val="tx1"/>
                </a:solidFill>
              </a:rPr>
              <a:t>A research predicts some of the travel destinations that are prone to tsunamis and financial costs associated with it. The listed countries from the research are: </a:t>
            </a:r>
          </a:p>
          <a:p>
            <a:pPr lvl="2"/>
            <a:r>
              <a:rPr lang="en-GB" sz="2000" dirty="0">
                <a:solidFill>
                  <a:schemeClr val="tx1"/>
                </a:solidFill>
              </a:rPr>
              <a:t>1. Hawaii and Los Angeles (USA),</a:t>
            </a:r>
          </a:p>
          <a:p>
            <a:pPr lvl="2"/>
            <a:r>
              <a:rPr lang="en-GB" sz="2000" dirty="0">
                <a:solidFill>
                  <a:schemeClr val="tx1"/>
                </a:solidFill>
              </a:rPr>
              <a:t>2. Lima (Peru)</a:t>
            </a:r>
          </a:p>
          <a:p>
            <a:pPr lvl="2"/>
            <a:r>
              <a:rPr lang="en-GB" sz="2000" dirty="0">
                <a:solidFill>
                  <a:schemeClr val="tx1"/>
                </a:solidFill>
              </a:rPr>
              <a:t>3. Valparaiso and Bio </a:t>
            </a:r>
            <a:r>
              <a:rPr lang="en-GB" sz="2000" dirty="0" err="1">
                <a:solidFill>
                  <a:schemeClr val="tx1"/>
                </a:solidFill>
              </a:rPr>
              <a:t>Bio</a:t>
            </a:r>
            <a:r>
              <a:rPr lang="en-GB" sz="2000" dirty="0">
                <a:solidFill>
                  <a:schemeClr val="tx1"/>
                </a:solidFill>
              </a:rPr>
              <a:t> (Chile)</a:t>
            </a:r>
          </a:p>
          <a:p>
            <a:pPr lvl="2"/>
            <a:r>
              <a:rPr lang="en-GB" sz="2000" dirty="0">
                <a:solidFill>
                  <a:schemeClr val="tx1"/>
                </a:solidFill>
              </a:rPr>
              <a:t>4. Guerrero and Coast (Mexico)</a:t>
            </a:r>
          </a:p>
          <a:p>
            <a:pPr lvl="2"/>
            <a:r>
              <a:rPr lang="en-GB" sz="2000" dirty="0">
                <a:solidFill>
                  <a:schemeClr val="tx1"/>
                </a:solidFill>
              </a:rPr>
              <a:t>5. Bali (Indonesia) </a:t>
            </a:r>
          </a:p>
          <a:p>
            <a:pPr lvl="2"/>
            <a:r>
              <a:rPr lang="en-GB" sz="2000" dirty="0">
                <a:solidFill>
                  <a:schemeClr val="tx1"/>
                </a:solidFill>
              </a:rPr>
              <a:t>6. Phuket (Thailand)</a:t>
            </a:r>
          </a:p>
          <a:p>
            <a:pPr lvl="2"/>
            <a:r>
              <a:rPr lang="en-GB" sz="2000" dirty="0">
                <a:solidFill>
                  <a:schemeClr val="tx1"/>
                </a:solidFill>
              </a:rPr>
              <a:t>7. Western coast area of Turkey </a:t>
            </a:r>
          </a:p>
          <a:p>
            <a:pPr lvl="2"/>
            <a:r>
              <a:rPr lang="en-GB" sz="2000" dirty="0">
                <a:solidFill>
                  <a:schemeClr val="tx1"/>
                </a:solidFill>
              </a:rPr>
              <a:t>8. Puntarenas (Costa Rica) </a:t>
            </a:r>
          </a:p>
          <a:p>
            <a:pPr algn="just"/>
            <a:r>
              <a:rPr lang="en-GB" sz="2000" dirty="0">
                <a:solidFill>
                  <a:schemeClr val="tx1"/>
                </a:solidFill>
              </a:rPr>
              <a:t>The same report also shows that these regions and countries have faced millions of financial cost every 10 year because of tsunamis. However, despite being such a risky place, tourists choose these destinations for their beauty and attractions (Lotto, 2017). Tourists are more eager to explore the endangered regions of the Europe, Asia, and America for their destinations. </a:t>
            </a:r>
          </a:p>
        </p:txBody>
      </p:sp>
    </p:spTree>
    <p:extLst>
      <p:ext uri="{BB962C8B-B14F-4D97-AF65-F5344CB8AC3E}">
        <p14:creationId xmlns:p14="http://schemas.microsoft.com/office/powerpoint/2010/main" val="9569978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5"/>
                                        </p:tgtEl>
                                        <p:attrNameLst>
                                          <p:attrName>style.visibility</p:attrName>
                                        </p:attrNameLst>
                                      </p:cBhvr>
                                      <p:to>
                                        <p:strVal val="visible"/>
                                      </p:to>
                                    </p:set>
                                    <p:anim calcmode="lin" valueType="num">
                                      <p:cBhvr additive="base">
                                        <p:cTn id="7" dur="500" fill="hold"/>
                                        <p:tgtEl>
                                          <p:spTgt spid="25"/>
                                        </p:tgtEl>
                                        <p:attrNameLst>
                                          <p:attrName>ppt_x</p:attrName>
                                        </p:attrNameLst>
                                      </p:cBhvr>
                                      <p:tavLst>
                                        <p:tav tm="0">
                                          <p:val>
                                            <p:strVal val="#ppt_x"/>
                                          </p:val>
                                        </p:tav>
                                        <p:tav tm="100000">
                                          <p:val>
                                            <p:strVal val="#ppt_x"/>
                                          </p:val>
                                        </p:tav>
                                      </p:tavLst>
                                    </p:anim>
                                    <p:anim calcmode="lin" valueType="num">
                                      <p:cBhvr additive="base">
                                        <p:cTn id="8" dur="500" fill="hold"/>
                                        <p:tgtEl>
                                          <p:spTgt spid="2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AB7A2594-FAA4-4A2A-A471-DCE2DCB52D50}"/>
              </a:ext>
            </a:extLst>
          </p:cNvPr>
          <p:cNvSpPr/>
          <p:nvPr/>
        </p:nvSpPr>
        <p:spPr>
          <a:xfrm>
            <a:off x="0" y="0"/>
            <a:ext cx="12192000" cy="228600"/>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a:extLst>
              <a:ext uri="{FF2B5EF4-FFF2-40B4-BE49-F238E27FC236}">
                <a16:creationId xmlns:a16="http://schemas.microsoft.com/office/drawing/2014/main" id="{D02F9EB6-FFC9-47FC-8BE4-B1652E9C2286}"/>
              </a:ext>
            </a:extLst>
          </p:cNvPr>
          <p:cNvSpPr/>
          <p:nvPr/>
        </p:nvSpPr>
        <p:spPr>
          <a:xfrm>
            <a:off x="3759752" y="358575"/>
            <a:ext cx="4672492" cy="818683"/>
          </a:xfrm>
          <a:prstGeom prst="rect">
            <a:avLst/>
          </a:prstGeom>
          <a:solidFill>
            <a:schemeClr val="bg1"/>
          </a:solidFill>
          <a:ln w="57150">
            <a:solidFill>
              <a:schemeClr val="accent1">
                <a:lumMod val="50000"/>
              </a:schemeClr>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dirty="0">
                <a:solidFill>
                  <a:schemeClr val="tx1"/>
                </a:solidFill>
                <a:latin typeface="Arial Black" panose="020B0A04020102020204" pitchFamily="34" charset="0"/>
              </a:rPr>
              <a:t>Tsunamis and Financial Risks in Global Tourism</a:t>
            </a:r>
          </a:p>
        </p:txBody>
      </p:sp>
      <p:sp>
        <p:nvSpPr>
          <p:cNvPr id="25" name="Rectangle 24">
            <a:extLst>
              <a:ext uri="{FF2B5EF4-FFF2-40B4-BE49-F238E27FC236}">
                <a16:creationId xmlns:a16="http://schemas.microsoft.com/office/drawing/2014/main" id="{3318AB89-4711-4539-8A61-EE106961F237}"/>
              </a:ext>
            </a:extLst>
          </p:cNvPr>
          <p:cNvSpPr/>
          <p:nvPr/>
        </p:nvSpPr>
        <p:spPr>
          <a:xfrm>
            <a:off x="584217" y="1177258"/>
            <a:ext cx="11023565" cy="3587262"/>
          </a:xfrm>
          <a:prstGeom prst="rect">
            <a:avLst/>
          </a:pr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GB" sz="2000" dirty="0">
                <a:solidFill>
                  <a:schemeClr val="tx1"/>
                </a:solidFill>
              </a:rPr>
              <a:t>Because of the lack in tourists and visitors, prices of the beaches and hotels fell, hotels were not able to compensate their damages, infrastructures needed to go for a development and so on. </a:t>
            </a:r>
          </a:p>
          <a:p>
            <a:pPr algn="just"/>
            <a:endParaRPr lang="en-GB" sz="2000" dirty="0">
              <a:solidFill>
                <a:schemeClr val="tx1"/>
              </a:solidFill>
            </a:endParaRPr>
          </a:p>
          <a:p>
            <a:pPr algn="just"/>
            <a:r>
              <a:rPr lang="en-GB" sz="2000" dirty="0">
                <a:solidFill>
                  <a:schemeClr val="tx1"/>
                </a:solidFill>
              </a:rPr>
              <a:t>According to Schafer, Hawaii is the most prone to the biggest financial risks for tourism and hospitality industry because of tsunami. Hawaii is situated in the middle of the Pacific Ocean which is home to many tsunami sources. </a:t>
            </a:r>
          </a:p>
          <a:p>
            <a:pPr algn="just"/>
            <a:r>
              <a:rPr lang="en-GB" sz="2000" dirty="0">
                <a:solidFill>
                  <a:schemeClr val="tx1"/>
                </a:solidFill>
              </a:rPr>
              <a:t>Japan, South America, Alaska and near regions are also prone to financial risks due to tsunamis and earthquakes. However, there is also some clear positive aspects in this phenomenon. The safety measures in these countries are tightened (Clark, 2017). The economic and financial loss due to natural calamities is being fought by the efficient use of warning systems in the endangered sites. </a:t>
            </a:r>
          </a:p>
          <a:p>
            <a:pPr algn="just"/>
            <a:endParaRPr lang="en-GB" sz="2000" dirty="0">
              <a:solidFill>
                <a:schemeClr val="tx1"/>
              </a:solidFill>
            </a:endParaRPr>
          </a:p>
        </p:txBody>
      </p:sp>
      <p:pic>
        <p:nvPicPr>
          <p:cNvPr id="5122" name="Picture 2" descr="Maps of Hawaii: Hawaiian Islands Map">
            <a:extLst>
              <a:ext uri="{FF2B5EF4-FFF2-40B4-BE49-F238E27FC236}">
                <a16:creationId xmlns:a16="http://schemas.microsoft.com/office/drawing/2014/main" id="{A084D6A8-760D-49FA-93D9-392AE2FF01DB}"/>
              </a:ext>
            </a:extLst>
          </p:cNvPr>
          <p:cNvPicPr>
            <a:picLocks noChangeAspect="1" noChangeArrowheads="1"/>
          </p:cNvPicPr>
          <p:nvPr/>
        </p:nvPicPr>
        <p:blipFill>
          <a:blip r:embed="rId3" cstate="hqprint">
            <a:extLst>
              <a:ext uri="{28A0092B-C50C-407E-A947-70E740481C1C}">
                <a14:useLocalDpi xmlns:a14="http://schemas.microsoft.com/office/drawing/2010/main" val="0"/>
              </a:ext>
            </a:extLst>
          </a:blip>
          <a:srcRect/>
          <a:stretch>
            <a:fillRect/>
          </a:stretch>
        </p:blipFill>
        <p:spPr bwMode="auto">
          <a:xfrm>
            <a:off x="584219" y="4507326"/>
            <a:ext cx="3278431" cy="2151751"/>
          </a:xfrm>
          <a:prstGeom prst="rect">
            <a:avLst/>
          </a:prstGeom>
          <a:noFill/>
          <a:extLst>
            <a:ext uri="{909E8E84-426E-40DD-AFC4-6F175D3DCCD1}">
              <a14:hiddenFill xmlns:a14="http://schemas.microsoft.com/office/drawing/2010/main">
                <a:solidFill>
                  <a:srgbClr val="FFFFFF"/>
                </a:solidFill>
              </a14:hiddenFill>
            </a:ext>
          </a:extLst>
        </p:spPr>
      </p:pic>
      <p:pic>
        <p:nvPicPr>
          <p:cNvPr id="5124" name="Picture 4" descr="Japan Map Challenge | Japan facts for kids, Japan map, Japan facts">
            <a:extLst>
              <a:ext uri="{FF2B5EF4-FFF2-40B4-BE49-F238E27FC236}">
                <a16:creationId xmlns:a16="http://schemas.microsoft.com/office/drawing/2014/main" id="{0EC3C1AE-D395-42F2-B5FA-618E4D54A8F7}"/>
              </a:ext>
            </a:extLst>
          </p:cNvPr>
          <p:cNvPicPr>
            <a:picLocks noChangeAspect="1" noChangeArrowheads="1"/>
          </p:cNvPicPr>
          <p:nvPr/>
        </p:nvPicPr>
        <p:blipFill>
          <a:blip r:embed="rId4" cstate="hqprint">
            <a:extLst>
              <a:ext uri="{28A0092B-C50C-407E-A947-70E740481C1C}">
                <a14:useLocalDpi xmlns:a14="http://schemas.microsoft.com/office/drawing/2010/main" val="0"/>
              </a:ext>
            </a:extLst>
          </a:blip>
          <a:srcRect/>
          <a:stretch>
            <a:fillRect/>
          </a:stretch>
        </p:blipFill>
        <p:spPr bwMode="auto">
          <a:xfrm>
            <a:off x="4505694" y="4507326"/>
            <a:ext cx="3278431" cy="2151751"/>
          </a:xfrm>
          <a:prstGeom prst="rect">
            <a:avLst/>
          </a:prstGeom>
          <a:noFill/>
          <a:extLst>
            <a:ext uri="{909E8E84-426E-40DD-AFC4-6F175D3DCCD1}">
              <a14:hiddenFill xmlns:a14="http://schemas.microsoft.com/office/drawing/2010/main">
                <a:solidFill>
                  <a:srgbClr val="FFFFFF"/>
                </a:solidFill>
              </a14:hiddenFill>
            </a:ext>
          </a:extLst>
        </p:spPr>
      </p:pic>
      <p:pic>
        <p:nvPicPr>
          <p:cNvPr id="5126" name="Picture 6" descr="Maldives Travel Tips – Things to do, Map and Best Time to visit Maldives">
            <a:extLst>
              <a:ext uri="{FF2B5EF4-FFF2-40B4-BE49-F238E27FC236}">
                <a16:creationId xmlns:a16="http://schemas.microsoft.com/office/drawing/2014/main" id="{5DDEE65F-BD88-4B55-A430-9957B912647A}"/>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8329350" y="4507326"/>
            <a:ext cx="3278431" cy="215175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70902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5"/>
                                        </p:tgtEl>
                                        <p:attrNameLst>
                                          <p:attrName>style.visibility</p:attrName>
                                        </p:attrNameLst>
                                      </p:cBhvr>
                                      <p:to>
                                        <p:strVal val="visible"/>
                                      </p:to>
                                    </p:set>
                                    <p:anim calcmode="lin" valueType="num">
                                      <p:cBhvr additive="base">
                                        <p:cTn id="7" dur="500" fill="hold"/>
                                        <p:tgtEl>
                                          <p:spTgt spid="25"/>
                                        </p:tgtEl>
                                        <p:attrNameLst>
                                          <p:attrName>ppt_x</p:attrName>
                                        </p:attrNameLst>
                                      </p:cBhvr>
                                      <p:tavLst>
                                        <p:tav tm="0">
                                          <p:val>
                                            <p:strVal val="#ppt_x"/>
                                          </p:val>
                                        </p:tav>
                                        <p:tav tm="100000">
                                          <p:val>
                                            <p:strVal val="#ppt_x"/>
                                          </p:val>
                                        </p:tav>
                                      </p:tavLst>
                                    </p:anim>
                                    <p:anim calcmode="lin" valueType="num">
                                      <p:cBhvr additive="base">
                                        <p:cTn id="8" dur="500" fill="hold"/>
                                        <p:tgtEl>
                                          <p:spTgt spid="2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AB7A2594-FAA4-4A2A-A471-DCE2DCB52D50}"/>
              </a:ext>
            </a:extLst>
          </p:cNvPr>
          <p:cNvSpPr/>
          <p:nvPr/>
        </p:nvSpPr>
        <p:spPr>
          <a:xfrm>
            <a:off x="0" y="0"/>
            <a:ext cx="12192000" cy="228600"/>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a:extLst>
              <a:ext uri="{FF2B5EF4-FFF2-40B4-BE49-F238E27FC236}">
                <a16:creationId xmlns:a16="http://schemas.microsoft.com/office/drawing/2014/main" id="{D02F9EB6-FFC9-47FC-8BE4-B1652E9C2286}"/>
              </a:ext>
            </a:extLst>
          </p:cNvPr>
          <p:cNvSpPr/>
          <p:nvPr/>
        </p:nvSpPr>
        <p:spPr>
          <a:xfrm>
            <a:off x="3759752" y="358575"/>
            <a:ext cx="4672492" cy="818683"/>
          </a:xfrm>
          <a:prstGeom prst="rect">
            <a:avLst/>
          </a:prstGeom>
          <a:solidFill>
            <a:schemeClr val="bg1"/>
          </a:solidFill>
          <a:ln w="57150">
            <a:solidFill>
              <a:schemeClr val="accent1">
                <a:lumMod val="50000"/>
              </a:schemeClr>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dirty="0">
                <a:solidFill>
                  <a:schemeClr val="tx1"/>
                </a:solidFill>
                <a:latin typeface="Arial Black" panose="020B0A04020102020204" pitchFamily="34" charset="0"/>
              </a:rPr>
              <a:t>Conclusion </a:t>
            </a:r>
          </a:p>
        </p:txBody>
      </p:sp>
      <p:sp>
        <p:nvSpPr>
          <p:cNvPr id="25" name="Rectangle 24">
            <a:extLst>
              <a:ext uri="{FF2B5EF4-FFF2-40B4-BE49-F238E27FC236}">
                <a16:creationId xmlns:a16="http://schemas.microsoft.com/office/drawing/2014/main" id="{3318AB89-4711-4539-8A61-EE106961F237}"/>
              </a:ext>
            </a:extLst>
          </p:cNvPr>
          <p:cNvSpPr/>
          <p:nvPr/>
        </p:nvSpPr>
        <p:spPr>
          <a:xfrm>
            <a:off x="584217" y="1861457"/>
            <a:ext cx="11023565" cy="4409368"/>
          </a:xfrm>
          <a:prstGeom prst="rect">
            <a:avLst/>
          </a:pr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lvl="0" indent="-342900" algn="just">
              <a:buFont typeface="Wingdings" panose="05000000000000000000" pitchFamily="2" charset="2"/>
              <a:buChar char="q"/>
            </a:pPr>
            <a:r>
              <a:rPr lang="en-GB" sz="2000" dirty="0">
                <a:solidFill>
                  <a:schemeClr val="tx1"/>
                </a:solidFill>
              </a:rPr>
              <a:t>Despite all the risks and uncertainties of natural phenomena, people like to travel around, do adventure, and discover the wonders of the world. </a:t>
            </a:r>
          </a:p>
          <a:p>
            <a:pPr marL="342900" lvl="0" indent="-342900" algn="just">
              <a:buFont typeface="Wingdings" panose="05000000000000000000" pitchFamily="2" charset="2"/>
              <a:buChar char="q"/>
            </a:pPr>
            <a:r>
              <a:rPr lang="en-GB" sz="2000" dirty="0">
                <a:solidFill>
                  <a:schemeClr val="tx1"/>
                </a:solidFill>
              </a:rPr>
              <a:t>It is the duty of government and stakeholders of hotel &amp; industries to ensure the safety of their tourists and visitors. </a:t>
            </a:r>
          </a:p>
          <a:p>
            <a:pPr marL="342900" lvl="0" indent="-342900" algn="just">
              <a:buFont typeface="Wingdings" panose="05000000000000000000" pitchFamily="2" charset="2"/>
              <a:buChar char="q"/>
            </a:pPr>
            <a:r>
              <a:rPr lang="en-GB" sz="2000" dirty="0">
                <a:solidFill>
                  <a:schemeClr val="tx1"/>
                </a:solidFill>
              </a:rPr>
              <a:t>Every tourist spot must have necessary precautionary systems to warn the people, take them to necessary safety in any occurrence . </a:t>
            </a:r>
          </a:p>
          <a:p>
            <a:pPr marL="342900" lvl="0" indent="-342900" algn="just">
              <a:buFont typeface="Wingdings" panose="05000000000000000000" pitchFamily="2" charset="2"/>
              <a:buChar char="q"/>
            </a:pPr>
            <a:r>
              <a:rPr lang="en-GB" sz="2000" dirty="0">
                <a:solidFill>
                  <a:schemeClr val="tx1"/>
                </a:solidFill>
              </a:rPr>
              <a:t>Evacuation plans must be pre made to avoid any kind confusion in the situation and protect the lives of residents, tourists and mitigate the financial damages due to tsunami. </a:t>
            </a:r>
          </a:p>
        </p:txBody>
      </p:sp>
    </p:spTree>
    <p:extLst>
      <p:ext uri="{BB962C8B-B14F-4D97-AF65-F5344CB8AC3E}">
        <p14:creationId xmlns:p14="http://schemas.microsoft.com/office/powerpoint/2010/main" val="20079563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5"/>
                                        </p:tgtEl>
                                        <p:attrNameLst>
                                          <p:attrName>style.visibility</p:attrName>
                                        </p:attrNameLst>
                                      </p:cBhvr>
                                      <p:to>
                                        <p:strVal val="visible"/>
                                      </p:to>
                                    </p:set>
                                    <p:anim calcmode="lin" valueType="num">
                                      <p:cBhvr additive="base">
                                        <p:cTn id="7" dur="500" fill="hold"/>
                                        <p:tgtEl>
                                          <p:spTgt spid="25"/>
                                        </p:tgtEl>
                                        <p:attrNameLst>
                                          <p:attrName>ppt_x</p:attrName>
                                        </p:attrNameLst>
                                      </p:cBhvr>
                                      <p:tavLst>
                                        <p:tav tm="0">
                                          <p:val>
                                            <p:strVal val="#ppt_x"/>
                                          </p:val>
                                        </p:tav>
                                        <p:tav tm="100000">
                                          <p:val>
                                            <p:strVal val="#ppt_x"/>
                                          </p:val>
                                        </p:tav>
                                      </p:tavLst>
                                    </p:anim>
                                    <p:anim calcmode="lin" valueType="num">
                                      <p:cBhvr additive="base">
                                        <p:cTn id="8" dur="500" fill="hold"/>
                                        <p:tgtEl>
                                          <p:spTgt spid="2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AB7A2594-FAA4-4A2A-A471-DCE2DCB52D50}"/>
              </a:ext>
            </a:extLst>
          </p:cNvPr>
          <p:cNvSpPr/>
          <p:nvPr/>
        </p:nvSpPr>
        <p:spPr>
          <a:xfrm>
            <a:off x="0" y="0"/>
            <a:ext cx="12192000" cy="228600"/>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a:extLst>
              <a:ext uri="{FF2B5EF4-FFF2-40B4-BE49-F238E27FC236}">
                <a16:creationId xmlns:a16="http://schemas.microsoft.com/office/drawing/2014/main" id="{D02F9EB6-FFC9-47FC-8BE4-B1652E9C2286}"/>
              </a:ext>
            </a:extLst>
          </p:cNvPr>
          <p:cNvSpPr/>
          <p:nvPr/>
        </p:nvSpPr>
        <p:spPr>
          <a:xfrm>
            <a:off x="3759752" y="358575"/>
            <a:ext cx="4672492" cy="818683"/>
          </a:xfrm>
          <a:prstGeom prst="rect">
            <a:avLst/>
          </a:prstGeom>
          <a:solidFill>
            <a:schemeClr val="bg1"/>
          </a:solidFill>
          <a:ln w="57150">
            <a:solidFill>
              <a:schemeClr val="accent1">
                <a:lumMod val="50000"/>
              </a:schemeClr>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dirty="0">
                <a:solidFill>
                  <a:schemeClr val="tx1"/>
                </a:solidFill>
                <a:latin typeface="Arial Black" panose="020B0A04020102020204" pitchFamily="34" charset="0"/>
              </a:rPr>
              <a:t>Recommendation  </a:t>
            </a:r>
          </a:p>
        </p:txBody>
      </p:sp>
      <p:sp>
        <p:nvSpPr>
          <p:cNvPr id="25" name="Rectangle 24">
            <a:extLst>
              <a:ext uri="{FF2B5EF4-FFF2-40B4-BE49-F238E27FC236}">
                <a16:creationId xmlns:a16="http://schemas.microsoft.com/office/drawing/2014/main" id="{3318AB89-4711-4539-8A61-EE106961F237}"/>
              </a:ext>
            </a:extLst>
          </p:cNvPr>
          <p:cNvSpPr/>
          <p:nvPr/>
        </p:nvSpPr>
        <p:spPr>
          <a:xfrm>
            <a:off x="584217" y="1861457"/>
            <a:ext cx="11023565" cy="4409368"/>
          </a:xfrm>
          <a:prstGeom prst="rect">
            <a:avLst/>
          </a:pr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lvl="0" indent="-342900" algn="just">
              <a:buFont typeface="Wingdings" panose="05000000000000000000" pitchFamily="2" charset="2"/>
              <a:buChar char="q"/>
            </a:pPr>
            <a:r>
              <a:rPr lang="en-GB" sz="2000" dirty="0">
                <a:solidFill>
                  <a:schemeClr val="tx1"/>
                </a:solidFill>
              </a:rPr>
              <a:t>The best hotels and other hospitality businesses can do is to prepare themselves for such calamities any time</a:t>
            </a:r>
          </a:p>
          <a:p>
            <a:pPr marL="342900" lvl="0" indent="-342900" algn="just">
              <a:buFont typeface="Wingdings" panose="05000000000000000000" pitchFamily="2" charset="2"/>
              <a:buChar char="q"/>
            </a:pPr>
            <a:r>
              <a:rPr lang="en-GB" sz="2000" dirty="0">
                <a:solidFill>
                  <a:schemeClr val="tx1"/>
                </a:solidFill>
              </a:rPr>
              <a:t>The hotels, businesses and communities use emergency services to warn the nearby people, protect the lives of the tourists and residents, safeguard the employees and the visitors.</a:t>
            </a:r>
          </a:p>
          <a:p>
            <a:pPr marL="342900" indent="-342900" algn="just">
              <a:buFont typeface="Wingdings" panose="05000000000000000000" pitchFamily="2" charset="2"/>
              <a:buChar char="q"/>
            </a:pPr>
            <a:r>
              <a:rPr lang="en-GB" sz="2000" dirty="0">
                <a:solidFill>
                  <a:schemeClr val="tx1"/>
                </a:solidFill>
              </a:rPr>
              <a:t>Separate shelter houses are also being made which are established in higher regions and safe places. Evacuation management should also be practiced so that there is no panic among the people and everyone can be moved out to safety. Many countries also limit their tourism opening if the weather is not favourable so that the potential damages and risks can be easily mitigated (Clark, 2017). </a:t>
            </a:r>
          </a:p>
          <a:p>
            <a:pPr marL="342900" lvl="0" indent="-342900" algn="just">
              <a:buFont typeface="Wingdings" panose="05000000000000000000" pitchFamily="2" charset="2"/>
              <a:buChar char="q"/>
            </a:pPr>
            <a:r>
              <a:rPr lang="en-GB" sz="2000" dirty="0">
                <a:solidFill>
                  <a:schemeClr val="tx1"/>
                </a:solidFill>
              </a:rPr>
              <a:t> Communication setup with the disaster management committee or ministry of the country. They will set out the further instructions on whether or not it is safe to go outside (Lee, 2018).</a:t>
            </a:r>
          </a:p>
        </p:txBody>
      </p:sp>
    </p:spTree>
    <p:extLst>
      <p:ext uri="{BB962C8B-B14F-4D97-AF65-F5344CB8AC3E}">
        <p14:creationId xmlns:p14="http://schemas.microsoft.com/office/powerpoint/2010/main" val="24522215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5"/>
                                        </p:tgtEl>
                                        <p:attrNameLst>
                                          <p:attrName>style.visibility</p:attrName>
                                        </p:attrNameLst>
                                      </p:cBhvr>
                                      <p:to>
                                        <p:strVal val="visible"/>
                                      </p:to>
                                    </p:set>
                                    <p:anim calcmode="lin" valueType="num">
                                      <p:cBhvr additive="base">
                                        <p:cTn id="7" dur="500" fill="hold"/>
                                        <p:tgtEl>
                                          <p:spTgt spid="25"/>
                                        </p:tgtEl>
                                        <p:attrNameLst>
                                          <p:attrName>ppt_x</p:attrName>
                                        </p:attrNameLst>
                                      </p:cBhvr>
                                      <p:tavLst>
                                        <p:tav tm="0">
                                          <p:val>
                                            <p:strVal val="#ppt_x"/>
                                          </p:val>
                                        </p:tav>
                                        <p:tav tm="100000">
                                          <p:val>
                                            <p:strVal val="#ppt_x"/>
                                          </p:val>
                                        </p:tav>
                                      </p:tavLst>
                                    </p:anim>
                                    <p:anim calcmode="lin" valueType="num">
                                      <p:cBhvr additive="base">
                                        <p:cTn id="8" dur="500" fill="hold"/>
                                        <p:tgtEl>
                                          <p:spTgt spid="2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AB7A2594-FAA4-4A2A-A471-DCE2DCB52D50}"/>
              </a:ext>
            </a:extLst>
          </p:cNvPr>
          <p:cNvSpPr/>
          <p:nvPr/>
        </p:nvSpPr>
        <p:spPr>
          <a:xfrm>
            <a:off x="0" y="0"/>
            <a:ext cx="12192000" cy="228600"/>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a:extLst>
              <a:ext uri="{FF2B5EF4-FFF2-40B4-BE49-F238E27FC236}">
                <a16:creationId xmlns:a16="http://schemas.microsoft.com/office/drawing/2014/main" id="{D02F9EB6-FFC9-47FC-8BE4-B1652E9C2286}"/>
              </a:ext>
            </a:extLst>
          </p:cNvPr>
          <p:cNvSpPr/>
          <p:nvPr/>
        </p:nvSpPr>
        <p:spPr>
          <a:xfrm>
            <a:off x="3759752" y="358575"/>
            <a:ext cx="4672492" cy="818683"/>
          </a:xfrm>
          <a:prstGeom prst="rect">
            <a:avLst/>
          </a:prstGeom>
          <a:solidFill>
            <a:schemeClr val="bg1"/>
          </a:solidFill>
          <a:ln w="57150">
            <a:solidFill>
              <a:schemeClr val="accent1">
                <a:lumMod val="50000"/>
              </a:schemeClr>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dirty="0">
                <a:solidFill>
                  <a:schemeClr val="tx1"/>
                </a:solidFill>
                <a:latin typeface="Arial Black" panose="020B0A04020102020204" pitchFamily="34" charset="0"/>
              </a:rPr>
              <a:t>References  </a:t>
            </a:r>
          </a:p>
        </p:txBody>
      </p:sp>
      <p:sp>
        <p:nvSpPr>
          <p:cNvPr id="25" name="Rectangle 24">
            <a:extLst>
              <a:ext uri="{FF2B5EF4-FFF2-40B4-BE49-F238E27FC236}">
                <a16:creationId xmlns:a16="http://schemas.microsoft.com/office/drawing/2014/main" id="{3318AB89-4711-4539-8A61-EE106961F237}"/>
              </a:ext>
            </a:extLst>
          </p:cNvPr>
          <p:cNvSpPr/>
          <p:nvPr/>
        </p:nvSpPr>
        <p:spPr>
          <a:xfrm>
            <a:off x="584217" y="1307232"/>
            <a:ext cx="11023565" cy="5374921"/>
          </a:xfrm>
          <a:prstGeom prst="rect">
            <a:avLst/>
          </a:pr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1200" dirty="0">
                <a:solidFill>
                  <a:schemeClr val="tx1"/>
                </a:solidFill>
              </a:rPr>
              <a:t>Amezquita-Sanchez, J.P., </a:t>
            </a:r>
            <a:r>
              <a:rPr lang="en-GB" sz="1200" dirty="0" err="1">
                <a:solidFill>
                  <a:schemeClr val="tx1"/>
                </a:solidFill>
              </a:rPr>
              <a:t>Valtierra</a:t>
            </a:r>
            <a:r>
              <a:rPr lang="en-GB" sz="1200" dirty="0">
                <a:solidFill>
                  <a:schemeClr val="tx1"/>
                </a:solidFill>
              </a:rPr>
              <a:t>-Rodriguez, M. and </a:t>
            </a:r>
            <a:r>
              <a:rPr lang="en-GB" sz="1200" dirty="0" err="1">
                <a:solidFill>
                  <a:schemeClr val="tx1"/>
                </a:solidFill>
              </a:rPr>
              <a:t>Adeli</a:t>
            </a:r>
            <a:r>
              <a:rPr lang="en-GB" sz="1200" dirty="0">
                <a:solidFill>
                  <a:schemeClr val="tx1"/>
                </a:solidFill>
              </a:rPr>
              <a:t>, H., (2017). Current efforts for prediction and assessment of natural disasters: Earthquakes, tsunamis, volcanic eruptions, hurricanes, tornados, and floods. </a:t>
            </a:r>
            <a:r>
              <a:rPr lang="en-GB" sz="1200" i="1" dirty="0">
                <a:solidFill>
                  <a:schemeClr val="tx1"/>
                </a:solidFill>
              </a:rPr>
              <a:t>Scientia </a:t>
            </a:r>
            <a:r>
              <a:rPr lang="en-GB" sz="1200" i="1" dirty="0" err="1">
                <a:solidFill>
                  <a:schemeClr val="tx1"/>
                </a:solidFill>
              </a:rPr>
              <a:t>Iranica</a:t>
            </a:r>
            <a:r>
              <a:rPr lang="en-GB" sz="1200" dirty="0">
                <a:solidFill>
                  <a:schemeClr val="tx1"/>
                </a:solidFill>
              </a:rPr>
              <a:t>, </a:t>
            </a:r>
            <a:r>
              <a:rPr lang="en-GB" sz="1200" i="1" dirty="0">
                <a:solidFill>
                  <a:schemeClr val="tx1"/>
                </a:solidFill>
              </a:rPr>
              <a:t>24</a:t>
            </a:r>
            <a:r>
              <a:rPr lang="en-GB" sz="1200" dirty="0">
                <a:solidFill>
                  <a:schemeClr val="tx1"/>
                </a:solidFill>
              </a:rPr>
              <a:t>(6), pp.2645-2664.</a:t>
            </a:r>
          </a:p>
          <a:p>
            <a:r>
              <a:rPr lang="en-GB" sz="1200" dirty="0">
                <a:solidFill>
                  <a:schemeClr val="tx1"/>
                </a:solidFill>
              </a:rPr>
              <a:t>Brahmana, R., Puah, C. and Chai, M., (2016). Natural disaster and local bank non-performing loan: Case of </a:t>
            </a:r>
            <a:r>
              <a:rPr lang="en-GB" sz="1200" dirty="0" err="1">
                <a:solidFill>
                  <a:schemeClr val="tx1"/>
                </a:solidFill>
              </a:rPr>
              <a:t>Nias</a:t>
            </a:r>
            <a:r>
              <a:rPr lang="en-GB" sz="1200" dirty="0">
                <a:solidFill>
                  <a:schemeClr val="tx1"/>
                </a:solidFill>
              </a:rPr>
              <a:t> tsunami 2004. </a:t>
            </a:r>
            <a:r>
              <a:rPr lang="en-GB" sz="1200" i="1" dirty="0">
                <a:solidFill>
                  <a:schemeClr val="tx1"/>
                </a:solidFill>
              </a:rPr>
              <a:t>Economics Bulletin</a:t>
            </a:r>
            <a:r>
              <a:rPr lang="en-GB" sz="1200" dirty="0">
                <a:solidFill>
                  <a:schemeClr val="tx1"/>
                </a:solidFill>
              </a:rPr>
              <a:t>, </a:t>
            </a:r>
            <a:r>
              <a:rPr lang="en-GB" sz="1200" i="1" dirty="0">
                <a:solidFill>
                  <a:schemeClr val="tx1"/>
                </a:solidFill>
              </a:rPr>
              <a:t>36</a:t>
            </a:r>
            <a:r>
              <a:rPr lang="en-GB" sz="1200" dirty="0">
                <a:solidFill>
                  <a:schemeClr val="tx1"/>
                </a:solidFill>
              </a:rPr>
              <a:t>(4), pp.2413-2421.</a:t>
            </a:r>
          </a:p>
          <a:p>
            <a:r>
              <a:rPr lang="en-GB" sz="1200" dirty="0">
                <a:solidFill>
                  <a:schemeClr val="tx1"/>
                </a:solidFill>
              </a:rPr>
              <a:t>Clark, K., Howarth, J., Litchfield, N., Cochran, U., Turnbull, J., Dowling, L., Howell, A., Berryman, K. and Wolfe, F., (2019). Geological evidence for past large earthquakes and tsunamis along the Hikurangi subduction margin, New Zealand. </a:t>
            </a:r>
            <a:r>
              <a:rPr lang="en-GB" sz="1200" i="1" dirty="0">
                <a:solidFill>
                  <a:schemeClr val="tx1"/>
                </a:solidFill>
              </a:rPr>
              <a:t>Marine Geology</a:t>
            </a:r>
            <a:r>
              <a:rPr lang="en-GB" sz="1200" dirty="0">
                <a:solidFill>
                  <a:schemeClr val="tx1"/>
                </a:solidFill>
              </a:rPr>
              <a:t>, </a:t>
            </a:r>
            <a:r>
              <a:rPr lang="en-GB" sz="1200" i="1" dirty="0">
                <a:solidFill>
                  <a:schemeClr val="tx1"/>
                </a:solidFill>
              </a:rPr>
              <a:t>412</a:t>
            </a:r>
            <a:r>
              <a:rPr lang="en-GB" sz="1200" dirty="0">
                <a:solidFill>
                  <a:schemeClr val="tx1"/>
                </a:solidFill>
              </a:rPr>
              <a:t>, pp.139-172.</a:t>
            </a:r>
          </a:p>
          <a:p>
            <a:r>
              <a:rPr lang="en-GB" sz="1200" dirty="0" err="1">
                <a:solidFill>
                  <a:schemeClr val="tx1"/>
                </a:solidFill>
              </a:rPr>
              <a:t>Dhanya</a:t>
            </a:r>
            <a:r>
              <a:rPr lang="en-GB" sz="1200" dirty="0">
                <a:solidFill>
                  <a:schemeClr val="tx1"/>
                </a:solidFill>
              </a:rPr>
              <a:t>, J. and </a:t>
            </a:r>
            <a:r>
              <a:rPr lang="en-GB" sz="1200" dirty="0" err="1">
                <a:solidFill>
                  <a:schemeClr val="tx1"/>
                </a:solidFill>
              </a:rPr>
              <a:t>Raghukanth</a:t>
            </a:r>
            <a:r>
              <a:rPr lang="en-GB" sz="1200" dirty="0">
                <a:solidFill>
                  <a:schemeClr val="tx1"/>
                </a:solidFill>
              </a:rPr>
              <a:t>, S.T.G., (2020). Implication of source models on tsunami wave simulations for 2004 (Mw 9.2) Sumatra earthquake. </a:t>
            </a:r>
            <a:r>
              <a:rPr lang="en-GB" sz="1200" i="1" dirty="0">
                <a:solidFill>
                  <a:schemeClr val="tx1"/>
                </a:solidFill>
              </a:rPr>
              <a:t>Natural Hazards</a:t>
            </a:r>
            <a:r>
              <a:rPr lang="en-GB" sz="1200" dirty="0">
                <a:solidFill>
                  <a:schemeClr val="tx1"/>
                </a:solidFill>
              </a:rPr>
              <a:t>, </a:t>
            </a:r>
            <a:r>
              <a:rPr lang="en-GB" sz="1200" i="1" dirty="0">
                <a:solidFill>
                  <a:schemeClr val="tx1"/>
                </a:solidFill>
              </a:rPr>
              <a:t>104</a:t>
            </a:r>
            <a:r>
              <a:rPr lang="en-GB" sz="1200" dirty="0">
                <a:solidFill>
                  <a:schemeClr val="tx1"/>
                </a:solidFill>
              </a:rPr>
              <a:t>(1), pp.279-304.</a:t>
            </a:r>
          </a:p>
          <a:p>
            <a:r>
              <a:rPr lang="en-GB" sz="1200" dirty="0">
                <a:solidFill>
                  <a:schemeClr val="tx1"/>
                </a:solidFill>
              </a:rPr>
              <a:t>GISCHLER, E. and KIKINGER, R., EFFECTS OFTHE TSUNAMI OF 26 DECEMBER 2004 ON RASDHOO AND NORTHERN ARJ ATOLLS, MALDIVES.</a:t>
            </a:r>
          </a:p>
          <a:p>
            <a:r>
              <a:rPr lang="en-GB" sz="1200" dirty="0">
                <a:solidFill>
                  <a:schemeClr val="tx1"/>
                </a:solidFill>
              </a:rPr>
              <a:t>Jayasinghe, M., </a:t>
            </a:r>
            <a:r>
              <a:rPr lang="en-GB" sz="1200" dirty="0" err="1">
                <a:solidFill>
                  <a:schemeClr val="tx1"/>
                </a:solidFill>
              </a:rPr>
              <a:t>Selvanathan</a:t>
            </a:r>
            <a:r>
              <a:rPr lang="en-GB" sz="1200" dirty="0">
                <a:solidFill>
                  <a:schemeClr val="tx1"/>
                </a:solidFill>
              </a:rPr>
              <a:t>, S. and </a:t>
            </a:r>
            <a:r>
              <a:rPr lang="en-GB" sz="1200" dirty="0" err="1">
                <a:solidFill>
                  <a:schemeClr val="tx1"/>
                </a:solidFill>
              </a:rPr>
              <a:t>Selvanathan</a:t>
            </a:r>
            <a:r>
              <a:rPr lang="en-GB" sz="1200" dirty="0">
                <a:solidFill>
                  <a:schemeClr val="tx1"/>
                </a:solidFill>
              </a:rPr>
              <a:t>, E.A., The Asian Tsunami and Tourism Industry: Impact and Recovery. In </a:t>
            </a:r>
            <a:r>
              <a:rPr lang="en-GB" sz="1200" i="1" dirty="0">
                <a:solidFill>
                  <a:schemeClr val="tx1"/>
                </a:solidFill>
              </a:rPr>
              <a:t>Economic Effects of Natural Disasters</a:t>
            </a:r>
            <a:r>
              <a:rPr lang="en-GB" sz="1200" dirty="0">
                <a:solidFill>
                  <a:schemeClr val="tx1"/>
                </a:solidFill>
              </a:rPr>
              <a:t> (pp. 335-358). Academic Press.</a:t>
            </a:r>
          </a:p>
          <a:p>
            <a:r>
              <a:rPr lang="en-GB" sz="1200" dirty="0" err="1">
                <a:solidFill>
                  <a:schemeClr val="tx1"/>
                </a:solidFill>
              </a:rPr>
              <a:t>Jitpraphai</a:t>
            </a:r>
            <a:r>
              <a:rPr lang="en-GB" sz="1200" dirty="0">
                <a:solidFill>
                  <a:schemeClr val="tx1"/>
                </a:solidFill>
              </a:rPr>
              <a:t>, S.M., </a:t>
            </a:r>
            <a:r>
              <a:rPr lang="en-GB" sz="1200" dirty="0" err="1">
                <a:solidFill>
                  <a:schemeClr val="tx1"/>
                </a:solidFill>
              </a:rPr>
              <a:t>Arunotai</a:t>
            </a:r>
            <a:r>
              <a:rPr lang="en-GB" sz="1200" dirty="0">
                <a:solidFill>
                  <a:schemeClr val="tx1"/>
                </a:solidFill>
              </a:rPr>
              <a:t>, N. and </a:t>
            </a:r>
            <a:r>
              <a:rPr lang="en-GB" sz="1200" dirty="0" err="1">
                <a:solidFill>
                  <a:schemeClr val="tx1"/>
                </a:solidFill>
              </a:rPr>
              <a:t>Tiangtrong</a:t>
            </a:r>
            <a:r>
              <a:rPr lang="en-GB" sz="1200" dirty="0">
                <a:solidFill>
                  <a:schemeClr val="tx1"/>
                </a:solidFill>
              </a:rPr>
              <a:t>, A., (2017). Tsunami Disaster Risk And Vulnerability In Coastal Tourism Community: The Case Of Khao Lak Area, Thailand. </a:t>
            </a:r>
            <a:r>
              <a:rPr lang="en-GB" sz="1200" i="1" dirty="0">
                <a:solidFill>
                  <a:schemeClr val="tx1"/>
                </a:solidFill>
              </a:rPr>
              <a:t>Tourism in Marine Environments</a:t>
            </a:r>
            <a:r>
              <a:rPr lang="en-GB" sz="1200" dirty="0">
                <a:solidFill>
                  <a:schemeClr val="tx1"/>
                </a:solidFill>
              </a:rPr>
              <a:t>, </a:t>
            </a:r>
            <a:r>
              <a:rPr lang="en-GB" sz="1200" i="1" dirty="0">
                <a:solidFill>
                  <a:schemeClr val="tx1"/>
                </a:solidFill>
              </a:rPr>
              <a:t>12</a:t>
            </a:r>
            <a:r>
              <a:rPr lang="en-GB" sz="1200" dirty="0">
                <a:solidFill>
                  <a:schemeClr val="tx1"/>
                </a:solidFill>
              </a:rPr>
              <a:t>(3-4), pp.155-167.</a:t>
            </a:r>
          </a:p>
          <a:p>
            <a:r>
              <a:rPr lang="en-GB" sz="1200" dirty="0">
                <a:solidFill>
                  <a:schemeClr val="tx1"/>
                </a:solidFill>
              </a:rPr>
              <a:t>Lee, W., Kim, J., Park, J. and </a:t>
            </a:r>
            <a:r>
              <a:rPr lang="en-GB" sz="1200" dirty="0" err="1">
                <a:solidFill>
                  <a:schemeClr val="tx1"/>
                </a:solidFill>
              </a:rPr>
              <a:t>Hur</a:t>
            </a:r>
            <a:r>
              <a:rPr lang="en-GB" sz="1200" dirty="0">
                <a:solidFill>
                  <a:schemeClr val="tx1"/>
                </a:solidFill>
              </a:rPr>
              <a:t>, D., (2018). Effects of tsunami waveform on overtopping and inundation on a vertical seawall. </a:t>
            </a:r>
            <a:r>
              <a:rPr lang="en-GB" sz="1200" i="1" dirty="0">
                <a:solidFill>
                  <a:schemeClr val="tx1"/>
                </a:solidFill>
              </a:rPr>
              <a:t>Journal of Korea Water Resources Association</a:t>
            </a:r>
            <a:r>
              <a:rPr lang="en-GB" sz="1200" dirty="0">
                <a:solidFill>
                  <a:schemeClr val="tx1"/>
                </a:solidFill>
              </a:rPr>
              <a:t>, </a:t>
            </a:r>
            <a:r>
              <a:rPr lang="en-GB" sz="1200" i="1" dirty="0">
                <a:solidFill>
                  <a:schemeClr val="tx1"/>
                </a:solidFill>
              </a:rPr>
              <a:t>51</a:t>
            </a:r>
            <a:r>
              <a:rPr lang="en-GB" sz="1200" dirty="0">
                <a:solidFill>
                  <a:schemeClr val="tx1"/>
                </a:solidFill>
              </a:rPr>
              <a:t>(8), pp.643-654.</a:t>
            </a:r>
          </a:p>
          <a:p>
            <a:r>
              <a:rPr lang="en-GB" sz="1200" dirty="0">
                <a:solidFill>
                  <a:schemeClr val="tx1"/>
                </a:solidFill>
              </a:rPr>
              <a:t>Lotto, G.C., Dunham, E.M., </a:t>
            </a:r>
            <a:r>
              <a:rPr lang="en-GB" sz="1200" dirty="0" err="1">
                <a:solidFill>
                  <a:schemeClr val="tx1"/>
                </a:solidFill>
              </a:rPr>
              <a:t>Jeppson</a:t>
            </a:r>
            <a:r>
              <a:rPr lang="en-GB" sz="1200" dirty="0">
                <a:solidFill>
                  <a:schemeClr val="tx1"/>
                </a:solidFill>
              </a:rPr>
              <a:t>, T.N. and Tobin, H.J., (2017). The effect of compliant prisms on subduction zone earthquakes and tsunamis. </a:t>
            </a:r>
            <a:r>
              <a:rPr lang="en-GB" sz="1200" i="1" dirty="0">
                <a:solidFill>
                  <a:schemeClr val="tx1"/>
                </a:solidFill>
              </a:rPr>
              <a:t>Earth and Planetary Science Letters</a:t>
            </a:r>
            <a:r>
              <a:rPr lang="en-GB" sz="1200" dirty="0">
                <a:solidFill>
                  <a:schemeClr val="tx1"/>
                </a:solidFill>
              </a:rPr>
              <a:t>, </a:t>
            </a:r>
            <a:r>
              <a:rPr lang="en-GB" sz="1200" i="1" dirty="0">
                <a:solidFill>
                  <a:schemeClr val="tx1"/>
                </a:solidFill>
              </a:rPr>
              <a:t>458</a:t>
            </a:r>
            <a:r>
              <a:rPr lang="en-GB" sz="1200" dirty="0">
                <a:solidFill>
                  <a:schemeClr val="tx1"/>
                </a:solidFill>
              </a:rPr>
              <a:t>, pp.213-222.</a:t>
            </a:r>
          </a:p>
          <a:p>
            <a:r>
              <a:rPr lang="en-GB" sz="1200" dirty="0" err="1">
                <a:solidFill>
                  <a:schemeClr val="tx1"/>
                </a:solidFill>
              </a:rPr>
              <a:t>Marthoenis</a:t>
            </a:r>
            <a:r>
              <a:rPr lang="en-GB" sz="1200" dirty="0">
                <a:solidFill>
                  <a:schemeClr val="tx1"/>
                </a:solidFill>
              </a:rPr>
              <a:t>, M., </a:t>
            </a:r>
            <a:r>
              <a:rPr lang="en-GB" sz="1200" dirty="0" err="1">
                <a:solidFill>
                  <a:schemeClr val="tx1"/>
                </a:solidFill>
              </a:rPr>
              <a:t>Yessi</a:t>
            </a:r>
            <a:r>
              <a:rPr lang="en-GB" sz="1200" dirty="0">
                <a:solidFill>
                  <a:schemeClr val="tx1"/>
                </a:solidFill>
              </a:rPr>
              <a:t>, S., </a:t>
            </a:r>
            <a:r>
              <a:rPr lang="en-GB" sz="1200" dirty="0" err="1">
                <a:solidFill>
                  <a:schemeClr val="tx1"/>
                </a:solidFill>
              </a:rPr>
              <a:t>Aichberger</a:t>
            </a:r>
            <a:r>
              <a:rPr lang="en-GB" sz="1200" dirty="0">
                <a:solidFill>
                  <a:schemeClr val="tx1"/>
                </a:solidFill>
              </a:rPr>
              <a:t>, M.C. and </a:t>
            </a:r>
            <a:r>
              <a:rPr lang="en-GB" sz="1200" dirty="0" err="1">
                <a:solidFill>
                  <a:schemeClr val="tx1"/>
                </a:solidFill>
              </a:rPr>
              <a:t>Schouler-Ocak</a:t>
            </a:r>
            <a:r>
              <a:rPr lang="en-GB" sz="1200" dirty="0">
                <a:solidFill>
                  <a:schemeClr val="tx1"/>
                </a:solidFill>
              </a:rPr>
              <a:t>, M., (2016). Mental health in Aceh–Indonesia: a decade after the devastating tsunami 2004. </a:t>
            </a:r>
            <a:r>
              <a:rPr lang="en-GB" sz="1200" i="1" dirty="0">
                <a:solidFill>
                  <a:schemeClr val="tx1"/>
                </a:solidFill>
              </a:rPr>
              <a:t>Asian journal of psychiatry</a:t>
            </a:r>
            <a:r>
              <a:rPr lang="en-GB" sz="1200" dirty="0">
                <a:solidFill>
                  <a:schemeClr val="tx1"/>
                </a:solidFill>
              </a:rPr>
              <a:t>, </a:t>
            </a:r>
            <a:r>
              <a:rPr lang="en-GB" sz="1200" i="1" dirty="0">
                <a:solidFill>
                  <a:schemeClr val="tx1"/>
                </a:solidFill>
              </a:rPr>
              <a:t>19</a:t>
            </a:r>
            <a:r>
              <a:rPr lang="en-GB" sz="1200" dirty="0">
                <a:solidFill>
                  <a:schemeClr val="tx1"/>
                </a:solidFill>
              </a:rPr>
              <a:t>, pp.59-65.</a:t>
            </a:r>
          </a:p>
          <a:p>
            <a:r>
              <a:rPr lang="en-GB" sz="1200" dirty="0">
                <a:solidFill>
                  <a:schemeClr val="tx1"/>
                </a:solidFill>
              </a:rPr>
              <a:t>Pradesh, A., INDIAN OCEAN TSUNAMI 2004.</a:t>
            </a:r>
          </a:p>
          <a:p>
            <a:r>
              <a:rPr lang="en-GB" sz="1200" dirty="0">
                <a:solidFill>
                  <a:schemeClr val="tx1"/>
                </a:solidFill>
              </a:rPr>
              <a:t>Ramírez-Herrera, M.T., Corona, N., Cerny, J., Castillo-Aja, R., </a:t>
            </a:r>
            <a:r>
              <a:rPr lang="en-GB" sz="1200" dirty="0" err="1">
                <a:solidFill>
                  <a:schemeClr val="tx1"/>
                </a:solidFill>
              </a:rPr>
              <a:t>Melgar</a:t>
            </a:r>
            <a:r>
              <a:rPr lang="en-GB" sz="1200" dirty="0">
                <a:solidFill>
                  <a:schemeClr val="tx1"/>
                </a:solidFill>
              </a:rPr>
              <a:t>, D., Lagos, M., </a:t>
            </a:r>
            <a:r>
              <a:rPr lang="en-GB" sz="1200" dirty="0" err="1">
                <a:solidFill>
                  <a:schemeClr val="tx1"/>
                </a:solidFill>
              </a:rPr>
              <a:t>Goguitchaichvili</a:t>
            </a:r>
            <a:r>
              <a:rPr lang="en-GB" sz="1200" dirty="0">
                <a:solidFill>
                  <a:schemeClr val="tx1"/>
                </a:solidFill>
              </a:rPr>
              <a:t>, A., </a:t>
            </a:r>
            <a:r>
              <a:rPr lang="en-GB" sz="1200" dirty="0" err="1">
                <a:solidFill>
                  <a:schemeClr val="tx1"/>
                </a:solidFill>
              </a:rPr>
              <a:t>Machain</a:t>
            </a:r>
            <a:r>
              <a:rPr lang="en-GB" sz="1200" dirty="0">
                <a:solidFill>
                  <a:schemeClr val="tx1"/>
                </a:solidFill>
              </a:rPr>
              <a:t>, M.L., Vazquez-</a:t>
            </a:r>
            <a:r>
              <a:rPr lang="en-GB" sz="1200" dirty="0" err="1">
                <a:solidFill>
                  <a:schemeClr val="tx1"/>
                </a:solidFill>
              </a:rPr>
              <a:t>Caamal</a:t>
            </a:r>
            <a:r>
              <a:rPr lang="en-GB" sz="1200" dirty="0">
                <a:solidFill>
                  <a:schemeClr val="tx1"/>
                </a:solidFill>
              </a:rPr>
              <a:t>, M.L., </a:t>
            </a:r>
            <a:r>
              <a:rPr lang="en-GB" sz="1200" dirty="0" err="1">
                <a:solidFill>
                  <a:schemeClr val="tx1"/>
                </a:solidFill>
              </a:rPr>
              <a:t>Ortuño</a:t>
            </a:r>
            <a:r>
              <a:rPr lang="en-GB" sz="1200" dirty="0">
                <a:solidFill>
                  <a:schemeClr val="tx1"/>
                </a:solidFill>
              </a:rPr>
              <a:t>, M. and Caballero, M., (2020). Sand deposits reveal great earthquakes and tsunamis at Mexican Pacific Coast. </a:t>
            </a:r>
            <a:r>
              <a:rPr lang="en-GB" sz="1200" i="1" dirty="0">
                <a:solidFill>
                  <a:schemeClr val="tx1"/>
                </a:solidFill>
              </a:rPr>
              <a:t>Scientific Reports</a:t>
            </a:r>
            <a:r>
              <a:rPr lang="en-GB" sz="1200" dirty="0">
                <a:solidFill>
                  <a:schemeClr val="tx1"/>
                </a:solidFill>
              </a:rPr>
              <a:t>, </a:t>
            </a:r>
            <a:r>
              <a:rPr lang="en-GB" sz="1200" i="1" dirty="0">
                <a:solidFill>
                  <a:schemeClr val="tx1"/>
                </a:solidFill>
              </a:rPr>
              <a:t>10</a:t>
            </a:r>
            <a:r>
              <a:rPr lang="en-GB" sz="1200" dirty="0">
                <a:solidFill>
                  <a:schemeClr val="tx1"/>
                </a:solidFill>
              </a:rPr>
              <a:t>(1), pp.1-10.</a:t>
            </a:r>
          </a:p>
          <a:p>
            <a:r>
              <a:rPr lang="en-GB" sz="1200" dirty="0" err="1">
                <a:solidFill>
                  <a:schemeClr val="tx1"/>
                </a:solidFill>
              </a:rPr>
              <a:t>Rindrasih</a:t>
            </a:r>
            <a:r>
              <a:rPr lang="en-GB" sz="1200" dirty="0">
                <a:solidFill>
                  <a:schemeClr val="tx1"/>
                </a:solidFill>
              </a:rPr>
              <a:t>, E., (2019). Life after tsunami: the transformation of a post-tsunami and post-conflict tourist destination; the case of halal tourism, Aceh, Indonesia. </a:t>
            </a:r>
            <a:r>
              <a:rPr lang="en-GB" sz="1200" i="1" dirty="0">
                <a:solidFill>
                  <a:schemeClr val="tx1"/>
                </a:solidFill>
              </a:rPr>
              <a:t>International Development Planning Review</a:t>
            </a:r>
            <a:r>
              <a:rPr lang="en-GB" sz="1200" dirty="0">
                <a:solidFill>
                  <a:schemeClr val="tx1"/>
                </a:solidFill>
              </a:rPr>
              <a:t>, </a:t>
            </a:r>
            <a:r>
              <a:rPr lang="en-GB" sz="1200" i="1" dirty="0">
                <a:solidFill>
                  <a:schemeClr val="tx1"/>
                </a:solidFill>
              </a:rPr>
              <a:t>41</a:t>
            </a:r>
            <a:r>
              <a:rPr lang="en-GB" sz="1200" dirty="0">
                <a:solidFill>
                  <a:schemeClr val="tx1"/>
                </a:solidFill>
              </a:rPr>
              <a:t>(4), pp.517-541.</a:t>
            </a:r>
          </a:p>
          <a:p>
            <a:r>
              <a:rPr lang="en-GB" sz="1200" dirty="0" err="1">
                <a:solidFill>
                  <a:schemeClr val="tx1"/>
                </a:solidFill>
              </a:rPr>
              <a:t>Skoufias</a:t>
            </a:r>
            <a:r>
              <a:rPr lang="en-GB" sz="1200" dirty="0">
                <a:solidFill>
                  <a:schemeClr val="tx1"/>
                </a:solidFill>
              </a:rPr>
              <a:t>, E., Strobl, E. and Breivik </a:t>
            </a:r>
            <a:r>
              <a:rPr lang="en-GB" sz="1200" dirty="0" err="1">
                <a:solidFill>
                  <a:schemeClr val="tx1"/>
                </a:solidFill>
              </a:rPr>
              <a:t>Tveit</a:t>
            </a:r>
            <a:r>
              <a:rPr lang="en-GB" sz="1200" dirty="0">
                <a:solidFill>
                  <a:schemeClr val="tx1"/>
                </a:solidFill>
              </a:rPr>
              <a:t>, T., (2020). Flood and Tsunami Damage Indices Based on Remotely Sensed Data: An Application to Indonesia. </a:t>
            </a:r>
            <a:r>
              <a:rPr lang="en-GB" sz="1200" i="1" dirty="0">
                <a:solidFill>
                  <a:schemeClr val="tx1"/>
                </a:solidFill>
              </a:rPr>
              <a:t>Natural Hazards Review</a:t>
            </a:r>
            <a:r>
              <a:rPr lang="en-GB" sz="1200" dirty="0">
                <a:solidFill>
                  <a:schemeClr val="tx1"/>
                </a:solidFill>
              </a:rPr>
              <a:t>, </a:t>
            </a:r>
            <a:r>
              <a:rPr lang="en-GB" sz="1200" i="1" dirty="0">
                <a:solidFill>
                  <a:schemeClr val="tx1"/>
                </a:solidFill>
              </a:rPr>
              <a:t>21</a:t>
            </a:r>
            <a:r>
              <a:rPr lang="en-GB" sz="1200" dirty="0">
                <a:solidFill>
                  <a:schemeClr val="tx1"/>
                </a:solidFill>
              </a:rPr>
              <a:t>(4), p.04020042.</a:t>
            </a:r>
          </a:p>
          <a:p>
            <a:r>
              <a:rPr lang="en-GB" sz="1200" dirty="0">
                <a:solidFill>
                  <a:schemeClr val="tx1"/>
                </a:solidFill>
              </a:rPr>
              <a:t>Teresa, A.R.E., Vasanth, G.J. and Vidya, C., (2020). A review on the potential effects of tsunami on built environment. </a:t>
            </a:r>
            <a:r>
              <a:rPr lang="en-GB" sz="1200" i="1" dirty="0">
                <a:solidFill>
                  <a:schemeClr val="tx1"/>
                </a:solidFill>
              </a:rPr>
              <a:t>Materials Today: Proceedings</a:t>
            </a:r>
            <a:r>
              <a:rPr lang="en-GB" sz="1200" dirty="0">
                <a:solidFill>
                  <a:schemeClr val="tx1"/>
                </a:solidFill>
              </a:rPr>
              <a:t>.</a:t>
            </a:r>
          </a:p>
        </p:txBody>
      </p:sp>
    </p:spTree>
    <p:extLst>
      <p:ext uri="{BB962C8B-B14F-4D97-AF65-F5344CB8AC3E}">
        <p14:creationId xmlns:p14="http://schemas.microsoft.com/office/powerpoint/2010/main" val="9437355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5"/>
                                        </p:tgtEl>
                                        <p:attrNameLst>
                                          <p:attrName>style.visibility</p:attrName>
                                        </p:attrNameLst>
                                      </p:cBhvr>
                                      <p:to>
                                        <p:strVal val="visible"/>
                                      </p:to>
                                    </p:set>
                                    <p:anim calcmode="lin" valueType="num">
                                      <p:cBhvr additive="base">
                                        <p:cTn id="7" dur="500" fill="hold"/>
                                        <p:tgtEl>
                                          <p:spTgt spid="25"/>
                                        </p:tgtEl>
                                        <p:attrNameLst>
                                          <p:attrName>ppt_x</p:attrName>
                                        </p:attrNameLst>
                                      </p:cBhvr>
                                      <p:tavLst>
                                        <p:tav tm="0">
                                          <p:val>
                                            <p:strVal val="#ppt_x"/>
                                          </p:val>
                                        </p:tav>
                                        <p:tav tm="100000">
                                          <p:val>
                                            <p:strVal val="#ppt_x"/>
                                          </p:val>
                                        </p:tav>
                                      </p:tavLst>
                                    </p:anim>
                                    <p:anim calcmode="lin" valueType="num">
                                      <p:cBhvr additive="base">
                                        <p:cTn id="8" dur="500" fill="hold"/>
                                        <p:tgtEl>
                                          <p:spTgt spid="2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1665</TotalTime>
  <Words>1345</Words>
  <Application>Microsoft Office PowerPoint</Application>
  <PresentationFormat>Widescreen</PresentationFormat>
  <Paragraphs>85</Paragraphs>
  <Slides>13</Slides>
  <Notes>6</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13</vt:i4>
      </vt:variant>
    </vt:vector>
  </HeadingPairs>
  <TitlesOfParts>
    <vt:vector size="21" baseType="lpstr">
      <vt:lpstr>Arial</vt:lpstr>
      <vt:lpstr>Arial Black</vt:lpstr>
      <vt:lpstr>Barlow Condensed</vt:lpstr>
      <vt:lpstr>Calibri</vt:lpstr>
      <vt:lpstr>Calibri Light</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Siam Bin Noor</dc:creator>
  <cp:lastModifiedBy>UWTSD</cp:lastModifiedBy>
  <cp:revision>147</cp:revision>
  <dcterms:created xsi:type="dcterms:W3CDTF">2020-09-19T12:30:36Z</dcterms:created>
  <dcterms:modified xsi:type="dcterms:W3CDTF">2020-11-03T22:49:55Z</dcterms:modified>
</cp:coreProperties>
</file>