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44" r:id="rId1"/>
  </p:sldMasterIdLst>
  <p:notesMasterIdLst>
    <p:notesMasterId r:id="rId16"/>
  </p:notesMasterIdLst>
  <p:handoutMasterIdLst>
    <p:handoutMasterId r:id="rId17"/>
  </p:handoutMasterIdLst>
  <p:sldIdLst>
    <p:sldId id="1242" r:id="rId2"/>
    <p:sldId id="1232" r:id="rId3"/>
    <p:sldId id="1234" r:id="rId4"/>
    <p:sldId id="1227" r:id="rId5"/>
    <p:sldId id="1235" r:id="rId6"/>
    <p:sldId id="417" r:id="rId7"/>
    <p:sldId id="648" r:id="rId8"/>
    <p:sldId id="1244" r:id="rId9"/>
    <p:sldId id="1236" r:id="rId10"/>
    <p:sldId id="1218" r:id="rId11"/>
    <p:sldId id="1245" r:id="rId12"/>
    <p:sldId id="1239" r:id="rId13"/>
    <p:sldId id="1241" r:id="rId14"/>
    <p:sldId id="124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5" autoAdjust="0"/>
    <p:restoredTop sz="85306" autoAdjust="0"/>
  </p:normalViewPr>
  <p:slideViewPr>
    <p:cSldViewPr snapToGrid="0">
      <p:cViewPr>
        <p:scale>
          <a:sx n="90" d="100"/>
          <a:sy n="90" d="100"/>
        </p:scale>
        <p:origin x="808" y="58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89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1-04-04T23:48:25.940" idx="1">
    <p:pos x="10" y="10"/>
    <p:text/>
    <p:extLst>
      <p:ext uri="{C676402C-5697-4E1C-873F-D02D1690AC5C}">
        <p15:threadingInfo xmlns:p15="http://schemas.microsoft.com/office/powerpoint/2012/main" timeZoneBias="-360"/>
      </p:ext>
    </p:extLst>
  </p:cm>
</p:cmLst>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0B66E0-1D20-4EAB-9969-C8EAB97E8CAE}" type="doc">
      <dgm:prSet loTypeId="urn:microsoft.com/office/officeart/2005/8/layout/default" loCatId="list" qsTypeId="urn:microsoft.com/office/officeart/2005/8/quickstyle/simple5" qsCatId="simple" csTypeId="urn:microsoft.com/office/officeart/2005/8/colors/accent5_2" csCatId="accent5" phldr="1"/>
      <dgm:spPr/>
      <dgm:t>
        <a:bodyPr/>
        <a:lstStyle/>
        <a:p>
          <a:endParaRPr lang="en-US"/>
        </a:p>
      </dgm:t>
    </dgm:pt>
    <dgm:pt modelId="{26C450AD-3A35-4328-95BD-CE352730FECD}">
      <dgm:prSet/>
      <dgm:spPr/>
      <dgm:t>
        <a:bodyPr/>
        <a:lstStyle/>
        <a:p>
          <a:r>
            <a:rPr lang="en-US" b="1"/>
            <a:t>CERTIFICATE OF HIGHER EDUCATION IN SKILLS FOR THE WORKPLACE</a:t>
          </a:r>
          <a:endParaRPr lang="en-US"/>
        </a:p>
      </dgm:t>
    </dgm:pt>
    <dgm:pt modelId="{619AF9EA-E781-4ED7-9C30-3B0003F4C746}" type="parTrans" cxnId="{D9A1A846-CCFC-461A-BDB2-70643DB0638D}">
      <dgm:prSet/>
      <dgm:spPr/>
      <dgm:t>
        <a:bodyPr/>
        <a:lstStyle/>
        <a:p>
          <a:endParaRPr lang="en-US"/>
        </a:p>
      </dgm:t>
    </dgm:pt>
    <dgm:pt modelId="{B22C2DB9-75FB-4F2C-BA9F-E8DEF402DDDF}" type="sibTrans" cxnId="{D9A1A846-CCFC-461A-BDB2-70643DB0638D}">
      <dgm:prSet/>
      <dgm:spPr/>
      <dgm:t>
        <a:bodyPr/>
        <a:lstStyle/>
        <a:p>
          <a:endParaRPr lang="en-US"/>
        </a:p>
      </dgm:t>
    </dgm:pt>
    <dgm:pt modelId="{778A9E25-C29E-4717-AB26-6CA72D4D5D7C}">
      <dgm:prSet/>
      <dgm:spPr/>
      <dgm:t>
        <a:bodyPr/>
        <a:lstStyle/>
        <a:p>
          <a:r>
            <a:rPr lang="en-US" b="1"/>
            <a:t>Module</a:t>
          </a:r>
          <a:r>
            <a:rPr lang="en-US"/>
            <a:t>: Digital Skills and Research Methods</a:t>
          </a:r>
        </a:p>
      </dgm:t>
    </dgm:pt>
    <dgm:pt modelId="{2533926F-6FA3-4775-B068-764BF22962AD}" type="parTrans" cxnId="{2045F90C-CBF5-4C10-A9F1-3637536D9352}">
      <dgm:prSet/>
      <dgm:spPr/>
      <dgm:t>
        <a:bodyPr/>
        <a:lstStyle/>
        <a:p>
          <a:endParaRPr lang="en-US"/>
        </a:p>
      </dgm:t>
    </dgm:pt>
    <dgm:pt modelId="{07392BB0-BABC-4D3B-B290-364FAF3CA914}" type="sibTrans" cxnId="{2045F90C-CBF5-4C10-A9F1-3637536D9352}">
      <dgm:prSet/>
      <dgm:spPr/>
      <dgm:t>
        <a:bodyPr/>
        <a:lstStyle/>
        <a:p>
          <a:endParaRPr lang="en-US"/>
        </a:p>
      </dgm:t>
    </dgm:pt>
    <dgm:pt modelId="{C3074724-54CC-4793-A1A2-CC6602FE2F1E}">
      <dgm:prSet/>
      <dgm:spPr/>
      <dgm:t>
        <a:bodyPr/>
        <a:lstStyle/>
        <a:p>
          <a:r>
            <a:rPr lang="en-US" b="1"/>
            <a:t>Module code:</a:t>
          </a:r>
          <a:r>
            <a:rPr lang="en-US"/>
            <a:t> BMSW4003</a:t>
          </a:r>
        </a:p>
      </dgm:t>
    </dgm:pt>
    <dgm:pt modelId="{4230FF48-7314-4FDF-ACBA-5E215383CAF9}" type="parTrans" cxnId="{4C978468-4B53-4841-A121-105C8026E342}">
      <dgm:prSet/>
      <dgm:spPr/>
      <dgm:t>
        <a:bodyPr/>
        <a:lstStyle/>
        <a:p>
          <a:endParaRPr lang="en-US"/>
        </a:p>
      </dgm:t>
    </dgm:pt>
    <dgm:pt modelId="{8FEFEB0E-E0F2-4ED2-92CB-DC6186124D64}" type="sibTrans" cxnId="{4C978468-4B53-4841-A121-105C8026E342}">
      <dgm:prSet/>
      <dgm:spPr/>
      <dgm:t>
        <a:bodyPr/>
        <a:lstStyle/>
        <a:p>
          <a:endParaRPr lang="en-US"/>
        </a:p>
      </dgm:t>
    </dgm:pt>
    <dgm:pt modelId="{E62705D9-E42D-49A6-8FB5-53DA910609CC}">
      <dgm:prSet/>
      <dgm:spPr/>
      <dgm:t>
        <a:bodyPr/>
        <a:lstStyle/>
        <a:p>
          <a:r>
            <a:rPr lang="en-US" b="1"/>
            <a:t>Lecture name: </a:t>
          </a:r>
          <a:r>
            <a:rPr lang="en-US"/>
            <a:t>Ejiro Esohwode</a:t>
          </a:r>
        </a:p>
      </dgm:t>
    </dgm:pt>
    <dgm:pt modelId="{AA052448-863F-4773-B576-7F865659DBC9}" type="parTrans" cxnId="{32EE7D18-7326-4531-ABCD-79A6CA4DECF4}">
      <dgm:prSet/>
      <dgm:spPr/>
      <dgm:t>
        <a:bodyPr/>
        <a:lstStyle/>
        <a:p>
          <a:endParaRPr lang="en-US"/>
        </a:p>
      </dgm:t>
    </dgm:pt>
    <dgm:pt modelId="{5C4BF495-BB4B-4ABF-A22D-13F5C76EE7DA}" type="sibTrans" cxnId="{32EE7D18-7326-4531-ABCD-79A6CA4DECF4}">
      <dgm:prSet/>
      <dgm:spPr/>
      <dgm:t>
        <a:bodyPr/>
        <a:lstStyle/>
        <a:p>
          <a:endParaRPr lang="en-US"/>
        </a:p>
      </dgm:t>
    </dgm:pt>
    <dgm:pt modelId="{D7EE5CCC-DAB8-41C6-B09F-951C761877AD}">
      <dgm:prSet/>
      <dgm:spPr/>
      <dgm:t>
        <a:bodyPr/>
        <a:lstStyle/>
        <a:p>
          <a:r>
            <a:rPr lang="en-US" b="1"/>
            <a:t>Assignment Title: </a:t>
          </a:r>
          <a:r>
            <a:rPr lang="en-US"/>
            <a:t>DSR Assessment 1 Online Group Presentation</a:t>
          </a:r>
        </a:p>
      </dgm:t>
    </dgm:pt>
    <dgm:pt modelId="{EE4176E7-BFC9-4081-AF5B-A7F2C805DD4A}" type="parTrans" cxnId="{3857A0B4-1CA5-495F-B5FD-1DEC72F61DB7}">
      <dgm:prSet/>
      <dgm:spPr/>
      <dgm:t>
        <a:bodyPr/>
        <a:lstStyle/>
        <a:p>
          <a:endParaRPr lang="en-US"/>
        </a:p>
      </dgm:t>
    </dgm:pt>
    <dgm:pt modelId="{22D52227-92CA-4336-B792-3D95A12778D0}" type="sibTrans" cxnId="{3857A0B4-1CA5-495F-B5FD-1DEC72F61DB7}">
      <dgm:prSet/>
      <dgm:spPr/>
      <dgm:t>
        <a:bodyPr/>
        <a:lstStyle/>
        <a:p>
          <a:endParaRPr lang="en-US"/>
        </a:p>
      </dgm:t>
    </dgm:pt>
    <dgm:pt modelId="{10CED82A-2756-4CCF-9C47-05DB9F97674F}">
      <dgm:prSet/>
      <dgm:spPr/>
      <dgm:t>
        <a:bodyPr/>
        <a:lstStyle/>
        <a:p>
          <a:r>
            <a:rPr lang="en-US" b="1"/>
            <a:t>Student numbers: </a:t>
          </a:r>
          <a:endParaRPr lang="en-US"/>
        </a:p>
      </dgm:t>
    </dgm:pt>
    <dgm:pt modelId="{9D6BCF6D-95ED-4946-95CE-ED9AAD9B7710}" type="parTrans" cxnId="{15C138A5-0532-42E1-8511-0474AC94A35E}">
      <dgm:prSet/>
      <dgm:spPr/>
      <dgm:t>
        <a:bodyPr/>
        <a:lstStyle/>
        <a:p>
          <a:endParaRPr lang="en-US"/>
        </a:p>
      </dgm:t>
    </dgm:pt>
    <dgm:pt modelId="{9FC489FB-8B75-4EE0-BD5F-758123F8D3C4}" type="sibTrans" cxnId="{15C138A5-0532-42E1-8511-0474AC94A35E}">
      <dgm:prSet/>
      <dgm:spPr/>
      <dgm:t>
        <a:bodyPr/>
        <a:lstStyle/>
        <a:p>
          <a:endParaRPr lang="en-US"/>
        </a:p>
      </dgm:t>
    </dgm:pt>
    <dgm:pt modelId="{8B723D92-1E3B-4D79-97FE-023A7D0B0120}">
      <dgm:prSet/>
      <dgm:spPr/>
      <dgm:t>
        <a:bodyPr/>
        <a:lstStyle/>
        <a:p>
          <a:r>
            <a:rPr lang="en-US"/>
            <a:t>Adrian Petrea 2020066  Background of ALDI 1-4</a:t>
          </a:r>
        </a:p>
      </dgm:t>
    </dgm:pt>
    <dgm:pt modelId="{6F49F7F8-1572-4CEE-B37D-EC4D840B90DD}" type="parTrans" cxnId="{7E6BE4FD-1301-4E51-96DD-5A23B2B3F356}">
      <dgm:prSet/>
      <dgm:spPr/>
      <dgm:t>
        <a:bodyPr/>
        <a:lstStyle/>
        <a:p>
          <a:endParaRPr lang="en-US"/>
        </a:p>
      </dgm:t>
    </dgm:pt>
    <dgm:pt modelId="{606A3EFF-7F17-4802-AAFA-EC2039D641FD}" type="sibTrans" cxnId="{7E6BE4FD-1301-4E51-96DD-5A23B2B3F356}">
      <dgm:prSet/>
      <dgm:spPr/>
      <dgm:t>
        <a:bodyPr/>
        <a:lstStyle/>
        <a:p>
          <a:endParaRPr lang="en-US"/>
        </a:p>
      </dgm:t>
    </dgm:pt>
    <dgm:pt modelId="{6BB59089-7314-4AFE-8AF8-0F02C1D80088}">
      <dgm:prSet/>
      <dgm:spPr/>
      <dgm:t>
        <a:bodyPr/>
        <a:lstStyle/>
        <a:p>
          <a:r>
            <a:rPr lang="en-US"/>
            <a:t>Zahidul Islam 2019779 The Challenges Before the Introduction of Modern Technology 5-7</a:t>
          </a:r>
        </a:p>
      </dgm:t>
    </dgm:pt>
    <dgm:pt modelId="{9EFA0FC7-947C-40AD-B25E-DCF3A97DA54F}" type="parTrans" cxnId="{91A451ED-8EE3-42F7-8467-171F2AA0422F}">
      <dgm:prSet/>
      <dgm:spPr/>
      <dgm:t>
        <a:bodyPr/>
        <a:lstStyle/>
        <a:p>
          <a:endParaRPr lang="en-US"/>
        </a:p>
      </dgm:t>
    </dgm:pt>
    <dgm:pt modelId="{6FD0B42C-92DD-4632-A994-94EF326A22BC}" type="sibTrans" cxnId="{91A451ED-8EE3-42F7-8467-171F2AA0422F}">
      <dgm:prSet/>
      <dgm:spPr/>
      <dgm:t>
        <a:bodyPr/>
        <a:lstStyle/>
        <a:p>
          <a:endParaRPr lang="en-US"/>
        </a:p>
      </dgm:t>
    </dgm:pt>
    <dgm:pt modelId="{31CF23A5-D41D-4921-9762-89A81CC1F67B}">
      <dgm:prSet/>
      <dgm:spPr/>
      <dgm:t>
        <a:bodyPr/>
        <a:lstStyle/>
        <a:p>
          <a:r>
            <a:rPr lang="en-US" dirty="0" err="1"/>
            <a:t>Iosif</a:t>
          </a:r>
          <a:r>
            <a:rPr lang="en-US" dirty="0"/>
            <a:t> </a:t>
          </a:r>
          <a:r>
            <a:rPr lang="en-US" dirty="0" err="1"/>
            <a:t>Tcaciu</a:t>
          </a:r>
          <a:r>
            <a:rPr lang="en-US" dirty="0"/>
            <a:t> 2022775  Insights to The Modern Technology Introduced 8-10 </a:t>
          </a:r>
        </a:p>
      </dgm:t>
    </dgm:pt>
    <dgm:pt modelId="{9E60B738-35EA-4F99-87D2-05AC2479EB4C}" type="parTrans" cxnId="{41686AFD-A95B-4D38-BD8A-CE5AA6EBD3F7}">
      <dgm:prSet/>
      <dgm:spPr/>
      <dgm:t>
        <a:bodyPr/>
        <a:lstStyle/>
        <a:p>
          <a:endParaRPr lang="en-US"/>
        </a:p>
      </dgm:t>
    </dgm:pt>
    <dgm:pt modelId="{3A18887C-83E5-4014-8BA2-41B6224286AC}" type="sibTrans" cxnId="{41686AFD-A95B-4D38-BD8A-CE5AA6EBD3F7}">
      <dgm:prSet/>
      <dgm:spPr/>
      <dgm:t>
        <a:bodyPr/>
        <a:lstStyle/>
        <a:p>
          <a:endParaRPr lang="en-US"/>
        </a:p>
      </dgm:t>
    </dgm:pt>
    <dgm:pt modelId="{79D88F8D-9282-4734-B662-542044DB604F}">
      <dgm:prSet/>
      <dgm:spPr/>
      <dgm:t>
        <a:bodyPr/>
        <a:lstStyle/>
        <a:p>
          <a:r>
            <a:rPr lang="en-US" dirty="0"/>
            <a:t>Maria </a:t>
          </a:r>
          <a:r>
            <a:rPr lang="en-US" dirty="0" err="1"/>
            <a:t>Vitoroi</a:t>
          </a:r>
          <a:r>
            <a:rPr lang="en-US" dirty="0"/>
            <a:t> 2023024  The Impact of the Technology Introduced 11-12</a:t>
          </a:r>
        </a:p>
      </dgm:t>
    </dgm:pt>
    <dgm:pt modelId="{00DDD0A0-845C-4B55-8B07-4740B86BA999}" type="parTrans" cxnId="{006BE940-9FAE-4196-8661-F82855C7D6B7}">
      <dgm:prSet/>
      <dgm:spPr/>
      <dgm:t>
        <a:bodyPr/>
        <a:lstStyle/>
        <a:p>
          <a:endParaRPr lang="en-US"/>
        </a:p>
      </dgm:t>
    </dgm:pt>
    <dgm:pt modelId="{BBBDEB0F-16FC-4274-9042-4418130C3D84}" type="sibTrans" cxnId="{006BE940-9FAE-4196-8661-F82855C7D6B7}">
      <dgm:prSet/>
      <dgm:spPr/>
      <dgm:t>
        <a:bodyPr/>
        <a:lstStyle/>
        <a:p>
          <a:endParaRPr lang="en-US"/>
        </a:p>
      </dgm:t>
    </dgm:pt>
    <dgm:pt modelId="{433E0F7C-8D74-4782-9498-ED456AD84E82}">
      <dgm:prSet/>
      <dgm:spPr/>
      <dgm:t>
        <a:bodyPr/>
        <a:lstStyle/>
        <a:p>
          <a:r>
            <a:rPr lang="en-US"/>
            <a:t>Hadzher Shaban 2023968 Conclusion 13</a:t>
          </a:r>
        </a:p>
      </dgm:t>
    </dgm:pt>
    <dgm:pt modelId="{FF078495-CED5-4DD0-8632-032867341033}" type="parTrans" cxnId="{B6B5AAD1-BD95-4DB1-8E46-8C16E0E7E8CA}">
      <dgm:prSet/>
      <dgm:spPr/>
      <dgm:t>
        <a:bodyPr/>
        <a:lstStyle/>
        <a:p>
          <a:endParaRPr lang="en-US"/>
        </a:p>
      </dgm:t>
    </dgm:pt>
    <dgm:pt modelId="{128ED8D7-1E74-45D1-A170-FEA98EDB5757}" type="sibTrans" cxnId="{B6B5AAD1-BD95-4DB1-8E46-8C16E0E7E8CA}">
      <dgm:prSet/>
      <dgm:spPr/>
      <dgm:t>
        <a:bodyPr/>
        <a:lstStyle/>
        <a:p>
          <a:endParaRPr lang="en-US"/>
        </a:p>
      </dgm:t>
    </dgm:pt>
    <dgm:pt modelId="{C0309F7D-85AC-F944-AD7B-EAC78C4C4B61}" type="pres">
      <dgm:prSet presAssocID="{CA0B66E0-1D20-4EAB-9969-C8EAB97E8CAE}" presName="diagram" presStyleCnt="0">
        <dgm:presLayoutVars>
          <dgm:dir/>
          <dgm:resizeHandles val="exact"/>
        </dgm:presLayoutVars>
      </dgm:prSet>
      <dgm:spPr/>
    </dgm:pt>
    <dgm:pt modelId="{F0298DE8-2647-8541-A6E6-CFC41CE2107C}" type="pres">
      <dgm:prSet presAssocID="{26C450AD-3A35-4328-95BD-CE352730FECD}" presName="node" presStyleLbl="node1" presStyleIdx="0" presStyleCnt="6">
        <dgm:presLayoutVars>
          <dgm:bulletEnabled val="1"/>
        </dgm:presLayoutVars>
      </dgm:prSet>
      <dgm:spPr/>
    </dgm:pt>
    <dgm:pt modelId="{4C5CDD01-5B7C-4D4D-92D9-FE04389B0349}" type="pres">
      <dgm:prSet presAssocID="{B22C2DB9-75FB-4F2C-BA9F-E8DEF402DDDF}" presName="sibTrans" presStyleCnt="0"/>
      <dgm:spPr/>
    </dgm:pt>
    <dgm:pt modelId="{43C08582-3FA8-E943-9CFE-2AE7D7BC7F7E}" type="pres">
      <dgm:prSet presAssocID="{778A9E25-C29E-4717-AB26-6CA72D4D5D7C}" presName="node" presStyleLbl="node1" presStyleIdx="1" presStyleCnt="6">
        <dgm:presLayoutVars>
          <dgm:bulletEnabled val="1"/>
        </dgm:presLayoutVars>
      </dgm:prSet>
      <dgm:spPr/>
    </dgm:pt>
    <dgm:pt modelId="{2F8E5EE8-B87D-DE43-815B-33583C388731}" type="pres">
      <dgm:prSet presAssocID="{07392BB0-BABC-4D3B-B290-364FAF3CA914}" presName="sibTrans" presStyleCnt="0"/>
      <dgm:spPr/>
    </dgm:pt>
    <dgm:pt modelId="{09B0BB93-6BF0-0D46-99D4-C99E85466223}" type="pres">
      <dgm:prSet presAssocID="{C3074724-54CC-4793-A1A2-CC6602FE2F1E}" presName="node" presStyleLbl="node1" presStyleIdx="2" presStyleCnt="6">
        <dgm:presLayoutVars>
          <dgm:bulletEnabled val="1"/>
        </dgm:presLayoutVars>
      </dgm:prSet>
      <dgm:spPr/>
    </dgm:pt>
    <dgm:pt modelId="{E0C503DF-301B-3945-AA8F-7F389D9A9E7F}" type="pres">
      <dgm:prSet presAssocID="{8FEFEB0E-E0F2-4ED2-92CB-DC6186124D64}" presName="sibTrans" presStyleCnt="0"/>
      <dgm:spPr/>
    </dgm:pt>
    <dgm:pt modelId="{43A4D4C6-EE3E-1246-9EBF-E92F387C8326}" type="pres">
      <dgm:prSet presAssocID="{E62705D9-E42D-49A6-8FB5-53DA910609CC}" presName="node" presStyleLbl="node1" presStyleIdx="3" presStyleCnt="6">
        <dgm:presLayoutVars>
          <dgm:bulletEnabled val="1"/>
        </dgm:presLayoutVars>
      </dgm:prSet>
      <dgm:spPr/>
    </dgm:pt>
    <dgm:pt modelId="{E6607513-D419-0744-B0CA-0C4A9F7A459B}" type="pres">
      <dgm:prSet presAssocID="{5C4BF495-BB4B-4ABF-A22D-13F5C76EE7DA}" presName="sibTrans" presStyleCnt="0"/>
      <dgm:spPr/>
    </dgm:pt>
    <dgm:pt modelId="{C98C2698-511C-7A41-B949-149AD6DA1103}" type="pres">
      <dgm:prSet presAssocID="{D7EE5CCC-DAB8-41C6-B09F-951C761877AD}" presName="node" presStyleLbl="node1" presStyleIdx="4" presStyleCnt="6">
        <dgm:presLayoutVars>
          <dgm:bulletEnabled val="1"/>
        </dgm:presLayoutVars>
      </dgm:prSet>
      <dgm:spPr/>
    </dgm:pt>
    <dgm:pt modelId="{94F42EE9-762A-EF4A-B6F4-2B91FD1EC0F4}" type="pres">
      <dgm:prSet presAssocID="{22D52227-92CA-4336-B792-3D95A12778D0}" presName="sibTrans" presStyleCnt="0"/>
      <dgm:spPr/>
    </dgm:pt>
    <dgm:pt modelId="{ACC5B9F4-6542-624C-8CBC-F41827EFDF70}" type="pres">
      <dgm:prSet presAssocID="{10CED82A-2756-4CCF-9C47-05DB9F97674F}" presName="node" presStyleLbl="node1" presStyleIdx="5" presStyleCnt="6">
        <dgm:presLayoutVars>
          <dgm:bulletEnabled val="1"/>
        </dgm:presLayoutVars>
      </dgm:prSet>
      <dgm:spPr/>
    </dgm:pt>
  </dgm:ptLst>
  <dgm:cxnLst>
    <dgm:cxn modelId="{2045F90C-CBF5-4C10-A9F1-3637536D9352}" srcId="{CA0B66E0-1D20-4EAB-9969-C8EAB97E8CAE}" destId="{778A9E25-C29E-4717-AB26-6CA72D4D5D7C}" srcOrd="1" destOrd="0" parTransId="{2533926F-6FA3-4775-B068-764BF22962AD}" sibTransId="{07392BB0-BABC-4D3B-B290-364FAF3CA914}"/>
    <dgm:cxn modelId="{32EE7D18-7326-4531-ABCD-79A6CA4DECF4}" srcId="{CA0B66E0-1D20-4EAB-9969-C8EAB97E8CAE}" destId="{E62705D9-E42D-49A6-8FB5-53DA910609CC}" srcOrd="3" destOrd="0" parTransId="{AA052448-863F-4773-B576-7F865659DBC9}" sibTransId="{5C4BF495-BB4B-4ABF-A22D-13F5C76EE7DA}"/>
    <dgm:cxn modelId="{25C8B218-BDEE-AF40-8CBA-A3778E93844D}" type="presOf" srcId="{778A9E25-C29E-4717-AB26-6CA72D4D5D7C}" destId="{43C08582-3FA8-E943-9CFE-2AE7D7BC7F7E}" srcOrd="0" destOrd="0" presId="urn:microsoft.com/office/officeart/2005/8/layout/default"/>
    <dgm:cxn modelId="{FB91FD2A-4413-1E45-9367-CAEE2D9F7CC7}" type="presOf" srcId="{E62705D9-E42D-49A6-8FB5-53DA910609CC}" destId="{43A4D4C6-EE3E-1246-9EBF-E92F387C8326}" srcOrd="0" destOrd="0" presId="urn:microsoft.com/office/officeart/2005/8/layout/default"/>
    <dgm:cxn modelId="{A74DD92C-9B28-5E41-9751-9F297B5E3A0F}" type="presOf" srcId="{6BB59089-7314-4AFE-8AF8-0F02C1D80088}" destId="{ACC5B9F4-6542-624C-8CBC-F41827EFDF70}" srcOrd="0" destOrd="2" presId="urn:microsoft.com/office/officeart/2005/8/layout/default"/>
    <dgm:cxn modelId="{25950E3C-46BF-0C4D-B96D-5C62AB8F6DFD}" type="presOf" srcId="{CA0B66E0-1D20-4EAB-9969-C8EAB97E8CAE}" destId="{C0309F7D-85AC-F944-AD7B-EAC78C4C4B61}" srcOrd="0" destOrd="0" presId="urn:microsoft.com/office/officeart/2005/8/layout/default"/>
    <dgm:cxn modelId="{C1FBD43F-87BC-0E41-8A3A-F3262F031DD9}" type="presOf" srcId="{10CED82A-2756-4CCF-9C47-05DB9F97674F}" destId="{ACC5B9F4-6542-624C-8CBC-F41827EFDF70}" srcOrd="0" destOrd="0" presId="urn:microsoft.com/office/officeart/2005/8/layout/default"/>
    <dgm:cxn modelId="{006BE940-9FAE-4196-8661-F82855C7D6B7}" srcId="{10CED82A-2756-4CCF-9C47-05DB9F97674F}" destId="{79D88F8D-9282-4734-B662-542044DB604F}" srcOrd="3" destOrd="0" parTransId="{00DDD0A0-845C-4B55-8B07-4740B86BA999}" sibTransId="{BBBDEB0F-16FC-4274-9042-4418130C3D84}"/>
    <dgm:cxn modelId="{D9A1A846-CCFC-461A-BDB2-70643DB0638D}" srcId="{CA0B66E0-1D20-4EAB-9969-C8EAB97E8CAE}" destId="{26C450AD-3A35-4328-95BD-CE352730FECD}" srcOrd="0" destOrd="0" parTransId="{619AF9EA-E781-4ED7-9C30-3B0003F4C746}" sibTransId="{B22C2DB9-75FB-4F2C-BA9F-E8DEF402DDDF}"/>
    <dgm:cxn modelId="{61F48257-7749-9744-88DB-A97C5F0125FD}" type="presOf" srcId="{31CF23A5-D41D-4921-9762-89A81CC1F67B}" destId="{ACC5B9F4-6542-624C-8CBC-F41827EFDF70}" srcOrd="0" destOrd="3" presId="urn:microsoft.com/office/officeart/2005/8/layout/default"/>
    <dgm:cxn modelId="{61B6DA59-F517-6641-8FD9-1933B6AC36B2}" type="presOf" srcId="{C3074724-54CC-4793-A1A2-CC6602FE2F1E}" destId="{09B0BB93-6BF0-0D46-99D4-C99E85466223}" srcOrd="0" destOrd="0" presId="urn:microsoft.com/office/officeart/2005/8/layout/default"/>
    <dgm:cxn modelId="{482F505F-67D0-FD4B-856D-1E6CF16536CA}" type="presOf" srcId="{433E0F7C-8D74-4782-9498-ED456AD84E82}" destId="{ACC5B9F4-6542-624C-8CBC-F41827EFDF70}" srcOrd="0" destOrd="5" presId="urn:microsoft.com/office/officeart/2005/8/layout/default"/>
    <dgm:cxn modelId="{4C978468-4B53-4841-A121-105C8026E342}" srcId="{CA0B66E0-1D20-4EAB-9969-C8EAB97E8CAE}" destId="{C3074724-54CC-4793-A1A2-CC6602FE2F1E}" srcOrd="2" destOrd="0" parTransId="{4230FF48-7314-4FDF-ACBA-5E215383CAF9}" sibTransId="{8FEFEB0E-E0F2-4ED2-92CB-DC6186124D64}"/>
    <dgm:cxn modelId="{90398972-B501-1D4E-98D9-4F498BFCA9EA}" type="presOf" srcId="{79D88F8D-9282-4734-B662-542044DB604F}" destId="{ACC5B9F4-6542-624C-8CBC-F41827EFDF70}" srcOrd="0" destOrd="4" presId="urn:microsoft.com/office/officeart/2005/8/layout/default"/>
    <dgm:cxn modelId="{AF7DE782-0C69-2F4D-9429-EE3F15B9AF9D}" type="presOf" srcId="{D7EE5CCC-DAB8-41C6-B09F-951C761877AD}" destId="{C98C2698-511C-7A41-B949-149AD6DA1103}" srcOrd="0" destOrd="0" presId="urn:microsoft.com/office/officeart/2005/8/layout/default"/>
    <dgm:cxn modelId="{3425C299-9268-0445-95B3-8FE4E5108997}" type="presOf" srcId="{26C450AD-3A35-4328-95BD-CE352730FECD}" destId="{F0298DE8-2647-8541-A6E6-CFC41CE2107C}" srcOrd="0" destOrd="0" presId="urn:microsoft.com/office/officeart/2005/8/layout/default"/>
    <dgm:cxn modelId="{15C138A5-0532-42E1-8511-0474AC94A35E}" srcId="{CA0B66E0-1D20-4EAB-9969-C8EAB97E8CAE}" destId="{10CED82A-2756-4CCF-9C47-05DB9F97674F}" srcOrd="5" destOrd="0" parTransId="{9D6BCF6D-95ED-4946-95CE-ED9AAD9B7710}" sibTransId="{9FC489FB-8B75-4EE0-BD5F-758123F8D3C4}"/>
    <dgm:cxn modelId="{3857A0B4-1CA5-495F-B5FD-1DEC72F61DB7}" srcId="{CA0B66E0-1D20-4EAB-9969-C8EAB97E8CAE}" destId="{D7EE5CCC-DAB8-41C6-B09F-951C761877AD}" srcOrd="4" destOrd="0" parTransId="{EE4176E7-BFC9-4081-AF5B-A7F2C805DD4A}" sibTransId="{22D52227-92CA-4336-B792-3D95A12778D0}"/>
    <dgm:cxn modelId="{68C22DC8-D90A-3D48-8694-0D524FEAFC41}" type="presOf" srcId="{8B723D92-1E3B-4D79-97FE-023A7D0B0120}" destId="{ACC5B9F4-6542-624C-8CBC-F41827EFDF70}" srcOrd="0" destOrd="1" presId="urn:microsoft.com/office/officeart/2005/8/layout/default"/>
    <dgm:cxn modelId="{B6B5AAD1-BD95-4DB1-8E46-8C16E0E7E8CA}" srcId="{10CED82A-2756-4CCF-9C47-05DB9F97674F}" destId="{433E0F7C-8D74-4782-9498-ED456AD84E82}" srcOrd="4" destOrd="0" parTransId="{FF078495-CED5-4DD0-8632-032867341033}" sibTransId="{128ED8D7-1E74-45D1-A170-FEA98EDB5757}"/>
    <dgm:cxn modelId="{91A451ED-8EE3-42F7-8467-171F2AA0422F}" srcId="{10CED82A-2756-4CCF-9C47-05DB9F97674F}" destId="{6BB59089-7314-4AFE-8AF8-0F02C1D80088}" srcOrd="1" destOrd="0" parTransId="{9EFA0FC7-947C-40AD-B25E-DCF3A97DA54F}" sibTransId="{6FD0B42C-92DD-4632-A994-94EF326A22BC}"/>
    <dgm:cxn modelId="{41686AFD-A95B-4D38-BD8A-CE5AA6EBD3F7}" srcId="{10CED82A-2756-4CCF-9C47-05DB9F97674F}" destId="{31CF23A5-D41D-4921-9762-89A81CC1F67B}" srcOrd="2" destOrd="0" parTransId="{9E60B738-35EA-4F99-87D2-05AC2479EB4C}" sibTransId="{3A18887C-83E5-4014-8BA2-41B6224286AC}"/>
    <dgm:cxn modelId="{7E6BE4FD-1301-4E51-96DD-5A23B2B3F356}" srcId="{10CED82A-2756-4CCF-9C47-05DB9F97674F}" destId="{8B723D92-1E3B-4D79-97FE-023A7D0B0120}" srcOrd="0" destOrd="0" parTransId="{6F49F7F8-1572-4CEE-B37D-EC4D840B90DD}" sibTransId="{606A3EFF-7F17-4802-AAFA-EC2039D641FD}"/>
    <dgm:cxn modelId="{900F89AD-0C39-A048-9E22-62829CD381A1}" type="presParOf" srcId="{C0309F7D-85AC-F944-AD7B-EAC78C4C4B61}" destId="{F0298DE8-2647-8541-A6E6-CFC41CE2107C}" srcOrd="0" destOrd="0" presId="urn:microsoft.com/office/officeart/2005/8/layout/default"/>
    <dgm:cxn modelId="{177EE628-D05C-914F-AF65-CB5CE7F608CD}" type="presParOf" srcId="{C0309F7D-85AC-F944-AD7B-EAC78C4C4B61}" destId="{4C5CDD01-5B7C-4D4D-92D9-FE04389B0349}" srcOrd="1" destOrd="0" presId="urn:microsoft.com/office/officeart/2005/8/layout/default"/>
    <dgm:cxn modelId="{13E8213A-2C9B-4D43-9A20-E2F7ECAA7E88}" type="presParOf" srcId="{C0309F7D-85AC-F944-AD7B-EAC78C4C4B61}" destId="{43C08582-3FA8-E943-9CFE-2AE7D7BC7F7E}" srcOrd="2" destOrd="0" presId="urn:microsoft.com/office/officeart/2005/8/layout/default"/>
    <dgm:cxn modelId="{EF73F0A8-E6B8-2742-B804-9029D63FFF55}" type="presParOf" srcId="{C0309F7D-85AC-F944-AD7B-EAC78C4C4B61}" destId="{2F8E5EE8-B87D-DE43-815B-33583C388731}" srcOrd="3" destOrd="0" presId="urn:microsoft.com/office/officeart/2005/8/layout/default"/>
    <dgm:cxn modelId="{695D579A-BE71-4440-9D70-D49C3E1681ED}" type="presParOf" srcId="{C0309F7D-85AC-F944-AD7B-EAC78C4C4B61}" destId="{09B0BB93-6BF0-0D46-99D4-C99E85466223}" srcOrd="4" destOrd="0" presId="urn:microsoft.com/office/officeart/2005/8/layout/default"/>
    <dgm:cxn modelId="{E4A124AA-87F9-2743-B30E-EF6756D5E7E3}" type="presParOf" srcId="{C0309F7D-85AC-F944-AD7B-EAC78C4C4B61}" destId="{E0C503DF-301B-3945-AA8F-7F389D9A9E7F}" srcOrd="5" destOrd="0" presId="urn:microsoft.com/office/officeart/2005/8/layout/default"/>
    <dgm:cxn modelId="{92F9577A-A29C-EB40-B599-5DFD8405CEEB}" type="presParOf" srcId="{C0309F7D-85AC-F944-AD7B-EAC78C4C4B61}" destId="{43A4D4C6-EE3E-1246-9EBF-E92F387C8326}" srcOrd="6" destOrd="0" presId="urn:microsoft.com/office/officeart/2005/8/layout/default"/>
    <dgm:cxn modelId="{FEBD6824-6708-764E-8DF0-B1A17A245AB3}" type="presParOf" srcId="{C0309F7D-85AC-F944-AD7B-EAC78C4C4B61}" destId="{E6607513-D419-0744-B0CA-0C4A9F7A459B}" srcOrd="7" destOrd="0" presId="urn:microsoft.com/office/officeart/2005/8/layout/default"/>
    <dgm:cxn modelId="{EDD8C3AC-AB96-2741-AA27-0FDF8F45DF19}" type="presParOf" srcId="{C0309F7D-85AC-F944-AD7B-EAC78C4C4B61}" destId="{C98C2698-511C-7A41-B949-149AD6DA1103}" srcOrd="8" destOrd="0" presId="urn:microsoft.com/office/officeart/2005/8/layout/default"/>
    <dgm:cxn modelId="{D1C688A9-7645-C945-BB4C-97CBB17EB205}" type="presParOf" srcId="{C0309F7D-85AC-F944-AD7B-EAC78C4C4B61}" destId="{94F42EE9-762A-EF4A-B6F4-2B91FD1EC0F4}" srcOrd="9" destOrd="0" presId="urn:microsoft.com/office/officeart/2005/8/layout/default"/>
    <dgm:cxn modelId="{5AE9C33A-7C49-B24C-8D41-82BCBE1CD3EA}" type="presParOf" srcId="{C0309F7D-85AC-F944-AD7B-EAC78C4C4B61}" destId="{ACC5B9F4-6542-624C-8CBC-F41827EFDF70}"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F8B65C-D8E1-47FD-B9AE-6C252594504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389911B-31A8-45AB-AA81-20E4E8F23622}">
      <dgm:prSet/>
      <dgm:spPr/>
      <dgm:t>
        <a:bodyPr/>
        <a:lstStyle/>
        <a:p>
          <a:pPr>
            <a:lnSpc>
              <a:spcPct val="100000"/>
            </a:lnSpc>
          </a:pPr>
          <a:r>
            <a:rPr lang="en-GB" dirty="0">
              <a:solidFill>
                <a:schemeClr val="bg1"/>
              </a:solidFill>
            </a:rPr>
            <a:t>The new cashier-less system or self-checkout system that is going to be introduced has some very good advantages which are making the system more attractive to the businesses. </a:t>
          </a:r>
          <a:endParaRPr lang="en-US" dirty="0">
            <a:solidFill>
              <a:schemeClr val="bg1"/>
            </a:solidFill>
          </a:endParaRPr>
        </a:p>
      </dgm:t>
    </dgm:pt>
    <dgm:pt modelId="{FA31D0D0-B1E3-44D3-A84E-D4D8D77810CF}" type="parTrans" cxnId="{8F2CCD33-7FE3-4A83-9E2C-5D4B04F0C530}">
      <dgm:prSet/>
      <dgm:spPr/>
      <dgm:t>
        <a:bodyPr/>
        <a:lstStyle/>
        <a:p>
          <a:endParaRPr lang="en-US"/>
        </a:p>
      </dgm:t>
    </dgm:pt>
    <dgm:pt modelId="{2DEB3182-65E1-403C-A72A-26D3B1C2DB9A}" type="sibTrans" cxnId="{8F2CCD33-7FE3-4A83-9E2C-5D4B04F0C530}">
      <dgm:prSet/>
      <dgm:spPr/>
      <dgm:t>
        <a:bodyPr/>
        <a:lstStyle/>
        <a:p>
          <a:endParaRPr lang="en-US"/>
        </a:p>
      </dgm:t>
    </dgm:pt>
    <dgm:pt modelId="{3F6A89E2-2DAA-456A-A762-33F4408BCDDA}">
      <dgm:prSet/>
      <dgm:spPr/>
      <dgm:t>
        <a:bodyPr/>
        <a:lstStyle/>
        <a:p>
          <a:pPr>
            <a:lnSpc>
              <a:spcPct val="100000"/>
            </a:lnSpc>
          </a:pPr>
          <a:r>
            <a:rPr lang="en-GB" dirty="0">
              <a:solidFill>
                <a:schemeClr val="bg1"/>
              </a:solidFill>
            </a:rPr>
            <a:t>First of all, the implication of a cashier-less checkout system saves the places of checking counter and checkout lines. Since the commercial rent is very high in certain places this method helps to reduce rent for the brand. </a:t>
          </a:r>
          <a:endParaRPr lang="en-US" dirty="0">
            <a:solidFill>
              <a:schemeClr val="bg1"/>
            </a:solidFill>
          </a:endParaRPr>
        </a:p>
      </dgm:t>
    </dgm:pt>
    <dgm:pt modelId="{E3A0B070-B9CF-4EAE-ABAD-7135231631F1}" type="parTrans" cxnId="{647D001F-BCB5-4360-A3BF-1DCA74B0386A}">
      <dgm:prSet/>
      <dgm:spPr/>
      <dgm:t>
        <a:bodyPr/>
        <a:lstStyle/>
        <a:p>
          <a:endParaRPr lang="en-US"/>
        </a:p>
      </dgm:t>
    </dgm:pt>
    <dgm:pt modelId="{5CDEBD4D-2172-437A-884D-2FCA38B89D47}" type="sibTrans" cxnId="{647D001F-BCB5-4360-A3BF-1DCA74B0386A}">
      <dgm:prSet/>
      <dgm:spPr/>
      <dgm:t>
        <a:bodyPr/>
        <a:lstStyle/>
        <a:p>
          <a:endParaRPr lang="en-US"/>
        </a:p>
      </dgm:t>
    </dgm:pt>
    <dgm:pt modelId="{03F7F384-9CBE-48A9-877F-D82DB39B5C87}" type="pres">
      <dgm:prSet presAssocID="{C9F8B65C-D8E1-47FD-B9AE-6C252594504F}" presName="root" presStyleCnt="0">
        <dgm:presLayoutVars>
          <dgm:dir/>
          <dgm:resizeHandles val="exact"/>
        </dgm:presLayoutVars>
      </dgm:prSet>
      <dgm:spPr/>
    </dgm:pt>
    <dgm:pt modelId="{8EBD3B8D-F45C-4737-9342-16F3FE03FA9C}" type="pres">
      <dgm:prSet presAssocID="{0389911B-31A8-45AB-AA81-20E4E8F23622}" presName="compNode" presStyleCnt="0"/>
      <dgm:spPr/>
    </dgm:pt>
    <dgm:pt modelId="{8F2442FE-1312-419E-8F54-20961373CD11}" type="pres">
      <dgm:prSet presAssocID="{0389911B-31A8-45AB-AA81-20E4E8F23622}" presName="bgRect" presStyleLbl="bgShp" presStyleIdx="0" presStyleCnt="2"/>
      <dgm:spPr/>
    </dgm:pt>
    <dgm:pt modelId="{684CDD4A-9EFA-4400-B82F-283FF94037E9}" type="pres">
      <dgm:prSet presAssocID="{0389911B-31A8-45AB-AA81-20E4E8F2362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FDA329B5-8D5E-47CB-AE7F-4D00C43B9B48}" type="pres">
      <dgm:prSet presAssocID="{0389911B-31A8-45AB-AA81-20E4E8F23622}" presName="spaceRect" presStyleCnt="0"/>
      <dgm:spPr/>
    </dgm:pt>
    <dgm:pt modelId="{7C92650E-8EA6-44CF-888A-E1ED12D1B7B2}" type="pres">
      <dgm:prSet presAssocID="{0389911B-31A8-45AB-AA81-20E4E8F23622}" presName="parTx" presStyleLbl="revTx" presStyleIdx="0" presStyleCnt="2">
        <dgm:presLayoutVars>
          <dgm:chMax val="0"/>
          <dgm:chPref val="0"/>
        </dgm:presLayoutVars>
      </dgm:prSet>
      <dgm:spPr/>
    </dgm:pt>
    <dgm:pt modelId="{EC741FFE-A1DB-41AA-ABD2-A0A6E1877F3E}" type="pres">
      <dgm:prSet presAssocID="{2DEB3182-65E1-403C-A72A-26D3B1C2DB9A}" presName="sibTrans" presStyleCnt="0"/>
      <dgm:spPr/>
    </dgm:pt>
    <dgm:pt modelId="{DE7BAC9F-A92E-41A6-AA97-978764BCB5A5}" type="pres">
      <dgm:prSet presAssocID="{3F6A89E2-2DAA-456A-A762-33F4408BCDDA}" presName="compNode" presStyleCnt="0"/>
      <dgm:spPr/>
    </dgm:pt>
    <dgm:pt modelId="{D4CEFB9A-7919-49B8-839C-28326FE1F5BA}" type="pres">
      <dgm:prSet presAssocID="{3F6A89E2-2DAA-456A-A762-33F4408BCDDA}" presName="bgRect" presStyleLbl="bgShp" presStyleIdx="1" presStyleCnt="2"/>
      <dgm:spPr/>
    </dgm:pt>
    <dgm:pt modelId="{8E2AE029-A757-4D75-99DF-8ED596693332}" type="pres">
      <dgm:prSet presAssocID="{3F6A89E2-2DAA-456A-A762-33F4408BCD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gister"/>
        </a:ext>
      </dgm:extLst>
    </dgm:pt>
    <dgm:pt modelId="{F7239F56-1D09-4B8D-B9CE-4EF2B720BDB1}" type="pres">
      <dgm:prSet presAssocID="{3F6A89E2-2DAA-456A-A762-33F4408BCDDA}" presName="spaceRect" presStyleCnt="0"/>
      <dgm:spPr/>
    </dgm:pt>
    <dgm:pt modelId="{D2F4AB73-B324-44F8-A381-FDEB629E92FD}" type="pres">
      <dgm:prSet presAssocID="{3F6A89E2-2DAA-456A-A762-33F4408BCDDA}" presName="parTx" presStyleLbl="revTx" presStyleIdx="1" presStyleCnt="2">
        <dgm:presLayoutVars>
          <dgm:chMax val="0"/>
          <dgm:chPref val="0"/>
        </dgm:presLayoutVars>
      </dgm:prSet>
      <dgm:spPr/>
    </dgm:pt>
  </dgm:ptLst>
  <dgm:cxnLst>
    <dgm:cxn modelId="{647D001F-BCB5-4360-A3BF-1DCA74B0386A}" srcId="{C9F8B65C-D8E1-47FD-B9AE-6C252594504F}" destId="{3F6A89E2-2DAA-456A-A762-33F4408BCDDA}" srcOrd="1" destOrd="0" parTransId="{E3A0B070-B9CF-4EAE-ABAD-7135231631F1}" sibTransId="{5CDEBD4D-2172-437A-884D-2FCA38B89D47}"/>
    <dgm:cxn modelId="{4B588928-D607-44C5-86B7-C726CF7B7BE5}" type="presOf" srcId="{3F6A89E2-2DAA-456A-A762-33F4408BCDDA}" destId="{D2F4AB73-B324-44F8-A381-FDEB629E92FD}" srcOrd="0" destOrd="0" presId="urn:microsoft.com/office/officeart/2018/2/layout/IconVerticalSolidList"/>
    <dgm:cxn modelId="{8F2CCD33-7FE3-4A83-9E2C-5D4B04F0C530}" srcId="{C9F8B65C-D8E1-47FD-B9AE-6C252594504F}" destId="{0389911B-31A8-45AB-AA81-20E4E8F23622}" srcOrd="0" destOrd="0" parTransId="{FA31D0D0-B1E3-44D3-A84E-D4D8D77810CF}" sibTransId="{2DEB3182-65E1-403C-A72A-26D3B1C2DB9A}"/>
    <dgm:cxn modelId="{C1477C39-F699-4AA8-9F26-0ED476708023}" type="presOf" srcId="{C9F8B65C-D8E1-47FD-B9AE-6C252594504F}" destId="{03F7F384-9CBE-48A9-877F-D82DB39B5C87}" srcOrd="0" destOrd="0" presId="urn:microsoft.com/office/officeart/2018/2/layout/IconVerticalSolidList"/>
    <dgm:cxn modelId="{2E46D269-571D-424C-A407-21D612224AB6}" type="presOf" srcId="{0389911B-31A8-45AB-AA81-20E4E8F23622}" destId="{7C92650E-8EA6-44CF-888A-E1ED12D1B7B2}" srcOrd="0" destOrd="0" presId="urn:microsoft.com/office/officeart/2018/2/layout/IconVerticalSolidList"/>
    <dgm:cxn modelId="{ADF7F327-5688-42DF-945E-B2C6DF59E8E9}" type="presParOf" srcId="{03F7F384-9CBE-48A9-877F-D82DB39B5C87}" destId="{8EBD3B8D-F45C-4737-9342-16F3FE03FA9C}" srcOrd="0" destOrd="0" presId="urn:microsoft.com/office/officeart/2018/2/layout/IconVerticalSolidList"/>
    <dgm:cxn modelId="{99FA0C17-1EBA-49ED-834C-C0ADC42F64C9}" type="presParOf" srcId="{8EBD3B8D-F45C-4737-9342-16F3FE03FA9C}" destId="{8F2442FE-1312-419E-8F54-20961373CD11}" srcOrd="0" destOrd="0" presId="urn:microsoft.com/office/officeart/2018/2/layout/IconVerticalSolidList"/>
    <dgm:cxn modelId="{93C6EC9C-7063-4075-9564-F0B43FF586D6}" type="presParOf" srcId="{8EBD3B8D-F45C-4737-9342-16F3FE03FA9C}" destId="{684CDD4A-9EFA-4400-B82F-283FF94037E9}" srcOrd="1" destOrd="0" presId="urn:microsoft.com/office/officeart/2018/2/layout/IconVerticalSolidList"/>
    <dgm:cxn modelId="{17934B6B-4E37-4487-8634-1C5D6319C9E7}" type="presParOf" srcId="{8EBD3B8D-F45C-4737-9342-16F3FE03FA9C}" destId="{FDA329B5-8D5E-47CB-AE7F-4D00C43B9B48}" srcOrd="2" destOrd="0" presId="urn:microsoft.com/office/officeart/2018/2/layout/IconVerticalSolidList"/>
    <dgm:cxn modelId="{C18E696A-9CDE-41E7-A74B-DBF4944CEF09}" type="presParOf" srcId="{8EBD3B8D-F45C-4737-9342-16F3FE03FA9C}" destId="{7C92650E-8EA6-44CF-888A-E1ED12D1B7B2}" srcOrd="3" destOrd="0" presId="urn:microsoft.com/office/officeart/2018/2/layout/IconVerticalSolidList"/>
    <dgm:cxn modelId="{3DD22FF0-381E-4810-BF5C-273168DB4EF0}" type="presParOf" srcId="{03F7F384-9CBE-48A9-877F-D82DB39B5C87}" destId="{EC741FFE-A1DB-41AA-ABD2-A0A6E1877F3E}" srcOrd="1" destOrd="0" presId="urn:microsoft.com/office/officeart/2018/2/layout/IconVerticalSolidList"/>
    <dgm:cxn modelId="{30B89702-87F0-487A-8A04-AE922DD188DF}" type="presParOf" srcId="{03F7F384-9CBE-48A9-877F-D82DB39B5C87}" destId="{DE7BAC9F-A92E-41A6-AA97-978764BCB5A5}" srcOrd="2" destOrd="0" presId="urn:microsoft.com/office/officeart/2018/2/layout/IconVerticalSolidList"/>
    <dgm:cxn modelId="{EDE63F29-26A2-4399-BCC1-1D5D5FD4014E}" type="presParOf" srcId="{DE7BAC9F-A92E-41A6-AA97-978764BCB5A5}" destId="{D4CEFB9A-7919-49B8-839C-28326FE1F5BA}" srcOrd="0" destOrd="0" presId="urn:microsoft.com/office/officeart/2018/2/layout/IconVerticalSolidList"/>
    <dgm:cxn modelId="{7C55CCFC-4E5B-42F5-9BE4-2ECF04BF6034}" type="presParOf" srcId="{DE7BAC9F-A92E-41A6-AA97-978764BCB5A5}" destId="{8E2AE029-A757-4D75-99DF-8ED596693332}" srcOrd="1" destOrd="0" presId="urn:microsoft.com/office/officeart/2018/2/layout/IconVerticalSolidList"/>
    <dgm:cxn modelId="{2F38ED18-1E09-490E-8191-8726585D824F}" type="presParOf" srcId="{DE7BAC9F-A92E-41A6-AA97-978764BCB5A5}" destId="{F7239F56-1D09-4B8D-B9CE-4EF2B720BDB1}" srcOrd="2" destOrd="0" presId="urn:microsoft.com/office/officeart/2018/2/layout/IconVerticalSolidList"/>
    <dgm:cxn modelId="{7E04802B-DDD1-495F-BFBA-D764C66E0871}" type="presParOf" srcId="{DE7BAC9F-A92E-41A6-AA97-978764BCB5A5}" destId="{D2F4AB73-B324-44F8-A381-FDEB629E92F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98DE8-2647-8541-A6E6-CFC41CE2107C}">
      <dsp:nvSpPr>
        <dsp:cNvPr id="0" name=""/>
        <dsp:cNvSpPr/>
      </dsp:nvSpPr>
      <dsp:spPr>
        <a:xfrm>
          <a:off x="893694" y="942"/>
          <a:ext cx="1932081" cy="11592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CERTIFICATE OF HIGHER EDUCATION IN SKILLS FOR THE WORKPLACE</a:t>
          </a:r>
          <a:endParaRPr lang="en-US" sz="900" kern="1200"/>
        </a:p>
      </dsp:txBody>
      <dsp:txXfrm>
        <a:off x="893694" y="942"/>
        <a:ext cx="1932081" cy="1159248"/>
      </dsp:txXfrm>
    </dsp:sp>
    <dsp:sp modelId="{43C08582-3FA8-E943-9CFE-2AE7D7BC7F7E}">
      <dsp:nvSpPr>
        <dsp:cNvPr id="0" name=""/>
        <dsp:cNvSpPr/>
      </dsp:nvSpPr>
      <dsp:spPr>
        <a:xfrm>
          <a:off x="3018984" y="942"/>
          <a:ext cx="1932081" cy="11592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Module</a:t>
          </a:r>
          <a:r>
            <a:rPr lang="en-US" sz="900" kern="1200"/>
            <a:t>: Digital Skills and Research Methods</a:t>
          </a:r>
        </a:p>
      </dsp:txBody>
      <dsp:txXfrm>
        <a:off x="3018984" y="942"/>
        <a:ext cx="1932081" cy="1159248"/>
      </dsp:txXfrm>
    </dsp:sp>
    <dsp:sp modelId="{09B0BB93-6BF0-0D46-99D4-C99E85466223}">
      <dsp:nvSpPr>
        <dsp:cNvPr id="0" name=""/>
        <dsp:cNvSpPr/>
      </dsp:nvSpPr>
      <dsp:spPr>
        <a:xfrm>
          <a:off x="893694" y="1353399"/>
          <a:ext cx="1932081" cy="11592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Module code:</a:t>
          </a:r>
          <a:r>
            <a:rPr lang="en-US" sz="900" kern="1200"/>
            <a:t> BMSW4003</a:t>
          </a:r>
        </a:p>
      </dsp:txBody>
      <dsp:txXfrm>
        <a:off x="893694" y="1353399"/>
        <a:ext cx="1932081" cy="1159248"/>
      </dsp:txXfrm>
    </dsp:sp>
    <dsp:sp modelId="{43A4D4C6-EE3E-1246-9EBF-E92F387C8326}">
      <dsp:nvSpPr>
        <dsp:cNvPr id="0" name=""/>
        <dsp:cNvSpPr/>
      </dsp:nvSpPr>
      <dsp:spPr>
        <a:xfrm>
          <a:off x="3018984" y="1353399"/>
          <a:ext cx="1932081" cy="11592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Lecture name: </a:t>
          </a:r>
          <a:r>
            <a:rPr lang="en-US" sz="900" kern="1200"/>
            <a:t>Ejiro Esohwode</a:t>
          </a:r>
        </a:p>
      </dsp:txBody>
      <dsp:txXfrm>
        <a:off x="3018984" y="1353399"/>
        <a:ext cx="1932081" cy="1159248"/>
      </dsp:txXfrm>
    </dsp:sp>
    <dsp:sp modelId="{C98C2698-511C-7A41-B949-149AD6DA1103}">
      <dsp:nvSpPr>
        <dsp:cNvPr id="0" name=""/>
        <dsp:cNvSpPr/>
      </dsp:nvSpPr>
      <dsp:spPr>
        <a:xfrm>
          <a:off x="893694" y="2705856"/>
          <a:ext cx="1932081" cy="11592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a:t>Assignment Title: </a:t>
          </a:r>
          <a:r>
            <a:rPr lang="en-US" sz="900" kern="1200"/>
            <a:t>DSR Assessment 1 Online Group Presentation</a:t>
          </a:r>
        </a:p>
      </dsp:txBody>
      <dsp:txXfrm>
        <a:off x="893694" y="2705856"/>
        <a:ext cx="1932081" cy="1159248"/>
      </dsp:txXfrm>
    </dsp:sp>
    <dsp:sp modelId="{ACC5B9F4-6542-624C-8CBC-F41827EFDF70}">
      <dsp:nvSpPr>
        <dsp:cNvPr id="0" name=""/>
        <dsp:cNvSpPr/>
      </dsp:nvSpPr>
      <dsp:spPr>
        <a:xfrm>
          <a:off x="3018984" y="2705856"/>
          <a:ext cx="1932081" cy="11592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1" kern="1200"/>
            <a:t>Student numbers: </a:t>
          </a:r>
          <a:endParaRPr lang="en-US" sz="900" kern="1200"/>
        </a:p>
        <a:p>
          <a:pPr marL="57150" lvl="1" indent="-57150" algn="l" defTabSz="311150">
            <a:lnSpc>
              <a:spcPct val="90000"/>
            </a:lnSpc>
            <a:spcBef>
              <a:spcPct val="0"/>
            </a:spcBef>
            <a:spcAft>
              <a:spcPct val="15000"/>
            </a:spcAft>
            <a:buChar char="•"/>
          </a:pPr>
          <a:r>
            <a:rPr lang="en-US" sz="700" kern="1200"/>
            <a:t>Adrian Petrea 2020066  Background of ALDI 1-4</a:t>
          </a:r>
        </a:p>
        <a:p>
          <a:pPr marL="57150" lvl="1" indent="-57150" algn="l" defTabSz="311150">
            <a:lnSpc>
              <a:spcPct val="90000"/>
            </a:lnSpc>
            <a:spcBef>
              <a:spcPct val="0"/>
            </a:spcBef>
            <a:spcAft>
              <a:spcPct val="15000"/>
            </a:spcAft>
            <a:buChar char="•"/>
          </a:pPr>
          <a:r>
            <a:rPr lang="en-US" sz="700" kern="1200"/>
            <a:t>Zahidul Islam 2019779 The Challenges Before the Introduction of Modern Technology 5-7</a:t>
          </a:r>
        </a:p>
        <a:p>
          <a:pPr marL="57150" lvl="1" indent="-57150" algn="l" defTabSz="311150">
            <a:lnSpc>
              <a:spcPct val="90000"/>
            </a:lnSpc>
            <a:spcBef>
              <a:spcPct val="0"/>
            </a:spcBef>
            <a:spcAft>
              <a:spcPct val="15000"/>
            </a:spcAft>
            <a:buChar char="•"/>
          </a:pPr>
          <a:r>
            <a:rPr lang="en-US" sz="700" kern="1200" dirty="0" err="1"/>
            <a:t>Iosif</a:t>
          </a:r>
          <a:r>
            <a:rPr lang="en-US" sz="700" kern="1200" dirty="0"/>
            <a:t> </a:t>
          </a:r>
          <a:r>
            <a:rPr lang="en-US" sz="700" kern="1200" dirty="0" err="1"/>
            <a:t>Tcaciu</a:t>
          </a:r>
          <a:r>
            <a:rPr lang="en-US" sz="700" kern="1200" dirty="0"/>
            <a:t> 2022775  Insights to The Modern Technology Introduced 8-10 </a:t>
          </a:r>
        </a:p>
        <a:p>
          <a:pPr marL="57150" lvl="1" indent="-57150" algn="l" defTabSz="311150">
            <a:lnSpc>
              <a:spcPct val="90000"/>
            </a:lnSpc>
            <a:spcBef>
              <a:spcPct val="0"/>
            </a:spcBef>
            <a:spcAft>
              <a:spcPct val="15000"/>
            </a:spcAft>
            <a:buChar char="•"/>
          </a:pPr>
          <a:r>
            <a:rPr lang="en-US" sz="700" kern="1200" dirty="0"/>
            <a:t>Maria </a:t>
          </a:r>
          <a:r>
            <a:rPr lang="en-US" sz="700" kern="1200" dirty="0" err="1"/>
            <a:t>Vitoroi</a:t>
          </a:r>
          <a:r>
            <a:rPr lang="en-US" sz="700" kern="1200" dirty="0"/>
            <a:t> 2023024  The Impact of the Technology Introduced 11-12</a:t>
          </a:r>
        </a:p>
        <a:p>
          <a:pPr marL="57150" lvl="1" indent="-57150" algn="l" defTabSz="311150">
            <a:lnSpc>
              <a:spcPct val="90000"/>
            </a:lnSpc>
            <a:spcBef>
              <a:spcPct val="0"/>
            </a:spcBef>
            <a:spcAft>
              <a:spcPct val="15000"/>
            </a:spcAft>
            <a:buChar char="•"/>
          </a:pPr>
          <a:r>
            <a:rPr lang="en-US" sz="700" kern="1200"/>
            <a:t>Hadzher Shaban 2023968 Conclusion 13</a:t>
          </a:r>
        </a:p>
      </dsp:txBody>
      <dsp:txXfrm>
        <a:off x="3018984" y="2705856"/>
        <a:ext cx="1932081" cy="1159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442FE-1312-419E-8F54-20961373CD11}">
      <dsp:nvSpPr>
        <dsp:cNvPr id="0" name=""/>
        <dsp:cNvSpPr/>
      </dsp:nvSpPr>
      <dsp:spPr>
        <a:xfrm>
          <a:off x="0" y="790216"/>
          <a:ext cx="5635088" cy="14588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CDD4A-9EFA-4400-B82F-283FF94037E9}">
      <dsp:nvSpPr>
        <dsp:cNvPr id="0" name=""/>
        <dsp:cNvSpPr/>
      </dsp:nvSpPr>
      <dsp:spPr>
        <a:xfrm>
          <a:off x="441305" y="1118460"/>
          <a:ext cx="802373" cy="8023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92650E-8EA6-44CF-888A-E1ED12D1B7B2}">
      <dsp:nvSpPr>
        <dsp:cNvPr id="0" name=""/>
        <dsp:cNvSpPr/>
      </dsp:nvSpPr>
      <dsp:spPr>
        <a:xfrm>
          <a:off x="1684984" y="790216"/>
          <a:ext cx="3950103" cy="14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6" tIns="154396" rIns="154396" bIns="154396"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The new cashier-less system or self-checkout system that is going to be introduced has some very good advantages which are making the system more attractive to the businesses. </a:t>
          </a:r>
          <a:endParaRPr lang="en-US" sz="1400" kern="1200" dirty="0">
            <a:solidFill>
              <a:schemeClr val="bg1"/>
            </a:solidFill>
          </a:endParaRPr>
        </a:p>
      </dsp:txBody>
      <dsp:txXfrm>
        <a:off x="1684984" y="790216"/>
        <a:ext cx="3950103" cy="1458861"/>
      </dsp:txXfrm>
    </dsp:sp>
    <dsp:sp modelId="{D4CEFB9A-7919-49B8-839C-28326FE1F5BA}">
      <dsp:nvSpPr>
        <dsp:cNvPr id="0" name=""/>
        <dsp:cNvSpPr/>
      </dsp:nvSpPr>
      <dsp:spPr>
        <a:xfrm>
          <a:off x="0" y="2613792"/>
          <a:ext cx="5635088" cy="14588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AE029-A757-4D75-99DF-8ED596693332}">
      <dsp:nvSpPr>
        <dsp:cNvPr id="0" name=""/>
        <dsp:cNvSpPr/>
      </dsp:nvSpPr>
      <dsp:spPr>
        <a:xfrm>
          <a:off x="441305" y="2942036"/>
          <a:ext cx="802373" cy="8023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F4AB73-B324-44F8-A381-FDEB629E92FD}">
      <dsp:nvSpPr>
        <dsp:cNvPr id="0" name=""/>
        <dsp:cNvSpPr/>
      </dsp:nvSpPr>
      <dsp:spPr>
        <a:xfrm>
          <a:off x="1684984" y="2613792"/>
          <a:ext cx="3950103" cy="145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96" tIns="154396" rIns="154396" bIns="154396"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First of all, the implication of a cashier-less checkout system saves the places of checking counter and checkout lines. Since the commercial rent is very high in certain places this method helps to reduce rent for the brand. </a:t>
          </a:r>
          <a:endParaRPr lang="en-US" sz="1400" kern="1200" dirty="0">
            <a:solidFill>
              <a:schemeClr val="bg1"/>
            </a:solidFill>
          </a:endParaRPr>
        </a:p>
      </dsp:txBody>
      <dsp:txXfrm>
        <a:off x="1684984" y="2613792"/>
        <a:ext cx="3950103" cy="14588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E2C7A41-739B-4D6E-BD29-7B1EFEE7BA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18C20CEB-E22E-432B-B167-D7299FE7C7B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BF3324F-3759-4595-B8ED-786857FF143D}" type="datetimeFigureOut">
              <a:rPr lang="en-GB" smtClean="0"/>
              <a:t>28/04/2021</a:t>
            </a:fld>
            <a:endParaRPr lang="en-GB" dirty="0"/>
          </a:p>
        </p:txBody>
      </p:sp>
      <p:sp>
        <p:nvSpPr>
          <p:cNvPr id="4" name="Footer Placeholder 3">
            <a:extLst>
              <a:ext uri="{FF2B5EF4-FFF2-40B4-BE49-F238E27FC236}">
                <a16:creationId xmlns:a16="http://schemas.microsoft.com/office/drawing/2014/main" id="{A8E409FC-072C-4DF7-9943-B237FFE0E8B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24E7397C-BE75-41E8-AC32-4A4E42FBB62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289499-ADD6-4237-AB09-55864448FE51}" type="slidenum">
              <a:rPr lang="en-GB" smtClean="0"/>
              <a:t>‹#›</a:t>
            </a:fld>
            <a:endParaRPr lang="en-GB" dirty="0"/>
          </a:p>
        </p:txBody>
      </p:sp>
    </p:spTree>
    <p:extLst>
      <p:ext uri="{BB962C8B-B14F-4D97-AF65-F5344CB8AC3E}">
        <p14:creationId xmlns:p14="http://schemas.microsoft.com/office/powerpoint/2010/main" val="4835948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4DF800-A2E0-4230-AB03-BDB4A783ADB1}" type="datetimeFigureOut">
              <a:rPr lang="en-GB" smtClean="0"/>
              <a:t>28/04/2021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03790F-C54E-409E-A436-35353EEBB26A}" type="slidenum">
              <a:rPr lang="en-GB" smtClean="0"/>
              <a:t>‹#›</a:t>
            </a:fld>
            <a:endParaRPr lang="en-GB" dirty="0"/>
          </a:p>
        </p:txBody>
      </p:sp>
    </p:spTree>
    <p:extLst>
      <p:ext uri="{BB962C8B-B14F-4D97-AF65-F5344CB8AC3E}">
        <p14:creationId xmlns:p14="http://schemas.microsoft.com/office/powerpoint/2010/main" val="4145184576"/>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Due to the technological advancements happening around the world each and every organisation are coming up with their technology to create a better competitive advantage and better serve the customers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(Avocor, 2021)</a:t>
            </a:r>
            <a:r>
              <a:rPr lang="en-GB" sz="1400" dirty="0">
                <a:effectLst/>
                <a:latin typeface="Arial" panose="020B0604020202020204" pitchFamily="34" charset="0"/>
                <a:ea typeface="Times New Roman" panose="02020603050405020304" pitchFamily="18" charset="0"/>
                <a:cs typeface="Arial" panose="020B0604020202020204" pitchFamily="34" charset="0"/>
              </a:rPr>
              <a:t>. The retail industry is not so different. With many competitors around their brands like Amazon, Walmart, Aldi, ASDA, etc, have some unique technology in their service. In this presentation, the technology used by ALDI will be discussed.  For that reason, the company background will be discussed first. After which the problems before implementing these technologies will be addressed. The presentation will be addressing the two latest technology used by ALDI. So, the insight of these two techs will be discussed along with possible advantages and disadvantages. The impact of this technology on the business will be addressed before concluding with discussing the lessons obtained from this study.</a:t>
            </a:r>
          </a:p>
          <a:p>
            <a:endParaRPr lang="bg-BG" dirty="0"/>
          </a:p>
        </p:txBody>
      </p:sp>
    </p:spTree>
    <p:extLst>
      <p:ext uri="{BB962C8B-B14F-4D97-AF65-F5344CB8AC3E}">
        <p14:creationId xmlns:p14="http://schemas.microsoft.com/office/powerpoint/2010/main" val="3767629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The famous supermarket brand ALDI is a German brand which complies with two local chain store brands of the country. Formed back in 1946 by two brother this brand was later divided in 1960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(Welcome to ALDI, 2021)</a:t>
            </a:r>
            <a:r>
              <a:rPr lang="en-GB" sz="1400" dirty="0">
                <a:effectLst/>
                <a:latin typeface="Arial" panose="020B0604020202020204" pitchFamily="34" charset="0"/>
                <a:ea typeface="Times New Roman" panose="02020603050405020304" pitchFamily="18" charset="0"/>
                <a:cs typeface="Arial" panose="020B0604020202020204" pitchFamily="34" charset="0"/>
              </a:rPr>
              <a:t>. Currently, with more than 10000 stores the brand is serving in a total of 20 countries around the world. A significant number of the store is also present in the UK as well which provides the customers with a variety of products in a low cost.</a:t>
            </a:r>
          </a:p>
          <a:p>
            <a:pPr algn="just"/>
            <a:endParaRPr lang="en-GB" dirty="0"/>
          </a:p>
        </p:txBody>
      </p:sp>
    </p:spTree>
    <p:extLst>
      <p:ext uri="{BB962C8B-B14F-4D97-AF65-F5344CB8AC3E}">
        <p14:creationId xmlns:p14="http://schemas.microsoft.com/office/powerpoint/2010/main" val="4156427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Although ALDI was providing quality services to its customers there were several points of improvements that the brand had to do to enhance customer satisfaction. Among these, the long checkout lines in the store come first. During rush hour, the customers have to stand in a queue for a long time to check out and pay bills. This process was quite time-consuming for both the customers and the brand. Standing in the line for a long time contributes to increasing the level of dissatisfaction among the customers. Moreover, the pandemic situation has added public safety concern to the list. While buying their groceries at ALDI many customers demanded safety protocol against COVID-19 so that they don't get contaminated. Since it is a legal requirement to ensure safety protocol, not following it means the violation of public safety. In the midst of this situation, ALDI had to take some actions.</a:t>
            </a:r>
          </a:p>
          <a:p>
            <a:endParaRPr lang="en-GB" dirty="0"/>
          </a:p>
        </p:txBody>
      </p:sp>
    </p:spTree>
    <p:extLst>
      <p:ext uri="{BB962C8B-B14F-4D97-AF65-F5344CB8AC3E}">
        <p14:creationId xmlns:p14="http://schemas.microsoft.com/office/powerpoint/2010/main" val="3683853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Considering various factors like competitive advantage, cost efficiency, better services quality, technology integration, etc, ALDI has invested a significant amount in the cashier-less checkout system which they are going to implement in all their stores and currently using in some stores as test run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(Walton, 2021)</a:t>
            </a:r>
            <a:r>
              <a:rPr lang="en-GB" sz="1400" dirty="0">
                <a:effectLst/>
                <a:latin typeface="Arial" panose="020B0604020202020204" pitchFamily="34" charset="0"/>
                <a:ea typeface="Times New Roman" panose="02020603050405020304" pitchFamily="18" charset="0"/>
                <a:cs typeface="Arial" panose="020B0604020202020204" pitchFamily="34" charset="0"/>
              </a:rPr>
              <a:t>. Through this system, the brand can compete with Amazon go in various markets.</a:t>
            </a:r>
          </a:p>
          <a:p>
            <a:endParaRPr lang="en-GB" dirty="0"/>
          </a:p>
        </p:txBody>
      </p:sp>
    </p:spTree>
    <p:extLst>
      <p:ext uri="{BB962C8B-B14F-4D97-AF65-F5344CB8AC3E}">
        <p14:creationId xmlns:p14="http://schemas.microsoft.com/office/powerpoint/2010/main" val="1185276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The cashier-less checkout system works in a very unique way with the integrated usage of various technologies like mobile app, scanning, facial recognition, camera footage, AI, virtual network, digital payment, etc. When a customer enters the shop and opens the mobile app the system activates. The camera and algorithm do a facial recognition based on which it keeps a record of what the customer added in the cart and which product is put back. Based on this data the system creates a bill for the products and the customer can pay with digital payment methods or any traditional method based on their convenience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(Self-Service Checkout System for Groceries, 2019)</a:t>
            </a:r>
            <a:r>
              <a:rPr lang="en-GB" sz="1400" dirty="0">
                <a:effectLst/>
                <a:latin typeface="Arial" panose="020B0604020202020204" pitchFamily="34" charset="0"/>
                <a:ea typeface="Times New Roman" panose="02020603050405020304" pitchFamily="18" charset="0"/>
                <a:cs typeface="Arial" panose="020B0604020202020204" pitchFamily="34" charset="0"/>
              </a:rPr>
              <a:t>. After the payment, the bill receipt is sent to the customer via e-mail and the system suggests some products to the customer based on their previous purchases. </a:t>
            </a:r>
          </a:p>
          <a:p>
            <a:endParaRPr lang="en-GB" dirty="0"/>
          </a:p>
        </p:txBody>
      </p:sp>
    </p:spTree>
    <p:extLst>
      <p:ext uri="{BB962C8B-B14F-4D97-AF65-F5344CB8AC3E}">
        <p14:creationId xmlns:p14="http://schemas.microsoft.com/office/powerpoint/2010/main" val="3008045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The new cashier-less system or self-checkout system that is going to be introduced has some very good advantages which are making the system more attractive to the businesses. First of all, the implication of a cashier-less checkout system saves the places of checking counter and checkout lines. Since the commercial rent is very high in certain places this method helps to reduce rent for the brand. </a:t>
            </a:r>
            <a:endParaRPr lang="en-GB" dirty="0"/>
          </a:p>
        </p:txBody>
      </p:sp>
    </p:spTree>
    <p:extLst>
      <p:ext uri="{BB962C8B-B14F-4D97-AF65-F5344CB8AC3E}">
        <p14:creationId xmlns:p14="http://schemas.microsoft.com/office/powerpoint/2010/main" val="2820526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Arial" panose="020B0604020202020204" pitchFamily="34" charset="0"/>
                <a:ea typeface="Times New Roman" panose="02020603050405020304" pitchFamily="18" charset="0"/>
                <a:cs typeface="Arial" panose="020B0604020202020204" pitchFamily="34" charset="0"/>
              </a:rPr>
              <a:t>At the same time, the cashier-less system eliminates the need for extra employees at the checkout counter through which brands require lesser employees to operate a store </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(Müller, 2019)</a:t>
            </a:r>
            <a:r>
              <a:rPr lang="en-GB" sz="1200" dirty="0">
                <a:effectLst/>
                <a:latin typeface="Arial" panose="020B0604020202020204" pitchFamily="34" charset="0"/>
                <a:ea typeface="Times New Roman" panose="02020603050405020304" pitchFamily="18" charset="0"/>
                <a:cs typeface="Arial" panose="020B0604020202020204" pitchFamily="34" charset="0"/>
              </a:rPr>
              <a:t>. Moreover, the system makes the checkout process in any shop much faster and convenient for the customers which gradually increases the level of customer satisfaction among the customers.</a:t>
            </a:r>
          </a:p>
          <a:p>
            <a:endParaRPr lang="en-GB" dirty="0"/>
          </a:p>
          <a:p>
            <a:endParaRPr lang="en-GB" dirty="0"/>
          </a:p>
        </p:txBody>
      </p:sp>
    </p:spTree>
    <p:extLst>
      <p:ext uri="{BB962C8B-B14F-4D97-AF65-F5344CB8AC3E}">
        <p14:creationId xmlns:p14="http://schemas.microsoft.com/office/powerpoint/2010/main" val="1060358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Despite many tempting advantages, the system of cashier-less checkout system has some disadvantages as well. The first one is that the system increases the difficulties of the customers. They will have to pick up each product, pack it, pay the bill without any help from a person. This might be problematic for elderly and disabled customers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(Self-Service Checkout System for Groceries, 2019)</a:t>
            </a:r>
            <a:r>
              <a:rPr lang="en-GB" sz="1400" dirty="0">
                <a:effectLst/>
                <a:latin typeface="Arial" panose="020B0604020202020204" pitchFamily="34" charset="0"/>
                <a:ea typeface="Times New Roman" panose="02020603050405020304" pitchFamily="18" charset="0"/>
                <a:cs typeface="Arial" panose="020B0604020202020204" pitchFamily="34" charset="0"/>
              </a:rPr>
              <a:t>. There can also be some threat of theft in case of system failure or hacking incident. Last but not least, human require interaction with other humans and in businesses the level of purchase satisfaction greatly relies on it. Without human interaction, the process of shopping might discourage some customers.</a:t>
            </a:r>
          </a:p>
          <a:p>
            <a:endParaRPr lang="en-GB" dirty="0"/>
          </a:p>
        </p:txBody>
      </p:sp>
    </p:spTree>
    <p:extLst>
      <p:ext uri="{BB962C8B-B14F-4D97-AF65-F5344CB8AC3E}">
        <p14:creationId xmlns:p14="http://schemas.microsoft.com/office/powerpoint/2010/main" val="453530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The presentation showed the two technologies that ALDI is using in the pandemic situation. Along with the advantages of these technologies, there are some positive impacts as well. The use of advanced technologies helps a brand to gain a competitive advantage in the market and sustain for a long period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(Asthana and Batool, 2021)</a:t>
            </a:r>
            <a:r>
              <a:rPr lang="en-GB" sz="1400" dirty="0">
                <a:effectLst/>
                <a:latin typeface="Arial" panose="020B0604020202020204" pitchFamily="34" charset="0"/>
                <a:ea typeface="Times New Roman" panose="02020603050405020304" pitchFamily="18" charset="0"/>
                <a:cs typeface="Arial" panose="020B0604020202020204" pitchFamily="34" charset="0"/>
              </a:rPr>
              <a:t>. Since this technology ensures efficiency in service people are more prone to be loyal to the brand. Moreover, these technologies will reduce the cost of operation and enhance profit function for a longer period.</a:t>
            </a:r>
          </a:p>
          <a:p>
            <a:endParaRPr lang="en-GB" dirty="0"/>
          </a:p>
        </p:txBody>
      </p:sp>
    </p:spTree>
    <p:extLst>
      <p:ext uri="{BB962C8B-B14F-4D97-AF65-F5344CB8AC3E}">
        <p14:creationId xmlns:p14="http://schemas.microsoft.com/office/powerpoint/2010/main" val="427622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400" dirty="0">
                <a:effectLst/>
                <a:latin typeface="Arial" panose="020B0604020202020204" pitchFamily="34" charset="0"/>
                <a:ea typeface="Times New Roman" panose="02020603050405020304" pitchFamily="18" charset="0"/>
                <a:cs typeface="Arial" panose="020B0604020202020204" pitchFamily="34" charset="0"/>
              </a:rPr>
              <a:t>Throughout this presentation, it has been showing how a brand is using the latest technologies and how those technologies are contributing to the company’s success. This study on ALDI shows that using proper technology and infusing it with regular business operation can help a brand to compete in any market as well as operating in the pandemic situation smoothly. Brands like Amazon, Walmart, Samsung, Facebook are the biggest examples of using tech in business to gain success. Sometimes these technologies can act as a major business opportunity and other time a way to increase business efficiency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(Avocor, 2021)</a:t>
            </a:r>
            <a:r>
              <a:rPr lang="en-GB" sz="1400" dirty="0">
                <a:effectLst/>
                <a:latin typeface="Arial" panose="020B0604020202020204" pitchFamily="34" charset="0"/>
                <a:ea typeface="Times New Roman" panose="02020603050405020304" pitchFamily="18" charset="0"/>
                <a:cs typeface="Arial" panose="020B0604020202020204" pitchFamily="34" charset="0"/>
              </a:rPr>
              <a:t>. Either way, it's up to an organisation to go for the latest tech to reap out the benefit.</a:t>
            </a:r>
          </a:p>
          <a:p>
            <a:endParaRPr lang="en-GB" dirty="0"/>
          </a:p>
        </p:txBody>
      </p:sp>
    </p:spTree>
    <p:extLst>
      <p:ext uri="{BB962C8B-B14F-4D97-AF65-F5344CB8AC3E}">
        <p14:creationId xmlns:p14="http://schemas.microsoft.com/office/powerpoint/2010/main" val="3998728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874002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 y="4400550"/>
            <a:ext cx="6753224" cy="3600450"/>
          </a:xfrm>
        </p:spPr>
        <p:txBody>
          <a:bodyPr/>
          <a:lstStyle/>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a:t>
            </a: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Aldi.com. 2021.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Welcome to ALDI</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&lt;https://www.aldi.com/&gt; [Accessed 5 April 2021].</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Asthana, R. and Batool, U., 2021.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 Positive Effects of Technology in Modern Day Business | Socialnomics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Socialnomics. Available at: &lt;https://socialnomics.net/2017/07/18/7-positive-effects-of-technology-in-modern-day-business/&gt; [Accessed 5 April 2021].</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Avocor | different by design. 2021.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Avocor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&lt;https://www.avocor.com/blog/7-advantages-of-technology-in-business-communication/&gt; [Accessed 5 April 2021].</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Gerhard, U. and Hahn, B., 2011. Wal-Mart and Aldi: Two Retail Giants in Germany.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GeoJournal</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62(1-2), pp.15-26.</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Grahns, A., 2021.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Aldi launches traffic light system to control number of customers in stores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The Sun. Available at: &lt;https://www.thesun.co.uk/money/11708773/aldi-traffic-light-system-entrances-number-customer/&gt; [Accessed 5 April 2021].</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Recent Technology and Engineering</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2019. Self-Service Checkout System for Groceries. 8(4), pp.1815-1818.</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Müller, M., 2019. Self-Checkout und Self-Scanning im deutschen Handel.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Die Aktiengesellschaft</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64(22), pp.r329-r329.</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Sprinting Retail. 2021.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Advantages and Disadvantages of 6 Retail Self-Checkout Systems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&lt;https://sprintingretail.com/blog/retail-self-checkout-systems/&gt; [Accessed 5 April 2021].</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285750" marR="0" indent="-285750" algn="just">
              <a:lnSpc>
                <a:spcPct val="107000"/>
              </a:lnSpc>
              <a:spcBef>
                <a:spcPts val="0"/>
              </a:spcBef>
              <a:spcAft>
                <a:spcPts val="900"/>
              </a:spcAft>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Walton, C., 2021.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Aldi Is Wise To Invest In Amazon Go Style Checkout-Free Technology</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Forbes. Available at: &lt;https://www.forbes.com/sites/christopherwalton/2020/08/06/aldi-is-wise-to-invest-in-amazon-go-style-checkout-free-technology/&gt; [Accessed 5 April 2021].</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029313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2329756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1804161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3356472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1157714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1566238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1412417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75555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1071289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4167082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3361010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24914561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512886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394308865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3870774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106061035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5236607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B891B-AB7E-3649-97C7-338B5D56FE40}" type="slidenum">
              <a:rPr lang="en-US" smtClean="0"/>
              <a:t>‹#›</a:t>
            </a:fld>
            <a:endParaRPr lang="en-US" dirty="0"/>
          </a:p>
        </p:txBody>
      </p:sp>
    </p:spTree>
    <p:extLst>
      <p:ext uri="{BB962C8B-B14F-4D97-AF65-F5344CB8AC3E}">
        <p14:creationId xmlns:p14="http://schemas.microsoft.com/office/powerpoint/2010/main" val="3180828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Master Slide 1">
    <p:spTree>
      <p:nvGrpSpPr>
        <p:cNvPr id="1" name=""/>
        <p:cNvGrpSpPr/>
        <p:nvPr/>
      </p:nvGrpSpPr>
      <p:grpSpPr>
        <a:xfrm>
          <a:off x="0" y="0"/>
          <a:ext cx="0" cy="0"/>
          <a:chOff x="0" y="0"/>
          <a:chExt cx="0" cy="0"/>
        </a:xfrm>
      </p:grpSpPr>
      <p:sp>
        <p:nvSpPr>
          <p:cNvPr id="5" name="Freeform 30"/>
          <p:cNvSpPr>
            <a:spLocks noChangeArrowheads="1"/>
          </p:cNvSpPr>
          <p:nvPr userDrawn="1"/>
        </p:nvSpPr>
        <p:spPr bwMode="auto">
          <a:xfrm>
            <a:off x="10931083" y="6481334"/>
            <a:ext cx="175251" cy="178676"/>
          </a:xfrm>
          <a:custGeom>
            <a:avLst/>
            <a:gdLst>
              <a:gd name="T0" fmla="*/ 222 w 444"/>
              <a:gd name="T1" fmla="*/ 0 h 454"/>
              <a:gd name="T2" fmla="*/ 222 w 444"/>
              <a:gd name="T3" fmla="*/ 0 h 454"/>
              <a:gd name="T4" fmla="*/ 0 w 444"/>
              <a:gd name="T5" fmla="*/ 222 h 454"/>
              <a:gd name="T6" fmla="*/ 222 w 444"/>
              <a:gd name="T7" fmla="*/ 453 h 454"/>
              <a:gd name="T8" fmla="*/ 443 w 444"/>
              <a:gd name="T9" fmla="*/ 222 h 454"/>
              <a:gd name="T10" fmla="*/ 222 w 444"/>
              <a:gd name="T11" fmla="*/ 0 h 454"/>
            </a:gdLst>
            <a:ahLst/>
            <a:cxnLst>
              <a:cxn ang="0">
                <a:pos x="T0" y="T1"/>
              </a:cxn>
              <a:cxn ang="0">
                <a:pos x="T2" y="T3"/>
              </a:cxn>
              <a:cxn ang="0">
                <a:pos x="T4" y="T5"/>
              </a:cxn>
              <a:cxn ang="0">
                <a:pos x="T6" y="T7"/>
              </a:cxn>
              <a:cxn ang="0">
                <a:pos x="T8" y="T9"/>
              </a:cxn>
              <a:cxn ang="0">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accent2"/>
          </a:solidFill>
          <a:ln>
            <a:noFill/>
          </a:ln>
          <a:effectLst/>
        </p:spPr>
        <p:txBody>
          <a:bodyPr wrap="none" anchor="ctr"/>
          <a:lstStyle/>
          <a:p>
            <a:endParaRPr lang="en-US" sz="900" dirty="0">
              <a:latin typeface="Calibri Light"/>
            </a:endParaRPr>
          </a:p>
        </p:txBody>
      </p:sp>
      <p:sp>
        <p:nvSpPr>
          <p:cNvPr id="6" name="Freeform 38"/>
          <p:cNvSpPr>
            <a:spLocks noChangeArrowheads="1"/>
          </p:cNvSpPr>
          <p:nvPr userDrawn="1"/>
        </p:nvSpPr>
        <p:spPr bwMode="auto">
          <a:xfrm>
            <a:off x="10981568" y="6519434"/>
            <a:ext cx="62548" cy="108388"/>
          </a:xfrm>
          <a:custGeom>
            <a:avLst/>
            <a:gdLst>
              <a:gd name="T0" fmla="*/ 124 w 133"/>
              <a:gd name="T1" fmla="*/ 204 h 231"/>
              <a:gd name="T2" fmla="*/ 124 w 133"/>
              <a:gd name="T3" fmla="*/ 204 h 231"/>
              <a:gd name="T4" fmla="*/ 124 w 133"/>
              <a:gd name="T5" fmla="*/ 230 h 231"/>
              <a:gd name="T6" fmla="*/ 97 w 133"/>
              <a:gd name="T7" fmla="*/ 230 h 231"/>
              <a:gd name="T8" fmla="*/ 0 w 133"/>
              <a:gd name="T9" fmla="*/ 133 h 231"/>
              <a:gd name="T10" fmla="*/ 0 w 133"/>
              <a:gd name="T11" fmla="*/ 107 h 231"/>
              <a:gd name="T12" fmla="*/ 97 w 133"/>
              <a:gd name="T13" fmla="*/ 9 h 231"/>
              <a:gd name="T14" fmla="*/ 124 w 133"/>
              <a:gd name="T15" fmla="*/ 9 h 231"/>
              <a:gd name="T16" fmla="*/ 124 w 133"/>
              <a:gd name="T17" fmla="*/ 35 h 231"/>
              <a:gd name="T18" fmla="*/ 44 w 133"/>
              <a:gd name="T19" fmla="*/ 115 h 231"/>
              <a:gd name="T20" fmla="*/ 124 w 133"/>
              <a:gd name="T21" fmla="*/ 204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ffectLst/>
        </p:spPr>
        <p:txBody>
          <a:bodyPr wrap="none" anchor="ctr"/>
          <a:lstStyle/>
          <a:p>
            <a:endParaRPr lang="en-US" sz="900" dirty="0">
              <a:latin typeface="Calibri Light"/>
            </a:endParaRPr>
          </a:p>
        </p:txBody>
      </p:sp>
      <p:sp>
        <p:nvSpPr>
          <p:cNvPr id="10" name="Freeform 30"/>
          <p:cNvSpPr>
            <a:spLocks noChangeArrowheads="1"/>
          </p:cNvSpPr>
          <p:nvPr userDrawn="1"/>
        </p:nvSpPr>
        <p:spPr bwMode="auto">
          <a:xfrm>
            <a:off x="11139160" y="6481115"/>
            <a:ext cx="175251" cy="178676"/>
          </a:xfrm>
          <a:custGeom>
            <a:avLst/>
            <a:gdLst>
              <a:gd name="T0" fmla="*/ 222 w 444"/>
              <a:gd name="T1" fmla="*/ 0 h 454"/>
              <a:gd name="T2" fmla="*/ 222 w 444"/>
              <a:gd name="T3" fmla="*/ 0 h 454"/>
              <a:gd name="T4" fmla="*/ 0 w 444"/>
              <a:gd name="T5" fmla="*/ 222 h 454"/>
              <a:gd name="T6" fmla="*/ 222 w 444"/>
              <a:gd name="T7" fmla="*/ 453 h 454"/>
              <a:gd name="T8" fmla="*/ 443 w 444"/>
              <a:gd name="T9" fmla="*/ 222 h 454"/>
              <a:gd name="T10" fmla="*/ 222 w 444"/>
              <a:gd name="T11" fmla="*/ 0 h 454"/>
            </a:gdLst>
            <a:ahLst/>
            <a:cxnLst>
              <a:cxn ang="0">
                <a:pos x="T0" y="T1"/>
              </a:cxn>
              <a:cxn ang="0">
                <a:pos x="T2" y="T3"/>
              </a:cxn>
              <a:cxn ang="0">
                <a:pos x="T4" y="T5"/>
              </a:cxn>
              <a:cxn ang="0">
                <a:pos x="T6" y="T7"/>
              </a:cxn>
              <a:cxn ang="0">
                <a:pos x="T8" y="T9"/>
              </a:cxn>
              <a:cxn ang="0">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accent2"/>
          </a:solidFill>
          <a:ln>
            <a:noFill/>
          </a:ln>
          <a:effectLst/>
        </p:spPr>
        <p:txBody>
          <a:bodyPr wrap="none" anchor="ctr"/>
          <a:lstStyle/>
          <a:p>
            <a:endParaRPr lang="en-US" sz="900" dirty="0">
              <a:latin typeface="Calibri Light"/>
            </a:endParaRPr>
          </a:p>
        </p:txBody>
      </p:sp>
      <p:sp>
        <p:nvSpPr>
          <p:cNvPr id="11" name="Freeform 38"/>
          <p:cNvSpPr>
            <a:spLocks noChangeArrowheads="1"/>
          </p:cNvSpPr>
          <p:nvPr userDrawn="1"/>
        </p:nvSpPr>
        <p:spPr bwMode="auto">
          <a:xfrm flipH="1">
            <a:off x="11185500" y="6519215"/>
            <a:ext cx="62219" cy="108388"/>
          </a:xfrm>
          <a:custGeom>
            <a:avLst/>
            <a:gdLst>
              <a:gd name="T0" fmla="*/ 124 w 133"/>
              <a:gd name="T1" fmla="*/ 204 h 231"/>
              <a:gd name="T2" fmla="*/ 124 w 133"/>
              <a:gd name="T3" fmla="*/ 204 h 231"/>
              <a:gd name="T4" fmla="*/ 124 w 133"/>
              <a:gd name="T5" fmla="*/ 230 h 231"/>
              <a:gd name="T6" fmla="*/ 97 w 133"/>
              <a:gd name="T7" fmla="*/ 230 h 231"/>
              <a:gd name="T8" fmla="*/ 0 w 133"/>
              <a:gd name="T9" fmla="*/ 133 h 231"/>
              <a:gd name="T10" fmla="*/ 0 w 133"/>
              <a:gd name="T11" fmla="*/ 107 h 231"/>
              <a:gd name="T12" fmla="*/ 97 w 133"/>
              <a:gd name="T13" fmla="*/ 9 h 231"/>
              <a:gd name="T14" fmla="*/ 124 w 133"/>
              <a:gd name="T15" fmla="*/ 9 h 231"/>
              <a:gd name="T16" fmla="*/ 124 w 133"/>
              <a:gd name="T17" fmla="*/ 35 h 231"/>
              <a:gd name="T18" fmla="*/ 44 w 133"/>
              <a:gd name="T19" fmla="*/ 115 h 231"/>
              <a:gd name="T20" fmla="*/ 124 w 133"/>
              <a:gd name="T21" fmla="*/ 204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ffectLst/>
        </p:spPr>
        <p:txBody>
          <a:bodyPr wrap="none" anchor="ctr"/>
          <a:lstStyle/>
          <a:p>
            <a:endParaRPr lang="en-US" sz="900" dirty="0">
              <a:latin typeface="Calibri Light"/>
            </a:endParaRPr>
          </a:p>
        </p:txBody>
      </p:sp>
      <p:sp>
        <p:nvSpPr>
          <p:cNvPr id="12" name="Teardrop 11"/>
          <p:cNvSpPr/>
          <p:nvPr userDrawn="1"/>
        </p:nvSpPr>
        <p:spPr>
          <a:xfrm>
            <a:off x="11541411" y="405699"/>
            <a:ext cx="356581" cy="356477"/>
          </a:xfrm>
          <a:prstGeom prst="teardrop">
            <a:avLst/>
          </a:prstGeom>
          <a:solidFill>
            <a:schemeClr val="accent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latin typeface="Calibri Light"/>
            </a:endParaRPr>
          </a:p>
        </p:txBody>
      </p:sp>
      <p:sp>
        <p:nvSpPr>
          <p:cNvPr id="13" name="TextBox 12"/>
          <p:cNvSpPr txBox="1"/>
          <p:nvPr userDrawn="1"/>
        </p:nvSpPr>
        <p:spPr>
          <a:xfrm>
            <a:off x="11533693" y="409839"/>
            <a:ext cx="391417" cy="307758"/>
          </a:xfrm>
          <a:prstGeom prst="rect">
            <a:avLst/>
          </a:prstGeom>
          <a:noFill/>
        </p:spPr>
        <p:txBody>
          <a:bodyPr wrap="none" lIns="91422" tIns="45711" rIns="91422" bIns="45711" rtlCol="0">
            <a:spAutoFit/>
          </a:bodyPr>
          <a:lstStyle/>
          <a:p>
            <a:pPr algn="ctr"/>
            <a:fld id="{260E2A6B-A809-4840-BF14-8648BC0BDF87}" type="slidenum">
              <a:rPr lang="id-ID" sz="1400" b="1" smtClean="0">
                <a:solidFill>
                  <a:schemeClr val="bg1"/>
                </a:solidFill>
                <a:latin typeface="Calibri Light"/>
                <a:cs typeface="Calibri Light"/>
              </a:rPr>
              <a:pPr algn="ctr"/>
              <a:t>‹#›</a:t>
            </a:fld>
            <a:endParaRPr lang="id-ID" sz="1400" dirty="0">
              <a:solidFill>
                <a:schemeClr val="bg1"/>
              </a:solidFill>
              <a:latin typeface="Calibri Light"/>
              <a:cs typeface="Calibri Light"/>
            </a:endParaRPr>
          </a:p>
        </p:txBody>
      </p:sp>
      <p:sp>
        <p:nvSpPr>
          <p:cNvPr id="9" name="TextBox 8"/>
          <p:cNvSpPr txBox="1"/>
          <p:nvPr userDrawn="1"/>
        </p:nvSpPr>
        <p:spPr>
          <a:xfrm>
            <a:off x="812902" y="6417211"/>
            <a:ext cx="1828025" cy="276999"/>
          </a:xfrm>
          <a:prstGeom prst="rect">
            <a:avLst/>
          </a:prstGeom>
          <a:noFill/>
        </p:spPr>
        <p:txBody>
          <a:bodyPr wrap="square" rtlCol="0">
            <a:spAutoFit/>
          </a:bodyPr>
          <a:lstStyle/>
          <a:p>
            <a:r>
              <a:rPr lang="id-ID" sz="1200" b="1" dirty="0">
                <a:solidFill>
                  <a:schemeClr val="tx1"/>
                </a:solidFill>
                <a:latin typeface="Lato Regular"/>
                <a:cs typeface="Lato Regular"/>
              </a:rPr>
              <a:t>Capitalist</a:t>
            </a:r>
            <a:r>
              <a:rPr lang="id-ID" sz="1200" b="1" dirty="0">
                <a:solidFill>
                  <a:schemeClr val="tx1"/>
                </a:solidFill>
                <a:latin typeface="+mj-lt"/>
              </a:rPr>
              <a:t> </a:t>
            </a:r>
            <a:r>
              <a:rPr lang="id-ID" sz="1200" b="0" dirty="0">
                <a:solidFill>
                  <a:schemeClr val="tx1"/>
                </a:solidFill>
                <a:latin typeface="Calibri Light"/>
                <a:cs typeface="Calibri Light"/>
              </a:rPr>
              <a:t>Slides</a:t>
            </a:r>
          </a:p>
        </p:txBody>
      </p:sp>
    </p:spTree>
    <p:extLst>
      <p:ext uri="{BB962C8B-B14F-4D97-AF65-F5344CB8AC3E}">
        <p14:creationId xmlns:p14="http://schemas.microsoft.com/office/powerpoint/2010/main" val="21757385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Default Slide">
    <p:spTree>
      <p:nvGrpSpPr>
        <p:cNvPr id="1" name=""/>
        <p:cNvGrpSpPr/>
        <p:nvPr/>
      </p:nvGrpSpPr>
      <p:grpSpPr>
        <a:xfrm>
          <a:off x="0" y="0"/>
          <a:ext cx="0" cy="0"/>
          <a:chOff x="0" y="0"/>
          <a:chExt cx="0" cy="0"/>
        </a:xfrm>
      </p:grpSpPr>
      <p:sp>
        <p:nvSpPr>
          <p:cNvPr id="24" name="TextBox 23"/>
          <p:cNvSpPr txBox="1"/>
          <p:nvPr userDrawn="1"/>
        </p:nvSpPr>
        <p:spPr>
          <a:xfrm>
            <a:off x="812902" y="6417211"/>
            <a:ext cx="1828025" cy="276999"/>
          </a:xfrm>
          <a:prstGeom prst="rect">
            <a:avLst/>
          </a:prstGeom>
          <a:noFill/>
        </p:spPr>
        <p:txBody>
          <a:bodyPr wrap="square" rtlCol="0">
            <a:spAutoFit/>
          </a:bodyPr>
          <a:lstStyle/>
          <a:p>
            <a:r>
              <a:rPr lang="id-ID" sz="1200" b="1" dirty="0">
                <a:solidFill>
                  <a:schemeClr val="tx1"/>
                </a:solidFill>
                <a:latin typeface="Raleway"/>
                <a:cs typeface="Raleway"/>
              </a:rPr>
              <a:t>Entrepreneur</a:t>
            </a:r>
            <a:r>
              <a:rPr lang="id-ID" sz="1200" b="1" dirty="0">
                <a:solidFill>
                  <a:schemeClr val="tx1"/>
                </a:solidFill>
                <a:latin typeface="+mj-lt"/>
              </a:rPr>
              <a:t> </a:t>
            </a:r>
            <a:r>
              <a:rPr lang="id-ID" sz="1200" b="0" dirty="0">
                <a:solidFill>
                  <a:schemeClr val="tx1"/>
                </a:solidFill>
                <a:latin typeface="Lato Light"/>
                <a:cs typeface="Lato Light"/>
              </a:rPr>
              <a:t>Slides</a:t>
            </a:r>
          </a:p>
        </p:txBody>
      </p:sp>
      <p:sp>
        <p:nvSpPr>
          <p:cNvPr id="10" name="Freeform 30"/>
          <p:cNvSpPr>
            <a:spLocks noChangeArrowheads="1"/>
          </p:cNvSpPr>
          <p:nvPr userDrawn="1"/>
        </p:nvSpPr>
        <p:spPr bwMode="auto">
          <a:xfrm>
            <a:off x="10931083" y="6481334"/>
            <a:ext cx="175251" cy="178676"/>
          </a:xfrm>
          <a:custGeom>
            <a:avLst/>
            <a:gdLst>
              <a:gd name="T0" fmla="*/ 222 w 444"/>
              <a:gd name="T1" fmla="*/ 0 h 454"/>
              <a:gd name="T2" fmla="*/ 222 w 444"/>
              <a:gd name="T3" fmla="*/ 0 h 454"/>
              <a:gd name="T4" fmla="*/ 0 w 444"/>
              <a:gd name="T5" fmla="*/ 222 h 454"/>
              <a:gd name="T6" fmla="*/ 222 w 444"/>
              <a:gd name="T7" fmla="*/ 453 h 454"/>
              <a:gd name="T8" fmla="*/ 443 w 444"/>
              <a:gd name="T9" fmla="*/ 222 h 454"/>
              <a:gd name="T10" fmla="*/ 222 w 444"/>
              <a:gd name="T11" fmla="*/ 0 h 454"/>
            </a:gdLst>
            <a:ahLst/>
            <a:cxnLst>
              <a:cxn ang="0">
                <a:pos x="T0" y="T1"/>
              </a:cxn>
              <a:cxn ang="0">
                <a:pos x="T2" y="T3"/>
              </a:cxn>
              <a:cxn ang="0">
                <a:pos x="T4" y="T5"/>
              </a:cxn>
              <a:cxn ang="0">
                <a:pos x="T6" y="T7"/>
              </a:cxn>
              <a:cxn ang="0">
                <a:pos x="T8" y="T9"/>
              </a:cxn>
              <a:cxn ang="0">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tx2"/>
          </a:solidFill>
          <a:ln>
            <a:noFill/>
          </a:ln>
          <a:effectLst/>
        </p:spPr>
        <p:txBody>
          <a:bodyPr wrap="none" anchor="ctr"/>
          <a:lstStyle/>
          <a:p>
            <a:endParaRPr lang="en-US" sz="900" dirty="0"/>
          </a:p>
        </p:txBody>
      </p:sp>
      <p:sp>
        <p:nvSpPr>
          <p:cNvPr id="11" name="Freeform 38"/>
          <p:cNvSpPr>
            <a:spLocks noChangeArrowheads="1"/>
          </p:cNvSpPr>
          <p:nvPr userDrawn="1"/>
        </p:nvSpPr>
        <p:spPr bwMode="auto">
          <a:xfrm>
            <a:off x="10981568" y="6519434"/>
            <a:ext cx="62548" cy="108388"/>
          </a:xfrm>
          <a:custGeom>
            <a:avLst/>
            <a:gdLst>
              <a:gd name="T0" fmla="*/ 124 w 133"/>
              <a:gd name="T1" fmla="*/ 204 h 231"/>
              <a:gd name="T2" fmla="*/ 124 w 133"/>
              <a:gd name="T3" fmla="*/ 204 h 231"/>
              <a:gd name="T4" fmla="*/ 124 w 133"/>
              <a:gd name="T5" fmla="*/ 230 h 231"/>
              <a:gd name="T6" fmla="*/ 97 w 133"/>
              <a:gd name="T7" fmla="*/ 230 h 231"/>
              <a:gd name="T8" fmla="*/ 0 w 133"/>
              <a:gd name="T9" fmla="*/ 133 h 231"/>
              <a:gd name="T10" fmla="*/ 0 w 133"/>
              <a:gd name="T11" fmla="*/ 107 h 231"/>
              <a:gd name="T12" fmla="*/ 97 w 133"/>
              <a:gd name="T13" fmla="*/ 9 h 231"/>
              <a:gd name="T14" fmla="*/ 124 w 133"/>
              <a:gd name="T15" fmla="*/ 9 h 231"/>
              <a:gd name="T16" fmla="*/ 124 w 133"/>
              <a:gd name="T17" fmla="*/ 35 h 231"/>
              <a:gd name="T18" fmla="*/ 44 w 133"/>
              <a:gd name="T19" fmla="*/ 115 h 231"/>
              <a:gd name="T20" fmla="*/ 124 w 133"/>
              <a:gd name="T21" fmla="*/ 204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ffectLst/>
        </p:spPr>
        <p:txBody>
          <a:bodyPr wrap="none" anchor="ctr"/>
          <a:lstStyle/>
          <a:p>
            <a:endParaRPr lang="en-US" sz="900" dirty="0"/>
          </a:p>
        </p:txBody>
      </p:sp>
      <p:sp>
        <p:nvSpPr>
          <p:cNvPr id="12" name="Freeform 30"/>
          <p:cNvSpPr>
            <a:spLocks noChangeArrowheads="1"/>
          </p:cNvSpPr>
          <p:nvPr userDrawn="1"/>
        </p:nvSpPr>
        <p:spPr bwMode="auto">
          <a:xfrm>
            <a:off x="11139160" y="6481115"/>
            <a:ext cx="175251" cy="178676"/>
          </a:xfrm>
          <a:custGeom>
            <a:avLst/>
            <a:gdLst>
              <a:gd name="T0" fmla="*/ 222 w 444"/>
              <a:gd name="T1" fmla="*/ 0 h 454"/>
              <a:gd name="T2" fmla="*/ 222 w 444"/>
              <a:gd name="T3" fmla="*/ 0 h 454"/>
              <a:gd name="T4" fmla="*/ 0 w 444"/>
              <a:gd name="T5" fmla="*/ 222 h 454"/>
              <a:gd name="T6" fmla="*/ 222 w 444"/>
              <a:gd name="T7" fmla="*/ 453 h 454"/>
              <a:gd name="T8" fmla="*/ 443 w 444"/>
              <a:gd name="T9" fmla="*/ 222 h 454"/>
              <a:gd name="T10" fmla="*/ 222 w 444"/>
              <a:gd name="T11" fmla="*/ 0 h 454"/>
            </a:gdLst>
            <a:ahLst/>
            <a:cxnLst>
              <a:cxn ang="0">
                <a:pos x="T0" y="T1"/>
              </a:cxn>
              <a:cxn ang="0">
                <a:pos x="T2" y="T3"/>
              </a:cxn>
              <a:cxn ang="0">
                <a:pos x="T4" y="T5"/>
              </a:cxn>
              <a:cxn ang="0">
                <a:pos x="T6" y="T7"/>
              </a:cxn>
              <a:cxn ang="0">
                <a:pos x="T8" y="T9"/>
              </a:cxn>
              <a:cxn ang="0">
                <a:pos x="T10" y="T11"/>
              </a:cxn>
            </a:cxnLst>
            <a:rect l="0" t="0" r="r" b="b"/>
            <a:pathLst>
              <a:path w="444" h="454">
                <a:moveTo>
                  <a:pt x="222" y="0"/>
                </a:moveTo>
                <a:lnTo>
                  <a:pt x="222" y="0"/>
                </a:lnTo>
                <a:cubicBezTo>
                  <a:pt x="35" y="0"/>
                  <a:pt x="0" y="45"/>
                  <a:pt x="0" y="222"/>
                </a:cubicBezTo>
                <a:cubicBezTo>
                  <a:pt x="0" y="408"/>
                  <a:pt x="35" y="453"/>
                  <a:pt x="222" y="453"/>
                </a:cubicBezTo>
                <a:cubicBezTo>
                  <a:pt x="407" y="453"/>
                  <a:pt x="443" y="408"/>
                  <a:pt x="443" y="222"/>
                </a:cubicBezTo>
                <a:cubicBezTo>
                  <a:pt x="443" y="45"/>
                  <a:pt x="407" y="0"/>
                  <a:pt x="222" y="0"/>
                </a:cubicBezTo>
              </a:path>
            </a:pathLst>
          </a:custGeom>
          <a:solidFill>
            <a:schemeClr val="tx2"/>
          </a:solidFill>
          <a:ln>
            <a:noFill/>
          </a:ln>
          <a:effectLst/>
        </p:spPr>
        <p:txBody>
          <a:bodyPr wrap="none" anchor="ctr"/>
          <a:lstStyle/>
          <a:p>
            <a:endParaRPr lang="en-US" sz="900" dirty="0"/>
          </a:p>
        </p:txBody>
      </p:sp>
      <p:sp>
        <p:nvSpPr>
          <p:cNvPr id="13" name="Freeform 38"/>
          <p:cNvSpPr>
            <a:spLocks noChangeArrowheads="1"/>
          </p:cNvSpPr>
          <p:nvPr userDrawn="1"/>
        </p:nvSpPr>
        <p:spPr bwMode="auto">
          <a:xfrm flipH="1">
            <a:off x="11185500" y="6519215"/>
            <a:ext cx="62219" cy="108388"/>
          </a:xfrm>
          <a:custGeom>
            <a:avLst/>
            <a:gdLst>
              <a:gd name="T0" fmla="*/ 124 w 133"/>
              <a:gd name="T1" fmla="*/ 204 h 231"/>
              <a:gd name="T2" fmla="*/ 124 w 133"/>
              <a:gd name="T3" fmla="*/ 204 h 231"/>
              <a:gd name="T4" fmla="*/ 124 w 133"/>
              <a:gd name="T5" fmla="*/ 230 h 231"/>
              <a:gd name="T6" fmla="*/ 97 w 133"/>
              <a:gd name="T7" fmla="*/ 230 h 231"/>
              <a:gd name="T8" fmla="*/ 0 w 133"/>
              <a:gd name="T9" fmla="*/ 133 h 231"/>
              <a:gd name="T10" fmla="*/ 0 w 133"/>
              <a:gd name="T11" fmla="*/ 107 h 231"/>
              <a:gd name="T12" fmla="*/ 97 w 133"/>
              <a:gd name="T13" fmla="*/ 9 h 231"/>
              <a:gd name="T14" fmla="*/ 124 w 133"/>
              <a:gd name="T15" fmla="*/ 9 h 231"/>
              <a:gd name="T16" fmla="*/ 124 w 133"/>
              <a:gd name="T17" fmla="*/ 35 h 231"/>
              <a:gd name="T18" fmla="*/ 44 w 133"/>
              <a:gd name="T19" fmla="*/ 115 h 231"/>
              <a:gd name="T20" fmla="*/ 124 w 133"/>
              <a:gd name="T21" fmla="*/ 204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3" h="231">
                <a:moveTo>
                  <a:pt x="124" y="204"/>
                </a:moveTo>
                <a:lnTo>
                  <a:pt x="124" y="204"/>
                </a:lnTo>
                <a:cubicBezTo>
                  <a:pt x="132" y="213"/>
                  <a:pt x="132" y="221"/>
                  <a:pt x="124" y="230"/>
                </a:cubicBezTo>
                <a:cubicBezTo>
                  <a:pt x="115" y="230"/>
                  <a:pt x="106" y="230"/>
                  <a:pt x="97" y="230"/>
                </a:cubicBezTo>
                <a:cubicBezTo>
                  <a:pt x="0" y="133"/>
                  <a:pt x="0" y="133"/>
                  <a:pt x="0" y="133"/>
                </a:cubicBezTo>
                <a:cubicBezTo>
                  <a:pt x="0" y="124"/>
                  <a:pt x="0" y="115"/>
                  <a:pt x="0" y="107"/>
                </a:cubicBezTo>
                <a:cubicBezTo>
                  <a:pt x="97" y="9"/>
                  <a:pt x="97" y="9"/>
                  <a:pt x="97" y="9"/>
                </a:cubicBezTo>
                <a:cubicBezTo>
                  <a:pt x="106" y="0"/>
                  <a:pt x="115" y="0"/>
                  <a:pt x="124" y="9"/>
                </a:cubicBezTo>
                <a:cubicBezTo>
                  <a:pt x="132" y="17"/>
                  <a:pt x="132" y="26"/>
                  <a:pt x="124" y="35"/>
                </a:cubicBezTo>
                <a:cubicBezTo>
                  <a:pt x="44" y="115"/>
                  <a:pt x="44" y="115"/>
                  <a:pt x="44" y="115"/>
                </a:cubicBezTo>
                <a:lnTo>
                  <a:pt x="124" y="204"/>
                </a:lnTo>
              </a:path>
            </a:pathLst>
          </a:custGeom>
          <a:solidFill>
            <a:schemeClr val="bg1"/>
          </a:solidFill>
          <a:ln>
            <a:noFill/>
          </a:ln>
          <a:effectLst/>
        </p:spPr>
        <p:txBody>
          <a:bodyPr wrap="none" anchor="ctr"/>
          <a:lstStyle/>
          <a:p>
            <a:endParaRPr lang="en-US" sz="900" dirty="0"/>
          </a:p>
        </p:txBody>
      </p:sp>
      <p:sp>
        <p:nvSpPr>
          <p:cNvPr id="14" name="Teardrop 13"/>
          <p:cNvSpPr/>
          <p:nvPr userDrawn="1"/>
        </p:nvSpPr>
        <p:spPr>
          <a:xfrm>
            <a:off x="11541411" y="405699"/>
            <a:ext cx="356581" cy="356477"/>
          </a:xfrm>
          <a:prstGeom prst="teardrop">
            <a:avLst/>
          </a:prstGeom>
          <a:solidFill>
            <a:schemeClr val="tx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p>
        </p:txBody>
      </p:sp>
      <p:sp>
        <p:nvSpPr>
          <p:cNvPr id="15" name="TextBox 14"/>
          <p:cNvSpPr txBox="1"/>
          <p:nvPr userDrawn="1"/>
        </p:nvSpPr>
        <p:spPr>
          <a:xfrm>
            <a:off x="11518464" y="409839"/>
            <a:ext cx="421874" cy="307758"/>
          </a:xfrm>
          <a:prstGeom prst="rect">
            <a:avLst/>
          </a:prstGeom>
          <a:noFill/>
        </p:spPr>
        <p:txBody>
          <a:bodyPr wrap="none" lIns="91422" tIns="45711" rIns="91422" bIns="45711" rtlCol="0">
            <a:spAutoFit/>
          </a:bodyPr>
          <a:lstStyle/>
          <a:p>
            <a:pPr algn="ctr"/>
            <a:fld id="{260E2A6B-A809-4840-BF14-8648BC0BDF87}" type="slidenum">
              <a:rPr lang="id-ID" sz="1400" b="1" smtClean="0">
                <a:solidFill>
                  <a:schemeClr val="bg1"/>
                </a:solidFill>
                <a:latin typeface="Raleway Light"/>
                <a:cs typeface="Raleway Light"/>
              </a:rPr>
              <a:pPr algn="ctr"/>
              <a:t>‹#›</a:t>
            </a:fld>
            <a:endParaRPr lang="id-ID" sz="1400" dirty="0">
              <a:solidFill>
                <a:schemeClr val="bg1"/>
              </a:solidFill>
              <a:latin typeface="Raleway Light"/>
              <a:cs typeface="Raleway Light"/>
            </a:endParaRPr>
          </a:p>
        </p:txBody>
      </p:sp>
    </p:spTree>
    <p:extLst>
      <p:ext uri="{BB962C8B-B14F-4D97-AF65-F5344CB8AC3E}">
        <p14:creationId xmlns:p14="http://schemas.microsoft.com/office/powerpoint/2010/main" val="11456064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tart-Company">
    <p:spTree>
      <p:nvGrpSpPr>
        <p:cNvPr id="1" name=""/>
        <p:cNvGrpSpPr/>
        <p:nvPr/>
      </p:nvGrpSpPr>
      <p:grpSpPr>
        <a:xfrm>
          <a:off x="0" y="0"/>
          <a:ext cx="0" cy="0"/>
          <a:chOff x="0" y="0"/>
          <a:chExt cx="0" cy="0"/>
        </a:xfrm>
      </p:grpSpPr>
      <p:sp>
        <p:nvSpPr>
          <p:cNvPr id="10" name="Teardrop 9"/>
          <p:cNvSpPr/>
          <p:nvPr userDrawn="1"/>
        </p:nvSpPr>
        <p:spPr>
          <a:xfrm>
            <a:off x="11541411" y="405699"/>
            <a:ext cx="356581" cy="356477"/>
          </a:xfrm>
          <a:prstGeom prst="teardrop">
            <a:avLst/>
          </a:prstGeom>
          <a:solidFill>
            <a:schemeClr val="accent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00" dirty="0">
              <a:latin typeface="Calibri Light"/>
            </a:endParaRPr>
          </a:p>
        </p:txBody>
      </p:sp>
      <p:sp>
        <p:nvSpPr>
          <p:cNvPr id="11" name="TextBox 10"/>
          <p:cNvSpPr txBox="1"/>
          <p:nvPr userDrawn="1"/>
        </p:nvSpPr>
        <p:spPr>
          <a:xfrm>
            <a:off x="11533693" y="409839"/>
            <a:ext cx="391417" cy="307758"/>
          </a:xfrm>
          <a:prstGeom prst="rect">
            <a:avLst/>
          </a:prstGeom>
          <a:noFill/>
        </p:spPr>
        <p:txBody>
          <a:bodyPr wrap="none" lIns="91422" tIns="45711" rIns="91422" bIns="45711" rtlCol="0">
            <a:spAutoFit/>
          </a:bodyPr>
          <a:lstStyle/>
          <a:p>
            <a:pPr algn="ctr"/>
            <a:fld id="{260E2A6B-A809-4840-BF14-8648BC0BDF87}" type="slidenum">
              <a:rPr lang="id-ID" sz="1400" b="1" smtClean="0">
                <a:solidFill>
                  <a:schemeClr val="bg1"/>
                </a:solidFill>
                <a:latin typeface="Calibri Light"/>
                <a:cs typeface="Calibri Light"/>
              </a:rPr>
              <a:pPr algn="ctr"/>
              <a:t>‹#›</a:t>
            </a:fld>
            <a:endParaRPr lang="id-ID" sz="1400" dirty="0">
              <a:solidFill>
                <a:schemeClr val="bg1"/>
              </a:solidFill>
              <a:latin typeface="Calibri Light"/>
              <a:cs typeface="Calibri Light"/>
            </a:endParaRPr>
          </a:p>
        </p:txBody>
      </p:sp>
    </p:spTree>
    <p:extLst>
      <p:ext uri="{BB962C8B-B14F-4D97-AF65-F5344CB8AC3E}">
        <p14:creationId xmlns:p14="http://schemas.microsoft.com/office/powerpoint/2010/main" val="30896932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10" name="Picture Placeholder 8"/>
          <p:cNvSpPr>
            <a:spLocks noGrp="1"/>
          </p:cNvSpPr>
          <p:nvPr>
            <p:ph type="pic" sz="quarter" idx="10"/>
          </p:nvPr>
        </p:nvSpPr>
        <p:spPr>
          <a:xfrm>
            <a:off x="6589649" y="1395413"/>
            <a:ext cx="4741245" cy="4742657"/>
          </a:xfrm>
        </p:spPr>
        <p:txBody>
          <a:bodyPr>
            <a:normAutofit/>
          </a:bodyPr>
          <a:lstStyle>
            <a:lvl1pPr marL="0" indent="0">
              <a:buNone/>
              <a:defRPr sz="1800">
                <a:solidFill>
                  <a:schemeClr val="tx1"/>
                </a:solidFill>
              </a:defRPr>
            </a:lvl1pPr>
          </a:lstStyle>
          <a:p>
            <a:endParaRPr lang="en-US" dirty="0"/>
          </a:p>
        </p:txBody>
      </p:sp>
    </p:spTree>
    <p:extLst>
      <p:ext uri="{BB962C8B-B14F-4D97-AF65-F5344CB8AC3E}">
        <p14:creationId xmlns:p14="http://schemas.microsoft.com/office/powerpoint/2010/main" val="2859900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Meet the Team">
    <p:spTree>
      <p:nvGrpSpPr>
        <p:cNvPr id="1" name=""/>
        <p:cNvGrpSpPr/>
        <p:nvPr/>
      </p:nvGrpSpPr>
      <p:grpSpPr>
        <a:xfrm>
          <a:off x="0" y="0"/>
          <a:ext cx="0" cy="0"/>
          <a:chOff x="0" y="0"/>
          <a:chExt cx="0" cy="0"/>
        </a:xfrm>
      </p:grpSpPr>
      <p:sp>
        <p:nvSpPr>
          <p:cNvPr id="23" name="Picture Placeholder 22"/>
          <p:cNvSpPr>
            <a:spLocks noGrp="1"/>
          </p:cNvSpPr>
          <p:nvPr>
            <p:ph type="pic" sz="quarter" idx="15"/>
          </p:nvPr>
        </p:nvSpPr>
        <p:spPr>
          <a:xfrm>
            <a:off x="1109428" y="1591735"/>
            <a:ext cx="2133600" cy="2133600"/>
          </a:xfrm>
          <a:prstGeom prst="rect">
            <a:avLst/>
          </a:prstGeom>
        </p:spPr>
        <p:txBody>
          <a:bodyPr>
            <a:normAutofit/>
          </a:bodyPr>
          <a:lstStyle>
            <a:lvl1pPr>
              <a:defRPr sz="1600"/>
            </a:lvl1pPr>
          </a:lstStyle>
          <a:p>
            <a:endParaRPr lang="en-US" dirty="0"/>
          </a:p>
        </p:txBody>
      </p:sp>
      <p:sp>
        <p:nvSpPr>
          <p:cNvPr id="18" name="Picture Placeholder 22"/>
          <p:cNvSpPr>
            <a:spLocks noGrp="1"/>
          </p:cNvSpPr>
          <p:nvPr>
            <p:ph type="pic" sz="quarter" idx="16"/>
          </p:nvPr>
        </p:nvSpPr>
        <p:spPr>
          <a:xfrm>
            <a:off x="3657600" y="1591735"/>
            <a:ext cx="2133600" cy="2133600"/>
          </a:xfrm>
          <a:prstGeom prst="rect">
            <a:avLst/>
          </a:prstGeom>
        </p:spPr>
        <p:txBody>
          <a:bodyPr>
            <a:normAutofit/>
          </a:bodyPr>
          <a:lstStyle>
            <a:lvl1pPr>
              <a:defRPr sz="1600"/>
            </a:lvl1pPr>
          </a:lstStyle>
          <a:p>
            <a:endParaRPr lang="en-US" dirty="0"/>
          </a:p>
        </p:txBody>
      </p:sp>
      <p:sp>
        <p:nvSpPr>
          <p:cNvPr id="19" name="Picture Placeholder 22"/>
          <p:cNvSpPr>
            <a:spLocks noGrp="1"/>
          </p:cNvSpPr>
          <p:nvPr>
            <p:ph type="pic" sz="quarter" idx="17"/>
          </p:nvPr>
        </p:nvSpPr>
        <p:spPr>
          <a:xfrm>
            <a:off x="6096000" y="1591735"/>
            <a:ext cx="2133600" cy="2133600"/>
          </a:xfrm>
          <a:prstGeom prst="rect">
            <a:avLst/>
          </a:prstGeom>
        </p:spPr>
        <p:txBody>
          <a:bodyPr>
            <a:normAutofit/>
          </a:bodyPr>
          <a:lstStyle>
            <a:lvl1pPr>
              <a:defRPr sz="1600"/>
            </a:lvl1pPr>
          </a:lstStyle>
          <a:p>
            <a:endParaRPr lang="en-US" dirty="0"/>
          </a:p>
        </p:txBody>
      </p:sp>
      <p:sp>
        <p:nvSpPr>
          <p:cNvPr id="20" name="Picture Placeholder 22"/>
          <p:cNvSpPr>
            <a:spLocks noGrp="1"/>
          </p:cNvSpPr>
          <p:nvPr>
            <p:ph type="pic" sz="quarter" idx="18"/>
          </p:nvPr>
        </p:nvSpPr>
        <p:spPr>
          <a:xfrm>
            <a:off x="8534400" y="1591735"/>
            <a:ext cx="2133600" cy="2133600"/>
          </a:xfrm>
          <a:prstGeom prst="rect">
            <a:avLst/>
          </a:prstGeom>
        </p:spPr>
        <p:txBody>
          <a:bodyPr>
            <a:normAutofit/>
          </a:bodyPr>
          <a:lstStyle>
            <a:lvl1pPr>
              <a:defRPr sz="1600"/>
            </a:lvl1pPr>
          </a:lstStyle>
          <a:p>
            <a:endParaRPr lang="en-US" dirty="0"/>
          </a:p>
        </p:txBody>
      </p:sp>
    </p:spTree>
    <p:extLst>
      <p:ext uri="{BB962C8B-B14F-4D97-AF65-F5344CB8AC3E}">
        <p14:creationId xmlns:p14="http://schemas.microsoft.com/office/powerpoint/2010/main" val="231694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ndividual of the Team">
    <p:spTree>
      <p:nvGrpSpPr>
        <p:cNvPr id="1" name=""/>
        <p:cNvGrpSpPr/>
        <p:nvPr/>
      </p:nvGrpSpPr>
      <p:grpSpPr>
        <a:xfrm>
          <a:off x="0" y="0"/>
          <a:ext cx="0" cy="0"/>
          <a:chOff x="0" y="0"/>
          <a:chExt cx="0" cy="0"/>
        </a:xfrm>
      </p:grpSpPr>
      <p:sp>
        <p:nvSpPr>
          <p:cNvPr id="23" name="Picture Placeholder 22"/>
          <p:cNvSpPr>
            <a:spLocks noGrp="1"/>
          </p:cNvSpPr>
          <p:nvPr>
            <p:ph type="pic" sz="quarter" idx="15"/>
          </p:nvPr>
        </p:nvSpPr>
        <p:spPr>
          <a:xfrm>
            <a:off x="861107" y="1708627"/>
            <a:ext cx="3165944" cy="3165944"/>
          </a:xfrm>
          <a:prstGeom prst="rect">
            <a:avLst/>
          </a:prstGeom>
        </p:spPr>
        <p:txBody>
          <a:bodyPr>
            <a:normAutofit/>
          </a:bodyPr>
          <a:lstStyle>
            <a:lvl1pPr>
              <a:defRPr sz="1600"/>
            </a:lvl1pPr>
          </a:lstStyle>
          <a:p>
            <a:endParaRPr lang="en-US" dirty="0"/>
          </a:p>
        </p:txBody>
      </p:sp>
    </p:spTree>
    <p:extLst>
      <p:ext uri="{BB962C8B-B14F-4D97-AF65-F5344CB8AC3E}">
        <p14:creationId xmlns:p14="http://schemas.microsoft.com/office/powerpoint/2010/main" val="37019109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ortfolio Two">
    <p:spTree>
      <p:nvGrpSpPr>
        <p:cNvPr id="1" name=""/>
        <p:cNvGrpSpPr/>
        <p:nvPr/>
      </p:nvGrpSpPr>
      <p:grpSpPr>
        <a:xfrm>
          <a:off x="0" y="0"/>
          <a:ext cx="0" cy="0"/>
          <a:chOff x="0" y="0"/>
          <a:chExt cx="0" cy="0"/>
        </a:xfrm>
      </p:grpSpPr>
      <p:sp>
        <p:nvSpPr>
          <p:cNvPr id="37" name="Picture Placeholder 13"/>
          <p:cNvSpPr>
            <a:spLocks noGrp="1" noChangeAspect="1"/>
          </p:cNvSpPr>
          <p:nvPr>
            <p:ph type="pic" sz="quarter" idx="15"/>
          </p:nvPr>
        </p:nvSpPr>
        <p:spPr>
          <a:xfrm>
            <a:off x="1159821" y="152400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38" name="Picture Placeholder 13"/>
          <p:cNvSpPr>
            <a:spLocks noGrp="1" noChangeAspect="1"/>
          </p:cNvSpPr>
          <p:nvPr>
            <p:ph type="pic" sz="quarter" idx="16"/>
          </p:nvPr>
        </p:nvSpPr>
        <p:spPr>
          <a:xfrm>
            <a:off x="2322101" y="152400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0" name="Picture Placeholder 13"/>
          <p:cNvSpPr>
            <a:spLocks noGrp="1" noChangeAspect="1"/>
          </p:cNvSpPr>
          <p:nvPr>
            <p:ph type="pic" sz="quarter" idx="18"/>
          </p:nvPr>
        </p:nvSpPr>
        <p:spPr>
          <a:xfrm>
            <a:off x="1159821" y="2685235"/>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2" name="Picture Placeholder 13"/>
          <p:cNvSpPr>
            <a:spLocks noGrp="1" noChangeAspect="1"/>
          </p:cNvSpPr>
          <p:nvPr>
            <p:ph type="pic" sz="quarter" idx="20"/>
          </p:nvPr>
        </p:nvSpPr>
        <p:spPr>
          <a:xfrm>
            <a:off x="1155467" y="385332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3" name="Picture Placeholder 13"/>
          <p:cNvSpPr>
            <a:spLocks noGrp="1" noChangeAspect="1"/>
          </p:cNvSpPr>
          <p:nvPr>
            <p:ph type="pic" sz="quarter" idx="21"/>
          </p:nvPr>
        </p:nvSpPr>
        <p:spPr>
          <a:xfrm>
            <a:off x="2322101" y="385332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4" name="Picture Placeholder 13"/>
          <p:cNvSpPr>
            <a:spLocks noGrp="1" noChangeAspect="1"/>
          </p:cNvSpPr>
          <p:nvPr>
            <p:ph type="pic" sz="quarter" idx="22"/>
          </p:nvPr>
        </p:nvSpPr>
        <p:spPr>
          <a:xfrm>
            <a:off x="3484381" y="385332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5" name="Picture Placeholder 13"/>
          <p:cNvSpPr>
            <a:spLocks noGrp="1" noChangeAspect="1"/>
          </p:cNvSpPr>
          <p:nvPr>
            <p:ph type="pic" sz="quarter" idx="23"/>
          </p:nvPr>
        </p:nvSpPr>
        <p:spPr>
          <a:xfrm>
            <a:off x="1155467" y="5014555"/>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6" name="Picture Placeholder 13"/>
          <p:cNvSpPr>
            <a:spLocks noGrp="1" noChangeAspect="1"/>
          </p:cNvSpPr>
          <p:nvPr>
            <p:ph type="pic" sz="quarter" idx="24"/>
          </p:nvPr>
        </p:nvSpPr>
        <p:spPr>
          <a:xfrm>
            <a:off x="2322101" y="5014555"/>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48" name="Picture Placeholder 13"/>
          <p:cNvSpPr>
            <a:spLocks noGrp="1" noChangeAspect="1"/>
          </p:cNvSpPr>
          <p:nvPr>
            <p:ph type="pic" sz="quarter" idx="26"/>
          </p:nvPr>
        </p:nvSpPr>
        <p:spPr>
          <a:xfrm>
            <a:off x="3482768" y="152400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51" name="Picture Placeholder 13"/>
          <p:cNvSpPr>
            <a:spLocks noGrp="1" noChangeAspect="1"/>
          </p:cNvSpPr>
          <p:nvPr>
            <p:ph type="pic" sz="quarter" idx="29"/>
          </p:nvPr>
        </p:nvSpPr>
        <p:spPr>
          <a:xfrm>
            <a:off x="3482768" y="2685235"/>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52" name="Picture Placeholder 13"/>
          <p:cNvSpPr>
            <a:spLocks noGrp="1" noChangeAspect="1"/>
          </p:cNvSpPr>
          <p:nvPr>
            <p:ph type="pic" sz="quarter" idx="30"/>
          </p:nvPr>
        </p:nvSpPr>
        <p:spPr>
          <a:xfrm>
            <a:off x="4649403" y="2685235"/>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54" name="Picture Placeholder 13"/>
          <p:cNvSpPr>
            <a:spLocks noGrp="1" noChangeAspect="1"/>
          </p:cNvSpPr>
          <p:nvPr>
            <p:ph type="pic" sz="quarter" idx="32"/>
          </p:nvPr>
        </p:nvSpPr>
        <p:spPr>
          <a:xfrm>
            <a:off x="4645048" y="3853321"/>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
        <p:nvSpPr>
          <p:cNvPr id="57" name="Picture Placeholder 13"/>
          <p:cNvSpPr>
            <a:spLocks noGrp="1" noChangeAspect="1"/>
          </p:cNvSpPr>
          <p:nvPr>
            <p:ph type="pic" sz="quarter" idx="35"/>
          </p:nvPr>
        </p:nvSpPr>
        <p:spPr>
          <a:xfrm>
            <a:off x="4645048" y="5014555"/>
            <a:ext cx="1146153" cy="1145107"/>
          </a:xfrm>
          <a:effectLst/>
        </p:spPr>
        <p:txBody>
          <a:bodyPr rtlCol="0">
            <a:normAutofit/>
          </a:bodyPr>
          <a:lstStyle>
            <a:lvl1pPr marL="0" indent="0">
              <a:buNone/>
              <a:defRPr sz="700">
                <a:ln>
                  <a:noFill/>
                </a:ln>
                <a:solidFill>
                  <a:schemeClr val="bg1">
                    <a:lumMod val="85000"/>
                  </a:schemeClr>
                </a:solidFill>
              </a:defRPr>
            </a:lvl1pPr>
          </a:lstStyle>
          <a:p>
            <a:pPr lvl="0"/>
            <a:endParaRPr lang="en-US" noProof="0" dirty="0"/>
          </a:p>
        </p:txBody>
      </p:sp>
    </p:spTree>
    <p:extLst>
      <p:ext uri="{BB962C8B-B14F-4D97-AF65-F5344CB8AC3E}">
        <p14:creationId xmlns:p14="http://schemas.microsoft.com/office/powerpoint/2010/main" val="13122144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Portfolio Three">
    <p:spTree>
      <p:nvGrpSpPr>
        <p:cNvPr id="1" name=""/>
        <p:cNvGrpSpPr/>
        <p:nvPr/>
      </p:nvGrpSpPr>
      <p:grpSpPr>
        <a:xfrm>
          <a:off x="0" y="0"/>
          <a:ext cx="0" cy="0"/>
          <a:chOff x="0" y="0"/>
          <a:chExt cx="0" cy="0"/>
        </a:xfrm>
      </p:grpSpPr>
      <p:sp>
        <p:nvSpPr>
          <p:cNvPr id="23" name="Picture Placeholder 2"/>
          <p:cNvSpPr>
            <a:spLocks noGrp="1"/>
          </p:cNvSpPr>
          <p:nvPr>
            <p:ph type="pic" sz="quarter" idx="10"/>
          </p:nvPr>
        </p:nvSpPr>
        <p:spPr>
          <a:xfrm>
            <a:off x="1372216" y="1724025"/>
            <a:ext cx="3076968" cy="1784350"/>
          </a:xfrm>
        </p:spPr>
        <p:txBody>
          <a:bodyPr>
            <a:normAutofit/>
          </a:bodyPr>
          <a:lstStyle>
            <a:lvl1pPr>
              <a:defRPr sz="1200"/>
            </a:lvl1pPr>
          </a:lstStyle>
          <a:p>
            <a:endParaRPr lang="en-US" dirty="0"/>
          </a:p>
        </p:txBody>
      </p:sp>
      <p:sp>
        <p:nvSpPr>
          <p:cNvPr id="27" name="Picture Placeholder 2"/>
          <p:cNvSpPr>
            <a:spLocks noGrp="1"/>
          </p:cNvSpPr>
          <p:nvPr>
            <p:ph type="pic" sz="quarter" idx="11"/>
          </p:nvPr>
        </p:nvSpPr>
        <p:spPr>
          <a:xfrm>
            <a:off x="4562819" y="1724025"/>
            <a:ext cx="3076968" cy="1784350"/>
          </a:xfrm>
        </p:spPr>
        <p:txBody>
          <a:bodyPr>
            <a:normAutofit/>
          </a:bodyPr>
          <a:lstStyle>
            <a:lvl1pPr>
              <a:defRPr sz="1200"/>
            </a:lvl1pPr>
          </a:lstStyle>
          <a:p>
            <a:endParaRPr lang="en-US" dirty="0"/>
          </a:p>
        </p:txBody>
      </p:sp>
      <p:sp>
        <p:nvSpPr>
          <p:cNvPr id="28" name="Picture Placeholder 2"/>
          <p:cNvSpPr>
            <a:spLocks noGrp="1"/>
          </p:cNvSpPr>
          <p:nvPr>
            <p:ph type="pic" sz="quarter" idx="12"/>
          </p:nvPr>
        </p:nvSpPr>
        <p:spPr>
          <a:xfrm>
            <a:off x="7742653" y="1724025"/>
            <a:ext cx="3076968" cy="1784350"/>
          </a:xfrm>
        </p:spPr>
        <p:txBody>
          <a:bodyPr>
            <a:normAutofit/>
          </a:bodyPr>
          <a:lstStyle>
            <a:lvl1pPr>
              <a:defRPr sz="1200"/>
            </a:lvl1pPr>
          </a:lstStyle>
          <a:p>
            <a:endParaRPr lang="en-US" dirty="0"/>
          </a:p>
        </p:txBody>
      </p:sp>
    </p:spTree>
    <p:extLst>
      <p:ext uri="{BB962C8B-B14F-4D97-AF65-F5344CB8AC3E}">
        <p14:creationId xmlns:p14="http://schemas.microsoft.com/office/powerpoint/2010/main" val="27274343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Portfolio Three">
    <p:spTree>
      <p:nvGrpSpPr>
        <p:cNvPr id="1" name=""/>
        <p:cNvGrpSpPr/>
        <p:nvPr/>
      </p:nvGrpSpPr>
      <p:grpSpPr>
        <a:xfrm>
          <a:off x="0" y="0"/>
          <a:ext cx="0" cy="0"/>
          <a:chOff x="0" y="0"/>
          <a:chExt cx="0" cy="0"/>
        </a:xfrm>
      </p:grpSpPr>
      <p:sp>
        <p:nvSpPr>
          <p:cNvPr id="5" name="Picture Placeholder 2"/>
          <p:cNvSpPr>
            <a:spLocks noGrp="1"/>
          </p:cNvSpPr>
          <p:nvPr>
            <p:ph type="pic" sz="quarter" idx="11"/>
          </p:nvPr>
        </p:nvSpPr>
        <p:spPr>
          <a:xfrm>
            <a:off x="8165037" y="0"/>
            <a:ext cx="4026963" cy="6858000"/>
          </a:xfrm>
        </p:spPr>
        <p:txBody>
          <a:bodyPr>
            <a:normAutofit/>
          </a:bodyPr>
          <a:lstStyle>
            <a:lvl1pPr>
              <a:defRPr sz="1200"/>
            </a:lvl1pPr>
          </a:lstStyle>
          <a:p>
            <a:endParaRPr lang="en-US" dirty="0"/>
          </a:p>
        </p:txBody>
      </p:sp>
      <p:sp>
        <p:nvSpPr>
          <p:cNvPr id="6" name="Picture Placeholder 2"/>
          <p:cNvSpPr>
            <a:spLocks noGrp="1"/>
          </p:cNvSpPr>
          <p:nvPr>
            <p:ph type="pic" sz="quarter" idx="12"/>
          </p:nvPr>
        </p:nvSpPr>
        <p:spPr>
          <a:xfrm>
            <a:off x="0" y="0"/>
            <a:ext cx="4026963" cy="6858000"/>
          </a:xfrm>
        </p:spPr>
        <p:txBody>
          <a:bodyPr>
            <a:normAutofit/>
          </a:bodyPr>
          <a:lstStyle>
            <a:lvl1pPr>
              <a:defRPr sz="1200"/>
            </a:lvl1pPr>
          </a:lstStyle>
          <a:p>
            <a:endParaRPr lang="en-US" dirty="0"/>
          </a:p>
        </p:txBody>
      </p:sp>
      <p:sp>
        <p:nvSpPr>
          <p:cNvPr id="7" name="Picture Placeholder 2"/>
          <p:cNvSpPr>
            <a:spLocks noGrp="1"/>
          </p:cNvSpPr>
          <p:nvPr>
            <p:ph type="pic" sz="quarter" idx="13"/>
          </p:nvPr>
        </p:nvSpPr>
        <p:spPr>
          <a:xfrm>
            <a:off x="4082519" y="0"/>
            <a:ext cx="4026963" cy="3429000"/>
          </a:xfrm>
        </p:spPr>
        <p:txBody>
          <a:bodyPr>
            <a:normAutofit/>
          </a:bodyPr>
          <a:lstStyle>
            <a:lvl1pPr>
              <a:defRPr sz="1200"/>
            </a:lvl1pPr>
          </a:lstStyle>
          <a:p>
            <a:endParaRPr lang="en-US" dirty="0"/>
          </a:p>
        </p:txBody>
      </p:sp>
      <p:sp>
        <p:nvSpPr>
          <p:cNvPr id="8" name="Picture Placeholder 2"/>
          <p:cNvSpPr>
            <a:spLocks noGrp="1"/>
          </p:cNvSpPr>
          <p:nvPr>
            <p:ph type="pic" sz="quarter" idx="14"/>
          </p:nvPr>
        </p:nvSpPr>
        <p:spPr>
          <a:xfrm>
            <a:off x="4082519" y="3488436"/>
            <a:ext cx="4026963" cy="3369564"/>
          </a:xfrm>
        </p:spPr>
        <p:txBody>
          <a:bodyPr>
            <a:normAutofit/>
          </a:bodyPr>
          <a:lstStyle>
            <a:lvl1pPr>
              <a:defRPr sz="1200"/>
            </a:lvl1pPr>
          </a:lstStyle>
          <a:p>
            <a:endParaRPr lang="en-US" dirty="0"/>
          </a:p>
        </p:txBody>
      </p:sp>
    </p:spTree>
    <p:extLst>
      <p:ext uri="{BB962C8B-B14F-4D97-AF65-F5344CB8AC3E}">
        <p14:creationId xmlns:p14="http://schemas.microsoft.com/office/powerpoint/2010/main" val="25449293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ndividual Project">
    <p:spTree>
      <p:nvGrpSpPr>
        <p:cNvPr id="1" name=""/>
        <p:cNvGrpSpPr/>
        <p:nvPr/>
      </p:nvGrpSpPr>
      <p:grpSpPr>
        <a:xfrm>
          <a:off x="0" y="0"/>
          <a:ext cx="0" cy="0"/>
          <a:chOff x="0" y="0"/>
          <a:chExt cx="0" cy="0"/>
        </a:xfrm>
      </p:grpSpPr>
      <p:sp>
        <p:nvSpPr>
          <p:cNvPr id="5" name="Picture Placeholder 2"/>
          <p:cNvSpPr>
            <a:spLocks noGrp="1"/>
          </p:cNvSpPr>
          <p:nvPr>
            <p:ph type="pic" sz="quarter" idx="11"/>
          </p:nvPr>
        </p:nvSpPr>
        <p:spPr>
          <a:xfrm>
            <a:off x="861107" y="1595445"/>
            <a:ext cx="4741885" cy="3429000"/>
          </a:xfrm>
        </p:spPr>
        <p:txBody>
          <a:bodyPr>
            <a:normAutofit/>
          </a:bodyPr>
          <a:lstStyle>
            <a:lvl1pPr>
              <a:defRPr sz="1200"/>
            </a:lvl1pPr>
          </a:lstStyle>
          <a:p>
            <a:endParaRPr lang="en-US" dirty="0"/>
          </a:p>
        </p:txBody>
      </p:sp>
    </p:spTree>
    <p:extLst>
      <p:ext uri="{BB962C8B-B14F-4D97-AF65-F5344CB8AC3E}">
        <p14:creationId xmlns:p14="http://schemas.microsoft.com/office/powerpoint/2010/main" val="32668150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iPhone 6">
    <p:spTree>
      <p:nvGrpSpPr>
        <p:cNvPr id="1" name=""/>
        <p:cNvGrpSpPr/>
        <p:nvPr/>
      </p:nvGrpSpPr>
      <p:grpSpPr>
        <a:xfrm>
          <a:off x="0" y="0"/>
          <a:ext cx="0" cy="0"/>
          <a:chOff x="0" y="0"/>
          <a:chExt cx="0" cy="0"/>
        </a:xfrm>
      </p:grpSpPr>
      <p:sp>
        <p:nvSpPr>
          <p:cNvPr id="21" name="Picture Placeholder 22"/>
          <p:cNvSpPr>
            <a:spLocks noGrp="1"/>
          </p:cNvSpPr>
          <p:nvPr>
            <p:ph type="pic" sz="quarter" idx="13"/>
          </p:nvPr>
        </p:nvSpPr>
        <p:spPr>
          <a:xfrm>
            <a:off x="-11544" y="-34642"/>
            <a:ext cx="12211914" cy="5311720"/>
          </a:xfrm>
        </p:spPr>
        <p:txBody>
          <a:bodyPr>
            <a:normAutofit/>
          </a:bodyPr>
          <a:lstStyle>
            <a:lvl1pPr marL="0" indent="0">
              <a:buNone/>
              <a:defRPr sz="1600">
                <a:latin typeface="Calibri Light"/>
                <a:cs typeface="Calibri Light"/>
              </a:defRPr>
            </a:lvl1pPr>
          </a:lstStyle>
          <a:p>
            <a:endParaRPr lang="id-ID" dirty="0"/>
          </a:p>
        </p:txBody>
      </p:sp>
      <p:sp>
        <p:nvSpPr>
          <p:cNvPr id="10" name="Picture Placeholder 12"/>
          <p:cNvSpPr>
            <a:spLocks noGrp="1"/>
          </p:cNvSpPr>
          <p:nvPr>
            <p:ph type="pic" sz="quarter" idx="14"/>
          </p:nvPr>
        </p:nvSpPr>
        <p:spPr>
          <a:xfrm>
            <a:off x="4962431" y="1797729"/>
            <a:ext cx="2230292" cy="3958960"/>
          </a:xfrm>
        </p:spPr>
        <p:txBody>
          <a:bodyPr>
            <a:normAutofit/>
          </a:bodyPr>
          <a:lstStyle>
            <a:lvl1pPr>
              <a:defRPr sz="1000"/>
            </a:lvl1pPr>
          </a:lstStyle>
          <a:p>
            <a:endParaRPr lang="en-US" dirty="0"/>
          </a:p>
        </p:txBody>
      </p:sp>
    </p:spTree>
    <p:extLst>
      <p:ext uri="{BB962C8B-B14F-4D97-AF65-F5344CB8AC3E}">
        <p14:creationId xmlns:p14="http://schemas.microsoft.com/office/powerpoint/2010/main" val="959265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ablet Horizontal">
    <p:spTree>
      <p:nvGrpSpPr>
        <p:cNvPr id="1" name=""/>
        <p:cNvGrpSpPr/>
        <p:nvPr/>
      </p:nvGrpSpPr>
      <p:grpSpPr>
        <a:xfrm>
          <a:off x="0" y="0"/>
          <a:ext cx="0" cy="0"/>
          <a:chOff x="0" y="0"/>
          <a:chExt cx="0" cy="0"/>
        </a:xfrm>
      </p:grpSpPr>
      <p:sp>
        <p:nvSpPr>
          <p:cNvPr id="34" name="Picture Placeholder 2"/>
          <p:cNvSpPr>
            <a:spLocks noGrp="1" noChangeAspect="1"/>
          </p:cNvSpPr>
          <p:nvPr>
            <p:ph type="pic" sz="quarter" idx="11"/>
          </p:nvPr>
        </p:nvSpPr>
        <p:spPr>
          <a:xfrm>
            <a:off x="3979370" y="2813511"/>
            <a:ext cx="4179946" cy="3114171"/>
          </a:xfrm>
        </p:spPr>
        <p:txBody>
          <a:bodyPr>
            <a:normAutofit/>
          </a:bodyPr>
          <a:lstStyle>
            <a:lvl1pPr marL="0" indent="0">
              <a:buNone/>
              <a:defRPr sz="1000">
                <a:latin typeface="Calibri Light"/>
                <a:cs typeface="Calibri Light"/>
              </a:defRPr>
            </a:lvl1pPr>
          </a:lstStyle>
          <a:p>
            <a:endParaRPr lang="en-US" dirty="0"/>
          </a:p>
        </p:txBody>
      </p:sp>
    </p:spTree>
    <p:extLst>
      <p:ext uri="{BB962C8B-B14F-4D97-AF65-F5344CB8AC3E}">
        <p14:creationId xmlns:p14="http://schemas.microsoft.com/office/powerpoint/2010/main" val="13637087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Laptop">
    <p:spTree>
      <p:nvGrpSpPr>
        <p:cNvPr id="1" name=""/>
        <p:cNvGrpSpPr/>
        <p:nvPr/>
      </p:nvGrpSpPr>
      <p:grpSpPr>
        <a:xfrm>
          <a:off x="0" y="0"/>
          <a:ext cx="0" cy="0"/>
          <a:chOff x="0" y="0"/>
          <a:chExt cx="0" cy="0"/>
        </a:xfrm>
      </p:grpSpPr>
      <p:sp>
        <p:nvSpPr>
          <p:cNvPr id="23" name="Picture Placeholder 2"/>
          <p:cNvSpPr>
            <a:spLocks noGrp="1" noChangeAspect="1"/>
          </p:cNvSpPr>
          <p:nvPr>
            <p:ph type="pic" sz="quarter" idx="11"/>
          </p:nvPr>
        </p:nvSpPr>
        <p:spPr>
          <a:xfrm>
            <a:off x="1093776" y="2489881"/>
            <a:ext cx="2996028" cy="1855005"/>
          </a:xfrm>
        </p:spPr>
        <p:txBody>
          <a:bodyPr>
            <a:normAutofit/>
          </a:bodyPr>
          <a:lstStyle>
            <a:lvl1pPr marL="0" indent="0">
              <a:buNone/>
              <a:defRPr sz="1000">
                <a:latin typeface="Calibri Light"/>
                <a:cs typeface="Calibri Light"/>
              </a:defRPr>
            </a:lvl1pPr>
          </a:lstStyle>
          <a:p>
            <a:endParaRPr lang="en-US" dirty="0"/>
          </a:p>
        </p:txBody>
      </p:sp>
    </p:spTree>
    <p:extLst>
      <p:ext uri="{BB962C8B-B14F-4D97-AF65-F5344CB8AC3E}">
        <p14:creationId xmlns:p14="http://schemas.microsoft.com/office/powerpoint/2010/main" val="23364663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Responsive Design">
    <p:spTree>
      <p:nvGrpSpPr>
        <p:cNvPr id="1" name=""/>
        <p:cNvGrpSpPr/>
        <p:nvPr/>
      </p:nvGrpSpPr>
      <p:grpSpPr>
        <a:xfrm>
          <a:off x="0" y="0"/>
          <a:ext cx="0" cy="0"/>
          <a:chOff x="0" y="0"/>
          <a:chExt cx="0" cy="0"/>
        </a:xfrm>
      </p:grpSpPr>
      <p:sp>
        <p:nvSpPr>
          <p:cNvPr id="9" name="Picture Placeholder 2"/>
          <p:cNvSpPr>
            <a:spLocks noGrp="1" noChangeAspect="1"/>
          </p:cNvSpPr>
          <p:nvPr>
            <p:ph type="pic" sz="quarter" idx="25"/>
          </p:nvPr>
        </p:nvSpPr>
        <p:spPr>
          <a:xfrm>
            <a:off x="4218185" y="2054290"/>
            <a:ext cx="3340603" cy="1892739"/>
          </a:xfrm>
        </p:spPr>
        <p:txBody>
          <a:bodyPr anchor="t">
            <a:normAutofit/>
          </a:bodyPr>
          <a:lstStyle>
            <a:lvl1pPr marL="0" indent="0" algn="ctr">
              <a:buNone/>
              <a:defRPr sz="1100">
                <a:latin typeface="Calibri Light"/>
                <a:cs typeface="Calibri Light"/>
              </a:defRPr>
            </a:lvl1pPr>
          </a:lstStyle>
          <a:p>
            <a:endParaRPr lang="id-ID" dirty="0"/>
          </a:p>
        </p:txBody>
      </p:sp>
      <p:sp>
        <p:nvSpPr>
          <p:cNvPr id="17" name="Picture Placeholder 2"/>
          <p:cNvSpPr>
            <a:spLocks noGrp="1" noChangeAspect="1"/>
          </p:cNvSpPr>
          <p:nvPr>
            <p:ph type="pic" sz="quarter" idx="22"/>
          </p:nvPr>
        </p:nvSpPr>
        <p:spPr>
          <a:xfrm>
            <a:off x="2684333" y="3930189"/>
            <a:ext cx="458889" cy="818462"/>
          </a:xfrm>
        </p:spPr>
        <p:txBody>
          <a:bodyPr anchor="t">
            <a:normAutofit/>
          </a:bodyPr>
          <a:lstStyle>
            <a:lvl1pPr marL="0" indent="0" algn="ctr">
              <a:lnSpc>
                <a:spcPct val="50000"/>
              </a:lnSpc>
              <a:buNone/>
              <a:defRPr sz="525">
                <a:latin typeface="Calibri Light"/>
                <a:cs typeface="Calibri Light"/>
              </a:defRPr>
            </a:lvl1pPr>
          </a:lstStyle>
          <a:p>
            <a:endParaRPr lang="id-ID" dirty="0"/>
          </a:p>
        </p:txBody>
      </p:sp>
      <p:sp>
        <p:nvSpPr>
          <p:cNvPr id="10" name="Picture Placeholder 2"/>
          <p:cNvSpPr>
            <a:spLocks noGrp="1" noChangeAspect="1"/>
          </p:cNvSpPr>
          <p:nvPr>
            <p:ph type="pic" sz="quarter" idx="26"/>
          </p:nvPr>
        </p:nvSpPr>
        <p:spPr>
          <a:xfrm>
            <a:off x="7080920" y="3356091"/>
            <a:ext cx="2127997" cy="1356225"/>
          </a:xfrm>
        </p:spPr>
        <p:txBody>
          <a:bodyPr anchor="t">
            <a:normAutofit/>
          </a:bodyPr>
          <a:lstStyle>
            <a:lvl1pPr marL="0" indent="0" algn="ctr">
              <a:buNone/>
              <a:defRPr sz="1000">
                <a:latin typeface="Calibri Light"/>
                <a:cs typeface="Calibri Light"/>
              </a:defRPr>
            </a:lvl1pPr>
          </a:lstStyle>
          <a:p>
            <a:endParaRPr lang="id-ID" dirty="0"/>
          </a:p>
        </p:txBody>
      </p:sp>
      <p:sp>
        <p:nvSpPr>
          <p:cNvPr id="8" name="Picture Placeholder 2"/>
          <p:cNvSpPr>
            <a:spLocks noGrp="1" noChangeAspect="1"/>
          </p:cNvSpPr>
          <p:nvPr>
            <p:ph type="pic" sz="quarter" idx="24"/>
          </p:nvPr>
        </p:nvSpPr>
        <p:spPr>
          <a:xfrm>
            <a:off x="3321915" y="3279088"/>
            <a:ext cx="1127325" cy="1451271"/>
          </a:xfrm>
        </p:spPr>
        <p:txBody>
          <a:bodyPr anchor="t">
            <a:normAutofit/>
          </a:bodyPr>
          <a:lstStyle>
            <a:lvl1pPr marL="0" indent="0" algn="ctr">
              <a:buNone/>
              <a:defRPr sz="1000">
                <a:latin typeface="Calibri Light"/>
                <a:cs typeface="Calibri Light"/>
              </a:defRPr>
            </a:lvl1pPr>
          </a:lstStyle>
          <a:p>
            <a:endParaRPr lang="id-ID" dirty="0"/>
          </a:p>
        </p:txBody>
      </p:sp>
    </p:spTree>
    <p:extLst>
      <p:ext uri="{BB962C8B-B14F-4D97-AF65-F5344CB8AC3E}">
        <p14:creationId xmlns:p14="http://schemas.microsoft.com/office/powerpoint/2010/main" val="33397687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 iPhone 5">
    <p:spTree>
      <p:nvGrpSpPr>
        <p:cNvPr id="1" name=""/>
        <p:cNvGrpSpPr/>
        <p:nvPr/>
      </p:nvGrpSpPr>
      <p:grpSpPr>
        <a:xfrm>
          <a:off x="0" y="0"/>
          <a:ext cx="0" cy="0"/>
          <a:chOff x="0" y="0"/>
          <a:chExt cx="0" cy="0"/>
        </a:xfrm>
      </p:grpSpPr>
      <p:sp>
        <p:nvSpPr>
          <p:cNvPr id="8" name="Picture Placeholder 9"/>
          <p:cNvSpPr>
            <a:spLocks noGrp="1"/>
          </p:cNvSpPr>
          <p:nvPr>
            <p:ph type="pic" sz="quarter" idx="10"/>
          </p:nvPr>
        </p:nvSpPr>
        <p:spPr>
          <a:xfrm>
            <a:off x="3998931" y="2028992"/>
            <a:ext cx="1405498" cy="2482667"/>
          </a:xfrm>
        </p:spPr>
        <p:txBody>
          <a:bodyPr>
            <a:normAutofit/>
          </a:bodyPr>
          <a:lstStyle>
            <a:lvl1pPr marL="0" indent="0">
              <a:buNone/>
              <a:defRPr sz="1400">
                <a:solidFill>
                  <a:schemeClr val="tx1">
                    <a:lumMod val="50000"/>
                    <a:lumOff val="50000"/>
                  </a:schemeClr>
                </a:solidFill>
              </a:defRPr>
            </a:lvl1pPr>
          </a:lstStyle>
          <a:p>
            <a:endParaRPr lang="en-US" dirty="0"/>
          </a:p>
        </p:txBody>
      </p:sp>
      <p:sp>
        <p:nvSpPr>
          <p:cNvPr id="9" name="Picture Placeholder 9"/>
          <p:cNvSpPr>
            <a:spLocks noGrp="1"/>
          </p:cNvSpPr>
          <p:nvPr>
            <p:ph type="pic" sz="quarter" idx="11"/>
          </p:nvPr>
        </p:nvSpPr>
        <p:spPr>
          <a:xfrm>
            <a:off x="6818152" y="2051272"/>
            <a:ext cx="1405498" cy="2482667"/>
          </a:xfrm>
        </p:spPr>
        <p:txBody>
          <a:bodyPr>
            <a:normAutofit/>
          </a:bodyPr>
          <a:lstStyle>
            <a:lvl1pPr marL="0" indent="0">
              <a:buNone/>
              <a:defRPr sz="1400">
                <a:solidFill>
                  <a:schemeClr val="tx1">
                    <a:lumMod val="50000"/>
                    <a:lumOff val="50000"/>
                  </a:schemeClr>
                </a:solidFill>
              </a:defRPr>
            </a:lvl1pPr>
          </a:lstStyle>
          <a:p>
            <a:endParaRPr lang="en-US" dirty="0"/>
          </a:p>
        </p:txBody>
      </p:sp>
    </p:spTree>
    <p:extLst>
      <p:ext uri="{BB962C8B-B14F-4D97-AF65-F5344CB8AC3E}">
        <p14:creationId xmlns:p14="http://schemas.microsoft.com/office/powerpoint/2010/main" val="33590614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Tablet">
    <p:spTree>
      <p:nvGrpSpPr>
        <p:cNvPr id="1" name=""/>
        <p:cNvGrpSpPr/>
        <p:nvPr/>
      </p:nvGrpSpPr>
      <p:grpSpPr>
        <a:xfrm>
          <a:off x="0" y="0"/>
          <a:ext cx="0" cy="0"/>
          <a:chOff x="0" y="0"/>
          <a:chExt cx="0" cy="0"/>
        </a:xfrm>
      </p:grpSpPr>
      <p:sp>
        <p:nvSpPr>
          <p:cNvPr id="31" name="Picture Placeholder 2"/>
          <p:cNvSpPr>
            <a:spLocks noGrp="1" noChangeAspect="1"/>
          </p:cNvSpPr>
          <p:nvPr>
            <p:ph type="pic" sz="quarter" idx="11"/>
          </p:nvPr>
        </p:nvSpPr>
        <p:spPr>
          <a:xfrm>
            <a:off x="1813398" y="1961357"/>
            <a:ext cx="2681192" cy="3602831"/>
          </a:xfrm>
        </p:spPr>
        <p:txBody>
          <a:bodyPr>
            <a:normAutofit/>
          </a:bodyPr>
          <a:lstStyle>
            <a:lvl1pPr marL="0" indent="0">
              <a:buNone/>
              <a:defRPr sz="1000">
                <a:latin typeface="Calibri Light"/>
                <a:cs typeface="Calibri Light"/>
              </a:defRPr>
            </a:lvl1pPr>
          </a:lstStyle>
          <a:p>
            <a:endParaRPr lang="en-US" dirty="0"/>
          </a:p>
        </p:txBody>
      </p:sp>
    </p:spTree>
    <p:extLst>
      <p:ext uri="{BB962C8B-B14F-4D97-AF65-F5344CB8AC3E}">
        <p14:creationId xmlns:p14="http://schemas.microsoft.com/office/powerpoint/2010/main" val="15668322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Macbook Air">
    <p:spTree>
      <p:nvGrpSpPr>
        <p:cNvPr id="1" name=""/>
        <p:cNvGrpSpPr/>
        <p:nvPr/>
      </p:nvGrpSpPr>
      <p:grpSpPr>
        <a:xfrm>
          <a:off x="0" y="0"/>
          <a:ext cx="0" cy="0"/>
          <a:chOff x="0" y="0"/>
          <a:chExt cx="0" cy="0"/>
        </a:xfrm>
      </p:grpSpPr>
      <p:sp>
        <p:nvSpPr>
          <p:cNvPr id="4" name="Picture Placeholder 22"/>
          <p:cNvSpPr>
            <a:spLocks noGrp="1"/>
          </p:cNvSpPr>
          <p:nvPr>
            <p:ph type="pic" sz="quarter" idx="14"/>
          </p:nvPr>
        </p:nvSpPr>
        <p:spPr>
          <a:xfrm>
            <a:off x="-11544" y="-34642"/>
            <a:ext cx="12211914" cy="3308420"/>
          </a:xfrm>
        </p:spPr>
        <p:txBody>
          <a:bodyPr>
            <a:normAutofit/>
          </a:bodyPr>
          <a:lstStyle>
            <a:lvl1pPr marL="0" indent="0">
              <a:buNone/>
              <a:defRPr sz="1600">
                <a:latin typeface="Calibri Light"/>
                <a:cs typeface="Calibri Light"/>
              </a:defRPr>
            </a:lvl1pPr>
          </a:lstStyle>
          <a:p>
            <a:endParaRPr lang="id-ID" dirty="0"/>
          </a:p>
        </p:txBody>
      </p:sp>
      <p:sp>
        <p:nvSpPr>
          <p:cNvPr id="7" name="Picture Placeholder 2"/>
          <p:cNvSpPr>
            <a:spLocks noGrp="1"/>
          </p:cNvSpPr>
          <p:nvPr>
            <p:ph type="pic" sz="quarter" idx="13"/>
          </p:nvPr>
        </p:nvSpPr>
        <p:spPr>
          <a:xfrm>
            <a:off x="3922321" y="2216831"/>
            <a:ext cx="4341831" cy="2750281"/>
          </a:xfrm>
        </p:spPr>
        <p:txBody>
          <a:bodyPr>
            <a:normAutofit/>
          </a:bodyPr>
          <a:lstStyle>
            <a:lvl1pPr>
              <a:defRPr sz="1600"/>
            </a:lvl1pPr>
          </a:lstStyle>
          <a:p>
            <a:endParaRPr lang="en-US" dirty="0"/>
          </a:p>
        </p:txBody>
      </p:sp>
    </p:spTree>
    <p:extLst>
      <p:ext uri="{BB962C8B-B14F-4D97-AF65-F5344CB8AC3E}">
        <p14:creationId xmlns:p14="http://schemas.microsoft.com/office/powerpoint/2010/main" val="26014578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iPad Mockup">
    <p:spTree>
      <p:nvGrpSpPr>
        <p:cNvPr id="1" name=""/>
        <p:cNvGrpSpPr/>
        <p:nvPr/>
      </p:nvGrpSpPr>
      <p:grpSpPr>
        <a:xfrm>
          <a:off x="0" y="0"/>
          <a:ext cx="0" cy="0"/>
          <a:chOff x="0" y="0"/>
          <a:chExt cx="0" cy="0"/>
        </a:xfrm>
      </p:grpSpPr>
      <p:sp>
        <p:nvSpPr>
          <p:cNvPr id="8" name="Picture Placeholder 7"/>
          <p:cNvSpPr>
            <a:spLocks noGrp="1"/>
          </p:cNvSpPr>
          <p:nvPr>
            <p:ph type="pic" sz="quarter" idx="10"/>
          </p:nvPr>
        </p:nvSpPr>
        <p:spPr>
          <a:xfrm>
            <a:off x="0" y="0"/>
            <a:ext cx="12192000" cy="6858000"/>
          </a:xfrm>
        </p:spPr>
        <p:txBody>
          <a:bodyPr>
            <a:normAutofit/>
          </a:bodyPr>
          <a:lstStyle>
            <a:lvl1pPr marL="0" indent="0">
              <a:buNone/>
              <a:defRPr sz="1600"/>
            </a:lvl1pPr>
          </a:lstStyle>
          <a:p>
            <a:endParaRPr lang="en-US" dirty="0"/>
          </a:p>
        </p:txBody>
      </p:sp>
      <p:sp>
        <p:nvSpPr>
          <p:cNvPr id="6" name="Picture Placeholder 7"/>
          <p:cNvSpPr>
            <a:spLocks noGrp="1"/>
          </p:cNvSpPr>
          <p:nvPr>
            <p:ph type="pic" sz="quarter" idx="15"/>
          </p:nvPr>
        </p:nvSpPr>
        <p:spPr>
          <a:xfrm rot="120000">
            <a:off x="2689846" y="2310930"/>
            <a:ext cx="2806077" cy="3752252"/>
          </a:xfrm>
          <a:prstGeom prst="rect">
            <a:avLst/>
          </a:prstGeom>
          <a:ln>
            <a:noFill/>
          </a:ln>
        </p:spPr>
        <p:txBody>
          <a:bodyPr bIns="731557" anchor="b"/>
          <a:lstStyle>
            <a:lvl1pPr algn="ctr">
              <a:buNone/>
              <a:defRPr sz="1600" baseline="0">
                <a:solidFill>
                  <a:schemeClr val="tx1">
                    <a:lumMod val="50000"/>
                    <a:lumOff val="50000"/>
                  </a:schemeClr>
                </a:solidFill>
              </a:defRPr>
            </a:lvl1pPr>
          </a:lstStyle>
          <a:p>
            <a:pPr lvl="0"/>
            <a:r>
              <a:rPr lang="en-US" noProof="0" dirty="0"/>
              <a:t>Click icon to add picture</a:t>
            </a:r>
          </a:p>
        </p:txBody>
      </p:sp>
    </p:spTree>
    <p:extLst>
      <p:ext uri="{BB962C8B-B14F-4D97-AF65-F5344CB8AC3E}">
        <p14:creationId xmlns:p14="http://schemas.microsoft.com/office/powerpoint/2010/main" val="8169305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act Us">
    <p:spTree>
      <p:nvGrpSpPr>
        <p:cNvPr id="1" name=""/>
        <p:cNvGrpSpPr/>
        <p:nvPr/>
      </p:nvGrpSpPr>
      <p:grpSpPr>
        <a:xfrm>
          <a:off x="0" y="0"/>
          <a:ext cx="0" cy="0"/>
          <a:chOff x="0" y="0"/>
          <a:chExt cx="0" cy="0"/>
        </a:xfrm>
      </p:grpSpPr>
      <p:sp>
        <p:nvSpPr>
          <p:cNvPr id="5" name="Picture Placeholder 3"/>
          <p:cNvSpPr>
            <a:spLocks noGrp="1"/>
          </p:cNvSpPr>
          <p:nvPr>
            <p:ph type="pic" sz="quarter" idx="10"/>
          </p:nvPr>
        </p:nvSpPr>
        <p:spPr>
          <a:xfrm>
            <a:off x="0" y="1051719"/>
            <a:ext cx="12192000" cy="3629819"/>
          </a:xfrm>
        </p:spPr>
        <p:txBody>
          <a:bodyPr>
            <a:normAutofit/>
          </a:bodyPr>
          <a:lstStyle>
            <a:lvl1pPr>
              <a:defRPr sz="1200"/>
            </a:lvl1pPr>
          </a:lstStyle>
          <a:p>
            <a:endParaRPr lang="en-US" dirty="0"/>
          </a:p>
        </p:txBody>
      </p:sp>
      <p:sp>
        <p:nvSpPr>
          <p:cNvPr id="6" name="Rectangle 5"/>
          <p:cNvSpPr/>
          <p:nvPr userDrawn="1"/>
        </p:nvSpPr>
        <p:spPr>
          <a:xfrm>
            <a:off x="723473" y="0"/>
            <a:ext cx="2495244" cy="13291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p>
            <a:pPr algn="ctr"/>
            <a:endParaRPr lang="en-US" sz="900" dirty="0"/>
          </a:p>
        </p:txBody>
      </p:sp>
    </p:spTree>
    <p:extLst>
      <p:ext uri="{BB962C8B-B14F-4D97-AF65-F5344CB8AC3E}">
        <p14:creationId xmlns:p14="http://schemas.microsoft.com/office/powerpoint/2010/main" val="243878156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AFB891B-AB7E-3649-97C7-338B5D56FE40}" type="slidenum">
              <a:rPr lang="en-US" smtClean="0"/>
              <a:t>‹#›</a:t>
            </a:fld>
            <a:endParaRPr lang="en-US" dirty="0"/>
          </a:p>
        </p:txBody>
      </p:sp>
      <p:sp>
        <p:nvSpPr>
          <p:cNvPr id="7" name="Oval 6">
            <a:extLst>
              <a:ext uri="{FF2B5EF4-FFF2-40B4-BE49-F238E27FC236}">
                <a16:creationId xmlns:a16="http://schemas.microsoft.com/office/drawing/2014/main" id="{6B0EBAF1-C4D6-4207-92B7-409B59973562}"/>
              </a:ext>
            </a:extLst>
          </p:cNvPr>
          <p:cNvSpPr>
            <a:spLocks noChangeAspect="1"/>
          </p:cNvSpPr>
          <p:nvPr userDrawn="1"/>
        </p:nvSpPr>
        <p:spPr>
          <a:xfrm>
            <a:off x="10982365" y="437372"/>
            <a:ext cx="345032" cy="345032"/>
          </a:xfrm>
          <a:prstGeom prst="ellipse">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121910" tIns="60955" rIns="121910" bIns="60955" numCol="1" spcCol="0" rtlCol="0" fromWordArt="0" anchor="ctr" anchorCtr="0" forceAA="0" compatLnSpc="1">
            <a:prstTxWarp prst="textNoShape">
              <a:avLst/>
            </a:prstTxWarp>
            <a:noAutofit/>
          </a:bodyPr>
          <a:lstStyle/>
          <a:p>
            <a:pPr algn="ctr"/>
            <a:endParaRPr lang="en-US" sz="900" dirty="0"/>
          </a:p>
        </p:txBody>
      </p:sp>
      <p:sp>
        <p:nvSpPr>
          <p:cNvPr id="8" name="Slide Number Placeholder 5">
            <a:extLst>
              <a:ext uri="{FF2B5EF4-FFF2-40B4-BE49-F238E27FC236}">
                <a16:creationId xmlns:a16="http://schemas.microsoft.com/office/drawing/2014/main" id="{4F0B9F84-537A-4356-AC42-72D9B4E98208}"/>
              </a:ext>
            </a:extLst>
          </p:cNvPr>
          <p:cNvSpPr txBox="1">
            <a:spLocks/>
          </p:cNvSpPr>
          <p:nvPr userDrawn="1"/>
        </p:nvSpPr>
        <p:spPr>
          <a:xfrm>
            <a:off x="10884984" y="468126"/>
            <a:ext cx="532601" cy="365126"/>
          </a:xfrm>
          <a:prstGeom prst="rect">
            <a:avLst/>
          </a:prstGeom>
        </p:spPr>
        <p:txBody>
          <a:bodyPr/>
          <a:lstStyle>
            <a:defPPr>
              <a:defRPr lang="en-US"/>
            </a:defPPr>
            <a:lvl1pPr marL="0" algn="ctr" defTabSz="1088639" rtl="0" eaLnBrk="1" latinLnBrk="0" hangingPunct="1">
              <a:defRPr sz="2400" kern="1200">
                <a:solidFill>
                  <a:schemeClr val="bg1"/>
                </a:solidFill>
                <a:latin typeface="Raleway Regular"/>
                <a:ea typeface="+mn-ea"/>
                <a:cs typeface="Raleway Regular"/>
              </a:defRPr>
            </a:lvl1pPr>
            <a:lvl2pPr marL="1088639" algn="l" defTabSz="1088639" rtl="0" eaLnBrk="1" latinLnBrk="0" hangingPunct="1">
              <a:defRPr sz="4300" kern="1200">
                <a:solidFill>
                  <a:schemeClr val="tx1"/>
                </a:solidFill>
                <a:latin typeface="+mn-lt"/>
                <a:ea typeface="+mn-ea"/>
                <a:cs typeface="+mn-cs"/>
              </a:defRPr>
            </a:lvl2pPr>
            <a:lvl3pPr marL="2177278" algn="l" defTabSz="1088639" rtl="0" eaLnBrk="1" latinLnBrk="0" hangingPunct="1">
              <a:defRPr sz="4300" kern="1200">
                <a:solidFill>
                  <a:schemeClr val="tx1"/>
                </a:solidFill>
                <a:latin typeface="+mn-lt"/>
                <a:ea typeface="+mn-ea"/>
                <a:cs typeface="+mn-cs"/>
              </a:defRPr>
            </a:lvl3pPr>
            <a:lvl4pPr marL="3265917" algn="l" defTabSz="1088639" rtl="0" eaLnBrk="1" latinLnBrk="0" hangingPunct="1">
              <a:defRPr sz="4300" kern="1200">
                <a:solidFill>
                  <a:schemeClr val="tx1"/>
                </a:solidFill>
                <a:latin typeface="+mn-lt"/>
                <a:ea typeface="+mn-ea"/>
                <a:cs typeface="+mn-cs"/>
              </a:defRPr>
            </a:lvl4pPr>
            <a:lvl5pPr marL="4354556" algn="l" defTabSz="1088639" rtl="0" eaLnBrk="1" latinLnBrk="0" hangingPunct="1">
              <a:defRPr sz="4300" kern="1200">
                <a:solidFill>
                  <a:schemeClr val="tx1"/>
                </a:solidFill>
                <a:latin typeface="+mn-lt"/>
                <a:ea typeface="+mn-ea"/>
                <a:cs typeface="+mn-cs"/>
              </a:defRPr>
            </a:lvl5pPr>
            <a:lvl6pPr marL="5443195" algn="l" defTabSz="1088639" rtl="0" eaLnBrk="1" latinLnBrk="0" hangingPunct="1">
              <a:defRPr sz="4300" kern="1200">
                <a:solidFill>
                  <a:schemeClr val="tx1"/>
                </a:solidFill>
                <a:latin typeface="+mn-lt"/>
                <a:ea typeface="+mn-ea"/>
                <a:cs typeface="+mn-cs"/>
              </a:defRPr>
            </a:lvl6pPr>
            <a:lvl7pPr marL="6531834" algn="l" defTabSz="1088639" rtl="0" eaLnBrk="1" latinLnBrk="0" hangingPunct="1">
              <a:defRPr sz="4300" kern="1200">
                <a:solidFill>
                  <a:schemeClr val="tx1"/>
                </a:solidFill>
                <a:latin typeface="+mn-lt"/>
                <a:ea typeface="+mn-ea"/>
                <a:cs typeface="+mn-cs"/>
              </a:defRPr>
            </a:lvl7pPr>
            <a:lvl8pPr marL="7620472" algn="l" defTabSz="1088639" rtl="0" eaLnBrk="1" latinLnBrk="0" hangingPunct="1">
              <a:defRPr sz="4300" kern="1200">
                <a:solidFill>
                  <a:schemeClr val="tx1"/>
                </a:solidFill>
                <a:latin typeface="+mn-lt"/>
                <a:ea typeface="+mn-ea"/>
                <a:cs typeface="+mn-cs"/>
              </a:defRPr>
            </a:lvl8pPr>
            <a:lvl9pPr marL="8709111" algn="l" defTabSz="1088639" rtl="0" eaLnBrk="1" latinLnBrk="0" hangingPunct="1">
              <a:defRPr sz="4300" kern="1200">
                <a:solidFill>
                  <a:schemeClr val="tx1"/>
                </a:solidFill>
                <a:latin typeface="+mn-lt"/>
                <a:ea typeface="+mn-ea"/>
                <a:cs typeface="+mn-cs"/>
              </a:defRPr>
            </a:lvl9pPr>
          </a:lstStyle>
          <a:p>
            <a:fld id="{9DF686B8-C880-FF40-96DC-14FF2413C34E}" type="slidenum">
              <a:rPr lang="en-US" sz="1200" smtClean="0">
                <a:latin typeface="Arial"/>
                <a:cs typeface="Arial"/>
              </a:rPr>
              <a:pPr/>
              <a:t>‹#›</a:t>
            </a:fld>
            <a:endParaRPr lang="en-US" sz="1200" dirty="0">
              <a:latin typeface="Arial"/>
              <a:cs typeface="Arial"/>
            </a:endParaRPr>
          </a:p>
        </p:txBody>
      </p:sp>
      <p:sp>
        <p:nvSpPr>
          <p:cNvPr id="9" name="Rectangle 8">
            <a:extLst>
              <a:ext uri="{FF2B5EF4-FFF2-40B4-BE49-F238E27FC236}">
                <a16:creationId xmlns:a16="http://schemas.microsoft.com/office/drawing/2014/main" id="{09D3E463-A1A7-40E5-960D-DE0BAEFF63F9}"/>
              </a:ext>
            </a:extLst>
          </p:cNvPr>
          <p:cNvSpPr/>
          <p:nvPr userDrawn="1"/>
        </p:nvSpPr>
        <p:spPr>
          <a:xfrm>
            <a:off x="889325" y="0"/>
            <a:ext cx="1942006" cy="12452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45714" tIns="22857" rIns="45714" bIns="22857" numCol="1" spcCol="0" rtlCol="0" fromWordArt="0" anchor="ctr" anchorCtr="0" forceAA="0" compatLnSpc="1">
            <a:prstTxWarp prst="textNoShape">
              <a:avLst/>
            </a:prstTxWarp>
            <a:noAutofit/>
          </a:bodyPr>
          <a:lstStyle/>
          <a:p>
            <a:pPr algn="ctr"/>
            <a:endParaRPr lang="en-US" sz="900" dirty="0"/>
          </a:p>
        </p:txBody>
      </p:sp>
    </p:spTree>
    <p:extLst>
      <p:ext uri="{BB962C8B-B14F-4D97-AF65-F5344CB8AC3E}">
        <p14:creationId xmlns:p14="http://schemas.microsoft.com/office/powerpoint/2010/main" val="3045582681"/>
      </p:ext>
    </p:extLst>
  </p:cSld>
  <p:clrMap bg1="dk1" tx1="lt1" bg2="dk2" tx2="lt2" accent1="accent1" accent2="accent2" accent3="accent3" accent4="accent4" accent5="accent5" accent6="accent6" hlink="hlink" folHlink="folHlink"/>
  <p:sldLayoutIdLst>
    <p:sldLayoutId id="2147483945" r:id="rId1"/>
    <p:sldLayoutId id="2147483946" r:id="rId2"/>
    <p:sldLayoutId id="2147483947" r:id="rId3"/>
    <p:sldLayoutId id="2147483948" r:id="rId4"/>
    <p:sldLayoutId id="2147483949" r:id="rId5"/>
    <p:sldLayoutId id="2147483950" r:id="rId6"/>
    <p:sldLayoutId id="2147483951" r:id="rId7"/>
    <p:sldLayoutId id="2147483952" r:id="rId8"/>
    <p:sldLayoutId id="2147483953" r:id="rId9"/>
    <p:sldLayoutId id="2147483954" r:id="rId10"/>
    <p:sldLayoutId id="2147483955" r:id="rId11"/>
    <p:sldLayoutId id="2147483956" r:id="rId12"/>
    <p:sldLayoutId id="2147483957" r:id="rId13"/>
    <p:sldLayoutId id="2147483958" r:id="rId14"/>
    <p:sldLayoutId id="2147483959" r:id="rId15"/>
    <p:sldLayoutId id="2147483960" r:id="rId16"/>
    <p:sldLayoutId id="2147483961" r:id="rId17"/>
    <p:sldLayoutId id="2147483963" r:id="rId18"/>
    <p:sldLayoutId id="2147483965" r:id="rId19"/>
    <p:sldLayoutId id="2147483967" r:id="rId20"/>
    <p:sldLayoutId id="2147483711" r:id="rId21"/>
    <p:sldLayoutId id="2147483713" r:id="rId22"/>
    <p:sldLayoutId id="2147483714" r:id="rId23"/>
    <p:sldLayoutId id="2147483716" r:id="rId24"/>
    <p:sldLayoutId id="2147483717" r:id="rId25"/>
    <p:sldLayoutId id="2147483718" r:id="rId26"/>
    <p:sldLayoutId id="2147483719" r:id="rId27"/>
    <p:sldLayoutId id="2147483720" r:id="rId28"/>
    <p:sldLayoutId id="2147483721" r:id="rId29"/>
    <p:sldLayoutId id="2147483722" r:id="rId30"/>
    <p:sldLayoutId id="2147483723" r:id="rId31"/>
    <p:sldLayoutId id="2147483724" r:id="rId32"/>
    <p:sldLayoutId id="2147483725" r:id="rId33"/>
    <p:sldLayoutId id="2147483726" r:id="rId34"/>
    <p:sldLayoutId id="2147483727" r:id="rId35"/>
    <p:sldLayoutId id="2147483728" r:id="rId36"/>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7.svg"/><Relationship Id="rId10" Type="http://schemas.microsoft.com/office/2007/relationships/diagramDrawing" Target="../diagrams/drawing1.xml"/><Relationship Id="rId4" Type="http://schemas.openxmlformats.org/officeDocument/2006/relationships/image" Target="../media/image6.pn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comments" Target="../comments/comment1.xm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extBox 1"/>
          <p:cNvSpPr txBox="1"/>
          <p:nvPr/>
        </p:nvSpPr>
        <p:spPr>
          <a:xfrm>
            <a:off x="5279472" y="609600"/>
            <a:ext cx="5844759" cy="97045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100" b="1" i="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Arial" panose="020B0604020202020204" pitchFamily="34" charset="0"/>
              </a:rPr>
              <a:t>Advanced Technology in Supermarkets</a:t>
            </a:r>
          </a:p>
        </p:txBody>
      </p:sp>
      <p:pic>
        <p:nvPicPr>
          <p:cNvPr id="17" name="Picture 16">
            <a:extLst>
              <a:ext uri="{FF2B5EF4-FFF2-40B4-BE49-F238E27FC236}">
                <a16:creationId xmlns:a16="http://schemas.microsoft.com/office/drawing/2014/main" id="{5405F23C-C82E-4181-95EA-321F3D891A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5" name="Graphic 4">
            <a:extLst>
              <a:ext uri="{FF2B5EF4-FFF2-40B4-BE49-F238E27FC236}">
                <a16:creationId xmlns:a16="http://schemas.microsoft.com/office/drawing/2014/main" id="{256822C8-F28C-F842-B630-65A5357E4E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2815" y="794186"/>
            <a:ext cx="4003193" cy="4801929"/>
          </a:xfrm>
          <a:prstGeom prst="rect">
            <a:avLst/>
          </a:prstGeom>
        </p:spPr>
      </p:pic>
      <p:graphicFrame>
        <p:nvGraphicFramePr>
          <p:cNvPr id="7" name="TextBox 3">
            <a:extLst>
              <a:ext uri="{FF2B5EF4-FFF2-40B4-BE49-F238E27FC236}">
                <a16:creationId xmlns:a16="http://schemas.microsoft.com/office/drawing/2014/main" id="{CD16F782-6F69-4CAE-86FF-B6187767CB83}"/>
              </a:ext>
            </a:extLst>
          </p:cNvPr>
          <p:cNvGraphicFramePr/>
          <p:nvPr>
            <p:extLst>
              <p:ext uri="{D42A27DB-BD31-4B8C-83A1-F6EECF244321}">
                <p14:modId xmlns:p14="http://schemas.microsoft.com/office/powerpoint/2010/main" val="1987218823"/>
              </p:ext>
            </p:extLst>
          </p:nvPr>
        </p:nvGraphicFramePr>
        <p:xfrm>
          <a:off x="5279472" y="1828801"/>
          <a:ext cx="5844760" cy="386604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144228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 name="TextBox 37"/>
          <p:cNvSpPr txBox="1"/>
          <p:nvPr/>
        </p:nvSpPr>
        <p:spPr>
          <a:xfrm>
            <a:off x="1060053" y="1680224"/>
            <a:ext cx="476423" cy="707892"/>
          </a:xfrm>
          <a:prstGeom prst="rect">
            <a:avLst/>
          </a:prstGeom>
          <a:noFill/>
        </p:spPr>
        <p:txBody>
          <a:bodyPr wrap="none" lIns="91445" tIns="45723" rIns="91445" bIns="45723" rtlCol="0">
            <a:spAutoFit/>
          </a:bodyPr>
          <a:lstStyle/>
          <a:p>
            <a:r>
              <a:rPr lang="id-ID" sz="4000" b="1" dirty="0">
                <a:latin typeface="Arial" panose="020B0604020202020204" pitchFamily="34" charset="0"/>
                <a:cs typeface="Arial" panose="020B0604020202020204" pitchFamily="34" charset="0"/>
              </a:rPr>
              <a:t>1</a:t>
            </a:r>
          </a:p>
        </p:txBody>
      </p:sp>
      <p:sp>
        <p:nvSpPr>
          <p:cNvPr id="75" name="TextBox 74"/>
          <p:cNvSpPr txBox="1"/>
          <p:nvPr/>
        </p:nvSpPr>
        <p:spPr>
          <a:xfrm>
            <a:off x="1856599" y="1761441"/>
            <a:ext cx="4506516"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B</a:t>
            </a:r>
            <a:r>
              <a:rPr lang="id-ID" sz="2000" b="1" dirty="0">
                <a:latin typeface="Arial" panose="020B0604020202020204" pitchFamily="34" charset="0"/>
                <a:cs typeface="Arial" panose="020B0604020202020204" pitchFamily="34" charset="0"/>
              </a:rPr>
              <a:t>ackground of </a:t>
            </a:r>
            <a:r>
              <a:rPr lang="en-US" sz="2000" b="1" dirty="0">
                <a:latin typeface="Arial" panose="020B0604020202020204" pitchFamily="34" charset="0"/>
                <a:cs typeface="Arial" panose="020B0604020202020204" pitchFamily="34" charset="0"/>
              </a:rPr>
              <a:t>ALDI</a:t>
            </a:r>
            <a:endParaRPr lang="id-ID" sz="2000" b="1" dirty="0">
              <a:latin typeface="Arial" panose="020B0604020202020204" pitchFamily="34" charset="0"/>
              <a:cs typeface="Arial" panose="020B0604020202020204" pitchFamily="34" charset="0"/>
            </a:endParaRPr>
          </a:p>
        </p:txBody>
      </p:sp>
      <p:sp>
        <p:nvSpPr>
          <p:cNvPr id="85" name="TextBox 84"/>
          <p:cNvSpPr txBox="1"/>
          <p:nvPr/>
        </p:nvSpPr>
        <p:spPr>
          <a:xfrm>
            <a:off x="1815909" y="2401772"/>
            <a:ext cx="7117153" cy="707886"/>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The Challenges Before the Introduction of Modern Technology</a:t>
            </a:r>
            <a:endParaRPr lang="id-ID" sz="2000" b="1" dirty="0">
              <a:latin typeface="Arial" panose="020B0604020202020204" pitchFamily="34" charset="0"/>
              <a:cs typeface="Arial" panose="020B0604020202020204" pitchFamily="34" charset="0"/>
            </a:endParaRPr>
          </a:p>
        </p:txBody>
      </p:sp>
      <p:sp>
        <p:nvSpPr>
          <p:cNvPr id="88" name="TextBox 87"/>
          <p:cNvSpPr txBox="1"/>
          <p:nvPr/>
        </p:nvSpPr>
        <p:spPr>
          <a:xfrm>
            <a:off x="1818090" y="3340870"/>
            <a:ext cx="5350614" cy="707886"/>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Insights to The Modern Technology Introduced</a:t>
            </a:r>
            <a:endParaRPr lang="id-ID" sz="1600" b="1" dirty="0">
              <a:latin typeface="Arial" panose="020B0604020202020204" pitchFamily="34" charset="0"/>
              <a:cs typeface="Arial" panose="020B0604020202020204" pitchFamily="34" charset="0"/>
            </a:endParaRPr>
          </a:p>
        </p:txBody>
      </p:sp>
      <p:sp>
        <p:nvSpPr>
          <p:cNvPr id="83" name="TextBox 82"/>
          <p:cNvSpPr txBox="1"/>
          <p:nvPr/>
        </p:nvSpPr>
        <p:spPr>
          <a:xfrm>
            <a:off x="1786978" y="4298503"/>
            <a:ext cx="4707166" cy="707886"/>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The Impact of the Technology Introduced</a:t>
            </a:r>
            <a:endParaRPr lang="id-ID" sz="2000" b="1" dirty="0">
              <a:latin typeface="Arial" panose="020B0604020202020204" pitchFamily="34" charset="0"/>
              <a:cs typeface="Arial" panose="020B0604020202020204" pitchFamily="34" charset="0"/>
            </a:endParaRPr>
          </a:p>
        </p:txBody>
      </p:sp>
      <p:sp>
        <p:nvSpPr>
          <p:cNvPr id="91" name="TextBox 90"/>
          <p:cNvSpPr txBox="1"/>
          <p:nvPr/>
        </p:nvSpPr>
        <p:spPr>
          <a:xfrm>
            <a:off x="1805560" y="5220023"/>
            <a:ext cx="4209333" cy="707886"/>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Lessons That Can be Drawn from the Case Study.</a:t>
            </a:r>
            <a:endParaRPr lang="id-ID" sz="2000" b="1" dirty="0">
              <a:latin typeface="Arial" panose="020B0604020202020204" pitchFamily="34" charset="0"/>
              <a:cs typeface="Arial" panose="020B0604020202020204" pitchFamily="34" charset="0"/>
            </a:endParaRPr>
          </a:p>
        </p:txBody>
      </p:sp>
      <p:sp>
        <p:nvSpPr>
          <p:cNvPr id="96" name="TextBox 95"/>
          <p:cNvSpPr txBox="1"/>
          <p:nvPr/>
        </p:nvSpPr>
        <p:spPr>
          <a:xfrm>
            <a:off x="1060053" y="2411353"/>
            <a:ext cx="476423" cy="707892"/>
          </a:xfrm>
          <a:prstGeom prst="rect">
            <a:avLst/>
          </a:prstGeom>
          <a:noFill/>
        </p:spPr>
        <p:txBody>
          <a:bodyPr wrap="none" lIns="91445" tIns="45723" rIns="91445" bIns="45723" rtlCol="0">
            <a:spAutoFit/>
          </a:bodyPr>
          <a:lstStyle/>
          <a:p>
            <a:r>
              <a:rPr lang="id-ID" sz="4000" b="1" dirty="0">
                <a:latin typeface="Arial" panose="020B0604020202020204" pitchFamily="34" charset="0"/>
                <a:cs typeface="Arial" panose="020B0604020202020204" pitchFamily="34" charset="0"/>
              </a:rPr>
              <a:t>2</a:t>
            </a:r>
          </a:p>
        </p:txBody>
      </p:sp>
      <p:sp>
        <p:nvSpPr>
          <p:cNvPr id="97" name="TextBox 96"/>
          <p:cNvSpPr txBox="1"/>
          <p:nvPr/>
        </p:nvSpPr>
        <p:spPr>
          <a:xfrm>
            <a:off x="1003973" y="3288422"/>
            <a:ext cx="476423" cy="707892"/>
          </a:xfrm>
          <a:prstGeom prst="rect">
            <a:avLst/>
          </a:prstGeom>
          <a:noFill/>
        </p:spPr>
        <p:txBody>
          <a:bodyPr wrap="none" lIns="91445" tIns="45723" rIns="91445" bIns="45723" rtlCol="0">
            <a:spAutoFit/>
          </a:bodyPr>
          <a:lstStyle/>
          <a:p>
            <a:r>
              <a:rPr lang="id-ID" sz="4000" b="1" dirty="0">
                <a:latin typeface="Arial" panose="020B0604020202020204" pitchFamily="34" charset="0"/>
                <a:cs typeface="Arial" panose="020B0604020202020204" pitchFamily="34" charset="0"/>
              </a:rPr>
              <a:t>3</a:t>
            </a:r>
          </a:p>
        </p:txBody>
      </p:sp>
      <p:sp>
        <p:nvSpPr>
          <p:cNvPr id="98" name="TextBox 97"/>
          <p:cNvSpPr txBox="1"/>
          <p:nvPr/>
        </p:nvSpPr>
        <p:spPr>
          <a:xfrm>
            <a:off x="988335" y="4206506"/>
            <a:ext cx="476423" cy="707892"/>
          </a:xfrm>
          <a:prstGeom prst="rect">
            <a:avLst/>
          </a:prstGeom>
          <a:noFill/>
        </p:spPr>
        <p:txBody>
          <a:bodyPr wrap="none" lIns="91445" tIns="45723" rIns="91445" bIns="45723" rtlCol="0">
            <a:spAutoFit/>
          </a:bodyPr>
          <a:lstStyle/>
          <a:p>
            <a:r>
              <a:rPr lang="id-ID" sz="4000" b="1" dirty="0">
                <a:latin typeface="Arial" panose="020B0604020202020204" pitchFamily="34" charset="0"/>
                <a:cs typeface="Arial" panose="020B0604020202020204" pitchFamily="34" charset="0"/>
              </a:rPr>
              <a:t>4</a:t>
            </a:r>
          </a:p>
        </p:txBody>
      </p:sp>
      <p:sp>
        <p:nvSpPr>
          <p:cNvPr id="99" name="TextBox 98"/>
          <p:cNvSpPr txBox="1"/>
          <p:nvPr/>
        </p:nvSpPr>
        <p:spPr>
          <a:xfrm>
            <a:off x="1015005" y="5190882"/>
            <a:ext cx="476423" cy="707892"/>
          </a:xfrm>
          <a:prstGeom prst="rect">
            <a:avLst/>
          </a:prstGeom>
          <a:noFill/>
        </p:spPr>
        <p:txBody>
          <a:bodyPr wrap="none" lIns="91445" tIns="45723" rIns="91445" bIns="45723" rtlCol="0">
            <a:spAutoFit/>
          </a:bodyPr>
          <a:lstStyle/>
          <a:p>
            <a:r>
              <a:rPr lang="id-ID" sz="4000" b="1" dirty="0">
                <a:latin typeface="Arial" panose="020B0604020202020204" pitchFamily="34" charset="0"/>
                <a:cs typeface="Arial" panose="020B0604020202020204" pitchFamily="34" charset="0"/>
              </a:rPr>
              <a:t>5</a:t>
            </a:r>
          </a:p>
        </p:txBody>
      </p:sp>
      <p:grpSp>
        <p:nvGrpSpPr>
          <p:cNvPr id="69" name="Group 68"/>
          <p:cNvGrpSpPr/>
          <p:nvPr/>
        </p:nvGrpSpPr>
        <p:grpSpPr>
          <a:xfrm>
            <a:off x="871374" y="244014"/>
            <a:ext cx="10468769" cy="769533"/>
            <a:chOff x="1739573" y="511491"/>
            <a:chExt cx="20937538" cy="1539066"/>
          </a:xfrm>
        </p:grpSpPr>
        <p:sp>
          <p:nvSpPr>
            <p:cNvPr id="70" name="TextBox 69"/>
            <p:cNvSpPr txBox="1"/>
            <p:nvPr/>
          </p:nvSpPr>
          <p:spPr>
            <a:xfrm>
              <a:off x="1739573" y="511491"/>
              <a:ext cx="20937538" cy="1538881"/>
            </a:xfrm>
            <a:prstGeom prst="rect">
              <a:avLst/>
            </a:prstGeom>
            <a:noFill/>
          </p:spPr>
          <p:txBody>
            <a:bodyPr wrap="square" rtlCol="0">
              <a:spAutoFit/>
            </a:bodyPr>
            <a:lstStyle/>
            <a:p>
              <a:pPr algn="ctr"/>
              <a:r>
                <a:rPr lang="en-US" sz="4400" b="1" dirty="0">
                  <a:solidFill>
                    <a:schemeClr val="tx2"/>
                  </a:solidFill>
                  <a:latin typeface="Lato Regular"/>
                  <a:cs typeface="Lato Regular"/>
                </a:rPr>
                <a:t>Points to be Discussed</a:t>
              </a:r>
              <a:endParaRPr lang="id-ID" sz="4400" b="1" dirty="0">
                <a:solidFill>
                  <a:schemeClr val="tx2"/>
                </a:solidFill>
                <a:latin typeface="Lato Regular"/>
                <a:cs typeface="Lato Regular"/>
              </a:endParaRPr>
            </a:p>
          </p:txBody>
        </p:sp>
        <p:grpSp>
          <p:nvGrpSpPr>
            <p:cNvPr id="71" name="Group 70"/>
            <p:cNvGrpSpPr/>
            <p:nvPr/>
          </p:nvGrpSpPr>
          <p:grpSpPr>
            <a:xfrm>
              <a:off x="10842089" y="1977406"/>
              <a:ext cx="2738812" cy="73151"/>
              <a:chOff x="1775295" y="2020905"/>
              <a:chExt cx="3631535" cy="45719"/>
            </a:xfrm>
          </p:grpSpPr>
          <p:sp>
            <p:nvSpPr>
              <p:cNvPr id="73" name="Rectangle 72"/>
              <p:cNvSpPr/>
              <p:nvPr/>
            </p:nvSpPr>
            <p:spPr>
              <a:xfrm flipV="1">
                <a:off x="1775295" y="2020905"/>
                <a:ext cx="540354" cy="4571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Calibri Light"/>
                </a:endParaRPr>
              </a:p>
            </p:txBody>
          </p:sp>
          <p:sp>
            <p:nvSpPr>
              <p:cNvPr id="74" name="Rectangle 73"/>
              <p:cNvSpPr/>
              <p:nvPr/>
            </p:nvSpPr>
            <p:spPr>
              <a:xfrm flipV="1">
                <a:off x="2390858" y="2020905"/>
                <a:ext cx="540354" cy="4571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Calibri Light"/>
                </a:endParaRPr>
              </a:p>
            </p:txBody>
          </p:sp>
          <p:sp>
            <p:nvSpPr>
              <p:cNvPr id="93" name="Rectangle 92"/>
              <p:cNvSpPr/>
              <p:nvPr/>
            </p:nvSpPr>
            <p:spPr>
              <a:xfrm flipV="1">
                <a:off x="3025595" y="2020905"/>
                <a:ext cx="540354" cy="45719"/>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Calibri Light"/>
                </a:endParaRPr>
              </a:p>
            </p:txBody>
          </p:sp>
          <p:sp>
            <p:nvSpPr>
              <p:cNvPr id="123" name="Rectangle 122"/>
              <p:cNvSpPr/>
              <p:nvPr/>
            </p:nvSpPr>
            <p:spPr>
              <a:xfrm flipV="1">
                <a:off x="3641290" y="2020905"/>
                <a:ext cx="540354" cy="4571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Calibri Light"/>
                </a:endParaRPr>
              </a:p>
            </p:txBody>
          </p:sp>
          <p:sp>
            <p:nvSpPr>
              <p:cNvPr id="131" name="Rectangle 130"/>
              <p:cNvSpPr/>
              <p:nvPr/>
            </p:nvSpPr>
            <p:spPr>
              <a:xfrm flipV="1">
                <a:off x="4256852" y="2020905"/>
                <a:ext cx="540354" cy="45719"/>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Calibri Light"/>
                </a:endParaRPr>
              </a:p>
            </p:txBody>
          </p:sp>
          <p:sp>
            <p:nvSpPr>
              <p:cNvPr id="132" name="Rectangle 131"/>
              <p:cNvSpPr/>
              <p:nvPr/>
            </p:nvSpPr>
            <p:spPr>
              <a:xfrm flipV="1">
                <a:off x="4866476" y="2020905"/>
                <a:ext cx="540354" cy="45719"/>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Calibri Light"/>
                </a:endParaRPr>
              </a:p>
            </p:txBody>
          </p:sp>
        </p:grpSp>
      </p:grpSp>
      <p:pic>
        <p:nvPicPr>
          <p:cNvPr id="3" name="Picture 2">
            <a:extLst>
              <a:ext uri="{FF2B5EF4-FFF2-40B4-BE49-F238E27FC236}">
                <a16:creationId xmlns:a16="http://schemas.microsoft.com/office/drawing/2014/main" id="{0ADB7430-125C-B143-BEF3-04CC9BDE09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6176" y="1436811"/>
            <a:ext cx="3621024" cy="4491098"/>
          </a:xfrm>
          <a:prstGeom prst="rect">
            <a:avLst/>
          </a:prstGeom>
        </p:spPr>
      </p:pic>
    </p:spTree>
    <p:extLst>
      <p:ext uri="{BB962C8B-B14F-4D97-AF65-F5344CB8AC3E}">
        <p14:creationId xmlns:p14="http://schemas.microsoft.com/office/powerpoint/2010/main" val="4282561792"/>
      </p:ext>
    </p:extLst>
  </p:cSld>
  <p:clrMapOvr>
    <a:masterClrMapping/>
  </p:clrMapOvr>
  <mc:AlternateContent xmlns:mc="http://schemas.openxmlformats.org/markup-compatibility/2006" xmlns:p14="http://schemas.microsoft.com/office/powerpoint/2010/main">
    <mc:Choice Requires="p14">
      <p:transition spd="slow" p14:dur="3000">
        <p14:pan dir="u"/>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descr="Inside An Aldi Stores Ltd. Supermarket As Chain Sets Sustainability Goals">
            <a:extLst>
              <a:ext uri="{FF2B5EF4-FFF2-40B4-BE49-F238E27FC236}">
                <a16:creationId xmlns:a16="http://schemas.microsoft.com/office/drawing/2014/main" id="{ECB7BC4B-79FE-4E22-AD65-F49724A83C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879"/>
            <a:ext cx="6309879" cy="23166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6E70AD2-1D88-4D56-902B-DD15F98EB6B1}"/>
              </a:ext>
            </a:extLst>
          </p:cNvPr>
          <p:cNvSpPr txBox="1"/>
          <p:nvPr/>
        </p:nvSpPr>
        <p:spPr>
          <a:xfrm>
            <a:off x="38656" y="2529444"/>
            <a:ext cx="6057344" cy="4524315"/>
          </a:xfrm>
          <a:prstGeom prst="rect">
            <a:avLst/>
          </a:prstGeom>
          <a:noFill/>
        </p:spPr>
        <p:txBody>
          <a:bodyPr wrap="square" rtlCol="0">
            <a:spAutoFit/>
          </a:bodyPr>
          <a:lstStyle/>
          <a:p>
            <a:r>
              <a:rPr lang="en-GB" sz="1600" dirty="0">
                <a:latin typeface="Arial" panose="020B0604020202020204" pitchFamily="34" charset="0"/>
                <a:ea typeface="Times New Roman" panose="02020603050405020304" pitchFamily="18" charset="0"/>
                <a:cs typeface="Arial" panose="020B0604020202020204" pitchFamily="34" charset="0"/>
              </a:rPr>
              <a:t>The famous supermarket brand ALDI is a German brand which complies with two local chain store brands of the country. </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GB" sz="1600" dirty="0">
                <a:latin typeface="Arial" panose="020B0604020202020204" pitchFamily="34" charset="0"/>
                <a:ea typeface="Times New Roman" panose="02020603050405020304" pitchFamily="18" charset="0"/>
                <a:cs typeface="Arial" panose="020B0604020202020204" pitchFamily="34" charset="0"/>
              </a:rPr>
              <a:t>Formed back in 1946 by two brother this brand was later divided in 1960 (Welcome to ALDI, 2021). </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GB" sz="1600" dirty="0">
                <a:latin typeface="Arial" panose="020B0604020202020204" pitchFamily="34" charset="0"/>
                <a:ea typeface="Times New Roman" panose="02020603050405020304" pitchFamily="18" charset="0"/>
                <a:cs typeface="Arial" panose="020B0604020202020204" pitchFamily="34" charset="0"/>
              </a:rPr>
              <a:t>Currently, with more than 10000 stores the brand is serving in a total of 20 countries around the world. </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GB" sz="1600" dirty="0">
                <a:latin typeface="Arial" panose="020B0604020202020204" pitchFamily="34" charset="0"/>
                <a:ea typeface="Times New Roman" panose="02020603050405020304" pitchFamily="18" charset="0"/>
                <a:cs typeface="Arial" panose="020B0604020202020204" pitchFamily="34" charset="0"/>
              </a:rPr>
              <a:t>A significant number of the store is also present in the UK as well which provides the customers with a variety of products in a low cost.</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US" sz="1600" dirty="0">
                <a:latin typeface="Arial" panose="020B0604020202020204" pitchFamily="34" charset="0"/>
                <a:cs typeface="Arial" panose="020B0604020202020204" pitchFamily="34" charset="0"/>
              </a:rPr>
              <a:t>A significant number of the stores is also present in the UK. 33000 employees in Uk</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endParaRPr lang="en-GB" sz="1600" dirty="0"/>
          </a:p>
          <a:p>
            <a:endParaRPr lang="id-ID" sz="16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5394CF2-4D9E-8341-A8D8-A58E0658C86B}"/>
              </a:ext>
            </a:extLst>
          </p:cNvPr>
          <p:cNvSpPr txBox="1"/>
          <p:nvPr/>
        </p:nvSpPr>
        <p:spPr>
          <a:xfrm>
            <a:off x="237506" y="1883113"/>
            <a:ext cx="1800558" cy="646331"/>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ALDI HISTORY</a:t>
            </a:r>
          </a:p>
          <a:p>
            <a:endParaRPr lang="en-US" dirty="0"/>
          </a:p>
        </p:txBody>
      </p:sp>
      <p:pic>
        <p:nvPicPr>
          <p:cNvPr id="7" name="Picture 6" descr="A picture containing text, building, outdoor, person&#10;&#10;Description automatically generated">
            <a:extLst>
              <a:ext uri="{FF2B5EF4-FFF2-40B4-BE49-F238E27FC236}">
                <a16:creationId xmlns:a16="http://schemas.microsoft.com/office/drawing/2014/main" id="{1CDD4DBD-4F64-9543-8036-E64D15BCA3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34656" y="0"/>
            <a:ext cx="6057344" cy="6858000"/>
          </a:xfrm>
          <a:prstGeom prst="rect">
            <a:avLst/>
          </a:prstGeom>
        </p:spPr>
      </p:pic>
    </p:spTree>
    <p:extLst>
      <p:ext uri="{BB962C8B-B14F-4D97-AF65-F5344CB8AC3E}">
        <p14:creationId xmlns:p14="http://schemas.microsoft.com/office/powerpoint/2010/main" val="701533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0" name="Round Same Side Corner Rectangle 29"/>
          <p:cNvSpPr/>
          <p:nvPr/>
        </p:nvSpPr>
        <p:spPr>
          <a:xfrm rot="5400000">
            <a:off x="9305335" y="796160"/>
            <a:ext cx="707887" cy="3013407"/>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p>
            <a:pPr algn="ctr"/>
            <a:endParaRPr lang="bg-BG" sz="900" dirty="0">
              <a:latin typeface="Arial" panose="020B0604020202020204" pitchFamily="34" charset="0"/>
              <a:cs typeface="Arial" panose="020B0604020202020204" pitchFamily="34" charset="0"/>
            </a:endParaRPr>
          </a:p>
        </p:txBody>
      </p:sp>
      <p:sp>
        <p:nvSpPr>
          <p:cNvPr id="31" name="Round Same Side Corner Rectangle 30"/>
          <p:cNvSpPr/>
          <p:nvPr/>
        </p:nvSpPr>
        <p:spPr>
          <a:xfrm rot="5400000">
            <a:off x="9278249" y="2066505"/>
            <a:ext cx="707889" cy="3021910"/>
          </a:xfrm>
          <a:prstGeom prst="round2SameRect">
            <a:avLst>
              <a:gd name="adj1" fmla="val 50000"/>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p>
            <a:pPr algn="ctr"/>
            <a:endParaRPr lang="bg-BG" sz="900" dirty="0">
              <a:latin typeface="Arial" panose="020B0604020202020204" pitchFamily="34" charset="0"/>
              <a:cs typeface="Arial" panose="020B0604020202020204" pitchFamily="34" charset="0"/>
            </a:endParaRPr>
          </a:p>
        </p:txBody>
      </p:sp>
      <p:sp>
        <p:nvSpPr>
          <p:cNvPr id="35" name="Round Same Side Corner Rectangle 34"/>
          <p:cNvSpPr/>
          <p:nvPr/>
        </p:nvSpPr>
        <p:spPr>
          <a:xfrm rot="5400000">
            <a:off x="9305333" y="3282921"/>
            <a:ext cx="707892" cy="3013406"/>
          </a:xfrm>
          <a:prstGeom prst="round2SameRect">
            <a:avLst>
              <a:gd name="adj1" fmla="val 50000"/>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p>
            <a:pPr algn="ctr"/>
            <a:endParaRPr lang="bg-BG" sz="900" dirty="0">
              <a:latin typeface="Arial" panose="020B0604020202020204" pitchFamily="34" charset="0"/>
              <a:cs typeface="Arial" panose="020B0604020202020204" pitchFamily="34" charset="0"/>
            </a:endParaRPr>
          </a:p>
        </p:txBody>
      </p:sp>
      <p:cxnSp>
        <p:nvCxnSpPr>
          <p:cNvPr id="52" name="Straight Connector 51"/>
          <p:cNvCxnSpPr/>
          <p:nvPr/>
        </p:nvCxnSpPr>
        <p:spPr>
          <a:xfrm flipH="1">
            <a:off x="6669032" y="2306593"/>
            <a:ext cx="790123" cy="777163"/>
          </a:xfrm>
          <a:prstGeom prst="line">
            <a:avLst/>
          </a:prstGeom>
          <a:ln w="12700">
            <a:solidFill>
              <a:schemeClr val="tx1">
                <a:lumMod val="90000"/>
              </a:schemeClr>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6699859" y="3408752"/>
            <a:ext cx="743162" cy="7687"/>
          </a:xfrm>
          <a:prstGeom prst="line">
            <a:avLst/>
          </a:prstGeom>
          <a:ln w="12700">
            <a:solidFill>
              <a:schemeClr val="tx1">
                <a:lumMod val="90000"/>
              </a:schemeClr>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56" name="Round Same Side Corner Rectangle 55"/>
          <p:cNvSpPr/>
          <p:nvPr/>
        </p:nvSpPr>
        <p:spPr>
          <a:xfrm rot="16200000" flipH="1">
            <a:off x="2200449" y="854333"/>
            <a:ext cx="685183" cy="2919766"/>
          </a:xfrm>
          <a:prstGeom prst="round2SameRect">
            <a:avLst>
              <a:gd name="adj1" fmla="val 50000"/>
              <a:gd name="adj2" fmla="val 0"/>
            </a:avLst>
          </a:prstGeom>
          <a:solidFill>
            <a:srgbClr val="1EA185"/>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p>
            <a:pPr algn="ctr"/>
            <a:endParaRPr lang="bg-BG" sz="900" dirty="0">
              <a:latin typeface="Arial" panose="020B0604020202020204" pitchFamily="34" charset="0"/>
              <a:cs typeface="Arial" panose="020B0604020202020204" pitchFamily="34" charset="0"/>
            </a:endParaRPr>
          </a:p>
        </p:txBody>
      </p:sp>
      <p:sp>
        <p:nvSpPr>
          <p:cNvPr id="57" name="Round Same Side Corner Rectangle 56"/>
          <p:cNvSpPr/>
          <p:nvPr/>
        </p:nvSpPr>
        <p:spPr>
          <a:xfrm rot="16200000" flipH="1">
            <a:off x="2208960" y="2128930"/>
            <a:ext cx="685184" cy="2919766"/>
          </a:xfrm>
          <a:prstGeom prst="round2SameRect">
            <a:avLst>
              <a:gd name="adj1" fmla="val 50000"/>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p>
            <a:pPr algn="ctr"/>
            <a:endParaRPr lang="bg-BG" sz="900" dirty="0">
              <a:latin typeface="Arial" panose="020B0604020202020204" pitchFamily="34" charset="0"/>
              <a:cs typeface="Arial" panose="020B0604020202020204" pitchFamily="34" charset="0"/>
            </a:endParaRPr>
          </a:p>
        </p:txBody>
      </p:sp>
      <p:sp>
        <p:nvSpPr>
          <p:cNvPr id="58" name="Round Same Side Corner Rectangle 57"/>
          <p:cNvSpPr/>
          <p:nvPr/>
        </p:nvSpPr>
        <p:spPr>
          <a:xfrm rot="16200000" flipH="1">
            <a:off x="2204705" y="3345347"/>
            <a:ext cx="685183" cy="2911254"/>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109710" tIns="54855" rIns="109710" bIns="54855" rtlCol="0" anchor="ctr"/>
          <a:lstStyle/>
          <a:p>
            <a:pPr algn="ctr"/>
            <a:endParaRPr lang="bg-BG" sz="900" dirty="0">
              <a:latin typeface="Arial" panose="020B0604020202020204" pitchFamily="34" charset="0"/>
              <a:cs typeface="Arial" panose="020B0604020202020204" pitchFamily="34" charset="0"/>
            </a:endParaRPr>
          </a:p>
        </p:txBody>
      </p:sp>
      <p:cxnSp>
        <p:nvCxnSpPr>
          <p:cNvPr id="92" name="Straight Connector 91"/>
          <p:cNvCxnSpPr/>
          <p:nvPr/>
        </p:nvCxnSpPr>
        <p:spPr>
          <a:xfrm>
            <a:off x="4696998" y="2329297"/>
            <a:ext cx="790857" cy="777163"/>
          </a:xfrm>
          <a:prstGeom prst="line">
            <a:avLst/>
          </a:prstGeom>
          <a:ln w="12700">
            <a:solidFill>
              <a:schemeClr val="tx1">
                <a:lumMod val="90000"/>
              </a:schemeClr>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a:xfrm flipV="1">
            <a:off x="4713147" y="3431457"/>
            <a:ext cx="743853" cy="7687"/>
          </a:xfrm>
          <a:prstGeom prst="line">
            <a:avLst/>
          </a:prstGeom>
          <a:ln w="12700">
            <a:solidFill>
              <a:schemeClr val="tx1">
                <a:lumMod val="90000"/>
              </a:schemeClr>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flipV="1">
            <a:off x="4708224" y="3745690"/>
            <a:ext cx="790857" cy="764986"/>
          </a:xfrm>
          <a:prstGeom prst="line">
            <a:avLst/>
          </a:prstGeom>
          <a:ln w="12700">
            <a:solidFill>
              <a:schemeClr val="tx1">
                <a:lumMod val="90000"/>
              </a:schemeClr>
            </a:solidFill>
            <a:headEnd type="triangle"/>
            <a:tailEnd type="none"/>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flipH="1" flipV="1">
            <a:off x="6675782" y="3745690"/>
            <a:ext cx="767236" cy="754459"/>
          </a:xfrm>
          <a:prstGeom prst="line">
            <a:avLst/>
          </a:prstGeom>
          <a:ln w="12700">
            <a:solidFill>
              <a:schemeClr val="tx1">
                <a:lumMod val="90000"/>
              </a:schemeClr>
            </a:solidFill>
            <a:headEnd type="triangle"/>
            <a:tailEnd type="none"/>
          </a:ln>
        </p:spPr>
        <p:style>
          <a:lnRef idx="1">
            <a:schemeClr val="accent1"/>
          </a:lnRef>
          <a:fillRef idx="0">
            <a:schemeClr val="accent1"/>
          </a:fillRef>
          <a:effectRef idx="0">
            <a:schemeClr val="accent1"/>
          </a:effectRef>
          <a:fontRef idx="minor">
            <a:schemeClr val="tx1"/>
          </a:fontRef>
        </p:style>
      </p:cxnSp>
      <p:grpSp>
        <p:nvGrpSpPr>
          <p:cNvPr id="3" name="Group 2"/>
          <p:cNvGrpSpPr/>
          <p:nvPr/>
        </p:nvGrpSpPr>
        <p:grpSpPr>
          <a:xfrm>
            <a:off x="5560400" y="2930794"/>
            <a:ext cx="1063998" cy="1063998"/>
            <a:chOff x="11117624" y="5861588"/>
            <a:chExt cx="2127995" cy="2127995"/>
          </a:xfrm>
        </p:grpSpPr>
        <p:sp>
          <p:nvSpPr>
            <p:cNvPr id="95" name="Freeform 65"/>
            <p:cNvSpPr>
              <a:spLocks noChangeArrowheads="1"/>
            </p:cNvSpPr>
            <p:nvPr/>
          </p:nvSpPr>
          <p:spPr bwMode="auto">
            <a:xfrm>
              <a:off x="11117624" y="5861588"/>
              <a:ext cx="2127995" cy="2127995"/>
            </a:xfrm>
            <a:custGeom>
              <a:avLst/>
              <a:gdLst>
                <a:gd name="T0" fmla="*/ 381 w 417"/>
                <a:gd name="T1" fmla="*/ 203 h 417"/>
                <a:gd name="T2" fmla="*/ 381 w 417"/>
                <a:gd name="T3" fmla="*/ 203 h 417"/>
                <a:gd name="T4" fmla="*/ 416 w 417"/>
                <a:gd name="T5" fmla="*/ 141 h 417"/>
                <a:gd name="T6" fmla="*/ 408 w 417"/>
                <a:gd name="T7" fmla="*/ 106 h 417"/>
                <a:gd name="T8" fmla="*/ 337 w 417"/>
                <a:gd name="T9" fmla="*/ 79 h 417"/>
                <a:gd name="T10" fmla="*/ 319 w 417"/>
                <a:gd name="T11" fmla="*/ 17 h 417"/>
                <a:gd name="T12" fmla="*/ 275 w 417"/>
                <a:gd name="T13" fmla="*/ 0 h 417"/>
                <a:gd name="T14" fmla="*/ 213 w 417"/>
                <a:gd name="T15" fmla="*/ 35 h 417"/>
                <a:gd name="T16" fmla="*/ 151 w 417"/>
                <a:gd name="T17" fmla="*/ 0 h 417"/>
                <a:gd name="T18" fmla="*/ 107 w 417"/>
                <a:gd name="T19" fmla="*/ 17 h 417"/>
                <a:gd name="T20" fmla="*/ 89 w 417"/>
                <a:gd name="T21" fmla="*/ 79 h 417"/>
                <a:gd name="T22" fmla="*/ 18 w 417"/>
                <a:gd name="T23" fmla="*/ 106 h 417"/>
                <a:gd name="T24" fmla="*/ 0 w 417"/>
                <a:gd name="T25" fmla="*/ 141 h 417"/>
                <a:gd name="T26" fmla="*/ 44 w 417"/>
                <a:gd name="T27" fmla="*/ 203 h 417"/>
                <a:gd name="T28" fmla="*/ 0 w 417"/>
                <a:gd name="T29" fmla="*/ 275 h 417"/>
                <a:gd name="T30" fmla="*/ 18 w 417"/>
                <a:gd name="T31" fmla="*/ 310 h 417"/>
                <a:gd name="T32" fmla="*/ 89 w 417"/>
                <a:gd name="T33" fmla="*/ 328 h 417"/>
                <a:gd name="T34" fmla="*/ 107 w 417"/>
                <a:gd name="T35" fmla="*/ 398 h 417"/>
                <a:gd name="T36" fmla="*/ 151 w 417"/>
                <a:gd name="T37" fmla="*/ 416 h 417"/>
                <a:gd name="T38" fmla="*/ 213 w 417"/>
                <a:gd name="T39" fmla="*/ 372 h 417"/>
                <a:gd name="T40" fmla="*/ 275 w 417"/>
                <a:gd name="T41" fmla="*/ 416 h 417"/>
                <a:gd name="T42" fmla="*/ 319 w 417"/>
                <a:gd name="T43" fmla="*/ 398 h 417"/>
                <a:gd name="T44" fmla="*/ 337 w 417"/>
                <a:gd name="T45" fmla="*/ 328 h 417"/>
                <a:gd name="T46" fmla="*/ 408 w 417"/>
                <a:gd name="T47" fmla="*/ 310 h 417"/>
                <a:gd name="T48" fmla="*/ 416 w 417"/>
                <a:gd name="T49" fmla="*/ 265 h 417"/>
                <a:gd name="T50" fmla="*/ 381 w 417"/>
                <a:gd name="T51" fmla="*/ 203 h 417"/>
                <a:gd name="T52" fmla="*/ 213 w 417"/>
                <a:gd name="T53" fmla="*/ 292 h 417"/>
                <a:gd name="T54" fmla="*/ 213 w 417"/>
                <a:gd name="T55" fmla="*/ 292 h 417"/>
                <a:gd name="T56" fmla="*/ 125 w 417"/>
                <a:gd name="T57" fmla="*/ 203 h 417"/>
                <a:gd name="T58" fmla="*/ 213 w 417"/>
                <a:gd name="T59" fmla="*/ 115 h 417"/>
                <a:gd name="T60" fmla="*/ 301 w 417"/>
                <a:gd name="T61" fmla="*/ 203 h 417"/>
                <a:gd name="T62" fmla="*/ 213 w 417"/>
                <a:gd name="T63" fmla="*/ 292 h 4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17" h="417">
                  <a:moveTo>
                    <a:pt x="381" y="203"/>
                  </a:moveTo>
                  <a:lnTo>
                    <a:pt x="381" y="203"/>
                  </a:lnTo>
                  <a:cubicBezTo>
                    <a:pt x="381" y="177"/>
                    <a:pt x="399" y="159"/>
                    <a:pt x="416" y="141"/>
                  </a:cubicBezTo>
                  <a:cubicBezTo>
                    <a:pt x="416" y="132"/>
                    <a:pt x="408" y="115"/>
                    <a:pt x="408" y="106"/>
                  </a:cubicBezTo>
                  <a:cubicBezTo>
                    <a:pt x="372" y="115"/>
                    <a:pt x="354" y="97"/>
                    <a:pt x="337" y="79"/>
                  </a:cubicBezTo>
                  <a:cubicBezTo>
                    <a:pt x="319" y="62"/>
                    <a:pt x="310" y="44"/>
                    <a:pt x="319" y="17"/>
                  </a:cubicBezTo>
                  <a:cubicBezTo>
                    <a:pt x="310" y="9"/>
                    <a:pt x="293" y="0"/>
                    <a:pt x="275" y="0"/>
                  </a:cubicBezTo>
                  <a:cubicBezTo>
                    <a:pt x="266" y="17"/>
                    <a:pt x="240" y="35"/>
                    <a:pt x="213" y="35"/>
                  </a:cubicBezTo>
                  <a:cubicBezTo>
                    <a:pt x="187" y="35"/>
                    <a:pt x="160" y="17"/>
                    <a:pt x="151" y="0"/>
                  </a:cubicBezTo>
                  <a:cubicBezTo>
                    <a:pt x="133" y="0"/>
                    <a:pt x="116" y="9"/>
                    <a:pt x="107" y="17"/>
                  </a:cubicBezTo>
                  <a:cubicBezTo>
                    <a:pt x="116" y="44"/>
                    <a:pt x="107" y="62"/>
                    <a:pt x="89" y="79"/>
                  </a:cubicBezTo>
                  <a:cubicBezTo>
                    <a:pt x="72" y="97"/>
                    <a:pt x="44" y="115"/>
                    <a:pt x="18" y="106"/>
                  </a:cubicBezTo>
                  <a:cubicBezTo>
                    <a:pt x="18" y="115"/>
                    <a:pt x="9" y="132"/>
                    <a:pt x="0" y="141"/>
                  </a:cubicBezTo>
                  <a:cubicBezTo>
                    <a:pt x="27" y="159"/>
                    <a:pt x="44" y="177"/>
                    <a:pt x="44" y="203"/>
                  </a:cubicBezTo>
                  <a:cubicBezTo>
                    <a:pt x="44" y="230"/>
                    <a:pt x="27" y="256"/>
                    <a:pt x="0" y="275"/>
                  </a:cubicBezTo>
                  <a:cubicBezTo>
                    <a:pt x="9" y="283"/>
                    <a:pt x="18" y="301"/>
                    <a:pt x="18" y="310"/>
                  </a:cubicBezTo>
                  <a:cubicBezTo>
                    <a:pt x="44" y="310"/>
                    <a:pt x="72" y="310"/>
                    <a:pt x="89" y="328"/>
                  </a:cubicBezTo>
                  <a:cubicBezTo>
                    <a:pt x="107" y="345"/>
                    <a:pt x="116" y="372"/>
                    <a:pt x="107" y="398"/>
                  </a:cubicBezTo>
                  <a:cubicBezTo>
                    <a:pt x="116" y="407"/>
                    <a:pt x="133" y="407"/>
                    <a:pt x="151" y="416"/>
                  </a:cubicBezTo>
                  <a:cubicBezTo>
                    <a:pt x="160" y="389"/>
                    <a:pt x="187" y="372"/>
                    <a:pt x="213" y="372"/>
                  </a:cubicBezTo>
                  <a:cubicBezTo>
                    <a:pt x="240" y="372"/>
                    <a:pt x="266" y="389"/>
                    <a:pt x="275" y="416"/>
                  </a:cubicBezTo>
                  <a:cubicBezTo>
                    <a:pt x="293" y="407"/>
                    <a:pt x="310" y="407"/>
                    <a:pt x="319" y="398"/>
                  </a:cubicBezTo>
                  <a:cubicBezTo>
                    <a:pt x="310" y="372"/>
                    <a:pt x="319" y="345"/>
                    <a:pt x="337" y="328"/>
                  </a:cubicBezTo>
                  <a:cubicBezTo>
                    <a:pt x="354" y="310"/>
                    <a:pt x="372" y="301"/>
                    <a:pt x="408" y="310"/>
                  </a:cubicBezTo>
                  <a:cubicBezTo>
                    <a:pt x="408" y="292"/>
                    <a:pt x="416" y="283"/>
                    <a:pt x="416" y="265"/>
                  </a:cubicBezTo>
                  <a:cubicBezTo>
                    <a:pt x="399" y="256"/>
                    <a:pt x="381" y="230"/>
                    <a:pt x="381" y="203"/>
                  </a:cubicBezTo>
                  <a:close/>
                  <a:moveTo>
                    <a:pt x="213" y="292"/>
                  </a:moveTo>
                  <a:lnTo>
                    <a:pt x="213" y="292"/>
                  </a:lnTo>
                  <a:cubicBezTo>
                    <a:pt x="160" y="292"/>
                    <a:pt x="125" y="256"/>
                    <a:pt x="125" y="203"/>
                  </a:cubicBezTo>
                  <a:cubicBezTo>
                    <a:pt x="125" y="159"/>
                    <a:pt x="160" y="115"/>
                    <a:pt x="213" y="115"/>
                  </a:cubicBezTo>
                  <a:cubicBezTo>
                    <a:pt x="266" y="115"/>
                    <a:pt x="301" y="159"/>
                    <a:pt x="301" y="203"/>
                  </a:cubicBezTo>
                  <a:cubicBezTo>
                    <a:pt x="301" y="256"/>
                    <a:pt x="266" y="292"/>
                    <a:pt x="213" y="292"/>
                  </a:cubicBezTo>
                  <a:close/>
                </a:path>
              </a:pathLst>
            </a:custGeom>
            <a:solidFill>
              <a:schemeClr val="tx2"/>
            </a:solidFill>
            <a:ln>
              <a:noFill/>
            </a:ln>
            <a:effectLst/>
          </p:spPr>
          <p:txBody>
            <a:bodyPr wrap="none" anchor="ctr"/>
            <a:lstStyle/>
            <a:p>
              <a:endParaRPr lang="en-US" sz="900" dirty="0">
                <a:latin typeface="Arial" panose="020B0604020202020204" pitchFamily="34" charset="0"/>
                <a:cs typeface="Arial" panose="020B0604020202020204" pitchFamily="34" charset="0"/>
              </a:endParaRPr>
            </a:p>
          </p:txBody>
        </p:sp>
        <p:sp>
          <p:nvSpPr>
            <p:cNvPr id="103" name="Freeform 67"/>
            <p:cNvSpPr>
              <a:spLocks noChangeArrowheads="1"/>
            </p:cNvSpPr>
            <p:nvPr/>
          </p:nvSpPr>
          <p:spPr bwMode="auto">
            <a:xfrm>
              <a:off x="11998365" y="6543801"/>
              <a:ext cx="543285" cy="638224"/>
            </a:xfrm>
            <a:custGeom>
              <a:avLst/>
              <a:gdLst>
                <a:gd name="T0" fmla="*/ 434 w 453"/>
                <a:gd name="T1" fmla="*/ 186 h 533"/>
                <a:gd name="T2" fmla="*/ 434 w 453"/>
                <a:gd name="T3" fmla="*/ 186 h 533"/>
                <a:gd name="T4" fmla="*/ 44 w 453"/>
                <a:gd name="T5" fmla="*/ 160 h 533"/>
                <a:gd name="T6" fmla="*/ 0 w 453"/>
                <a:gd name="T7" fmla="*/ 178 h 533"/>
                <a:gd name="T8" fmla="*/ 88 w 453"/>
                <a:gd name="T9" fmla="*/ 532 h 533"/>
                <a:gd name="T10" fmla="*/ 141 w 453"/>
                <a:gd name="T11" fmla="*/ 532 h 533"/>
                <a:gd name="T12" fmla="*/ 97 w 453"/>
                <a:gd name="T13" fmla="*/ 355 h 533"/>
                <a:gd name="T14" fmla="*/ 443 w 453"/>
                <a:gd name="T15" fmla="*/ 195 h 533"/>
                <a:gd name="T16" fmla="*/ 434 w 453"/>
                <a:gd name="T17" fmla="*/ 186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53" h="533">
                  <a:moveTo>
                    <a:pt x="434" y="186"/>
                  </a:moveTo>
                  <a:lnTo>
                    <a:pt x="434" y="186"/>
                  </a:lnTo>
                  <a:cubicBezTo>
                    <a:pt x="151" y="301"/>
                    <a:pt x="266" y="0"/>
                    <a:pt x="44" y="160"/>
                  </a:cubicBezTo>
                  <a:cubicBezTo>
                    <a:pt x="0" y="178"/>
                    <a:pt x="0" y="178"/>
                    <a:pt x="0" y="178"/>
                  </a:cubicBezTo>
                  <a:cubicBezTo>
                    <a:pt x="88" y="532"/>
                    <a:pt x="88" y="532"/>
                    <a:pt x="88" y="532"/>
                  </a:cubicBezTo>
                  <a:cubicBezTo>
                    <a:pt x="141" y="532"/>
                    <a:pt x="141" y="532"/>
                    <a:pt x="141" y="532"/>
                  </a:cubicBezTo>
                  <a:cubicBezTo>
                    <a:pt x="97" y="355"/>
                    <a:pt x="97" y="355"/>
                    <a:pt x="97" y="355"/>
                  </a:cubicBezTo>
                  <a:cubicBezTo>
                    <a:pt x="293" y="195"/>
                    <a:pt x="213" y="532"/>
                    <a:pt x="443" y="195"/>
                  </a:cubicBezTo>
                  <a:cubicBezTo>
                    <a:pt x="452" y="195"/>
                    <a:pt x="443" y="186"/>
                    <a:pt x="434" y="186"/>
                  </a:cubicBezTo>
                </a:path>
              </a:pathLst>
            </a:custGeom>
            <a:solidFill>
              <a:schemeClr val="tx2"/>
            </a:solidFill>
            <a:ln>
              <a:noFill/>
            </a:ln>
            <a:effectLst/>
          </p:spPr>
          <p:txBody>
            <a:bodyPr wrap="none" anchor="ctr"/>
            <a:lstStyle/>
            <a:p>
              <a:endParaRPr lang="en-US" sz="900" dirty="0">
                <a:latin typeface="Arial" panose="020B0604020202020204" pitchFamily="34" charset="0"/>
                <a:cs typeface="Arial" panose="020B0604020202020204" pitchFamily="34" charset="0"/>
              </a:endParaRPr>
            </a:p>
          </p:txBody>
        </p:sp>
      </p:grpSp>
      <p:sp>
        <p:nvSpPr>
          <p:cNvPr id="42" name="Rectangle 41"/>
          <p:cNvSpPr/>
          <p:nvPr/>
        </p:nvSpPr>
        <p:spPr>
          <a:xfrm>
            <a:off x="1152101" y="2086192"/>
            <a:ext cx="2817414" cy="418558"/>
          </a:xfrm>
          <a:prstGeom prst="rect">
            <a:avLst/>
          </a:prstGeom>
        </p:spPr>
        <p:txBody>
          <a:bodyPr wrap="square" lIns="109710" tIns="54855" rIns="109710" bIns="54855">
            <a:spAutoFit/>
          </a:bodyPr>
          <a:lstStyle/>
          <a:p>
            <a:pPr algn="ctr"/>
            <a:r>
              <a:rPr lang="en-US" sz="2000" b="1" dirty="0">
                <a:solidFill>
                  <a:schemeClr val="bg1"/>
                </a:solidFill>
                <a:latin typeface="Arial" panose="020B0604020202020204" pitchFamily="34" charset="0"/>
                <a:ea typeface="Open Sans Light" panose="020B0306030504020204" pitchFamily="34" charset="0"/>
                <a:cs typeface="Arial" panose="020B0604020202020204" pitchFamily="34" charset="0"/>
              </a:rPr>
              <a:t>Long Checkout line</a:t>
            </a:r>
          </a:p>
        </p:txBody>
      </p:sp>
      <p:sp>
        <p:nvSpPr>
          <p:cNvPr id="49" name="Rectangle 48"/>
          <p:cNvSpPr/>
          <p:nvPr/>
        </p:nvSpPr>
        <p:spPr>
          <a:xfrm>
            <a:off x="1264945" y="3255191"/>
            <a:ext cx="2768808" cy="726335"/>
          </a:xfrm>
          <a:prstGeom prst="rect">
            <a:avLst/>
          </a:prstGeom>
        </p:spPr>
        <p:txBody>
          <a:bodyPr wrap="square" lIns="109710" tIns="54855" rIns="109710" bIns="54855">
            <a:spAutoFit/>
          </a:bodyPr>
          <a:lstStyle/>
          <a:p>
            <a:pPr algn="ctr"/>
            <a:r>
              <a:rPr lang="en-US" sz="2000" b="1" dirty="0">
                <a:solidFill>
                  <a:schemeClr val="bg1"/>
                </a:solidFill>
                <a:latin typeface="Arial" panose="020B0604020202020204" pitchFamily="34" charset="0"/>
                <a:ea typeface="Open Sans Light" panose="020B0306030504020204" pitchFamily="34" charset="0"/>
                <a:cs typeface="Arial" panose="020B0604020202020204" pitchFamily="34" charset="0"/>
              </a:rPr>
              <a:t>Dissatisfied Customer</a:t>
            </a:r>
          </a:p>
        </p:txBody>
      </p:sp>
      <p:sp>
        <p:nvSpPr>
          <p:cNvPr id="50" name="Rectangle 49"/>
          <p:cNvSpPr/>
          <p:nvPr/>
        </p:nvSpPr>
        <p:spPr>
          <a:xfrm>
            <a:off x="1083158" y="4558306"/>
            <a:ext cx="2834887" cy="418558"/>
          </a:xfrm>
          <a:prstGeom prst="rect">
            <a:avLst/>
          </a:prstGeom>
        </p:spPr>
        <p:txBody>
          <a:bodyPr wrap="square" lIns="109710" tIns="54855" rIns="109710" bIns="54855">
            <a:spAutoFit/>
          </a:bodyPr>
          <a:lstStyle/>
          <a:p>
            <a:pPr algn="ctr"/>
            <a:r>
              <a:rPr lang="en-US" sz="2000" b="1" dirty="0">
                <a:solidFill>
                  <a:schemeClr val="bg1"/>
                </a:solidFill>
                <a:latin typeface="Arial" panose="020B0604020202020204" pitchFamily="34" charset="0"/>
                <a:ea typeface="Open Sans Light" panose="020B0306030504020204" pitchFamily="34" charset="0"/>
                <a:cs typeface="Arial" panose="020B0604020202020204" pitchFamily="34" charset="0"/>
              </a:rPr>
              <a:t>Time Consuming</a:t>
            </a:r>
          </a:p>
        </p:txBody>
      </p:sp>
      <p:sp>
        <p:nvSpPr>
          <p:cNvPr id="63" name="Rectangle 62"/>
          <p:cNvSpPr/>
          <p:nvPr/>
        </p:nvSpPr>
        <p:spPr>
          <a:xfrm>
            <a:off x="8116177" y="2039844"/>
            <a:ext cx="2920733" cy="418558"/>
          </a:xfrm>
          <a:prstGeom prst="rect">
            <a:avLst/>
          </a:prstGeom>
        </p:spPr>
        <p:txBody>
          <a:bodyPr wrap="square" lIns="109710" tIns="54855" rIns="109710" bIns="54855">
            <a:spAutoFit/>
          </a:bodyPr>
          <a:lstStyle/>
          <a:p>
            <a:pPr algn="ctr"/>
            <a:r>
              <a:rPr lang="en-US" sz="2000" b="1" dirty="0">
                <a:solidFill>
                  <a:schemeClr val="bg1"/>
                </a:solidFill>
                <a:latin typeface="Arial" panose="020B0604020202020204" pitchFamily="34" charset="0"/>
                <a:ea typeface="Open Sans Light" panose="020B0306030504020204" pitchFamily="34" charset="0"/>
                <a:cs typeface="Arial" panose="020B0604020202020204" pitchFamily="34" charset="0"/>
              </a:rPr>
              <a:t>Risk of Contamination</a:t>
            </a:r>
          </a:p>
        </p:txBody>
      </p:sp>
      <p:sp>
        <p:nvSpPr>
          <p:cNvPr id="64" name="Rectangle 63"/>
          <p:cNvSpPr/>
          <p:nvPr/>
        </p:nvSpPr>
        <p:spPr>
          <a:xfrm>
            <a:off x="8151045" y="3225644"/>
            <a:ext cx="2800065" cy="726335"/>
          </a:xfrm>
          <a:prstGeom prst="rect">
            <a:avLst/>
          </a:prstGeom>
        </p:spPr>
        <p:txBody>
          <a:bodyPr wrap="square" lIns="109710" tIns="54855" rIns="109710" bIns="54855">
            <a:spAutoFit/>
          </a:bodyPr>
          <a:lstStyle/>
          <a:p>
            <a:pPr algn="ctr"/>
            <a:r>
              <a:rPr lang="en-US" sz="2000" b="1" dirty="0">
                <a:solidFill>
                  <a:schemeClr val="bg1"/>
                </a:solidFill>
                <a:latin typeface="Arial" panose="020B0604020202020204" pitchFamily="34" charset="0"/>
                <a:ea typeface="Open Sans Light" panose="020B0306030504020204" pitchFamily="34" charset="0"/>
                <a:cs typeface="Arial" panose="020B0604020202020204" pitchFamily="34" charset="0"/>
              </a:rPr>
              <a:t>Violation of Public Safety</a:t>
            </a:r>
          </a:p>
        </p:txBody>
      </p:sp>
      <p:sp>
        <p:nvSpPr>
          <p:cNvPr id="65" name="Rectangle 64"/>
          <p:cNvSpPr/>
          <p:nvPr/>
        </p:nvSpPr>
        <p:spPr>
          <a:xfrm>
            <a:off x="8152575" y="4435678"/>
            <a:ext cx="2884335" cy="1034111"/>
          </a:xfrm>
          <a:prstGeom prst="rect">
            <a:avLst/>
          </a:prstGeom>
        </p:spPr>
        <p:txBody>
          <a:bodyPr wrap="square" lIns="109710" tIns="54855" rIns="109710" bIns="54855">
            <a:spAutoFit/>
          </a:bodyPr>
          <a:lstStyle/>
          <a:p>
            <a:pPr algn="ctr"/>
            <a:r>
              <a:rPr lang="en-US" sz="2000" b="1" dirty="0">
                <a:solidFill>
                  <a:schemeClr val="bg1"/>
                </a:solidFill>
                <a:latin typeface="Arial" panose="020B0604020202020204" pitchFamily="34" charset="0"/>
                <a:ea typeface="Open Sans Light" panose="020B0306030504020204" pitchFamily="34" charset="0"/>
                <a:cs typeface="Arial" panose="020B0604020202020204" pitchFamily="34" charset="0"/>
              </a:rPr>
              <a:t>Customer Demand for Safety Measurement</a:t>
            </a:r>
          </a:p>
        </p:txBody>
      </p:sp>
      <p:grpSp>
        <p:nvGrpSpPr>
          <p:cNvPr id="45" name="Group 44"/>
          <p:cNvGrpSpPr/>
          <p:nvPr/>
        </p:nvGrpSpPr>
        <p:grpSpPr>
          <a:xfrm>
            <a:off x="871374" y="244014"/>
            <a:ext cx="10468769" cy="1323439"/>
            <a:chOff x="1739573" y="511491"/>
            <a:chExt cx="20937538" cy="2646878"/>
          </a:xfrm>
        </p:grpSpPr>
        <p:sp>
          <p:nvSpPr>
            <p:cNvPr id="66" name="TextBox 65"/>
            <p:cNvSpPr txBox="1"/>
            <p:nvPr/>
          </p:nvSpPr>
          <p:spPr>
            <a:xfrm>
              <a:off x="1739573" y="511491"/>
              <a:ext cx="20937538" cy="2646878"/>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Problems Before Introducing the Technologies</a:t>
              </a:r>
              <a:endParaRPr lang="id-ID" sz="4000" b="1" dirty="0">
                <a:solidFill>
                  <a:schemeClr val="bg1"/>
                </a:solidFill>
                <a:latin typeface="Arial" panose="020B0604020202020204" pitchFamily="34" charset="0"/>
                <a:cs typeface="Arial" panose="020B0604020202020204" pitchFamily="34" charset="0"/>
              </a:endParaRPr>
            </a:p>
          </p:txBody>
        </p:sp>
        <p:grpSp>
          <p:nvGrpSpPr>
            <p:cNvPr id="67" name="Group 66"/>
            <p:cNvGrpSpPr/>
            <p:nvPr/>
          </p:nvGrpSpPr>
          <p:grpSpPr>
            <a:xfrm>
              <a:off x="10842089" y="1977390"/>
              <a:ext cx="2738812" cy="73167"/>
              <a:chOff x="1775295" y="2020895"/>
              <a:chExt cx="3631535" cy="45729"/>
            </a:xfrm>
          </p:grpSpPr>
          <p:sp>
            <p:nvSpPr>
              <p:cNvPr id="69" name="Rectangle 68"/>
              <p:cNvSpPr/>
              <p:nvPr/>
            </p:nvSpPr>
            <p:spPr>
              <a:xfrm flipV="1">
                <a:off x="1775295" y="2020905"/>
                <a:ext cx="540354" cy="4571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70" name="Rectangle 69"/>
              <p:cNvSpPr/>
              <p:nvPr/>
            </p:nvSpPr>
            <p:spPr>
              <a:xfrm flipV="1">
                <a:off x="2390858" y="2020905"/>
                <a:ext cx="540354" cy="4571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71" name="Rectangle 70"/>
              <p:cNvSpPr/>
              <p:nvPr/>
            </p:nvSpPr>
            <p:spPr>
              <a:xfrm flipV="1">
                <a:off x="3025595" y="2020905"/>
                <a:ext cx="540354" cy="45719"/>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72" name="Rectangle 71"/>
              <p:cNvSpPr/>
              <p:nvPr/>
            </p:nvSpPr>
            <p:spPr>
              <a:xfrm flipV="1">
                <a:off x="3641290" y="2020895"/>
                <a:ext cx="540355" cy="4571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73" name="Rectangle 72"/>
              <p:cNvSpPr/>
              <p:nvPr/>
            </p:nvSpPr>
            <p:spPr>
              <a:xfrm flipV="1">
                <a:off x="4256852" y="2020905"/>
                <a:ext cx="540354" cy="45719"/>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74" name="Rectangle 73"/>
              <p:cNvSpPr/>
              <p:nvPr/>
            </p:nvSpPr>
            <p:spPr>
              <a:xfrm flipV="1">
                <a:off x="4866476" y="2020905"/>
                <a:ext cx="540354" cy="45719"/>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253181239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58D635-D879-4A5B-A51A-EC33E2BB2FE5}"/>
              </a:ext>
            </a:extLst>
          </p:cNvPr>
          <p:cNvSpPr txBox="1"/>
          <p:nvPr/>
        </p:nvSpPr>
        <p:spPr>
          <a:xfrm>
            <a:off x="913795" y="609600"/>
            <a:ext cx="3078749" cy="970450"/>
          </a:xfrm>
          <a:prstGeom prst="rect">
            <a:avLst/>
          </a:prstGeom>
        </p:spPr>
        <p:txBody>
          <a:bodyPr vert="horz" lIns="91440" tIns="45720" rIns="91440" bIns="45720" rtlCol="0" anchor="b">
            <a:normAutofit/>
          </a:bodyPr>
          <a:lstStyle/>
          <a:p>
            <a:pPr>
              <a:spcBef>
                <a:spcPct val="0"/>
              </a:spcBef>
              <a:spcAft>
                <a:spcPts val="600"/>
              </a:spcAft>
            </a:pPr>
            <a:r>
              <a:rPr lang="en-US" sz="2800" b="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Arial" panose="020B0604020202020204" pitchFamily="34" charset="0"/>
              </a:rPr>
              <a:t>Cashier less Checkout System</a:t>
            </a:r>
          </a:p>
        </p:txBody>
      </p:sp>
      <p:sp>
        <p:nvSpPr>
          <p:cNvPr id="2" name="TextBox 1">
            <a:extLst>
              <a:ext uri="{FF2B5EF4-FFF2-40B4-BE49-F238E27FC236}">
                <a16:creationId xmlns:a16="http://schemas.microsoft.com/office/drawing/2014/main" id="{C50BE5D3-7A1F-4740-B3A9-9E6697DD0336}"/>
              </a:ext>
            </a:extLst>
          </p:cNvPr>
          <p:cNvSpPr txBox="1"/>
          <p:nvPr/>
        </p:nvSpPr>
        <p:spPr>
          <a:xfrm>
            <a:off x="913795" y="1732449"/>
            <a:ext cx="3078749" cy="4058751"/>
          </a:xfrm>
          <a:prstGeom prst="rect">
            <a:avLst/>
          </a:prstGeom>
        </p:spPr>
        <p:txBody>
          <a:bodyPr vert="horz" lIns="91440" tIns="45720" rIns="91440" bIns="45720" rtlCol="0" anchor="t">
            <a:normAutofit/>
          </a:bodyPr>
          <a:lstStyle/>
          <a:p>
            <a:pPr>
              <a:spcBef>
                <a:spcPct val="20000"/>
              </a:spcBef>
              <a:spcAft>
                <a:spcPts val="600"/>
              </a:spcAft>
              <a:buClr>
                <a:schemeClr val="tx2"/>
              </a:buClr>
              <a:buSzPct val="70000"/>
              <a:buFont typeface="Wingdings 2" charset="2"/>
            </a:pPr>
            <a:r>
              <a:rPr lang="en-US"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Considering various factors like competitive advantage, cost efficiency, better services quality, technology integration, etc, ALDI has invested a significant amount in the cashier-less checkout system which they are going to implement in all their stores and currently using in some stores as test run (Walton, 2021). Through this system, the brand can compete with Amazon go in various markets.</a:t>
            </a:r>
          </a:p>
          <a:p>
            <a:pPr>
              <a:spcBef>
                <a:spcPct val="20000"/>
              </a:spcBef>
              <a:spcAft>
                <a:spcPts val="600"/>
              </a:spcAft>
              <a:buClr>
                <a:schemeClr val="tx2"/>
              </a:buClr>
              <a:buSzPct val="70000"/>
              <a:buFont typeface="Wingdings 2" charset="2"/>
            </a:pPr>
            <a:endParaRPr lang="en-US"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
        <p:nvSpPr>
          <p:cNvPr id="71" name="Rectangle 70">
            <a:extLst>
              <a:ext uri="{FF2B5EF4-FFF2-40B4-BE49-F238E27FC236}">
                <a16:creationId xmlns:a16="http://schemas.microsoft.com/office/drawing/2014/main" id="{0A22D114-11B7-46ED-94A9-18DC1C977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hopping using a smart phone to scan barcodes of consumer goods in a  supermarket Stock Photo - Alamy">
            <a:extLst>
              <a:ext uri="{FF2B5EF4-FFF2-40B4-BE49-F238E27FC236}">
                <a16:creationId xmlns:a16="http://schemas.microsoft.com/office/drawing/2014/main" id="{886A9151-A1BA-4DB7-BC6B-361CAF5EE939}"/>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841" b="1"/>
          <a:stretch/>
        </p:blipFill>
        <p:spPr bwMode="auto">
          <a:xfrm>
            <a:off x="5120640" y="1438360"/>
            <a:ext cx="5676236" cy="3835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424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accent3">
            <a:alpha val="77120"/>
          </a:schemeClr>
        </a:solidFill>
        <a:effectLst/>
      </p:bgPr>
    </p:bg>
    <p:spTree>
      <p:nvGrpSpPr>
        <p:cNvPr id="1" name=""/>
        <p:cNvGrpSpPr/>
        <p:nvPr/>
      </p:nvGrpSpPr>
      <p:grpSpPr>
        <a:xfrm>
          <a:off x="0" y="0"/>
          <a:ext cx="0" cy="0"/>
          <a:chOff x="0" y="0"/>
          <a:chExt cx="0" cy="0"/>
        </a:xfrm>
      </p:grpSpPr>
      <p:sp>
        <p:nvSpPr>
          <p:cNvPr id="10" name="Subtitle 2"/>
          <p:cNvSpPr txBox="1">
            <a:spLocks/>
          </p:cNvSpPr>
          <p:nvPr/>
        </p:nvSpPr>
        <p:spPr>
          <a:xfrm>
            <a:off x="152531" y="4410996"/>
            <a:ext cx="2277088" cy="784396"/>
          </a:xfrm>
          <a:prstGeom prst="rect">
            <a:avLst/>
          </a:prstGeom>
        </p:spPr>
        <p:txBody>
          <a:bodyPr vert="horz" lIns="121893" tIns="60946" rIns="121893" bIns="60946"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lnSpc>
                <a:spcPct val="120000"/>
              </a:lnSpc>
              <a:buNone/>
            </a:pPr>
            <a:r>
              <a:rPr lang="en-US" sz="1500" b="1" dirty="0">
                <a:solidFill>
                  <a:schemeClr val="bg1"/>
                </a:solidFill>
                <a:latin typeface="Arial" panose="020B0604020202020204" pitchFamily="34" charset="0"/>
                <a:cs typeface="Arial" panose="020B0604020202020204" pitchFamily="34" charset="0"/>
              </a:rPr>
              <a:t>Enter shop and open mobile app</a:t>
            </a:r>
            <a:r>
              <a:rPr lang="en-US" sz="1200" dirty="0">
                <a:solidFill>
                  <a:schemeClr val="bg1"/>
                </a:solidFill>
                <a:latin typeface="Arial" panose="020B0604020202020204" pitchFamily="34" charset="0"/>
                <a:cs typeface="Arial" panose="020B0604020202020204" pitchFamily="34" charset="0"/>
              </a:rPr>
              <a:t> </a:t>
            </a:r>
          </a:p>
        </p:txBody>
      </p:sp>
      <p:sp>
        <p:nvSpPr>
          <p:cNvPr id="11" name="Subtitle 2"/>
          <p:cNvSpPr txBox="1">
            <a:spLocks/>
          </p:cNvSpPr>
          <p:nvPr/>
        </p:nvSpPr>
        <p:spPr>
          <a:xfrm>
            <a:off x="3373090" y="4554924"/>
            <a:ext cx="2277088" cy="1244327"/>
          </a:xfrm>
          <a:prstGeom prst="rect">
            <a:avLst/>
          </a:prstGeom>
        </p:spPr>
        <p:txBody>
          <a:bodyPr vert="horz" lIns="121893" tIns="60946" rIns="121893" bIns="60946"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nSpc>
                <a:spcPct val="120000"/>
              </a:lnSpc>
              <a:buNone/>
            </a:pPr>
            <a:r>
              <a:rPr lang="en-US" sz="1500" b="1" dirty="0">
                <a:solidFill>
                  <a:schemeClr val="bg1"/>
                </a:solidFill>
                <a:latin typeface="Arial" panose="020B0604020202020204" pitchFamily="34" charset="0"/>
                <a:cs typeface="Arial" panose="020B0604020202020204" pitchFamily="34" charset="0"/>
              </a:rPr>
              <a:t>Camera and AI detects the product selection and makes a bill</a:t>
            </a:r>
          </a:p>
        </p:txBody>
      </p:sp>
      <p:sp>
        <p:nvSpPr>
          <p:cNvPr id="12" name="Subtitle 2"/>
          <p:cNvSpPr txBox="1">
            <a:spLocks/>
          </p:cNvSpPr>
          <p:nvPr/>
        </p:nvSpPr>
        <p:spPr>
          <a:xfrm>
            <a:off x="6272144" y="4554924"/>
            <a:ext cx="2277088" cy="935234"/>
          </a:xfrm>
          <a:prstGeom prst="rect">
            <a:avLst/>
          </a:prstGeom>
        </p:spPr>
        <p:txBody>
          <a:bodyPr vert="horz" lIns="121893" tIns="60946" rIns="121893" bIns="60946"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lnSpc>
                <a:spcPct val="120000"/>
              </a:lnSpc>
              <a:buNone/>
            </a:pPr>
            <a:r>
              <a:rPr lang="en-US" sz="1500" b="1" dirty="0">
                <a:solidFill>
                  <a:schemeClr val="bg1"/>
                </a:solidFill>
                <a:latin typeface="Arial" panose="020B0604020202020204" pitchFamily="34" charset="0"/>
                <a:cs typeface="Arial" panose="020B0604020202020204" pitchFamily="34" charset="0"/>
              </a:rPr>
              <a:t>Payment is made via digital payment or other method</a:t>
            </a:r>
          </a:p>
        </p:txBody>
      </p:sp>
      <p:sp>
        <p:nvSpPr>
          <p:cNvPr id="13" name="Subtitle 2"/>
          <p:cNvSpPr txBox="1">
            <a:spLocks/>
          </p:cNvSpPr>
          <p:nvPr/>
        </p:nvSpPr>
        <p:spPr>
          <a:xfrm>
            <a:off x="9171198" y="4573228"/>
            <a:ext cx="2277088" cy="1244327"/>
          </a:xfrm>
          <a:prstGeom prst="rect">
            <a:avLst/>
          </a:prstGeom>
        </p:spPr>
        <p:txBody>
          <a:bodyPr vert="horz" lIns="121893" tIns="60946" rIns="121893" bIns="60946"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nSpc>
                <a:spcPct val="120000"/>
              </a:lnSpc>
              <a:buNone/>
            </a:pPr>
            <a:r>
              <a:rPr lang="en-US" sz="1500" b="1" dirty="0">
                <a:solidFill>
                  <a:schemeClr val="bg1"/>
                </a:solidFill>
                <a:latin typeface="Arial" panose="020B0604020202020204" pitchFamily="34" charset="0"/>
                <a:cs typeface="Arial" panose="020B0604020202020204" pitchFamily="34" charset="0"/>
              </a:rPr>
              <a:t>AI analyses database and make recommendation for future</a:t>
            </a:r>
          </a:p>
        </p:txBody>
      </p:sp>
      <p:sp>
        <p:nvSpPr>
          <p:cNvPr id="38" name="TextBox 37"/>
          <p:cNvSpPr txBox="1"/>
          <p:nvPr/>
        </p:nvSpPr>
        <p:spPr>
          <a:xfrm>
            <a:off x="242552" y="1378294"/>
            <a:ext cx="11706895" cy="2548070"/>
          </a:xfrm>
          <a:prstGeom prst="rect">
            <a:avLst/>
          </a:prstGeom>
          <a:noFill/>
        </p:spPr>
        <p:txBody>
          <a:bodyPr wrap="square" rtlCol="0">
            <a:spAutoFit/>
          </a:bodyPr>
          <a:lstStyle/>
          <a:p>
            <a:pPr algn="just">
              <a:lnSpc>
                <a:spcPct val="130000"/>
              </a:lnSpc>
            </a:pPr>
            <a:r>
              <a:rPr lang="en-GB" sz="1600" dirty="0">
                <a:solidFill>
                  <a:schemeClr val="bg1"/>
                </a:solidFill>
                <a:latin typeface="Arial" panose="020B0604020202020204" pitchFamily="34" charset="0"/>
                <a:cs typeface="Arial" panose="020B0604020202020204" pitchFamily="34" charset="0"/>
              </a:rPr>
              <a:t>The cashier-less checkout system works in a very unique way with the integrated usage of various technologies like mobile app, scanning, facial recognition, camera footage, AI, virtual network, digital payment, etc. When a customer enters the shop and opens the mobile app the system activates. The camera and algorithm do a facial recognition based on which it keeps a record of what the customer added in the cart and which product is put back. Based on this data the system creates a bill for the products and the customer can pay with digital payment methods or any traditional method based on their convenience (Self-Service Checkout System for Groceries, 2019). After the payment, the bill receipt is sent to the customer via e-mail and the system suggests some products to the customer based on their previous purchases. </a:t>
            </a:r>
          </a:p>
          <a:p>
            <a:pPr algn="just">
              <a:lnSpc>
                <a:spcPct val="130000"/>
              </a:lnSpc>
            </a:pPr>
            <a:endParaRPr lang="en-US" sz="1200" dirty="0">
              <a:solidFill>
                <a:schemeClr val="bg1"/>
              </a:solidFill>
              <a:latin typeface="Arial" panose="020B0604020202020204" pitchFamily="34" charset="0"/>
              <a:cs typeface="Arial" panose="020B0604020202020204" pitchFamily="34" charset="0"/>
            </a:endParaRPr>
          </a:p>
        </p:txBody>
      </p:sp>
      <p:sp>
        <p:nvSpPr>
          <p:cNvPr id="40" name="TextBox 39"/>
          <p:cNvSpPr txBox="1"/>
          <p:nvPr/>
        </p:nvSpPr>
        <p:spPr>
          <a:xfrm>
            <a:off x="820438" y="259022"/>
            <a:ext cx="6726495" cy="553998"/>
          </a:xfrm>
          <a:prstGeom prst="rect">
            <a:avLst/>
          </a:prstGeom>
          <a:noFill/>
        </p:spPr>
        <p:txBody>
          <a:bodyPr wrap="square" rtlCol="0">
            <a:spAutoFit/>
          </a:bodyPr>
          <a:lstStyle/>
          <a:p>
            <a:r>
              <a:rPr lang="en-US" sz="3000" b="1" dirty="0">
                <a:solidFill>
                  <a:schemeClr val="bg1"/>
                </a:solidFill>
                <a:latin typeface="Arial" panose="020B0604020202020204" pitchFamily="34" charset="0"/>
                <a:cs typeface="Arial" panose="020B0604020202020204" pitchFamily="34" charset="0"/>
              </a:rPr>
              <a:t>How It Works</a:t>
            </a:r>
            <a:endParaRPr lang="id-ID" sz="3000" b="1" dirty="0">
              <a:solidFill>
                <a:schemeClr val="bg1"/>
              </a:solidFill>
              <a:latin typeface="Arial" panose="020B0604020202020204" pitchFamily="34" charset="0"/>
              <a:cs typeface="Arial" panose="020B0604020202020204" pitchFamily="34" charset="0"/>
            </a:endParaRPr>
          </a:p>
        </p:txBody>
      </p:sp>
      <p:grpSp>
        <p:nvGrpSpPr>
          <p:cNvPr id="41" name="Group 40"/>
          <p:cNvGrpSpPr/>
          <p:nvPr/>
        </p:nvGrpSpPr>
        <p:grpSpPr>
          <a:xfrm>
            <a:off x="866956" y="882737"/>
            <a:ext cx="6726494" cy="45719"/>
            <a:chOff x="1775295" y="2028842"/>
            <a:chExt cx="3631535" cy="45719"/>
          </a:xfrm>
        </p:grpSpPr>
        <p:sp>
          <p:nvSpPr>
            <p:cNvPr id="42" name="Rectangle 41"/>
            <p:cNvSpPr/>
            <p:nvPr/>
          </p:nvSpPr>
          <p:spPr>
            <a:xfrm flipV="1">
              <a:off x="1775295" y="2028842"/>
              <a:ext cx="540353" cy="4571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43" name="Rectangle 42"/>
            <p:cNvSpPr/>
            <p:nvPr/>
          </p:nvSpPr>
          <p:spPr>
            <a:xfrm flipV="1">
              <a:off x="2390858" y="2028842"/>
              <a:ext cx="540353" cy="4571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44" name="Rectangle 43"/>
            <p:cNvSpPr/>
            <p:nvPr/>
          </p:nvSpPr>
          <p:spPr>
            <a:xfrm flipV="1">
              <a:off x="3025596" y="2028842"/>
              <a:ext cx="540353" cy="45719"/>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45" name="Rectangle 44"/>
            <p:cNvSpPr/>
            <p:nvPr/>
          </p:nvSpPr>
          <p:spPr>
            <a:xfrm flipV="1">
              <a:off x="3641289" y="2028842"/>
              <a:ext cx="540353" cy="4571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46" name="Rectangle 45"/>
            <p:cNvSpPr/>
            <p:nvPr/>
          </p:nvSpPr>
          <p:spPr>
            <a:xfrm flipV="1">
              <a:off x="4256852" y="2028842"/>
              <a:ext cx="540353" cy="45719"/>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sp>
          <p:nvSpPr>
            <p:cNvPr id="47" name="Rectangle 46"/>
            <p:cNvSpPr/>
            <p:nvPr/>
          </p:nvSpPr>
          <p:spPr>
            <a:xfrm flipV="1">
              <a:off x="4866477" y="2028842"/>
              <a:ext cx="540353" cy="45719"/>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latin typeface="Arial" panose="020B0604020202020204" pitchFamily="34" charset="0"/>
                <a:cs typeface="Arial" panose="020B0604020202020204" pitchFamily="34" charset="0"/>
              </a:endParaRPr>
            </a:p>
          </p:txBody>
        </p:sp>
      </p:grpSp>
      <p:sp>
        <p:nvSpPr>
          <p:cNvPr id="2" name="Arrow: Chevron 1">
            <a:extLst>
              <a:ext uri="{FF2B5EF4-FFF2-40B4-BE49-F238E27FC236}">
                <a16:creationId xmlns:a16="http://schemas.microsoft.com/office/drawing/2014/main" id="{B4AFF7ED-A0F9-4060-8C63-31E4AF03D995}"/>
              </a:ext>
            </a:extLst>
          </p:cNvPr>
          <p:cNvSpPr/>
          <p:nvPr/>
        </p:nvSpPr>
        <p:spPr>
          <a:xfrm>
            <a:off x="2595036" y="4554924"/>
            <a:ext cx="484632" cy="48463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8" name="Arrow: Chevron 47">
            <a:extLst>
              <a:ext uri="{FF2B5EF4-FFF2-40B4-BE49-F238E27FC236}">
                <a16:creationId xmlns:a16="http://schemas.microsoft.com/office/drawing/2014/main" id="{B40968A4-3F83-4596-9905-A93D7E5B83D0}"/>
              </a:ext>
            </a:extLst>
          </p:cNvPr>
          <p:cNvSpPr/>
          <p:nvPr/>
        </p:nvSpPr>
        <p:spPr>
          <a:xfrm>
            <a:off x="5650178" y="4554924"/>
            <a:ext cx="484632" cy="48463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9" name="Arrow: Chevron 48">
            <a:extLst>
              <a:ext uri="{FF2B5EF4-FFF2-40B4-BE49-F238E27FC236}">
                <a16:creationId xmlns:a16="http://schemas.microsoft.com/office/drawing/2014/main" id="{F4279179-9031-484C-BC0C-3B250BFF578D}"/>
              </a:ext>
            </a:extLst>
          </p:cNvPr>
          <p:cNvSpPr/>
          <p:nvPr/>
        </p:nvSpPr>
        <p:spPr>
          <a:xfrm>
            <a:off x="8617899" y="4573228"/>
            <a:ext cx="484632" cy="484632"/>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Tree>
    <p:extLst>
      <p:ext uri="{BB962C8B-B14F-4D97-AF65-F5344CB8AC3E}">
        <p14:creationId xmlns:p14="http://schemas.microsoft.com/office/powerpoint/2010/main" val="342494135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72" name="TextBox 71"/>
          <p:cNvSpPr txBox="1"/>
          <p:nvPr/>
        </p:nvSpPr>
        <p:spPr>
          <a:xfrm>
            <a:off x="243192" y="525223"/>
            <a:ext cx="9460365" cy="553998"/>
          </a:xfrm>
          <a:prstGeom prst="rect">
            <a:avLst/>
          </a:prstGeom>
          <a:noFill/>
        </p:spPr>
        <p:txBody>
          <a:bodyPr wrap="square" rtlCol="0">
            <a:spAutoFit/>
          </a:bodyPr>
          <a:lstStyle/>
          <a:p>
            <a:r>
              <a:rPr lang="en-US" sz="3000" b="1" dirty="0">
                <a:solidFill>
                  <a:schemeClr val="bg1"/>
                </a:solidFill>
                <a:latin typeface="Raleway"/>
                <a:cs typeface="Raleway"/>
              </a:rPr>
              <a:t>Advantages of Cashier less Checkout System</a:t>
            </a:r>
            <a:endParaRPr lang="id-ID" sz="3000" b="1" dirty="0">
              <a:solidFill>
                <a:schemeClr val="bg1"/>
              </a:solidFill>
              <a:latin typeface="Raleway"/>
              <a:cs typeface="Raleway"/>
            </a:endParaRPr>
          </a:p>
        </p:txBody>
      </p:sp>
      <p:grpSp>
        <p:nvGrpSpPr>
          <p:cNvPr id="73" name="Group 72"/>
          <p:cNvGrpSpPr/>
          <p:nvPr/>
        </p:nvGrpSpPr>
        <p:grpSpPr>
          <a:xfrm>
            <a:off x="332209" y="1128000"/>
            <a:ext cx="5981521" cy="45719"/>
            <a:chOff x="1775295" y="2028842"/>
            <a:chExt cx="3631535" cy="45719"/>
          </a:xfrm>
        </p:grpSpPr>
        <p:sp>
          <p:nvSpPr>
            <p:cNvPr id="74" name="Rectangle 73"/>
            <p:cNvSpPr/>
            <p:nvPr/>
          </p:nvSpPr>
          <p:spPr>
            <a:xfrm flipV="1">
              <a:off x="1775295" y="2028842"/>
              <a:ext cx="540353" cy="4571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75" name="Rectangle 74"/>
            <p:cNvSpPr/>
            <p:nvPr/>
          </p:nvSpPr>
          <p:spPr>
            <a:xfrm flipV="1">
              <a:off x="2390858" y="2028842"/>
              <a:ext cx="540353" cy="4571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76" name="Rectangle 75"/>
            <p:cNvSpPr/>
            <p:nvPr/>
          </p:nvSpPr>
          <p:spPr>
            <a:xfrm flipV="1">
              <a:off x="3025596" y="2028842"/>
              <a:ext cx="540353" cy="45719"/>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77" name="Rectangle 76"/>
            <p:cNvSpPr/>
            <p:nvPr/>
          </p:nvSpPr>
          <p:spPr>
            <a:xfrm flipV="1">
              <a:off x="3641289" y="2028842"/>
              <a:ext cx="540353" cy="4571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135" name="Rectangle 134"/>
            <p:cNvSpPr/>
            <p:nvPr/>
          </p:nvSpPr>
          <p:spPr>
            <a:xfrm flipV="1">
              <a:off x="4256852" y="2028842"/>
              <a:ext cx="540353" cy="45719"/>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136" name="Rectangle 135"/>
            <p:cNvSpPr/>
            <p:nvPr/>
          </p:nvSpPr>
          <p:spPr>
            <a:xfrm flipV="1">
              <a:off x="4866477" y="2028842"/>
              <a:ext cx="540353" cy="45719"/>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grpSp>
      <p:grpSp>
        <p:nvGrpSpPr>
          <p:cNvPr id="22" name="Group 21"/>
          <p:cNvGrpSpPr/>
          <p:nvPr/>
        </p:nvGrpSpPr>
        <p:grpSpPr>
          <a:xfrm>
            <a:off x="6289722" y="1605714"/>
            <a:ext cx="3356985" cy="2276798"/>
            <a:chOff x="9034804" y="7664162"/>
            <a:chExt cx="4690130" cy="3180974"/>
          </a:xfrm>
        </p:grpSpPr>
        <p:sp>
          <p:nvSpPr>
            <p:cNvPr id="23" name="그림 개체 틀 8"/>
            <p:cNvSpPr txBox="1">
              <a:spLocks/>
            </p:cNvSpPr>
            <p:nvPr/>
          </p:nvSpPr>
          <p:spPr>
            <a:xfrm>
              <a:off x="9034804" y="8160522"/>
              <a:ext cx="2683948" cy="2684614"/>
            </a:xfrm>
            <a:prstGeom prst="ellipse">
              <a:avLst/>
            </a:prstGeom>
            <a:solidFill>
              <a:schemeClr val="accent1"/>
            </a:solidFill>
            <a:ln w="12700" cap="flat" cmpd="sng" algn="ctr">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457200" rtl="0" eaLnBrk="1" latinLnBrk="0" hangingPunct="1">
                <a:spcBef>
                  <a:spcPct val="20000"/>
                </a:spcBef>
                <a:buFont typeface="Arial"/>
                <a:buNone/>
                <a:defRPr lang="ko-KR" altLang="en-US" sz="1000" kern="1200" dirty="0">
                  <a:solidFill>
                    <a:schemeClr val="bg1">
                      <a:lumMod val="65000"/>
                    </a:schemeClr>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lt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lt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lt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lt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lt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lt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lt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lt1"/>
                  </a:solidFill>
                  <a:latin typeface="+mn-lt"/>
                  <a:ea typeface="+mn-ea"/>
                  <a:cs typeface="+mn-cs"/>
                </a:defRPr>
              </a:lvl9pPr>
            </a:lstStyle>
            <a:p>
              <a:r>
                <a:rPr lang="en-US" sz="2000">
                  <a:latin typeface="Arial" panose="020B0604020202020204" pitchFamily="34" charset="0"/>
                  <a:cs typeface="Arial" panose="020B0604020202020204" pitchFamily="34" charset="0"/>
                </a:rPr>
                <a:t>Require less shop space</a:t>
              </a:r>
            </a:p>
          </p:txBody>
        </p:sp>
        <p:grpSp>
          <p:nvGrpSpPr>
            <p:cNvPr id="24" name="Group 23"/>
            <p:cNvGrpSpPr/>
            <p:nvPr/>
          </p:nvGrpSpPr>
          <p:grpSpPr>
            <a:xfrm>
              <a:off x="13536177" y="7664162"/>
              <a:ext cx="188757" cy="287315"/>
              <a:chOff x="7018163" y="2495517"/>
              <a:chExt cx="117064" cy="178141"/>
            </a:xfrm>
            <a:solidFill>
              <a:schemeClr val="bg1"/>
            </a:solidFill>
          </p:grpSpPr>
          <p:sp>
            <p:nvSpPr>
              <p:cNvPr id="25" name="Freeform 533"/>
              <p:cNvSpPr>
                <a:spLocks noChangeArrowheads="1"/>
              </p:cNvSpPr>
              <p:nvPr/>
            </p:nvSpPr>
            <p:spPr bwMode="auto">
              <a:xfrm>
                <a:off x="7018163" y="2563380"/>
                <a:ext cx="45808" cy="42415"/>
              </a:xfrm>
              <a:custGeom>
                <a:avLst/>
                <a:gdLst>
                  <a:gd name="T0" fmla="*/ 0 w 118"/>
                  <a:gd name="T1" fmla="*/ 0 h 110"/>
                  <a:gd name="T2" fmla="*/ 117 w 118"/>
                  <a:gd name="T3" fmla="*/ 0 h 110"/>
                  <a:gd name="T4" fmla="*/ 117 w 118"/>
                  <a:gd name="T5" fmla="*/ 109 h 110"/>
                  <a:gd name="T6" fmla="*/ 0 w 118"/>
                  <a:gd name="T7" fmla="*/ 109 h 110"/>
                  <a:gd name="T8" fmla="*/ 0 w 118"/>
                  <a:gd name="T9" fmla="*/ 0 h 110"/>
                </a:gdLst>
                <a:ahLst/>
                <a:cxnLst>
                  <a:cxn ang="0">
                    <a:pos x="T0" y="T1"/>
                  </a:cxn>
                  <a:cxn ang="0">
                    <a:pos x="T2" y="T3"/>
                  </a:cxn>
                  <a:cxn ang="0">
                    <a:pos x="T4" y="T5"/>
                  </a:cxn>
                  <a:cxn ang="0">
                    <a:pos x="T6" y="T7"/>
                  </a:cxn>
                  <a:cxn ang="0">
                    <a:pos x="T8" y="T9"/>
                  </a:cxn>
                </a:cxnLst>
                <a:rect l="0" t="0" r="r" b="b"/>
                <a:pathLst>
                  <a:path w="118" h="110">
                    <a:moveTo>
                      <a:pt x="0" y="0"/>
                    </a:moveTo>
                    <a:lnTo>
                      <a:pt x="117" y="0"/>
                    </a:lnTo>
                    <a:lnTo>
                      <a:pt x="117" y="109"/>
                    </a:lnTo>
                    <a:lnTo>
                      <a:pt x="0" y="109"/>
                    </a:lnTo>
                    <a:lnTo>
                      <a:pt x="0" y="0"/>
                    </a:lnTo>
                  </a:path>
                </a:pathLst>
              </a:custGeom>
              <a:grp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sz="900">
                  <a:latin typeface="Raleway Light"/>
                  <a:ea typeface="SimSun" charset="0"/>
                </a:endParaRPr>
              </a:p>
            </p:txBody>
          </p:sp>
          <p:sp>
            <p:nvSpPr>
              <p:cNvPr id="26" name="Freeform 534"/>
              <p:cNvSpPr>
                <a:spLocks noChangeArrowheads="1"/>
              </p:cNvSpPr>
              <p:nvPr/>
            </p:nvSpPr>
            <p:spPr bwMode="auto">
              <a:xfrm>
                <a:off x="7018163" y="2631243"/>
                <a:ext cx="45808" cy="42415"/>
              </a:xfrm>
              <a:custGeom>
                <a:avLst/>
                <a:gdLst>
                  <a:gd name="T0" fmla="*/ 0 w 118"/>
                  <a:gd name="T1" fmla="*/ 0 h 110"/>
                  <a:gd name="T2" fmla="*/ 117 w 118"/>
                  <a:gd name="T3" fmla="*/ 0 h 110"/>
                  <a:gd name="T4" fmla="*/ 117 w 118"/>
                  <a:gd name="T5" fmla="*/ 109 h 110"/>
                  <a:gd name="T6" fmla="*/ 0 w 118"/>
                  <a:gd name="T7" fmla="*/ 109 h 110"/>
                  <a:gd name="T8" fmla="*/ 0 w 118"/>
                  <a:gd name="T9" fmla="*/ 0 h 110"/>
                </a:gdLst>
                <a:ahLst/>
                <a:cxnLst>
                  <a:cxn ang="0">
                    <a:pos x="T0" y="T1"/>
                  </a:cxn>
                  <a:cxn ang="0">
                    <a:pos x="T2" y="T3"/>
                  </a:cxn>
                  <a:cxn ang="0">
                    <a:pos x="T4" y="T5"/>
                  </a:cxn>
                  <a:cxn ang="0">
                    <a:pos x="T6" y="T7"/>
                  </a:cxn>
                  <a:cxn ang="0">
                    <a:pos x="T8" y="T9"/>
                  </a:cxn>
                </a:cxnLst>
                <a:rect l="0" t="0" r="r" b="b"/>
                <a:pathLst>
                  <a:path w="118" h="110">
                    <a:moveTo>
                      <a:pt x="0" y="0"/>
                    </a:moveTo>
                    <a:lnTo>
                      <a:pt x="117" y="0"/>
                    </a:lnTo>
                    <a:lnTo>
                      <a:pt x="117" y="109"/>
                    </a:lnTo>
                    <a:lnTo>
                      <a:pt x="0" y="109"/>
                    </a:lnTo>
                    <a:lnTo>
                      <a:pt x="0" y="0"/>
                    </a:lnTo>
                  </a:path>
                </a:pathLst>
              </a:custGeom>
              <a:grp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sz="900">
                  <a:latin typeface="Raleway Light"/>
                  <a:ea typeface="SimSun" charset="0"/>
                </a:endParaRPr>
              </a:p>
            </p:txBody>
          </p:sp>
          <p:sp>
            <p:nvSpPr>
              <p:cNvPr id="27" name="Freeform 535"/>
              <p:cNvSpPr>
                <a:spLocks noChangeArrowheads="1"/>
              </p:cNvSpPr>
              <p:nvPr/>
            </p:nvSpPr>
            <p:spPr bwMode="auto">
              <a:xfrm>
                <a:off x="7092812" y="2495517"/>
                <a:ext cx="42415" cy="42415"/>
              </a:xfrm>
              <a:custGeom>
                <a:avLst/>
                <a:gdLst>
                  <a:gd name="T0" fmla="*/ 0 w 110"/>
                  <a:gd name="T1" fmla="*/ 0 h 110"/>
                  <a:gd name="T2" fmla="*/ 109 w 110"/>
                  <a:gd name="T3" fmla="*/ 0 h 110"/>
                  <a:gd name="T4" fmla="*/ 109 w 110"/>
                  <a:gd name="T5" fmla="*/ 109 h 110"/>
                  <a:gd name="T6" fmla="*/ 0 w 110"/>
                  <a:gd name="T7" fmla="*/ 109 h 110"/>
                  <a:gd name="T8" fmla="*/ 0 w 110"/>
                  <a:gd name="T9" fmla="*/ 0 h 110"/>
                </a:gdLst>
                <a:ahLst/>
                <a:cxnLst>
                  <a:cxn ang="0">
                    <a:pos x="T0" y="T1"/>
                  </a:cxn>
                  <a:cxn ang="0">
                    <a:pos x="T2" y="T3"/>
                  </a:cxn>
                  <a:cxn ang="0">
                    <a:pos x="T4" y="T5"/>
                  </a:cxn>
                  <a:cxn ang="0">
                    <a:pos x="T6" y="T7"/>
                  </a:cxn>
                  <a:cxn ang="0">
                    <a:pos x="T8" y="T9"/>
                  </a:cxn>
                </a:cxnLst>
                <a:rect l="0" t="0" r="r" b="b"/>
                <a:pathLst>
                  <a:path w="110" h="110">
                    <a:moveTo>
                      <a:pt x="0" y="0"/>
                    </a:moveTo>
                    <a:lnTo>
                      <a:pt x="109" y="0"/>
                    </a:lnTo>
                    <a:lnTo>
                      <a:pt x="109" y="109"/>
                    </a:lnTo>
                    <a:lnTo>
                      <a:pt x="0" y="109"/>
                    </a:lnTo>
                    <a:lnTo>
                      <a:pt x="0" y="0"/>
                    </a:lnTo>
                  </a:path>
                </a:pathLst>
              </a:custGeom>
              <a:grp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sz="900">
                  <a:latin typeface="Raleway Light"/>
                  <a:ea typeface="SimSun" charset="0"/>
                </a:endParaRPr>
              </a:p>
            </p:txBody>
          </p:sp>
          <p:sp>
            <p:nvSpPr>
              <p:cNvPr id="28" name="Freeform 536"/>
              <p:cNvSpPr>
                <a:spLocks noChangeArrowheads="1"/>
              </p:cNvSpPr>
              <p:nvPr/>
            </p:nvSpPr>
            <p:spPr bwMode="auto">
              <a:xfrm>
                <a:off x="7092812" y="2563380"/>
                <a:ext cx="42415" cy="42415"/>
              </a:xfrm>
              <a:custGeom>
                <a:avLst/>
                <a:gdLst>
                  <a:gd name="T0" fmla="*/ 0 w 110"/>
                  <a:gd name="T1" fmla="*/ 0 h 110"/>
                  <a:gd name="T2" fmla="*/ 109 w 110"/>
                  <a:gd name="T3" fmla="*/ 0 h 110"/>
                  <a:gd name="T4" fmla="*/ 109 w 110"/>
                  <a:gd name="T5" fmla="*/ 109 h 110"/>
                  <a:gd name="T6" fmla="*/ 0 w 110"/>
                  <a:gd name="T7" fmla="*/ 109 h 110"/>
                  <a:gd name="T8" fmla="*/ 0 w 110"/>
                  <a:gd name="T9" fmla="*/ 0 h 110"/>
                </a:gdLst>
                <a:ahLst/>
                <a:cxnLst>
                  <a:cxn ang="0">
                    <a:pos x="T0" y="T1"/>
                  </a:cxn>
                  <a:cxn ang="0">
                    <a:pos x="T2" y="T3"/>
                  </a:cxn>
                  <a:cxn ang="0">
                    <a:pos x="T4" y="T5"/>
                  </a:cxn>
                  <a:cxn ang="0">
                    <a:pos x="T6" y="T7"/>
                  </a:cxn>
                  <a:cxn ang="0">
                    <a:pos x="T8" y="T9"/>
                  </a:cxn>
                </a:cxnLst>
                <a:rect l="0" t="0" r="r" b="b"/>
                <a:pathLst>
                  <a:path w="110" h="110">
                    <a:moveTo>
                      <a:pt x="0" y="0"/>
                    </a:moveTo>
                    <a:lnTo>
                      <a:pt x="109" y="0"/>
                    </a:lnTo>
                    <a:lnTo>
                      <a:pt x="109" y="109"/>
                    </a:lnTo>
                    <a:lnTo>
                      <a:pt x="0" y="109"/>
                    </a:lnTo>
                    <a:lnTo>
                      <a:pt x="0" y="0"/>
                    </a:lnTo>
                  </a:path>
                </a:pathLst>
              </a:custGeom>
              <a:grp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sz="900">
                  <a:latin typeface="Raleway Light"/>
                  <a:ea typeface="SimSun" charset="0"/>
                </a:endParaRPr>
              </a:p>
            </p:txBody>
          </p:sp>
          <p:sp>
            <p:nvSpPr>
              <p:cNvPr id="29" name="Freeform 537"/>
              <p:cNvSpPr>
                <a:spLocks noChangeArrowheads="1"/>
              </p:cNvSpPr>
              <p:nvPr/>
            </p:nvSpPr>
            <p:spPr bwMode="auto">
              <a:xfrm>
                <a:off x="7092812" y="2631243"/>
                <a:ext cx="42415" cy="42415"/>
              </a:xfrm>
              <a:custGeom>
                <a:avLst/>
                <a:gdLst>
                  <a:gd name="T0" fmla="*/ 0 w 110"/>
                  <a:gd name="T1" fmla="*/ 0 h 110"/>
                  <a:gd name="T2" fmla="*/ 109 w 110"/>
                  <a:gd name="T3" fmla="*/ 0 h 110"/>
                  <a:gd name="T4" fmla="*/ 109 w 110"/>
                  <a:gd name="T5" fmla="*/ 109 h 110"/>
                  <a:gd name="T6" fmla="*/ 0 w 110"/>
                  <a:gd name="T7" fmla="*/ 109 h 110"/>
                  <a:gd name="T8" fmla="*/ 0 w 110"/>
                  <a:gd name="T9" fmla="*/ 0 h 110"/>
                </a:gdLst>
                <a:ahLst/>
                <a:cxnLst>
                  <a:cxn ang="0">
                    <a:pos x="T0" y="T1"/>
                  </a:cxn>
                  <a:cxn ang="0">
                    <a:pos x="T2" y="T3"/>
                  </a:cxn>
                  <a:cxn ang="0">
                    <a:pos x="T4" y="T5"/>
                  </a:cxn>
                  <a:cxn ang="0">
                    <a:pos x="T6" y="T7"/>
                  </a:cxn>
                  <a:cxn ang="0">
                    <a:pos x="T8" y="T9"/>
                  </a:cxn>
                </a:cxnLst>
                <a:rect l="0" t="0" r="r" b="b"/>
                <a:pathLst>
                  <a:path w="110" h="110">
                    <a:moveTo>
                      <a:pt x="0" y="0"/>
                    </a:moveTo>
                    <a:lnTo>
                      <a:pt x="109" y="0"/>
                    </a:lnTo>
                    <a:lnTo>
                      <a:pt x="109" y="109"/>
                    </a:lnTo>
                    <a:lnTo>
                      <a:pt x="0" y="109"/>
                    </a:lnTo>
                    <a:lnTo>
                      <a:pt x="0" y="0"/>
                    </a:lnTo>
                  </a:path>
                </a:pathLst>
              </a:custGeom>
              <a:grp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pPr>
                  <a:defRPr/>
                </a:pPr>
                <a:endParaRPr lang="en-US" sz="900">
                  <a:latin typeface="Raleway Light"/>
                  <a:ea typeface="SimSun" charset="0"/>
                </a:endParaRPr>
              </a:p>
            </p:txBody>
          </p:sp>
        </p:grpSp>
      </p:grpSp>
      <p:sp>
        <p:nvSpPr>
          <p:cNvPr id="30" name="그림 개체 틀 8"/>
          <p:cNvSpPr txBox="1">
            <a:spLocks/>
          </p:cNvSpPr>
          <p:nvPr/>
        </p:nvSpPr>
        <p:spPr>
          <a:xfrm>
            <a:off x="8975374" y="3882511"/>
            <a:ext cx="2182889" cy="1921526"/>
          </a:xfrm>
          <a:prstGeom prst="ellipse">
            <a:avLst/>
          </a:prstGeom>
          <a:solidFill>
            <a:schemeClr val="accent4"/>
          </a:solidFill>
          <a:ln w="12700" cap="flat" cmpd="sng" algn="ctr">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457200" rtl="0" eaLnBrk="1" latinLnBrk="0" hangingPunct="1">
              <a:spcBef>
                <a:spcPct val="20000"/>
              </a:spcBef>
              <a:buFont typeface="Arial"/>
              <a:buNone/>
              <a:defRPr lang="ko-KR" altLang="en-US" sz="1000" kern="1200" dirty="0">
                <a:solidFill>
                  <a:schemeClr val="bg1">
                    <a:lumMod val="65000"/>
                  </a:schemeClr>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lt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lt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lt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lt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lt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lt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lt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lt1"/>
                </a:solidFill>
                <a:latin typeface="+mn-lt"/>
                <a:ea typeface="+mn-ea"/>
                <a:cs typeface="+mn-cs"/>
              </a:defRPr>
            </a:lvl9pPr>
          </a:lstStyle>
          <a:p>
            <a:r>
              <a:rPr lang="en-US" sz="2000" dirty="0">
                <a:latin typeface="Raleway Light"/>
              </a:rPr>
              <a:t>Increase Customer Satisfaction</a:t>
            </a:r>
          </a:p>
        </p:txBody>
      </p:sp>
      <p:graphicFrame>
        <p:nvGraphicFramePr>
          <p:cNvPr id="138" name="TextBox 69">
            <a:extLst>
              <a:ext uri="{FF2B5EF4-FFF2-40B4-BE49-F238E27FC236}">
                <a16:creationId xmlns:a16="http://schemas.microsoft.com/office/drawing/2014/main" id="{6861C3EE-1604-47C7-AB12-8491DE3E84EF}"/>
              </a:ext>
            </a:extLst>
          </p:cNvPr>
          <p:cNvGraphicFramePr/>
          <p:nvPr>
            <p:extLst>
              <p:ext uri="{D42A27DB-BD31-4B8C-83A1-F6EECF244321}">
                <p14:modId xmlns:p14="http://schemas.microsoft.com/office/powerpoint/2010/main" val="3306165146"/>
              </p:ext>
            </p:extLst>
          </p:nvPr>
        </p:nvGraphicFramePr>
        <p:xfrm>
          <a:off x="113041" y="1605703"/>
          <a:ext cx="5635088" cy="4862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3531707"/>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113041" y="1605703"/>
            <a:ext cx="5635088" cy="400571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At the same time, the cashier-less system eliminates the need for extra employees at the checkout counter through which brands require lesser employees to operate a store (Müller, 2019). </a:t>
            </a:r>
          </a:p>
          <a:p>
            <a:pPr marL="285750" indent="-285750" algn="just">
              <a:lnSpc>
                <a:spcPct val="150000"/>
              </a:lnSpc>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Moreover, the system makes the checkout process in any shop much faster and convenient for the customers which gradually increases the level of customer satisfaction among the customers.</a:t>
            </a:r>
          </a:p>
          <a:p>
            <a:pPr algn="just">
              <a:lnSpc>
                <a:spcPct val="130000"/>
              </a:lnSpc>
            </a:pPr>
            <a:endParaRPr lang="pt-BR" sz="1100" dirty="0">
              <a:latin typeface="Raleway Light"/>
              <a:cs typeface="Raleway Light"/>
            </a:endParaRPr>
          </a:p>
        </p:txBody>
      </p:sp>
      <p:sp>
        <p:nvSpPr>
          <p:cNvPr id="14" name="TextBox 13"/>
          <p:cNvSpPr txBox="1"/>
          <p:nvPr/>
        </p:nvSpPr>
        <p:spPr>
          <a:xfrm>
            <a:off x="243192" y="525223"/>
            <a:ext cx="9460365" cy="553998"/>
          </a:xfrm>
          <a:prstGeom prst="rect">
            <a:avLst/>
          </a:prstGeom>
          <a:noFill/>
        </p:spPr>
        <p:txBody>
          <a:bodyPr wrap="square" rtlCol="0">
            <a:spAutoFit/>
          </a:bodyPr>
          <a:lstStyle/>
          <a:p>
            <a:r>
              <a:rPr lang="en-US" sz="3000" b="1" dirty="0">
                <a:solidFill>
                  <a:schemeClr val="tx2"/>
                </a:solidFill>
                <a:latin typeface="Raleway"/>
                <a:cs typeface="Raleway"/>
              </a:rPr>
              <a:t>Advantages of Cashier less Checkout System</a:t>
            </a:r>
            <a:endParaRPr lang="id-ID" sz="3000" b="1" dirty="0">
              <a:solidFill>
                <a:schemeClr val="tx2"/>
              </a:solidFill>
              <a:latin typeface="Raleway"/>
              <a:cs typeface="Raleway"/>
            </a:endParaRPr>
          </a:p>
        </p:txBody>
      </p:sp>
      <p:grpSp>
        <p:nvGrpSpPr>
          <p:cNvPr id="15" name="Group 14"/>
          <p:cNvGrpSpPr/>
          <p:nvPr/>
        </p:nvGrpSpPr>
        <p:grpSpPr>
          <a:xfrm>
            <a:off x="332209" y="1128000"/>
            <a:ext cx="5981521" cy="45719"/>
            <a:chOff x="1775295" y="2028842"/>
            <a:chExt cx="3631535" cy="45719"/>
          </a:xfrm>
        </p:grpSpPr>
        <p:sp>
          <p:nvSpPr>
            <p:cNvPr id="16" name="Rectangle 15"/>
            <p:cNvSpPr/>
            <p:nvPr/>
          </p:nvSpPr>
          <p:spPr>
            <a:xfrm flipV="1">
              <a:off x="1775295" y="2028842"/>
              <a:ext cx="540353" cy="4571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17" name="Rectangle 16"/>
            <p:cNvSpPr/>
            <p:nvPr/>
          </p:nvSpPr>
          <p:spPr>
            <a:xfrm flipV="1">
              <a:off x="2390858" y="2028842"/>
              <a:ext cx="540353" cy="4571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18" name="Rectangle 17"/>
            <p:cNvSpPr/>
            <p:nvPr/>
          </p:nvSpPr>
          <p:spPr>
            <a:xfrm flipV="1">
              <a:off x="3025596" y="2028842"/>
              <a:ext cx="540353" cy="45719"/>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19" name="Rectangle 18"/>
            <p:cNvSpPr/>
            <p:nvPr/>
          </p:nvSpPr>
          <p:spPr>
            <a:xfrm flipV="1">
              <a:off x="3641289" y="2028842"/>
              <a:ext cx="540353" cy="4571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20" name="Rectangle 19"/>
            <p:cNvSpPr/>
            <p:nvPr/>
          </p:nvSpPr>
          <p:spPr>
            <a:xfrm flipV="1">
              <a:off x="4256852" y="2028842"/>
              <a:ext cx="540353" cy="45719"/>
            </a:xfrm>
            <a:prstGeom prst="rect">
              <a:avLst/>
            </a:prstGeom>
            <a:solidFill>
              <a:schemeClr val="accent5"/>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sp>
          <p:nvSpPr>
            <p:cNvPr id="21" name="Rectangle 20"/>
            <p:cNvSpPr/>
            <p:nvPr/>
          </p:nvSpPr>
          <p:spPr>
            <a:xfrm flipV="1">
              <a:off x="4866477" y="2028842"/>
              <a:ext cx="540353" cy="45719"/>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lIns="121899" tIns="60950" rIns="121899" bIns="60950" rtlCol="0" anchor="ctr"/>
            <a:lstStyle/>
            <a:p>
              <a:pPr algn="ctr"/>
              <a:endParaRPr lang="en-US" sz="900" dirty="0"/>
            </a:p>
          </p:txBody>
        </p:sp>
      </p:grpSp>
      <p:sp>
        <p:nvSpPr>
          <p:cNvPr id="22" name="그림 개체 틀 8"/>
          <p:cNvSpPr txBox="1">
            <a:spLocks/>
          </p:cNvSpPr>
          <p:nvPr/>
        </p:nvSpPr>
        <p:spPr>
          <a:xfrm>
            <a:off x="6624342" y="1716184"/>
            <a:ext cx="1921050" cy="1921526"/>
          </a:xfrm>
          <a:prstGeom prst="ellipse">
            <a:avLst/>
          </a:prstGeom>
          <a:solidFill>
            <a:schemeClr val="accent2"/>
          </a:solidFill>
          <a:ln w="12700" cap="flat" cmpd="sng" algn="ctr">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457200" rtl="0" eaLnBrk="1" latinLnBrk="0" hangingPunct="1">
              <a:spcBef>
                <a:spcPct val="20000"/>
              </a:spcBef>
              <a:buFont typeface="Arial"/>
              <a:buNone/>
              <a:defRPr lang="ko-KR" altLang="en-US" sz="1000" kern="1200" dirty="0">
                <a:solidFill>
                  <a:schemeClr val="bg1">
                    <a:lumMod val="65000"/>
                  </a:schemeClr>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lt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lt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lt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lt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lt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lt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lt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lt1"/>
                </a:solidFill>
                <a:latin typeface="+mn-lt"/>
                <a:ea typeface="+mn-ea"/>
                <a:cs typeface="+mn-cs"/>
              </a:defRPr>
            </a:lvl9pPr>
          </a:lstStyle>
          <a:p>
            <a:r>
              <a:rPr lang="en-US" sz="2000" dirty="0">
                <a:latin typeface="Raleway Light"/>
              </a:rPr>
              <a:t>Cost effective</a:t>
            </a:r>
          </a:p>
        </p:txBody>
      </p:sp>
      <p:sp>
        <p:nvSpPr>
          <p:cNvPr id="23" name="그림 개체 틀 8"/>
          <p:cNvSpPr txBox="1">
            <a:spLocks/>
          </p:cNvSpPr>
          <p:nvPr/>
        </p:nvSpPr>
        <p:spPr>
          <a:xfrm>
            <a:off x="9169357" y="3606936"/>
            <a:ext cx="1921050" cy="1921527"/>
          </a:xfrm>
          <a:prstGeom prst="ellipse">
            <a:avLst/>
          </a:prstGeom>
          <a:solidFill>
            <a:schemeClr val="accent3"/>
          </a:solidFill>
          <a:ln w="12700" cap="flat" cmpd="sng" algn="ctr">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defTabSz="457200" rtl="0" eaLnBrk="1" latinLnBrk="0" hangingPunct="1">
              <a:spcBef>
                <a:spcPct val="20000"/>
              </a:spcBef>
              <a:buFont typeface="Arial"/>
              <a:buNone/>
              <a:defRPr lang="ko-KR" altLang="en-US" sz="1000" kern="1200" dirty="0">
                <a:solidFill>
                  <a:schemeClr val="bg1">
                    <a:lumMod val="65000"/>
                  </a:schemeClr>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lt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lt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lt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lt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lt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lt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lt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lt1"/>
                </a:solidFill>
                <a:latin typeface="+mn-lt"/>
                <a:ea typeface="+mn-ea"/>
                <a:cs typeface="+mn-cs"/>
              </a:defRPr>
            </a:lvl9pPr>
          </a:lstStyle>
          <a:p>
            <a:r>
              <a:rPr lang="en-US" sz="2000" dirty="0">
                <a:latin typeface="Raleway Light"/>
              </a:rPr>
              <a:t>Faster checkout process</a:t>
            </a:r>
          </a:p>
        </p:txBody>
      </p:sp>
    </p:spTree>
    <p:extLst>
      <p:ext uri="{BB962C8B-B14F-4D97-AF65-F5344CB8AC3E}">
        <p14:creationId xmlns:p14="http://schemas.microsoft.com/office/powerpoint/2010/main" val="4269495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75000"/>
            <a:lumOff val="25000"/>
          </a:schemeClr>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78D049DC-45D1-453D-B2FD-92AF5BD86100}"/>
              </a:ext>
            </a:extLst>
          </p:cNvPr>
          <p:cNvCxnSpPr>
            <a:cxnSpLocks/>
          </p:cNvCxnSpPr>
          <p:nvPr/>
        </p:nvCxnSpPr>
        <p:spPr>
          <a:xfrm flipV="1">
            <a:off x="6843185" y="1657132"/>
            <a:ext cx="792293" cy="2148"/>
          </a:xfrm>
          <a:prstGeom prst="line">
            <a:avLst/>
          </a:prstGeom>
          <a:ln>
            <a:solidFill>
              <a:schemeClr val="bg1">
                <a:lumMod val="65000"/>
              </a:schemeClr>
            </a:solidFill>
            <a:prstDash val="sysDash"/>
            <a:headEnd type="oval" w="sm" len="sm"/>
            <a:tailEnd type="triangle" w="sm" len="sm"/>
          </a:ln>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2DEF06BC-B529-4E24-A061-D66AE5399EF1}"/>
              </a:ext>
            </a:extLst>
          </p:cNvPr>
          <p:cNvCxnSpPr>
            <a:cxnSpLocks/>
          </p:cNvCxnSpPr>
          <p:nvPr/>
        </p:nvCxnSpPr>
        <p:spPr>
          <a:xfrm flipV="1">
            <a:off x="6843185" y="-1712343"/>
            <a:ext cx="792293" cy="2148"/>
          </a:xfrm>
          <a:prstGeom prst="line">
            <a:avLst/>
          </a:prstGeom>
          <a:ln>
            <a:solidFill>
              <a:schemeClr val="bg1">
                <a:lumMod val="65000"/>
              </a:schemeClr>
            </a:solidFill>
            <a:prstDash val="sysDash"/>
            <a:headEnd type="oval" w="sm" len="sm"/>
            <a:tailEnd type="triangle" w="sm" len="sm"/>
          </a:ln>
        </p:spPr>
        <p:style>
          <a:lnRef idx="1">
            <a:schemeClr val="dk1"/>
          </a:lnRef>
          <a:fillRef idx="0">
            <a:schemeClr val="dk1"/>
          </a:fillRef>
          <a:effectRef idx="0">
            <a:schemeClr val="dk1"/>
          </a:effectRef>
          <a:fontRef idx="minor">
            <a:schemeClr val="tx1"/>
          </a:fontRef>
        </p:style>
      </p:cxnSp>
      <p:sp>
        <p:nvSpPr>
          <p:cNvPr id="38" name="Rectangle 37">
            <a:extLst>
              <a:ext uri="{FF2B5EF4-FFF2-40B4-BE49-F238E27FC236}">
                <a16:creationId xmlns:a16="http://schemas.microsoft.com/office/drawing/2014/main" id="{E19C6ED6-3ED4-46C7-96E0-6317CD721C08}"/>
              </a:ext>
            </a:extLst>
          </p:cNvPr>
          <p:cNvSpPr/>
          <p:nvPr/>
        </p:nvSpPr>
        <p:spPr>
          <a:xfrm>
            <a:off x="0" y="2563299"/>
            <a:ext cx="7934178" cy="934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algn="ctr"/>
            <a:r>
              <a:rPr lang="en-US" dirty="0"/>
              <a:t>Increase difficulties for customers</a:t>
            </a:r>
            <a:endParaRPr lang="id-ID" dirty="0"/>
          </a:p>
        </p:txBody>
      </p:sp>
      <p:sp>
        <p:nvSpPr>
          <p:cNvPr id="39" name="Rectangle 38">
            <a:extLst>
              <a:ext uri="{FF2B5EF4-FFF2-40B4-BE49-F238E27FC236}">
                <a16:creationId xmlns:a16="http://schemas.microsoft.com/office/drawing/2014/main" id="{ECB403E7-38EE-4521-84C1-822BC508DF11}"/>
              </a:ext>
            </a:extLst>
          </p:cNvPr>
          <p:cNvSpPr/>
          <p:nvPr/>
        </p:nvSpPr>
        <p:spPr>
          <a:xfrm>
            <a:off x="2128911" y="3799636"/>
            <a:ext cx="7934178" cy="934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algn="ctr"/>
            <a:r>
              <a:rPr lang="en-US" dirty="0"/>
              <a:t>Possibility of theft</a:t>
            </a:r>
            <a:endParaRPr lang="id-ID" dirty="0"/>
          </a:p>
        </p:txBody>
      </p:sp>
      <p:sp>
        <p:nvSpPr>
          <p:cNvPr id="40" name="Rectangle 39">
            <a:extLst>
              <a:ext uri="{FF2B5EF4-FFF2-40B4-BE49-F238E27FC236}">
                <a16:creationId xmlns:a16="http://schemas.microsoft.com/office/drawing/2014/main" id="{53814918-AD04-4D75-B776-D1D31E2CC806}"/>
              </a:ext>
            </a:extLst>
          </p:cNvPr>
          <p:cNvSpPr/>
          <p:nvPr/>
        </p:nvSpPr>
        <p:spPr>
          <a:xfrm>
            <a:off x="3860835" y="5035973"/>
            <a:ext cx="7934178" cy="934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algn="ctr"/>
            <a:r>
              <a:rPr lang="en-US" dirty="0"/>
              <a:t>Lack of personal interaction</a:t>
            </a:r>
            <a:endParaRPr lang="id-ID" dirty="0"/>
          </a:p>
        </p:txBody>
      </p:sp>
      <p:sp>
        <p:nvSpPr>
          <p:cNvPr id="41" name="TextBox 40">
            <a:extLst>
              <a:ext uri="{FF2B5EF4-FFF2-40B4-BE49-F238E27FC236}">
                <a16:creationId xmlns:a16="http://schemas.microsoft.com/office/drawing/2014/main" id="{840EFFA5-2B2F-43E3-820C-A751C60C5A77}"/>
              </a:ext>
            </a:extLst>
          </p:cNvPr>
          <p:cNvSpPr txBox="1"/>
          <p:nvPr/>
        </p:nvSpPr>
        <p:spPr>
          <a:xfrm>
            <a:off x="3488788" y="624031"/>
            <a:ext cx="8543778" cy="1200329"/>
          </a:xfrm>
          <a:prstGeom prst="rect">
            <a:avLst/>
          </a:prstGeom>
          <a:solidFill>
            <a:schemeClr val="bg1"/>
          </a:solidFill>
        </p:spPr>
        <p:txBody>
          <a:bodyPr wrap="square" rtlCol="0">
            <a:spAutoFit/>
          </a:bodyPr>
          <a:lstStyle/>
          <a:p>
            <a:pPr algn="ctr"/>
            <a:r>
              <a:rPr lang="en-US" sz="3600" b="1" dirty="0">
                <a:latin typeface="Raleway"/>
                <a:cs typeface="Raleway"/>
              </a:rPr>
              <a:t>Disadvantages of Cashier Less Checkout System</a:t>
            </a:r>
            <a:endParaRPr lang="id-ID" sz="3600" b="1" dirty="0">
              <a:latin typeface="Raleway"/>
              <a:cs typeface="Raleway"/>
            </a:endParaRPr>
          </a:p>
        </p:txBody>
      </p:sp>
    </p:spTree>
    <p:extLst>
      <p:ext uri="{BB962C8B-B14F-4D97-AF65-F5344CB8AC3E}">
        <p14:creationId xmlns:p14="http://schemas.microsoft.com/office/powerpoint/2010/main" val="2159752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5" name="Rectangle 4"/>
          <p:cNvSpPr/>
          <p:nvPr/>
        </p:nvSpPr>
        <p:spPr>
          <a:xfrm>
            <a:off x="489397" y="180305"/>
            <a:ext cx="11385851" cy="5834578"/>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lIns="121926" tIns="60963" rIns="121926" bIns="60963" rtlCol="0" anchor="ctr"/>
          <a:lstStyle/>
          <a:p>
            <a:pPr marL="285750" marR="0" indent="-285750" algn="just">
              <a:lnSpc>
                <a:spcPct val="150000"/>
              </a:lnSpc>
              <a:spcBef>
                <a:spcPts val="0"/>
              </a:spcBef>
              <a:spcAft>
                <a:spcPts val="800"/>
              </a:spcAft>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presentation showed the two technologies that ALDI is using in the pandemic situation. </a:t>
            </a:r>
          </a:p>
          <a:p>
            <a:pPr marL="285750" marR="0" indent="-285750" algn="just">
              <a:lnSpc>
                <a:spcPct val="150000"/>
              </a:lnSpc>
              <a:spcBef>
                <a:spcPts val="0"/>
              </a:spcBef>
              <a:spcAft>
                <a:spcPts val="800"/>
              </a:spcAft>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Along with the advantages of these technologies, there are some positive impacts as well. </a:t>
            </a:r>
          </a:p>
          <a:p>
            <a:pPr marL="285750" marR="0" indent="-285750" algn="just">
              <a:lnSpc>
                <a:spcPct val="150000"/>
              </a:lnSpc>
              <a:spcBef>
                <a:spcPts val="0"/>
              </a:spcBef>
              <a:spcAft>
                <a:spcPts val="800"/>
              </a:spcAft>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use of advanced technologies helps a brand to gain a competitive advantage in the market and sustain for a long </a:t>
            </a:r>
            <a:r>
              <a:rPr lang="en-GB"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period (Asthana and Batool, 2021). </a:t>
            </a:r>
          </a:p>
          <a:p>
            <a:pPr marL="285750" marR="0" indent="-285750" algn="just">
              <a:lnSpc>
                <a:spcPct val="150000"/>
              </a:lnSpc>
              <a:spcBef>
                <a:spcPts val="0"/>
              </a:spcBef>
              <a:spcAft>
                <a:spcPts val="800"/>
              </a:spcAft>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Since this technology ensures efficiency in service people are more prone to be loyal to the brand. Moreover, these technologies will reduce the cost of operation and enhance profit function for a longer period.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8" name="Rectangle 47">
            <a:extLst>
              <a:ext uri="{FF2B5EF4-FFF2-40B4-BE49-F238E27FC236}">
                <a16:creationId xmlns:a16="http://schemas.microsoft.com/office/drawing/2014/main" id="{B1FE161D-A44F-4568-8F59-4027D4E235BB}"/>
              </a:ext>
            </a:extLst>
          </p:cNvPr>
          <p:cNvSpPr/>
          <p:nvPr/>
        </p:nvSpPr>
        <p:spPr>
          <a:xfrm>
            <a:off x="11875248" y="0"/>
            <a:ext cx="3167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algn="ctr"/>
            <a:endParaRPr lang="id-ID"/>
          </a:p>
        </p:txBody>
      </p:sp>
      <p:sp>
        <p:nvSpPr>
          <p:cNvPr id="55" name="Text Placeholder 2">
            <a:extLst>
              <a:ext uri="{FF2B5EF4-FFF2-40B4-BE49-F238E27FC236}">
                <a16:creationId xmlns:a16="http://schemas.microsoft.com/office/drawing/2014/main" id="{B4807E4F-B512-4DF5-B946-CEE5073855E6}"/>
              </a:ext>
            </a:extLst>
          </p:cNvPr>
          <p:cNvSpPr txBox="1">
            <a:spLocks/>
          </p:cNvSpPr>
          <p:nvPr/>
        </p:nvSpPr>
        <p:spPr>
          <a:xfrm>
            <a:off x="3860912" y="573899"/>
            <a:ext cx="5865808" cy="684161"/>
          </a:xfrm>
          <a:prstGeom prst="rect">
            <a:avLst/>
          </a:prstGeom>
        </p:spPr>
        <p:txBody>
          <a:bodyP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marL="0" indent="0">
              <a:buNone/>
            </a:pPr>
            <a:r>
              <a:rPr lang="en-MY" sz="3200" b="1" dirty="0">
                <a:effectLst/>
                <a:latin typeface="Arial" panose="020B0604020202020204" pitchFamily="34" charset="0"/>
                <a:cs typeface="Arial" panose="020B0604020202020204" pitchFamily="34" charset="0"/>
              </a:rPr>
              <a:t>Impact of Technology Us</a:t>
            </a:r>
            <a:r>
              <a:rPr lang="en-MY" sz="3200" b="1" dirty="0">
                <a:effectLst/>
              </a:rPr>
              <a:t>ed</a:t>
            </a:r>
            <a:endParaRPr lang="en-GB" sz="3200" b="1" dirty="0">
              <a:effectLst/>
            </a:endParaRPr>
          </a:p>
        </p:txBody>
      </p:sp>
    </p:spTree>
    <p:extLst>
      <p:ext uri="{BB962C8B-B14F-4D97-AF65-F5344CB8AC3E}">
        <p14:creationId xmlns:p14="http://schemas.microsoft.com/office/powerpoint/2010/main" val="425196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3000"/>
            <a:duotone>
              <a:schemeClr val="bg2">
                <a:shade val="80000"/>
                <a:lumMod val="80000"/>
              </a:schemeClr>
              <a:schemeClr val="bg2">
                <a:tint val="98000"/>
              </a:schemeClr>
            </a:duotone>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6DEA26-ADF7-CC4D-97CE-B94BF3F9E9CE}"/>
              </a:ext>
            </a:extLst>
          </p:cNvPr>
          <p:cNvSpPr txBox="1"/>
          <p:nvPr/>
        </p:nvSpPr>
        <p:spPr>
          <a:xfrm>
            <a:off x="2070100" y="762000"/>
            <a:ext cx="8518679"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Reduced reliance on plastic in order to safeguard our planet's future</a:t>
            </a:r>
            <a:endParaRPr lang="en-US" sz="2000" dirty="0"/>
          </a:p>
        </p:txBody>
      </p:sp>
      <p:sp>
        <p:nvSpPr>
          <p:cNvPr id="3" name="TextBox 2">
            <a:extLst>
              <a:ext uri="{FF2B5EF4-FFF2-40B4-BE49-F238E27FC236}">
                <a16:creationId xmlns:a16="http://schemas.microsoft.com/office/drawing/2014/main" id="{284CCF81-F5D0-8A4E-A616-94D18EB8E89D}"/>
              </a:ext>
            </a:extLst>
          </p:cNvPr>
          <p:cNvSpPr txBox="1"/>
          <p:nvPr/>
        </p:nvSpPr>
        <p:spPr>
          <a:xfrm>
            <a:off x="1892300" y="2882900"/>
            <a:ext cx="7950200" cy="1384995"/>
          </a:xfrm>
          <a:prstGeom prst="rect">
            <a:avLst/>
          </a:prstGeom>
          <a:noFill/>
        </p:spPr>
        <p:txBody>
          <a:bodyPr wrap="square" rtlCol="0">
            <a:spAutoFit/>
          </a:bodyPr>
          <a:lstStyle/>
          <a:p>
            <a:pPr>
              <a:buFont typeface="Wingdings" panose="05000000000000000000" pitchFamily="2" charset="2"/>
              <a:buChar char="Ø"/>
            </a:pPr>
            <a:r>
              <a:rPr lang="en-GB" sz="2800" dirty="0">
                <a:latin typeface="Arial" panose="020B0604020202020204" pitchFamily="34" charset="0"/>
                <a:ea typeface="Times New Roman" panose="02020603050405020304" pitchFamily="18" charset="0"/>
                <a:cs typeface="Arial" panose="020B0604020202020204" pitchFamily="34" charset="0"/>
              </a:rPr>
              <a:t> </a:t>
            </a:r>
            <a:r>
              <a:rPr lang="en-GB" sz="2800" b="1" dirty="0">
                <a:latin typeface="Arial" panose="020B0604020202020204" pitchFamily="34" charset="0"/>
                <a:ea typeface="Times New Roman" panose="02020603050405020304" pitchFamily="18" charset="0"/>
                <a:cs typeface="Arial" panose="020B0604020202020204" pitchFamily="34" charset="0"/>
              </a:rPr>
              <a:t>ALDI </a:t>
            </a:r>
            <a:r>
              <a:rPr lang="en-GB" sz="2800" dirty="0">
                <a:latin typeface="Arial" panose="020B0604020202020204" pitchFamily="34" charset="0"/>
                <a:ea typeface="Times New Roman" panose="02020603050405020304" pitchFamily="18" charset="0"/>
                <a:cs typeface="Arial" panose="020B0604020202020204" pitchFamily="34" charset="0"/>
              </a:rPr>
              <a:t>- </a:t>
            </a:r>
            <a:r>
              <a:rPr lang="en-GB" sz="2800" u="sng" dirty="0">
                <a:latin typeface="Arial" panose="020B0604020202020204" pitchFamily="34" charset="0"/>
                <a:ea typeface="Times New Roman" panose="02020603050405020304" pitchFamily="18" charset="0"/>
                <a:cs typeface="Arial" panose="020B0604020202020204" pitchFamily="34" charset="0"/>
              </a:rPr>
              <a:t>halve the volume of plastic packaging  used by 2025</a:t>
            </a:r>
            <a:r>
              <a:rPr lang="en-GB" sz="2800" dirty="0">
                <a:latin typeface="Arial" panose="020B0604020202020204" pitchFamily="34" charset="0"/>
                <a:ea typeface="Times New Roman" panose="02020603050405020304" pitchFamily="18" charset="0"/>
                <a:cs typeface="Arial" panose="020B0604020202020204" pitchFamily="34" charset="0"/>
              </a:rPr>
              <a:t>, equating to over 74,000 tonnes of plastic. </a:t>
            </a:r>
          </a:p>
        </p:txBody>
      </p:sp>
    </p:spTree>
    <p:extLst>
      <p:ext uri="{BB962C8B-B14F-4D97-AF65-F5344CB8AC3E}">
        <p14:creationId xmlns:p14="http://schemas.microsoft.com/office/powerpoint/2010/main" val="626891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tx1">
            <a:lumMod val="6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09DAB7-0E60-49C0-8A11-42D5C0F52786}"/>
              </a:ext>
            </a:extLst>
          </p:cNvPr>
          <p:cNvSpPr/>
          <p:nvPr/>
        </p:nvSpPr>
        <p:spPr>
          <a:xfrm>
            <a:off x="477110" y="0"/>
            <a:ext cx="10469932" cy="685800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marL="0" marR="0" algn="just">
              <a:lnSpc>
                <a:spcPct val="150000"/>
              </a:lnSpc>
              <a:spcBef>
                <a:spcPts val="0"/>
              </a:spcBef>
              <a:spcAft>
                <a:spcPts val="800"/>
              </a:spcAft>
            </a:pPr>
            <a:endParaRPr lang="en-GB"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Throughout this presentation, it has been showing how a brand is using the latest technologies and how those technologies are contributing to the company’s success. This study on ALDI shows that using proper technology and infusing it with regular business operation can help a brand to compete in any market as well as operating in the pandemic situation smoothly. Brands like Amazon, Walmart, Samsung, Facebook are the biggest examples of using tech in business to gain success. Sometimes these technologies can act as a major business opportunity and other time a way to increase business efficiency. Either way, it's up to an organisation to go for the latest tech to reap out the benefit.</a:t>
            </a:r>
            <a:endParaRPr lang="en-GB" sz="18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C97B56DE-6156-404D-B9D0-F7B8592FB422}"/>
              </a:ext>
            </a:extLst>
          </p:cNvPr>
          <p:cNvSpPr txBox="1">
            <a:spLocks/>
          </p:cNvSpPr>
          <p:nvPr/>
        </p:nvSpPr>
        <p:spPr>
          <a:xfrm>
            <a:off x="592628" y="469900"/>
            <a:ext cx="8094171" cy="939800"/>
          </a:xfrm>
          <a:prstGeom prst="rect">
            <a:avLst/>
          </a:prstGeom>
        </p:spPr>
        <p:txBody>
          <a:bodyP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marL="0" indent="0" algn="ctr">
              <a:buNone/>
            </a:pPr>
            <a:r>
              <a:rPr lang="en-MY" sz="3200" b="1" dirty="0">
                <a:solidFill>
                  <a:schemeClr val="bg1"/>
                </a:solidFill>
                <a:effectLst/>
                <a:latin typeface="Arial" panose="020B0604020202020204" pitchFamily="34" charset="0"/>
                <a:cs typeface="Arial" panose="020B0604020202020204" pitchFamily="34" charset="0"/>
              </a:rPr>
              <a:t>Conclusion  From The Case Study</a:t>
            </a:r>
            <a:endParaRPr lang="en-GB" sz="3200" b="1" dirty="0">
              <a:solidFill>
                <a:schemeClr val="bg1"/>
              </a:solidFill>
              <a:effectLst/>
            </a:endParaRPr>
          </a:p>
        </p:txBody>
      </p:sp>
    </p:spTree>
    <p:extLst>
      <p:ext uri="{BB962C8B-B14F-4D97-AF65-F5344CB8AC3E}">
        <p14:creationId xmlns:p14="http://schemas.microsoft.com/office/powerpoint/2010/main" val="201744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C0079F-16A3-4E60-8595-D49D6794B3D1}"/>
              </a:ext>
            </a:extLst>
          </p:cNvPr>
          <p:cNvSpPr txBox="1"/>
          <p:nvPr/>
        </p:nvSpPr>
        <p:spPr>
          <a:xfrm>
            <a:off x="0" y="2321004"/>
            <a:ext cx="12192000" cy="2215991"/>
          </a:xfrm>
          <a:prstGeom prst="rect">
            <a:avLst/>
          </a:prstGeom>
          <a:solidFill>
            <a:schemeClr val="tx1"/>
          </a:solidFill>
        </p:spPr>
        <p:txBody>
          <a:bodyPr wrap="square" rtlCol="0">
            <a:spAutoFit/>
          </a:bodyPr>
          <a:lstStyle/>
          <a:p>
            <a:pPr algn="ctr"/>
            <a:r>
              <a:rPr lang="en-US" sz="13800" b="1" dirty="0">
                <a:solidFill>
                  <a:schemeClr val="bg1"/>
                </a:solidFill>
                <a:latin typeface="Old English Text MT" panose="03040902040508030806" pitchFamily="66" charset="0"/>
                <a:cs typeface="Raleway"/>
              </a:rPr>
              <a:t>Thank You</a:t>
            </a:r>
            <a:endParaRPr lang="id-ID" sz="13800" b="1" dirty="0">
              <a:solidFill>
                <a:schemeClr val="bg1"/>
              </a:solidFill>
              <a:latin typeface="Old English Text MT" panose="03040902040508030806" pitchFamily="66" charset="0"/>
              <a:cs typeface="Raleway"/>
            </a:endParaRPr>
          </a:p>
        </p:txBody>
      </p:sp>
    </p:spTree>
    <p:extLst>
      <p:ext uri="{BB962C8B-B14F-4D97-AF65-F5344CB8AC3E}">
        <p14:creationId xmlns:p14="http://schemas.microsoft.com/office/powerpoint/2010/main" val="765898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A19CCC-9D5F-4F2F-892C-E889616BAE01}"/>
              </a:ext>
            </a:extLst>
          </p:cNvPr>
          <p:cNvSpPr/>
          <p:nvPr/>
        </p:nvSpPr>
        <p:spPr>
          <a:xfrm>
            <a:off x="0" y="126610"/>
            <a:ext cx="10128738" cy="281354"/>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algn="ctr"/>
            <a:endParaRPr lang="id-ID"/>
          </a:p>
        </p:txBody>
      </p:sp>
      <p:sp>
        <p:nvSpPr>
          <p:cNvPr id="3" name="Rectangle 2">
            <a:extLst>
              <a:ext uri="{FF2B5EF4-FFF2-40B4-BE49-F238E27FC236}">
                <a16:creationId xmlns:a16="http://schemas.microsoft.com/office/drawing/2014/main" id="{8342851C-8CEA-47C3-AB88-504C089D4FB5}"/>
              </a:ext>
            </a:extLst>
          </p:cNvPr>
          <p:cNvSpPr/>
          <p:nvPr/>
        </p:nvSpPr>
        <p:spPr>
          <a:xfrm>
            <a:off x="2063262" y="6450036"/>
            <a:ext cx="10128738" cy="281354"/>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43" tIns="91422" rIns="182843" bIns="91422" rtlCol="0" anchor="ctr"/>
          <a:lstStyle>
            <a:defPPr>
              <a:defRPr lang="en-US"/>
            </a:defPPr>
            <a:lvl1pPr marL="0" algn="l" defTabSz="1828434" rtl="0" eaLnBrk="1" latinLnBrk="0" hangingPunct="1">
              <a:defRPr sz="3600" kern="1200">
                <a:solidFill>
                  <a:schemeClr val="lt1"/>
                </a:solidFill>
                <a:latin typeface="+mn-lt"/>
                <a:ea typeface="+mn-ea"/>
                <a:cs typeface="+mn-cs"/>
              </a:defRPr>
            </a:lvl1pPr>
            <a:lvl2pPr marL="914217" algn="l" defTabSz="1828434" rtl="0" eaLnBrk="1" latinLnBrk="0" hangingPunct="1">
              <a:defRPr sz="3600" kern="1200">
                <a:solidFill>
                  <a:schemeClr val="lt1"/>
                </a:solidFill>
                <a:latin typeface="+mn-lt"/>
                <a:ea typeface="+mn-ea"/>
                <a:cs typeface="+mn-cs"/>
              </a:defRPr>
            </a:lvl2pPr>
            <a:lvl3pPr marL="1828434" algn="l" defTabSz="1828434" rtl="0" eaLnBrk="1" latinLnBrk="0" hangingPunct="1">
              <a:defRPr sz="3600" kern="1200">
                <a:solidFill>
                  <a:schemeClr val="lt1"/>
                </a:solidFill>
                <a:latin typeface="+mn-lt"/>
                <a:ea typeface="+mn-ea"/>
                <a:cs typeface="+mn-cs"/>
              </a:defRPr>
            </a:lvl3pPr>
            <a:lvl4pPr marL="2742651" algn="l" defTabSz="1828434" rtl="0" eaLnBrk="1" latinLnBrk="0" hangingPunct="1">
              <a:defRPr sz="3600" kern="1200">
                <a:solidFill>
                  <a:schemeClr val="lt1"/>
                </a:solidFill>
                <a:latin typeface="+mn-lt"/>
                <a:ea typeface="+mn-ea"/>
                <a:cs typeface="+mn-cs"/>
              </a:defRPr>
            </a:lvl4pPr>
            <a:lvl5pPr marL="3656868" algn="l" defTabSz="1828434" rtl="0" eaLnBrk="1" latinLnBrk="0" hangingPunct="1">
              <a:defRPr sz="3600" kern="1200">
                <a:solidFill>
                  <a:schemeClr val="lt1"/>
                </a:solidFill>
                <a:latin typeface="+mn-lt"/>
                <a:ea typeface="+mn-ea"/>
                <a:cs typeface="+mn-cs"/>
              </a:defRPr>
            </a:lvl5pPr>
            <a:lvl6pPr marL="4571086" algn="l" defTabSz="1828434" rtl="0" eaLnBrk="1" latinLnBrk="0" hangingPunct="1">
              <a:defRPr sz="3600" kern="1200">
                <a:solidFill>
                  <a:schemeClr val="lt1"/>
                </a:solidFill>
                <a:latin typeface="+mn-lt"/>
                <a:ea typeface="+mn-ea"/>
                <a:cs typeface="+mn-cs"/>
              </a:defRPr>
            </a:lvl6pPr>
            <a:lvl7pPr marL="5485303" algn="l" defTabSz="1828434" rtl="0" eaLnBrk="1" latinLnBrk="0" hangingPunct="1">
              <a:defRPr sz="3600" kern="1200">
                <a:solidFill>
                  <a:schemeClr val="lt1"/>
                </a:solidFill>
                <a:latin typeface="+mn-lt"/>
                <a:ea typeface="+mn-ea"/>
                <a:cs typeface="+mn-cs"/>
              </a:defRPr>
            </a:lvl7pPr>
            <a:lvl8pPr marL="6399520" algn="l" defTabSz="1828434" rtl="0" eaLnBrk="1" latinLnBrk="0" hangingPunct="1">
              <a:defRPr sz="3600" kern="1200">
                <a:solidFill>
                  <a:schemeClr val="lt1"/>
                </a:solidFill>
                <a:latin typeface="+mn-lt"/>
                <a:ea typeface="+mn-ea"/>
                <a:cs typeface="+mn-cs"/>
              </a:defRPr>
            </a:lvl8pPr>
            <a:lvl9pPr marL="7313737" algn="l" defTabSz="1828434" rtl="0" eaLnBrk="1" latinLnBrk="0" hangingPunct="1">
              <a:defRPr sz="3600" kern="1200">
                <a:solidFill>
                  <a:schemeClr val="lt1"/>
                </a:solidFill>
                <a:latin typeface="+mn-lt"/>
                <a:ea typeface="+mn-ea"/>
                <a:cs typeface="+mn-cs"/>
              </a:defRPr>
            </a:lvl9pPr>
          </a:lstStyle>
          <a:p>
            <a:pPr algn="ctr"/>
            <a:endParaRPr lang="id-ID"/>
          </a:p>
        </p:txBody>
      </p:sp>
      <p:sp>
        <p:nvSpPr>
          <p:cNvPr id="4" name="Text Placeholder 2">
            <a:extLst>
              <a:ext uri="{FF2B5EF4-FFF2-40B4-BE49-F238E27FC236}">
                <a16:creationId xmlns:a16="http://schemas.microsoft.com/office/drawing/2014/main" id="{602F8511-628C-48B3-9323-7B9955F9ADDA}"/>
              </a:ext>
            </a:extLst>
          </p:cNvPr>
          <p:cNvSpPr txBox="1">
            <a:spLocks/>
          </p:cNvSpPr>
          <p:nvPr/>
        </p:nvSpPr>
        <p:spPr>
          <a:xfrm>
            <a:off x="230192" y="407964"/>
            <a:ext cx="5865808" cy="684161"/>
          </a:xfrm>
          <a:prstGeom prst="rect">
            <a:avLst/>
          </a:prstGeom>
        </p:spPr>
        <p:txBody>
          <a:bodyP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marL="0" indent="0">
              <a:buNone/>
            </a:pPr>
            <a:r>
              <a:rPr lang="en-MY" sz="3200" b="1" dirty="0">
                <a:effectLst/>
                <a:latin typeface="Arial" panose="020B0604020202020204" pitchFamily="34" charset="0"/>
                <a:cs typeface="Arial" panose="020B0604020202020204" pitchFamily="34" charset="0"/>
              </a:rPr>
              <a:t>References</a:t>
            </a:r>
            <a:endParaRPr lang="en-GB" sz="3200" b="1" dirty="0">
              <a:effectLst/>
            </a:endParaRPr>
          </a:p>
        </p:txBody>
      </p:sp>
      <p:sp>
        <p:nvSpPr>
          <p:cNvPr id="6" name="TextBox 5">
            <a:extLst>
              <a:ext uri="{FF2B5EF4-FFF2-40B4-BE49-F238E27FC236}">
                <a16:creationId xmlns:a16="http://schemas.microsoft.com/office/drawing/2014/main" id="{DF06E71F-6A01-43BD-9D2E-3984F616F60B}"/>
              </a:ext>
            </a:extLst>
          </p:cNvPr>
          <p:cNvSpPr txBox="1"/>
          <p:nvPr/>
        </p:nvSpPr>
        <p:spPr>
          <a:xfrm>
            <a:off x="232337" y="1491968"/>
            <a:ext cx="11526591" cy="4456605"/>
          </a:xfrm>
          <a:prstGeom prst="rect">
            <a:avLst/>
          </a:prstGeom>
          <a:noFill/>
        </p:spPr>
        <p:txBody>
          <a:bodyPr wrap="square">
            <a:spAutoFit/>
          </a:bodyPr>
          <a:lstStyle/>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Aldi.com. 2021. </a:t>
            </a:r>
            <a:r>
              <a:rPr lang="en-GB" sz="1400" i="1" dirty="0">
                <a:effectLst/>
                <a:latin typeface="Arial" panose="020B0604020202020204" pitchFamily="34" charset="0"/>
                <a:ea typeface="Times New Roman" panose="02020603050405020304" pitchFamily="18" charset="0"/>
                <a:cs typeface="Arial" panose="020B0604020202020204" pitchFamily="34" charset="0"/>
              </a:rPr>
              <a:t>Welcome to ALDI</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Available at: &lt;https://www.aldi.com/&gt; [Accessed 5 April 2021].</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Asthana, R. and Batool, U., 2021. </a:t>
            </a:r>
            <a:r>
              <a:rPr lang="en-GB" sz="1400" i="1" dirty="0">
                <a:effectLst/>
                <a:latin typeface="Arial" panose="020B0604020202020204" pitchFamily="34" charset="0"/>
                <a:ea typeface="Times New Roman" panose="02020603050405020304" pitchFamily="18" charset="0"/>
                <a:cs typeface="Arial" panose="020B0604020202020204" pitchFamily="34" charset="0"/>
              </a:rPr>
              <a:t>7 Positive Effects of Technology in Modern Day Business | Socialnomics</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Socialnomics. Available at: &lt;https://socialnomics.net/2017/07/18/7-positive-effects-of-technology-in-modern-day-business/&gt; [Accessed 5 April 2021].</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Avocor | different by design. 2021. </a:t>
            </a:r>
            <a:r>
              <a:rPr lang="en-GB" sz="1400" i="1" dirty="0">
                <a:effectLst/>
                <a:latin typeface="Arial" panose="020B0604020202020204" pitchFamily="34" charset="0"/>
                <a:ea typeface="Times New Roman" panose="02020603050405020304" pitchFamily="18" charset="0"/>
                <a:cs typeface="Arial" panose="020B0604020202020204" pitchFamily="34" charset="0"/>
              </a:rPr>
              <a:t>Avocor</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Available at: &lt;https://www.avocor.com/blog/7-advantages-of-technology-in-business-communication/&gt; [Accessed 5 April 2021].</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Gerhard, U. and Hahn, B., 2011. Wal-Mart and Aldi: Two Retail Giants in Germany. </a:t>
            </a:r>
            <a:r>
              <a:rPr lang="en-GB" sz="1400" i="1" dirty="0">
                <a:effectLst/>
                <a:latin typeface="Arial" panose="020B0604020202020204" pitchFamily="34" charset="0"/>
                <a:ea typeface="Times New Roman" panose="02020603050405020304" pitchFamily="18" charset="0"/>
                <a:cs typeface="Arial" panose="020B0604020202020204" pitchFamily="34" charset="0"/>
              </a:rPr>
              <a:t>GeoJournal</a:t>
            </a:r>
            <a:r>
              <a:rPr lang="en-GB" sz="1400" dirty="0">
                <a:effectLst/>
                <a:latin typeface="Arial" panose="020B0604020202020204" pitchFamily="34" charset="0"/>
                <a:ea typeface="Times New Roman" panose="02020603050405020304" pitchFamily="18" charset="0"/>
                <a:cs typeface="Arial" panose="020B0604020202020204" pitchFamily="34" charset="0"/>
              </a:rPr>
              <a:t>, 62(1-2), pp.15-26.</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Grahns, A., 2021. </a:t>
            </a:r>
            <a:r>
              <a:rPr lang="en-GB" sz="1400" i="1" dirty="0">
                <a:effectLst/>
                <a:latin typeface="Arial" panose="020B0604020202020204" pitchFamily="34" charset="0"/>
                <a:ea typeface="Times New Roman" panose="02020603050405020304" pitchFamily="18" charset="0"/>
                <a:cs typeface="Arial" panose="020B0604020202020204" pitchFamily="34" charset="0"/>
              </a:rPr>
              <a:t>Aldi launches traffic light system to control number of customers in stores</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The Sun. Available at: &lt;https://www.thesun.co.uk/money/11708773/aldi-traffic-light-system-entrances-number-customer/&gt; [Accessed 5 April 2021].</a:t>
            </a:r>
          </a:p>
          <a:p>
            <a:pPr marL="285750" marR="0" indent="-285750" algn="just">
              <a:lnSpc>
                <a:spcPct val="107000"/>
              </a:lnSpc>
              <a:spcBef>
                <a:spcPts val="0"/>
              </a:spcBef>
              <a:spcAft>
                <a:spcPts val="900"/>
              </a:spcAft>
            </a:pPr>
            <a:r>
              <a:rPr lang="en-GB" sz="1400" i="1" dirty="0">
                <a:effectLst/>
                <a:latin typeface="Arial" panose="020B0604020202020204" pitchFamily="34" charset="0"/>
                <a:ea typeface="Times New Roman" panose="02020603050405020304" pitchFamily="18" charset="0"/>
                <a:cs typeface="Arial" panose="020B0604020202020204" pitchFamily="34" charset="0"/>
              </a:rPr>
              <a:t>International Journal of Recent Technology and Engineering</a:t>
            </a:r>
            <a:r>
              <a:rPr lang="en-GB" sz="1400" dirty="0">
                <a:effectLst/>
                <a:latin typeface="Arial" panose="020B0604020202020204" pitchFamily="34" charset="0"/>
                <a:ea typeface="Times New Roman" panose="02020603050405020304" pitchFamily="18" charset="0"/>
                <a:cs typeface="Arial" panose="020B0604020202020204" pitchFamily="34" charset="0"/>
              </a:rPr>
              <a:t>, 2019. Self-Service Checkout System for Groceries. 8(4), pp.1815-1818.</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Müller, M., 2019. Self-Checkout und Self-Scanning im deutschen Handel. </a:t>
            </a:r>
            <a:r>
              <a:rPr lang="en-GB" sz="1400" i="1" dirty="0">
                <a:effectLst/>
                <a:latin typeface="Arial" panose="020B0604020202020204" pitchFamily="34" charset="0"/>
                <a:ea typeface="Times New Roman" panose="02020603050405020304" pitchFamily="18" charset="0"/>
                <a:cs typeface="Arial" panose="020B0604020202020204" pitchFamily="34" charset="0"/>
              </a:rPr>
              <a:t>Die Aktiengesellschaft</a:t>
            </a:r>
            <a:r>
              <a:rPr lang="en-GB" sz="1400" dirty="0">
                <a:effectLst/>
                <a:latin typeface="Arial" panose="020B0604020202020204" pitchFamily="34" charset="0"/>
                <a:ea typeface="Times New Roman" panose="02020603050405020304" pitchFamily="18" charset="0"/>
                <a:cs typeface="Arial" panose="020B0604020202020204" pitchFamily="34" charset="0"/>
              </a:rPr>
              <a:t>, 64(22), pp.r329-r329.</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Sprinting Retail. 2021. </a:t>
            </a:r>
            <a:r>
              <a:rPr lang="en-GB" sz="1400" i="1" dirty="0">
                <a:effectLst/>
                <a:latin typeface="Arial" panose="020B0604020202020204" pitchFamily="34" charset="0"/>
                <a:ea typeface="Times New Roman" panose="02020603050405020304" pitchFamily="18" charset="0"/>
                <a:cs typeface="Arial" panose="020B0604020202020204" pitchFamily="34" charset="0"/>
              </a:rPr>
              <a:t>Advantages and Disadvantages of 6 Retail Self-Checkout Systems</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Available at: &lt;https://sprintingretail.com/blog/retail-self-checkout-systems/&gt; [Accessed 5 April 2021].</a:t>
            </a:r>
          </a:p>
          <a:p>
            <a:pPr marL="285750" marR="0" indent="-285750" algn="just">
              <a:lnSpc>
                <a:spcPct val="107000"/>
              </a:lnSpc>
              <a:spcBef>
                <a:spcPts val="0"/>
              </a:spcBef>
              <a:spcAft>
                <a:spcPts val="9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Walton, C., 2021. </a:t>
            </a:r>
            <a:r>
              <a:rPr lang="en-GB" sz="1400" i="1" dirty="0">
                <a:effectLst/>
                <a:latin typeface="Arial" panose="020B0604020202020204" pitchFamily="34" charset="0"/>
                <a:ea typeface="Times New Roman" panose="02020603050405020304" pitchFamily="18" charset="0"/>
                <a:cs typeface="Arial" panose="020B0604020202020204" pitchFamily="34" charset="0"/>
              </a:rPr>
              <a:t>Aldi Is Wise To Invest In Amazon Go Style Checkout-Free Technology</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Forbes. Available at: &lt;https://www.forbes.com/sites/christopherwalton/2020/08/06/aldi-is-wise-to-invest-in-amazon-go-style-checkout-free-technology/&gt; [Accessed 5 April 2021].</a:t>
            </a:r>
          </a:p>
        </p:txBody>
      </p:sp>
    </p:spTree>
    <p:extLst>
      <p:ext uri="{BB962C8B-B14F-4D97-AF65-F5344CB8AC3E}">
        <p14:creationId xmlns:p14="http://schemas.microsoft.com/office/powerpoint/2010/main" val="42801619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Slate</Template>
  <TotalTime>0</TotalTime>
  <Words>2722</Words>
  <Application>Microsoft Macintosh PowerPoint</Application>
  <PresentationFormat>Widescreen</PresentationFormat>
  <Paragraphs>106</Paragraphs>
  <Slides>14</Slides>
  <Notes>12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14</vt:i4>
      </vt:variant>
    </vt:vector>
  </HeadingPairs>
  <TitlesOfParts>
    <vt:vector size="27" baseType="lpstr">
      <vt:lpstr>Arial</vt:lpstr>
      <vt:lpstr>Calibri</vt:lpstr>
      <vt:lpstr>Calibri Light</vt:lpstr>
      <vt:lpstr>Calisto MT</vt:lpstr>
      <vt:lpstr>Lato Light</vt:lpstr>
      <vt:lpstr>Lato Regular</vt:lpstr>
      <vt:lpstr>Old English Text MT</vt:lpstr>
      <vt:lpstr>Raleway</vt:lpstr>
      <vt:lpstr>Raleway Light</vt:lpstr>
      <vt:lpstr>Times New Roman</vt:lpstr>
      <vt:lpstr>Wingdings</vt:lpstr>
      <vt:lpstr>Wingdings 2</vt:lpstr>
      <vt:lpstr>Slate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2021-04-05T15:52:24Z</dcterms:created>
  <dcterms:modified xsi:type="dcterms:W3CDTF">2021-04-28T19:20:25Z</dcterms:modified>
</cp:coreProperties>
</file>