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5"/>
  </p:notesMasterIdLst>
  <p:sldIdLst>
    <p:sldId id="382" r:id="rId2"/>
    <p:sldId id="386" r:id="rId3"/>
    <p:sldId id="407" r:id="rId4"/>
    <p:sldId id="408" r:id="rId5"/>
    <p:sldId id="409" r:id="rId6"/>
    <p:sldId id="388" r:id="rId7"/>
    <p:sldId id="411" r:id="rId8"/>
    <p:sldId id="413" r:id="rId9"/>
    <p:sldId id="429" r:id="rId10"/>
    <p:sldId id="412" r:id="rId11"/>
    <p:sldId id="414" r:id="rId12"/>
    <p:sldId id="415" r:id="rId13"/>
    <p:sldId id="416" r:id="rId14"/>
    <p:sldId id="417" r:id="rId15"/>
    <p:sldId id="426" r:id="rId16"/>
    <p:sldId id="422" r:id="rId17"/>
    <p:sldId id="421" r:id="rId18"/>
    <p:sldId id="410" r:id="rId19"/>
    <p:sldId id="424" r:id="rId20"/>
    <p:sldId id="420" r:id="rId21"/>
    <p:sldId id="418" r:id="rId22"/>
    <p:sldId id="427" r:id="rId23"/>
    <p:sldId id="428"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DA0033"/>
    <a:srgbClr val="007DC3"/>
    <a:srgbClr val="8A8AA3"/>
    <a:srgbClr val="ABE1FF"/>
    <a:srgbClr val="007BC1"/>
    <a:srgbClr val="FF6600"/>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108" d="100"/>
          <a:sy n="108" d="100"/>
        </p:scale>
        <p:origin x="101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D:\Supply%20and%20demand%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rgbClr val="FFFF00"/>
                </a:solidFill>
                <a:latin typeface="+mn-lt"/>
                <a:ea typeface="+mn-ea"/>
                <a:cs typeface="+mn-cs"/>
              </a:defRPr>
            </a:pPr>
            <a:r>
              <a:rPr lang="en-US" sz="1800" dirty="0">
                <a:solidFill>
                  <a:srgbClr val="FFFF00"/>
                </a:solidFill>
              </a:rPr>
              <a:t>Individual and market demand curves for shirts</a:t>
            </a:r>
          </a:p>
        </c:rich>
      </c:tx>
      <c:overlay val="0"/>
      <c:spPr>
        <a:noFill/>
        <a:ln>
          <a:noFill/>
        </a:ln>
        <a:effectLst/>
      </c:spPr>
      <c:txPr>
        <a:bodyPr rot="0" spcFirstLastPara="1" vertOverflow="ellipsis" vert="horz" wrap="square" anchor="ctr" anchorCtr="1"/>
        <a:lstStyle/>
        <a:p>
          <a:pPr>
            <a:defRPr sz="1800" b="0" i="0" u="none" strike="noStrike" kern="1200" spc="0" baseline="0">
              <a:solidFill>
                <a:srgbClr val="FFFF00"/>
              </a:solidFill>
              <a:latin typeface="+mn-lt"/>
              <a:ea typeface="+mn-ea"/>
              <a:cs typeface="+mn-cs"/>
            </a:defRPr>
          </a:pPr>
          <a:endParaRPr lang="en-US"/>
        </a:p>
      </c:txPr>
    </c:title>
    <c:autoTitleDeleted val="0"/>
    <c:plotArea>
      <c:layout/>
      <c:scatterChart>
        <c:scatterStyle val="smoothMarker"/>
        <c:varyColors val="0"/>
        <c:ser>
          <c:idx val="0"/>
          <c:order val="0"/>
          <c:tx>
            <c:v>Market demand for shirts</c:v>
          </c:tx>
          <c:spPr>
            <a:ln w="25400" cap="rnd">
              <a:solidFill>
                <a:schemeClr val="bg1"/>
              </a:solidFill>
              <a:round/>
            </a:ln>
            <a:effectLst/>
          </c:spPr>
          <c:marker>
            <c:symbol val="circle"/>
            <c:size val="5"/>
            <c:spPr>
              <a:solidFill>
                <a:schemeClr val="bg1"/>
              </a:solidFill>
              <a:ln w="9525">
                <a:solidFill>
                  <a:prstClr val="black"/>
                </a:solidFill>
              </a:ln>
              <a:effectLst/>
            </c:spPr>
          </c:marker>
          <c:xVal>
            <c:numRef>
              <c:f>Sheet2!$A$19:$A$20</c:f>
              <c:numCache>
                <c:formatCode>General</c:formatCode>
                <c:ptCount val="2"/>
                <c:pt idx="0">
                  <c:v>10</c:v>
                </c:pt>
                <c:pt idx="1">
                  <c:v>15</c:v>
                </c:pt>
              </c:numCache>
            </c:numRef>
          </c:xVal>
          <c:yVal>
            <c:numRef>
              <c:f>Sheet2!$B$19:$B$20</c:f>
              <c:numCache>
                <c:formatCode>General</c:formatCode>
                <c:ptCount val="2"/>
                <c:pt idx="0" formatCode="0.00">
                  <c:v>5</c:v>
                </c:pt>
                <c:pt idx="1">
                  <c:v>1.25</c:v>
                </c:pt>
              </c:numCache>
            </c:numRef>
          </c:yVal>
          <c:smooth val="1"/>
          <c:extLst>
            <c:ext xmlns:c16="http://schemas.microsoft.com/office/drawing/2014/chart" uri="{C3380CC4-5D6E-409C-BE32-E72D297353CC}">
              <c16:uniqueId val="{00000000-E104-4E53-BC14-C201CFCA78A3}"/>
            </c:ext>
          </c:extLst>
        </c:ser>
        <c:ser>
          <c:idx val="1"/>
          <c:order val="1"/>
          <c:tx>
            <c:v>David's demand for shirts</c:v>
          </c:tx>
          <c:spPr>
            <a:ln w="25400" cap="rnd">
              <a:solidFill>
                <a:srgbClr val="FF9933"/>
              </a:solidFill>
              <a:round/>
            </a:ln>
            <a:effectLst/>
          </c:spPr>
          <c:marker>
            <c:symbol val="circle"/>
            <c:size val="5"/>
            <c:spPr>
              <a:solidFill>
                <a:prstClr val="white"/>
              </a:solidFill>
              <a:ln w="9525">
                <a:solidFill>
                  <a:prstClr val="black"/>
                </a:solidFill>
              </a:ln>
              <a:effectLst/>
            </c:spPr>
          </c:marker>
          <c:xVal>
            <c:numRef>
              <c:f>Sheet2!$A$23:$A$24</c:f>
              <c:numCache>
                <c:formatCode>General</c:formatCode>
                <c:ptCount val="2"/>
                <c:pt idx="0">
                  <c:v>3</c:v>
                </c:pt>
                <c:pt idx="1">
                  <c:v>5</c:v>
                </c:pt>
              </c:numCache>
            </c:numRef>
          </c:xVal>
          <c:yVal>
            <c:numRef>
              <c:f>Sheet2!$B$23:$B$24</c:f>
              <c:numCache>
                <c:formatCode>General</c:formatCode>
                <c:ptCount val="2"/>
                <c:pt idx="0" formatCode="0.00">
                  <c:v>5</c:v>
                </c:pt>
                <c:pt idx="1">
                  <c:v>1.25</c:v>
                </c:pt>
              </c:numCache>
            </c:numRef>
          </c:yVal>
          <c:smooth val="1"/>
          <c:extLst>
            <c:ext xmlns:c16="http://schemas.microsoft.com/office/drawing/2014/chart" uri="{C3380CC4-5D6E-409C-BE32-E72D297353CC}">
              <c16:uniqueId val="{00000001-E104-4E53-BC14-C201CFCA78A3}"/>
            </c:ext>
          </c:extLst>
        </c:ser>
        <c:ser>
          <c:idx val="2"/>
          <c:order val="2"/>
          <c:tx>
            <c:v>Martin's demand for shirts</c:v>
          </c:tx>
          <c:spPr>
            <a:ln w="25400" cap="rnd">
              <a:solidFill>
                <a:srgbClr val="DA0033"/>
              </a:solidFill>
              <a:round/>
            </a:ln>
            <a:effectLst/>
          </c:spPr>
          <c:marker>
            <c:symbol val="circle"/>
            <c:size val="5"/>
            <c:spPr>
              <a:pattFill prst="pct50">
                <a:fgClr>
                  <a:prstClr val="black"/>
                </a:fgClr>
                <a:bgClr>
                  <a:prstClr val="white"/>
                </a:bgClr>
              </a:pattFill>
              <a:ln w="9525">
                <a:solidFill>
                  <a:prstClr val="black"/>
                </a:solidFill>
              </a:ln>
              <a:effectLst/>
            </c:spPr>
          </c:marker>
          <c:xVal>
            <c:numRef>
              <c:f>Sheet2!$A$27:$A$28</c:f>
              <c:numCache>
                <c:formatCode>General</c:formatCode>
                <c:ptCount val="2"/>
                <c:pt idx="0">
                  <c:v>7</c:v>
                </c:pt>
                <c:pt idx="1">
                  <c:v>10</c:v>
                </c:pt>
              </c:numCache>
            </c:numRef>
          </c:xVal>
          <c:yVal>
            <c:numRef>
              <c:f>Sheet2!$B$27:$B$28</c:f>
              <c:numCache>
                <c:formatCode>General</c:formatCode>
                <c:ptCount val="2"/>
                <c:pt idx="0" formatCode="0.00">
                  <c:v>5</c:v>
                </c:pt>
                <c:pt idx="1">
                  <c:v>1.25</c:v>
                </c:pt>
              </c:numCache>
            </c:numRef>
          </c:yVal>
          <c:smooth val="1"/>
          <c:extLst>
            <c:ext xmlns:c16="http://schemas.microsoft.com/office/drawing/2014/chart" uri="{C3380CC4-5D6E-409C-BE32-E72D297353CC}">
              <c16:uniqueId val="{00000002-E104-4E53-BC14-C201CFCA78A3}"/>
            </c:ext>
          </c:extLst>
        </c:ser>
        <c:dLbls>
          <c:showLegendKey val="0"/>
          <c:showVal val="0"/>
          <c:showCatName val="0"/>
          <c:showSerName val="0"/>
          <c:showPercent val="0"/>
          <c:showBubbleSize val="0"/>
        </c:dLbls>
        <c:axId val="91676511"/>
        <c:axId val="91670751"/>
      </c:scatterChart>
      <c:valAx>
        <c:axId val="91676511"/>
        <c:scaling>
          <c:orientation val="minMax"/>
        </c:scaling>
        <c:delete val="0"/>
        <c:axPos val="b"/>
        <c:title>
          <c:tx>
            <c:rich>
              <a:bodyPr rot="0" spcFirstLastPara="1" vertOverflow="ellipsis" vert="horz" wrap="square" anchor="ctr" anchorCtr="1"/>
              <a:lstStyle/>
              <a:p>
                <a:pPr>
                  <a:defRPr sz="1200" b="0" i="0" u="none" strike="noStrike" kern="1200" baseline="0">
                    <a:solidFill>
                      <a:srgbClr val="FFFF00"/>
                    </a:solidFill>
                    <a:latin typeface="+mn-lt"/>
                    <a:ea typeface="+mn-ea"/>
                    <a:cs typeface="+mn-cs"/>
                  </a:defRPr>
                </a:pPr>
                <a:r>
                  <a:rPr lang="en-US" sz="1200" dirty="0">
                    <a:solidFill>
                      <a:srgbClr val="FFFF00"/>
                    </a:solidFill>
                  </a:rPr>
                  <a:t>Quantity</a:t>
                </a:r>
              </a:p>
            </c:rich>
          </c:tx>
          <c:overlay val="0"/>
          <c:spPr>
            <a:noFill/>
            <a:ln>
              <a:noFill/>
            </a:ln>
            <a:effectLst/>
          </c:spPr>
          <c:txPr>
            <a:bodyPr rot="0" spcFirstLastPara="1" vertOverflow="ellipsis" vert="horz" wrap="square" anchor="ctr" anchorCtr="1"/>
            <a:lstStyle/>
            <a:p>
              <a:pPr>
                <a:defRPr sz="1200" b="0" i="0" u="none" strike="noStrike" kern="1200" baseline="0">
                  <a:solidFill>
                    <a:srgbClr val="FFFF00"/>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rgbClr val="FFFF00"/>
                </a:solidFill>
                <a:latin typeface="+mn-lt"/>
                <a:ea typeface="+mn-ea"/>
                <a:cs typeface="+mn-cs"/>
              </a:defRPr>
            </a:pPr>
            <a:endParaRPr lang="en-US"/>
          </a:p>
        </c:txPr>
        <c:crossAx val="91670751"/>
        <c:crosses val="autoZero"/>
        <c:crossBetween val="midCat"/>
      </c:valAx>
      <c:valAx>
        <c:axId val="91670751"/>
        <c:scaling>
          <c:orientation val="minMax"/>
        </c:scaling>
        <c:delete val="0"/>
        <c:axPos val="l"/>
        <c:title>
          <c:tx>
            <c:rich>
              <a:bodyPr rot="-5400000" spcFirstLastPara="1" vertOverflow="ellipsis" vert="horz" wrap="square" anchor="ctr" anchorCtr="1"/>
              <a:lstStyle/>
              <a:p>
                <a:pPr>
                  <a:defRPr sz="1200" b="0" i="0" u="none" strike="noStrike" kern="1200" baseline="0">
                    <a:solidFill>
                      <a:srgbClr val="FFFF00"/>
                    </a:solidFill>
                    <a:latin typeface="+mn-lt"/>
                    <a:ea typeface="+mn-ea"/>
                    <a:cs typeface="+mn-cs"/>
                  </a:defRPr>
                </a:pPr>
                <a:r>
                  <a:rPr lang="en-US" sz="1200" dirty="0">
                    <a:solidFill>
                      <a:srgbClr val="FFFF00"/>
                    </a:solidFill>
                  </a:rPr>
                  <a:t>Price in £s</a:t>
                </a:r>
              </a:p>
            </c:rich>
          </c:tx>
          <c:layout>
            <c:manualLayout>
              <c:xMode val="edge"/>
              <c:yMode val="edge"/>
              <c:x val="1.0592281023811477E-2"/>
              <c:y val="0.32042446672591934"/>
            </c:manualLayout>
          </c:layout>
          <c:overlay val="0"/>
          <c:spPr>
            <a:noFill/>
            <a:ln>
              <a:noFill/>
            </a:ln>
            <a:effectLst/>
          </c:spPr>
          <c:txPr>
            <a:bodyPr rot="-5400000" spcFirstLastPara="1" vertOverflow="ellipsis" vert="horz" wrap="square" anchor="ctr" anchorCtr="1"/>
            <a:lstStyle/>
            <a:p>
              <a:pPr>
                <a:defRPr sz="1200" b="0" i="0" u="none" strike="noStrike" kern="1200" baseline="0">
                  <a:solidFill>
                    <a:srgbClr val="FFFF00"/>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rgbClr val="FFFF00"/>
                </a:solidFill>
                <a:latin typeface="+mn-lt"/>
                <a:ea typeface="+mn-ea"/>
                <a:cs typeface="+mn-cs"/>
              </a:defRPr>
            </a:pPr>
            <a:endParaRPr lang="en-US"/>
          </a:p>
        </c:txPr>
        <c:crossAx val="91676511"/>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7680"/>
          </a:xfrm>
          <a:prstGeom prst="rect">
            <a:avLst/>
          </a:prstGeom>
        </p:spPr>
        <p:txBody>
          <a:bodyPr vert="horz" lIns="89767" tIns="44884" rIns="89767" bIns="44884" rtlCol="0"/>
          <a:lstStyle>
            <a:lvl1pPr algn="l">
              <a:defRPr sz="1200"/>
            </a:lvl1pPr>
          </a:lstStyle>
          <a:p>
            <a:endParaRPr lang="en-GB" dirty="0"/>
          </a:p>
        </p:txBody>
      </p:sp>
      <p:sp>
        <p:nvSpPr>
          <p:cNvPr id="3" name="Date Placeholder 2"/>
          <p:cNvSpPr>
            <a:spLocks noGrp="1"/>
          </p:cNvSpPr>
          <p:nvPr>
            <p:ph type="dt" idx="1"/>
          </p:nvPr>
        </p:nvSpPr>
        <p:spPr>
          <a:xfrm>
            <a:off x="3777608" y="1"/>
            <a:ext cx="2889938" cy="487680"/>
          </a:xfrm>
          <a:prstGeom prst="rect">
            <a:avLst/>
          </a:prstGeom>
        </p:spPr>
        <p:txBody>
          <a:bodyPr vert="horz" lIns="89767" tIns="44884" rIns="89767" bIns="44884" rtlCol="0"/>
          <a:lstStyle>
            <a:lvl1pPr algn="r">
              <a:defRPr sz="1200"/>
            </a:lvl1pPr>
          </a:lstStyle>
          <a:p>
            <a:fld id="{B7A126F7-C520-466E-8A08-C83A624AAD89}" type="datetimeFigureOut">
              <a:rPr lang="en-GB" smtClean="0"/>
              <a:pPr/>
              <a:t>21/05/2024</a:t>
            </a:fld>
            <a:endParaRPr lang="en-GB" dirty="0"/>
          </a:p>
        </p:txBody>
      </p:sp>
      <p:sp>
        <p:nvSpPr>
          <p:cNvPr id="4" name="Slide Image Placeholder 3"/>
          <p:cNvSpPr>
            <a:spLocks noGrp="1" noRot="1" noChangeAspect="1"/>
          </p:cNvSpPr>
          <p:nvPr>
            <p:ph type="sldImg" idx="2"/>
          </p:nvPr>
        </p:nvSpPr>
        <p:spPr>
          <a:xfrm>
            <a:off x="898525" y="731838"/>
            <a:ext cx="4872038" cy="3656012"/>
          </a:xfrm>
          <a:prstGeom prst="rect">
            <a:avLst/>
          </a:prstGeom>
          <a:noFill/>
          <a:ln w="12700">
            <a:solidFill>
              <a:prstClr val="black"/>
            </a:solidFill>
          </a:ln>
        </p:spPr>
        <p:txBody>
          <a:bodyPr vert="horz" lIns="89767" tIns="44884" rIns="89767" bIns="44884" rtlCol="0" anchor="ctr"/>
          <a:lstStyle/>
          <a:p>
            <a:endParaRPr lang="en-GB" dirty="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89767" tIns="44884" rIns="89767" bIns="4488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7680"/>
          </a:xfrm>
          <a:prstGeom prst="rect">
            <a:avLst/>
          </a:prstGeom>
        </p:spPr>
        <p:txBody>
          <a:bodyPr vert="horz" lIns="89767" tIns="44884" rIns="89767" bIns="44884"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8" y="9264228"/>
            <a:ext cx="2889938" cy="487680"/>
          </a:xfrm>
          <a:prstGeom prst="rect">
            <a:avLst/>
          </a:prstGeom>
        </p:spPr>
        <p:txBody>
          <a:bodyPr vert="horz" lIns="89767" tIns="44884" rIns="89767" bIns="44884"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dirty="0"/>
          </a:p>
        </p:txBody>
      </p:sp>
    </p:spTree>
    <p:extLst>
      <p:ext uri="{BB962C8B-B14F-4D97-AF65-F5344CB8AC3E}">
        <p14:creationId xmlns:p14="http://schemas.microsoft.com/office/powerpoint/2010/main" val="4135772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dirty="0"/>
          </a:p>
        </p:txBody>
      </p:sp>
    </p:spTree>
    <p:extLst>
      <p:ext uri="{BB962C8B-B14F-4D97-AF65-F5344CB8AC3E}">
        <p14:creationId xmlns:p14="http://schemas.microsoft.com/office/powerpoint/2010/main" val="2069193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a:t>
            </a:fld>
            <a:endParaRPr lang="en-GB" dirty="0"/>
          </a:p>
        </p:txBody>
      </p:sp>
    </p:spTree>
    <p:extLst>
      <p:ext uri="{BB962C8B-B14F-4D97-AF65-F5344CB8AC3E}">
        <p14:creationId xmlns:p14="http://schemas.microsoft.com/office/powerpoint/2010/main" val="1372347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dirty="0"/>
          </a:p>
        </p:txBody>
      </p:sp>
    </p:spTree>
    <p:extLst>
      <p:ext uri="{BB962C8B-B14F-4D97-AF65-F5344CB8AC3E}">
        <p14:creationId xmlns:p14="http://schemas.microsoft.com/office/powerpoint/2010/main" val="3578736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dirty="0"/>
          </a:p>
        </p:txBody>
      </p:sp>
    </p:spTree>
    <p:extLst>
      <p:ext uri="{BB962C8B-B14F-4D97-AF65-F5344CB8AC3E}">
        <p14:creationId xmlns:p14="http://schemas.microsoft.com/office/powerpoint/2010/main" val="145950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dirty="0"/>
          </a:p>
        </p:txBody>
      </p:sp>
    </p:spTree>
    <p:extLst>
      <p:ext uri="{BB962C8B-B14F-4D97-AF65-F5344CB8AC3E}">
        <p14:creationId xmlns:p14="http://schemas.microsoft.com/office/powerpoint/2010/main" val="1226554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7</a:t>
            </a:fld>
            <a:endParaRPr lang="en-GB" dirty="0"/>
          </a:p>
        </p:txBody>
      </p:sp>
    </p:spTree>
    <p:extLst>
      <p:ext uri="{BB962C8B-B14F-4D97-AF65-F5344CB8AC3E}">
        <p14:creationId xmlns:p14="http://schemas.microsoft.com/office/powerpoint/2010/main" val="350866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dirty="0"/>
          </a:p>
        </p:txBody>
      </p:sp>
    </p:spTree>
    <p:extLst>
      <p:ext uri="{BB962C8B-B14F-4D97-AF65-F5344CB8AC3E}">
        <p14:creationId xmlns:p14="http://schemas.microsoft.com/office/powerpoint/2010/main" val="1527642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dirty="0"/>
          </a:p>
        </p:txBody>
      </p:sp>
    </p:spTree>
    <p:extLst>
      <p:ext uri="{BB962C8B-B14F-4D97-AF65-F5344CB8AC3E}">
        <p14:creationId xmlns:p14="http://schemas.microsoft.com/office/powerpoint/2010/main" val="298348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dirty="0"/>
          </a:p>
        </p:txBody>
      </p:sp>
    </p:spTree>
    <p:extLst>
      <p:ext uri="{BB962C8B-B14F-4D97-AF65-F5344CB8AC3E}">
        <p14:creationId xmlns:p14="http://schemas.microsoft.com/office/powerpoint/2010/main" val="3227687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dirty="0"/>
          </a:p>
        </p:txBody>
      </p:sp>
    </p:spTree>
    <p:extLst>
      <p:ext uri="{BB962C8B-B14F-4D97-AF65-F5344CB8AC3E}">
        <p14:creationId xmlns:p14="http://schemas.microsoft.com/office/powerpoint/2010/main" val="2803137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12</a:t>
            </a:fld>
            <a:endParaRPr lang="en-GB" dirty="0"/>
          </a:p>
        </p:txBody>
      </p:sp>
    </p:spTree>
    <p:extLst>
      <p:ext uri="{BB962C8B-B14F-4D97-AF65-F5344CB8AC3E}">
        <p14:creationId xmlns:p14="http://schemas.microsoft.com/office/powerpoint/2010/main" val="241113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dirty="0"/>
          </a:p>
        </p:txBody>
      </p:sp>
    </p:spTree>
    <p:extLst>
      <p:ext uri="{BB962C8B-B14F-4D97-AF65-F5344CB8AC3E}">
        <p14:creationId xmlns:p14="http://schemas.microsoft.com/office/powerpoint/2010/main" val="880971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dirty="0"/>
          </a:p>
        </p:txBody>
      </p:sp>
    </p:spTree>
    <p:extLst>
      <p:ext uri="{BB962C8B-B14F-4D97-AF65-F5344CB8AC3E}">
        <p14:creationId xmlns:p14="http://schemas.microsoft.com/office/powerpoint/2010/main" val="1717600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15</a:t>
            </a:fld>
            <a:endParaRPr lang="en-GB" dirty="0"/>
          </a:p>
        </p:txBody>
      </p:sp>
    </p:spTree>
    <p:extLst>
      <p:ext uri="{BB962C8B-B14F-4D97-AF65-F5344CB8AC3E}">
        <p14:creationId xmlns:p14="http://schemas.microsoft.com/office/powerpoint/2010/main" val="32528307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16830619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17</a:t>
            </a:fld>
            <a:endParaRPr lang="en-GB" dirty="0"/>
          </a:p>
        </p:txBody>
      </p:sp>
    </p:spTree>
    <p:extLst>
      <p:ext uri="{BB962C8B-B14F-4D97-AF65-F5344CB8AC3E}">
        <p14:creationId xmlns:p14="http://schemas.microsoft.com/office/powerpoint/2010/main" val="41269764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18</a:t>
            </a:fld>
            <a:endParaRPr lang="en-GB" dirty="0"/>
          </a:p>
        </p:txBody>
      </p:sp>
    </p:spTree>
    <p:extLst>
      <p:ext uri="{BB962C8B-B14F-4D97-AF65-F5344CB8AC3E}">
        <p14:creationId xmlns:p14="http://schemas.microsoft.com/office/powerpoint/2010/main" val="7990958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dirty="0"/>
          </a:p>
        </p:txBody>
      </p:sp>
    </p:spTree>
    <p:extLst>
      <p:ext uri="{BB962C8B-B14F-4D97-AF65-F5344CB8AC3E}">
        <p14:creationId xmlns:p14="http://schemas.microsoft.com/office/powerpoint/2010/main" val="36821160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20</a:t>
            </a:fld>
            <a:endParaRPr lang="en-GB" dirty="0"/>
          </a:p>
        </p:txBody>
      </p:sp>
    </p:spTree>
    <p:extLst>
      <p:ext uri="{BB962C8B-B14F-4D97-AF65-F5344CB8AC3E}">
        <p14:creationId xmlns:p14="http://schemas.microsoft.com/office/powerpoint/2010/main" val="36884670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dirty="0"/>
          </a:p>
        </p:txBody>
      </p:sp>
    </p:spTree>
    <p:extLst>
      <p:ext uri="{BB962C8B-B14F-4D97-AF65-F5344CB8AC3E}">
        <p14:creationId xmlns:p14="http://schemas.microsoft.com/office/powerpoint/2010/main" val="14936752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dirty="0"/>
          </a:p>
        </p:txBody>
      </p:sp>
    </p:spTree>
    <p:extLst>
      <p:ext uri="{BB962C8B-B14F-4D97-AF65-F5344CB8AC3E}">
        <p14:creationId xmlns:p14="http://schemas.microsoft.com/office/powerpoint/2010/main" val="13081606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23</a:t>
            </a:fld>
            <a:endParaRPr lang="en-GB" dirty="0"/>
          </a:p>
        </p:txBody>
      </p:sp>
    </p:spTree>
    <p:extLst>
      <p:ext uri="{BB962C8B-B14F-4D97-AF65-F5344CB8AC3E}">
        <p14:creationId xmlns:p14="http://schemas.microsoft.com/office/powerpoint/2010/main" val="37909567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21/05/2024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21/05/2024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21/05/2024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21/05/2024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21/05/2024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21/05/2024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21/05/2024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21/05/2024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21/05/2024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21/05/2024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21/05/2024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21/05/2024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21/05/2024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971600" y="1844824"/>
            <a:ext cx="7772400" cy="2088232"/>
          </a:xfrm>
        </p:spPr>
        <p:txBody>
          <a:bodyPr>
            <a:normAutofit/>
          </a:bodyPr>
          <a:lstStyle/>
          <a:p>
            <a:r>
              <a:rPr lang="en-GB" sz="4800" dirty="0">
                <a:solidFill>
                  <a:srgbClr val="FFFF00"/>
                </a:solidFill>
              </a:rPr>
              <a:t>Management Economics</a:t>
            </a:r>
            <a:br>
              <a:rPr lang="en-GB" sz="4800" dirty="0">
                <a:solidFill>
                  <a:srgbClr val="FFFF00"/>
                </a:solidFill>
              </a:rPr>
            </a:br>
            <a:r>
              <a:rPr lang="en-GB" sz="3600" dirty="0">
                <a:solidFill>
                  <a:srgbClr val="FFFF00"/>
                </a:solidFill>
              </a:rPr>
              <a:t>(LCBB003)</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331640" y="3933056"/>
            <a:ext cx="6400800" cy="1752600"/>
          </a:xfrm>
        </p:spPr>
        <p:txBody>
          <a:bodyPr>
            <a:normAutofit/>
          </a:bodyPr>
          <a:lstStyle/>
          <a:p>
            <a:r>
              <a:rPr lang="en-GB" sz="4000" dirty="0">
                <a:solidFill>
                  <a:schemeClr val="bg1"/>
                </a:solidFill>
              </a:rPr>
              <a:t>Supply and demand1</a:t>
            </a:r>
          </a:p>
          <a:p>
            <a:r>
              <a:rPr lang="en-GB" sz="4000" dirty="0">
                <a:solidFill>
                  <a:schemeClr val="bg1"/>
                </a:solidFill>
              </a:rPr>
              <a:t>marginal utility</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0"/>
            <a:ext cx="9144000" cy="1247335"/>
          </a:xfrm>
          <a:solidFill>
            <a:schemeClr val="tx2">
              <a:lumMod val="20000"/>
              <a:lumOff val="80000"/>
            </a:schemeClr>
          </a:solidFill>
        </p:spPr>
        <p:txBody>
          <a:bodyPr>
            <a:normAutofit/>
          </a:bodyPr>
          <a:lstStyle/>
          <a:p>
            <a:r>
              <a:rPr lang="en-GB" sz="4000" dirty="0">
                <a:solidFill>
                  <a:schemeClr val="tx2"/>
                </a:solidFill>
              </a:rPr>
              <a:t>Introduction 1 </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1268760"/>
            <a:ext cx="9144000" cy="4464496"/>
          </a:xfrm>
          <a:solidFill>
            <a:schemeClr val="tx2">
              <a:lumMod val="75000"/>
            </a:schemeClr>
          </a:solidFill>
        </p:spPr>
        <p:txBody>
          <a:bodyPr>
            <a:normAutofit/>
          </a:bodyPr>
          <a:lstStyle/>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In order to understand basic supply and demand functions, it is necessary to firstly assume the perfectly competitive market model</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This type of market does not exist, but it is important because it allows direct comparison with the imperfect market models that do exist, such as monopolies, duopolies, oligopolies, and monopolistic competition</a:t>
            </a:r>
          </a:p>
          <a:p>
            <a:endParaRPr lang="en-GB" sz="2700" dirty="0">
              <a:solidFill>
                <a:schemeClr val="tx2">
                  <a:lumMod val="20000"/>
                  <a:lumOff val="80000"/>
                </a:schemeClr>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0"/>
            <a:ext cx="9144000" cy="1247335"/>
          </a:xfrm>
          <a:solidFill>
            <a:schemeClr val="tx2">
              <a:lumMod val="20000"/>
              <a:lumOff val="80000"/>
            </a:schemeClr>
          </a:solidFill>
        </p:spPr>
        <p:txBody>
          <a:bodyPr>
            <a:normAutofit/>
          </a:bodyPr>
          <a:lstStyle/>
          <a:p>
            <a:r>
              <a:rPr lang="en-GB" sz="4000" dirty="0">
                <a:solidFill>
                  <a:schemeClr val="tx2"/>
                </a:solidFill>
              </a:rPr>
              <a:t>Introduction 2 </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1268760"/>
            <a:ext cx="9144000" cy="4464496"/>
          </a:xfrm>
          <a:solidFill>
            <a:schemeClr val="tx2">
              <a:lumMod val="75000"/>
            </a:schemeClr>
          </a:solidFill>
        </p:spPr>
        <p:txBody>
          <a:bodyPr>
            <a:normAutofit fontScale="92500" lnSpcReduction="10000"/>
          </a:bodyPr>
          <a:lstStyle/>
          <a:p>
            <a:r>
              <a:rPr lang="en-GB" sz="2700" dirty="0">
                <a:solidFill>
                  <a:schemeClr val="tx2">
                    <a:lumMod val="20000"/>
                    <a:lumOff val="80000"/>
                  </a:schemeClr>
                </a:solidFill>
                <a:cs typeface="Times New Roman" panose="02020603050405020304" pitchFamily="18" charset="0"/>
              </a:rPr>
              <a:t>In order to understand basic supply and demand functions, it is necessary to firstly assume the perfectly competitive market model</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This type of market does not exist, but it is important because it allows direct comparison with the imperfect market models that do exist, such as monopolies, duopolies, oligopolies, and monopolistic competition</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Imperfect markets and market structures will be explored later in the module</a:t>
            </a: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391969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0"/>
            <a:ext cx="9144000" cy="1247335"/>
          </a:xfrm>
          <a:solidFill>
            <a:schemeClr val="tx2">
              <a:lumMod val="20000"/>
              <a:lumOff val="80000"/>
            </a:schemeClr>
          </a:solidFill>
        </p:spPr>
        <p:txBody>
          <a:bodyPr>
            <a:normAutofit/>
          </a:bodyPr>
          <a:lstStyle/>
          <a:p>
            <a:r>
              <a:rPr lang="en-GB" sz="4000" dirty="0">
                <a:solidFill>
                  <a:schemeClr val="tx2"/>
                </a:solidFill>
              </a:rPr>
              <a:t>Introduction 2</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1268760"/>
            <a:ext cx="9144000" cy="4464496"/>
          </a:xfrm>
          <a:solidFill>
            <a:schemeClr val="tx2">
              <a:lumMod val="75000"/>
            </a:schemeClr>
          </a:solidFill>
        </p:spPr>
        <p:txBody>
          <a:bodyPr>
            <a:normAutofit/>
          </a:bodyPr>
          <a:lstStyle/>
          <a:p>
            <a:r>
              <a:rPr lang="en-GB" sz="2700" dirty="0">
                <a:solidFill>
                  <a:schemeClr val="tx2">
                    <a:lumMod val="20000"/>
                    <a:lumOff val="80000"/>
                  </a:schemeClr>
                </a:solidFill>
                <a:cs typeface="Times New Roman" panose="02020603050405020304" pitchFamily="18" charset="0"/>
              </a:rPr>
              <a:t>The main assumptions of a perfectly competitive market model are as follows…</a:t>
            </a:r>
          </a:p>
          <a:p>
            <a:r>
              <a:rPr lang="en-GB" sz="2700" dirty="0">
                <a:solidFill>
                  <a:schemeClr val="tx2">
                    <a:lumMod val="20000"/>
                    <a:lumOff val="80000"/>
                  </a:schemeClr>
                </a:solidFill>
                <a:cs typeface="Times New Roman" panose="02020603050405020304" pitchFamily="18" charset="0"/>
              </a:rPr>
              <a:t>There are many buyers and many sellers</a:t>
            </a:r>
          </a:p>
          <a:p>
            <a:r>
              <a:rPr lang="en-GB" sz="2700" dirty="0">
                <a:solidFill>
                  <a:schemeClr val="tx2">
                    <a:lumMod val="20000"/>
                    <a:lumOff val="80000"/>
                  </a:schemeClr>
                </a:solidFill>
                <a:cs typeface="Times New Roman" panose="02020603050405020304" pitchFamily="18" charset="0"/>
              </a:rPr>
              <a:t>Barriers to entry and exit to the market are relatively low</a:t>
            </a:r>
          </a:p>
          <a:p>
            <a:r>
              <a:rPr lang="en-GB" sz="2700" dirty="0">
                <a:solidFill>
                  <a:schemeClr val="tx2">
                    <a:lumMod val="20000"/>
                    <a:lumOff val="80000"/>
                  </a:schemeClr>
                </a:solidFill>
                <a:cs typeface="Times New Roman" panose="02020603050405020304" pitchFamily="18" charset="0"/>
              </a:rPr>
              <a:t>Buyers and sellers have full information about the market</a:t>
            </a:r>
          </a:p>
          <a:p>
            <a:r>
              <a:rPr lang="en-GB" sz="2700" dirty="0">
                <a:solidFill>
                  <a:schemeClr val="tx2">
                    <a:lumMod val="20000"/>
                    <a:lumOff val="80000"/>
                  </a:schemeClr>
                </a:solidFill>
                <a:cs typeface="Times New Roman" panose="02020603050405020304" pitchFamily="18" charset="0"/>
              </a:rPr>
              <a:t>Sellers are price-takers</a:t>
            </a:r>
          </a:p>
          <a:p>
            <a:r>
              <a:rPr lang="en-GB" sz="2700" dirty="0">
                <a:solidFill>
                  <a:schemeClr val="tx2">
                    <a:lumMod val="20000"/>
                    <a:lumOff val="80000"/>
                  </a:schemeClr>
                </a:solidFill>
                <a:cs typeface="Times New Roman" panose="02020603050405020304" pitchFamily="18" charset="0"/>
              </a:rPr>
              <a:t>Buyers always make rational (economic) decisions</a:t>
            </a:r>
          </a:p>
          <a:p>
            <a:r>
              <a:rPr lang="en-GB" sz="2700" dirty="0">
                <a:solidFill>
                  <a:schemeClr val="tx2">
                    <a:lumMod val="20000"/>
                    <a:lumOff val="80000"/>
                  </a:schemeClr>
                </a:solidFill>
                <a:cs typeface="Times New Roman" panose="02020603050405020304" pitchFamily="18" charset="0"/>
              </a:rPr>
              <a:t>The goods are homogenous</a:t>
            </a:r>
          </a:p>
          <a:p>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67032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Utils and marginal utility 1</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fontScale="92500"/>
          </a:bodyPr>
          <a:lstStyle/>
          <a:p>
            <a:endParaRPr lang="en-GB" sz="2700" dirty="0">
              <a:solidFill>
                <a:schemeClr val="bg1"/>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Let us imagine a measurement of utility, and call it a util</a:t>
            </a:r>
          </a:p>
          <a:p>
            <a:pPr marL="0" indent="0">
              <a:buNone/>
            </a:pPr>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A util measures how much use or satisfaction the buyer attaches to a product</a:t>
            </a:r>
          </a:p>
          <a:p>
            <a:pPr marL="0" indent="0">
              <a:buNone/>
            </a:pPr>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Marginal utility represents the extra utility measured in utils for each additional purchase</a:t>
            </a:r>
          </a:p>
          <a:p>
            <a:pPr marL="0" indent="0">
              <a:buNone/>
            </a:pPr>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Utils and marginal utility are important determinants of how much buyers are willing to pay for goods and services</a:t>
            </a: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24733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84FA-AABA-4448-99DE-3A14BEFEFCD8}"/>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200" dirty="0">
                <a:solidFill>
                  <a:schemeClr val="tx2"/>
                </a:solidFill>
              </a:rPr>
              <a:t>Utils and marginal utility 2</a:t>
            </a:r>
            <a:endParaRPr lang="en-GB" sz="3200" dirty="0">
              <a:solidFill>
                <a:schemeClr val="tx2">
                  <a:lumMod val="75000"/>
                </a:schemeClr>
              </a:solidFill>
            </a:endParaRPr>
          </a:p>
        </p:txBody>
      </p:sp>
      <p:sp>
        <p:nvSpPr>
          <p:cNvPr id="3" name="Content Placeholder 2"/>
          <p:cNvSpPr>
            <a:spLocks noGrp="1"/>
          </p:cNvSpPr>
          <p:nvPr>
            <p:ph idx="1"/>
          </p:nvPr>
        </p:nvSpPr>
        <p:spPr>
          <a:xfrm>
            <a:off x="0" y="836712"/>
            <a:ext cx="9144000" cy="4896544"/>
          </a:xfrm>
          <a:solidFill>
            <a:schemeClr val="tx2">
              <a:lumMod val="75000"/>
            </a:schemeClr>
          </a:solidFill>
        </p:spPr>
        <p:txBody>
          <a:bodyPr>
            <a:normAutofit/>
          </a:bodyPr>
          <a:lstStyle/>
          <a:p>
            <a:pPr marL="0" indent="0">
              <a:spcAft>
                <a:spcPts val="1200"/>
              </a:spcAft>
              <a:buNone/>
            </a:pPr>
            <a:r>
              <a:rPr lang="en-GB" sz="1800" dirty="0">
                <a:solidFill>
                  <a:schemeClr val="bg1"/>
                </a:solidFill>
                <a:cs typeface="Times New Roman" panose="02020603050405020304" pitchFamily="18" charset="0"/>
              </a:rPr>
              <a:t>David’s demand for shirts</a:t>
            </a:r>
          </a:p>
        </p:txBody>
      </p:sp>
      <p:graphicFrame>
        <p:nvGraphicFramePr>
          <p:cNvPr id="5" name="Table 4">
            <a:extLst>
              <a:ext uri="{FF2B5EF4-FFF2-40B4-BE49-F238E27FC236}">
                <a16:creationId xmlns:a16="http://schemas.microsoft.com/office/drawing/2014/main" id="{629DB96E-8B87-E41D-C65F-F91F053FE7E8}"/>
              </a:ext>
            </a:extLst>
          </p:cNvPr>
          <p:cNvGraphicFramePr>
            <a:graphicFrameLocks noGrp="1"/>
          </p:cNvGraphicFramePr>
          <p:nvPr>
            <p:extLst>
              <p:ext uri="{D42A27DB-BD31-4B8C-83A1-F6EECF244321}">
                <p14:modId xmlns:p14="http://schemas.microsoft.com/office/powerpoint/2010/main" val="3908878206"/>
              </p:ext>
            </p:extLst>
          </p:nvPr>
        </p:nvGraphicFramePr>
        <p:xfrm>
          <a:off x="647563" y="1344136"/>
          <a:ext cx="7848873" cy="4663440"/>
        </p:xfrm>
        <a:graphic>
          <a:graphicData uri="http://schemas.openxmlformats.org/drawingml/2006/table">
            <a:tbl>
              <a:tblPr firstRow="1" bandRow="1">
                <a:tableStyleId>{5C22544A-7EE6-4342-B048-85BDC9FD1C3A}</a:tableStyleId>
              </a:tblPr>
              <a:tblGrid>
                <a:gridCol w="1764197">
                  <a:extLst>
                    <a:ext uri="{9D8B030D-6E8A-4147-A177-3AD203B41FA5}">
                      <a16:colId xmlns:a16="http://schemas.microsoft.com/office/drawing/2014/main" val="3030706126"/>
                    </a:ext>
                  </a:extLst>
                </a:gridCol>
                <a:gridCol w="3024336">
                  <a:extLst>
                    <a:ext uri="{9D8B030D-6E8A-4147-A177-3AD203B41FA5}">
                      <a16:colId xmlns:a16="http://schemas.microsoft.com/office/drawing/2014/main" val="1527500525"/>
                    </a:ext>
                  </a:extLst>
                </a:gridCol>
                <a:gridCol w="3060340">
                  <a:extLst>
                    <a:ext uri="{9D8B030D-6E8A-4147-A177-3AD203B41FA5}">
                      <a16:colId xmlns:a16="http://schemas.microsoft.com/office/drawing/2014/main" val="3834778047"/>
                    </a:ext>
                  </a:extLst>
                </a:gridCol>
              </a:tblGrid>
              <a:tr h="317029">
                <a:tc>
                  <a:txBody>
                    <a:bodyPr/>
                    <a:lstStyle/>
                    <a:p>
                      <a:pPr algn="ctr"/>
                      <a:r>
                        <a:rPr lang="en-GB" dirty="0"/>
                        <a:t>Number of shirts</a:t>
                      </a:r>
                    </a:p>
                  </a:txBody>
                  <a:tcPr/>
                </a:tc>
                <a:tc>
                  <a:txBody>
                    <a:bodyPr/>
                    <a:lstStyle/>
                    <a:p>
                      <a:pPr algn="ctr"/>
                      <a:r>
                        <a:rPr lang="en-GB" dirty="0"/>
                        <a:t>Total utility (in utils)</a:t>
                      </a:r>
                    </a:p>
                  </a:txBody>
                  <a:tcPr/>
                </a:tc>
                <a:tc>
                  <a:txBody>
                    <a:bodyPr/>
                    <a:lstStyle/>
                    <a:p>
                      <a:pPr algn="ctr"/>
                      <a:r>
                        <a:rPr lang="en-GB" dirty="0"/>
                        <a:t>Marginal utility (in utils)</a:t>
                      </a:r>
                    </a:p>
                  </a:txBody>
                  <a:tcPr/>
                </a:tc>
                <a:extLst>
                  <a:ext uri="{0D108BD9-81ED-4DB2-BD59-A6C34878D82A}">
                    <a16:rowId xmlns:a16="http://schemas.microsoft.com/office/drawing/2014/main" val="331534365"/>
                  </a:ext>
                </a:extLst>
              </a:tr>
              <a:tr h="317029">
                <a:tc>
                  <a:txBody>
                    <a:bodyPr/>
                    <a:lstStyle/>
                    <a:p>
                      <a:pPr algn="ctr"/>
                      <a:r>
                        <a:rPr lang="en-GB" dirty="0"/>
                        <a:t>1</a:t>
                      </a:r>
                    </a:p>
                  </a:txBody>
                  <a:tcPr/>
                </a:tc>
                <a:tc>
                  <a:txBody>
                    <a:bodyPr/>
                    <a:lstStyle/>
                    <a:p>
                      <a:pPr algn="ctr"/>
                      <a:r>
                        <a:rPr lang="en-GB" dirty="0"/>
                        <a:t>10,000</a:t>
                      </a:r>
                    </a:p>
                  </a:txBody>
                  <a:tcPr/>
                </a:tc>
                <a:tc>
                  <a:txBody>
                    <a:bodyPr/>
                    <a:lstStyle/>
                    <a:p>
                      <a:pPr algn="ctr"/>
                      <a:r>
                        <a:rPr lang="en-GB" dirty="0"/>
                        <a:t>-</a:t>
                      </a:r>
                    </a:p>
                  </a:txBody>
                  <a:tcPr/>
                </a:tc>
                <a:extLst>
                  <a:ext uri="{0D108BD9-81ED-4DB2-BD59-A6C34878D82A}">
                    <a16:rowId xmlns:a16="http://schemas.microsoft.com/office/drawing/2014/main" val="1418333438"/>
                  </a:ext>
                </a:extLst>
              </a:tr>
              <a:tr h="317029">
                <a:tc>
                  <a:txBody>
                    <a:bodyPr/>
                    <a:lstStyle/>
                    <a:p>
                      <a:pPr algn="ctr"/>
                      <a:r>
                        <a:rPr lang="en-GB" dirty="0"/>
                        <a:t>2</a:t>
                      </a:r>
                    </a:p>
                  </a:txBody>
                  <a:tcPr/>
                </a:tc>
                <a:tc>
                  <a:txBody>
                    <a:bodyPr/>
                    <a:lstStyle/>
                    <a:p>
                      <a:pPr algn="ctr"/>
                      <a:r>
                        <a:rPr lang="en-GB" dirty="0"/>
                        <a:t>11,000</a:t>
                      </a:r>
                    </a:p>
                  </a:txBody>
                  <a:tcPr/>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extLst>
                  <a:ext uri="{0D108BD9-81ED-4DB2-BD59-A6C34878D82A}">
                    <a16:rowId xmlns:a16="http://schemas.microsoft.com/office/drawing/2014/main" val="166592614"/>
                  </a:ext>
                </a:extLst>
              </a:tr>
              <a:tr h="317029">
                <a:tc>
                  <a:txBody>
                    <a:bodyPr/>
                    <a:lstStyle/>
                    <a:p>
                      <a:pPr algn="ctr"/>
                      <a:r>
                        <a:rPr lang="en-GB" dirty="0"/>
                        <a:t>3</a:t>
                      </a:r>
                    </a:p>
                  </a:txBody>
                  <a:tcPr/>
                </a:tc>
                <a:tc>
                  <a:txBody>
                    <a:bodyPr/>
                    <a:lstStyle/>
                    <a:p>
                      <a:pPr algn="ctr"/>
                      <a:r>
                        <a:rPr lang="en-GB" dirty="0"/>
                        <a:t>11,500</a:t>
                      </a:r>
                    </a:p>
                  </a:txBody>
                  <a:tcPr/>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extLst>
                  <a:ext uri="{0D108BD9-81ED-4DB2-BD59-A6C34878D82A}">
                    <a16:rowId xmlns:a16="http://schemas.microsoft.com/office/drawing/2014/main" val="2649220312"/>
                  </a:ext>
                </a:extLst>
              </a:tr>
              <a:tr h="317029">
                <a:tc>
                  <a:txBody>
                    <a:bodyPr/>
                    <a:lstStyle/>
                    <a:p>
                      <a:pPr algn="ctr"/>
                      <a:r>
                        <a:rPr lang="en-GB" dirty="0"/>
                        <a:t>4</a:t>
                      </a:r>
                    </a:p>
                  </a:txBody>
                  <a:tcPr/>
                </a:tc>
                <a:tc>
                  <a:txBody>
                    <a:bodyPr/>
                    <a:lstStyle/>
                    <a:p>
                      <a:pPr algn="ctr"/>
                      <a:r>
                        <a:rPr lang="en-GB" dirty="0"/>
                        <a:t>11,750</a:t>
                      </a:r>
                    </a:p>
                  </a:txBody>
                  <a:tcPr/>
                </a:tc>
                <a:tc>
                  <a:txBody>
                    <a:bodyPr/>
                    <a:lstStyle/>
                    <a:p>
                      <a:pPr algn="ctr" fontAlgn="b"/>
                      <a:r>
                        <a:rPr lang="en-GB" sz="1800" b="0" i="0" u="none" strike="noStrike" dirty="0">
                          <a:solidFill>
                            <a:srgbClr val="000000"/>
                          </a:solidFill>
                          <a:effectLst/>
                          <a:latin typeface="Arial" panose="020B0604020202020204" pitchFamily="34" charset="0"/>
                        </a:rPr>
                        <a:t>250</a:t>
                      </a:r>
                    </a:p>
                  </a:txBody>
                  <a:tcPr marL="7620" marR="7620" marT="7620" marB="0" anchor="b"/>
                </a:tc>
                <a:extLst>
                  <a:ext uri="{0D108BD9-81ED-4DB2-BD59-A6C34878D82A}">
                    <a16:rowId xmlns:a16="http://schemas.microsoft.com/office/drawing/2014/main" val="2434542379"/>
                  </a:ext>
                </a:extLst>
              </a:tr>
              <a:tr h="317029">
                <a:tc>
                  <a:txBody>
                    <a:bodyPr/>
                    <a:lstStyle/>
                    <a:p>
                      <a:pPr algn="ctr"/>
                      <a:r>
                        <a:rPr lang="en-GB" dirty="0"/>
                        <a:t>5</a:t>
                      </a:r>
                    </a:p>
                  </a:txBody>
                  <a:tcPr/>
                </a:tc>
                <a:tc>
                  <a:txBody>
                    <a:bodyPr/>
                    <a:lstStyle/>
                    <a:p>
                      <a:pPr algn="ctr"/>
                      <a:r>
                        <a:rPr lang="en-GB" dirty="0"/>
                        <a:t>11,875</a:t>
                      </a:r>
                    </a:p>
                  </a:txBody>
                  <a:tcPr/>
                </a:tc>
                <a:tc>
                  <a:txBody>
                    <a:bodyPr/>
                    <a:lstStyle/>
                    <a:p>
                      <a:pPr algn="ctr" fontAlgn="b"/>
                      <a:r>
                        <a:rPr lang="en-GB" sz="1800" b="0" i="0" u="none" strike="noStrike" dirty="0">
                          <a:solidFill>
                            <a:srgbClr val="000000"/>
                          </a:solidFill>
                          <a:effectLst/>
                          <a:latin typeface="Arial" panose="020B0604020202020204" pitchFamily="34" charset="0"/>
                        </a:rPr>
                        <a:t>125</a:t>
                      </a:r>
                    </a:p>
                  </a:txBody>
                  <a:tcPr marL="7620" marR="7620" marT="7620" marB="0" anchor="b"/>
                </a:tc>
                <a:extLst>
                  <a:ext uri="{0D108BD9-81ED-4DB2-BD59-A6C34878D82A}">
                    <a16:rowId xmlns:a16="http://schemas.microsoft.com/office/drawing/2014/main" val="1139498905"/>
                  </a:ext>
                </a:extLst>
              </a:tr>
              <a:tr h="317029">
                <a:tc>
                  <a:txBody>
                    <a:bodyPr/>
                    <a:lstStyle/>
                    <a:p>
                      <a:pPr algn="ctr"/>
                      <a:r>
                        <a:rPr lang="en-GB" dirty="0"/>
                        <a:t>6</a:t>
                      </a:r>
                    </a:p>
                  </a:txBody>
                  <a:tcPr/>
                </a:tc>
                <a:tc>
                  <a:txBody>
                    <a:bodyPr/>
                    <a:lstStyle/>
                    <a:p>
                      <a:pPr algn="ctr"/>
                      <a:r>
                        <a:rPr lang="en-GB" dirty="0"/>
                        <a:t>11,937</a:t>
                      </a:r>
                    </a:p>
                  </a:txBody>
                  <a:tcPr/>
                </a:tc>
                <a:tc>
                  <a:txBody>
                    <a:bodyPr/>
                    <a:lstStyle/>
                    <a:p>
                      <a:pPr algn="ctr" fontAlgn="b"/>
                      <a:r>
                        <a:rPr lang="en-GB" sz="1800" b="0" i="0" u="none" strike="noStrike" dirty="0">
                          <a:solidFill>
                            <a:srgbClr val="000000"/>
                          </a:solidFill>
                          <a:effectLst/>
                          <a:latin typeface="Arial" panose="020B0604020202020204" pitchFamily="34" charset="0"/>
                        </a:rPr>
                        <a:t>62</a:t>
                      </a:r>
                    </a:p>
                  </a:txBody>
                  <a:tcPr marL="7620" marR="7620" marT="7620" marB="0" anchor="b"/>
                </a:tc>
                <a:extLst>
                  <a:ext uri="{0D108BD9-81ED-4DB2-BD59-A6C34878D82A}">
                    <a16:rowId xmlns:a16="http://schemas.microsoft.com/office/drawing/2014/main" val="240275796"/>
                  </a:ext>
                </a:extLst>
              </a:tr>
              <a:tr h="317029">
                <a:tc>
                  <a:txBody>
                    <a:bodyPr/>
                    <a:lstStyle/>
                    <a:p>
                      <a:pPr algn="ctr"/>
                      <a:r>
                        <a:rPr lang="en-GB" dirty="0"/>
                        <a:t>7</a:t>
                      </a:r>
                    </a:p>
                  </a:txBody>
                  <a:tcPr/>
                </a:tc>
                <a:tc>
                  <a:txBody>
                    <a:bodyPr/>
                    <a:lstStyle/>
                    <a:p>
                      <a:pPr algn="ctr"/>
                      <a:r>
                        <a:rPr lang="en-GB" dirty="0"/>
                        <a:t>11,968</a:t>
                      </a:r>
                    </a:p>
                  </a:txBody>
                  <a:tcPr/>
                </a:tc>
                <a:tc>
                  <a:txBody>
                    <a:bodyPr/>
                    <a:lstStyle/>
                    <a:p>
                      <a:pPr algn="ctr" fontAlgn="b"/>
                      <a:r>
                        <a:rPr lang="en-GB" sz="1800" b="0" i="0" u="none" strike="noStrike" dirty="0">
                          <a:solidFill>
                            <a:srgbClr val="000000"/>
                          </a:solidFill>
                          <a:effectLst/>
                          <a:latin typeface="Arial" panose="020B0604020202020204" pitchFamily="34" charset="0"/>
                        </a:rPr>
                        <a:t>31</a:t>
                      </a:r>
                    </a:p>
                  </a:txBody>
                  <a:tcPr marL="7620" marR="7620" marT="7620" marB="0" anchor="b"/>
                </a:tc>
                <a:extLst>
                  <a:ext uri="{0D108BD9-81ED-4DB2-BD59-A6C34878D82A}">
                    <a16:rowId xmlns:a16="http://schemas.microsoft.com/office/drawing/2014/main" val="2668597636"/>
                  </a:ext>
                </a:extLst>
              </a:tr>
              <a:tr h="317029">
                <a:tc>
                  <a:txBody>
                    <a:bodyPr/>
                    <a:lstStyle/>
                    <a:p>
                      <a:pPr algn="ctr"/>
                      <a:r>
                        <a:rPr lang="en-GB" dirty="0"/>
                        <a:t>8</a:t>
                      </a:r>
                    </a:p>
                  </a:txBody>
                  <a:tcPr/>
                </a:tc>
                <a:tc>
                  <a:txBody>
                    <a:bodyPr/>
                    <a:lstStyle/>
                    <a:p>
                      <a:pPr algn="ctr"/>
                      <a:r>
                        <a:rPr lang="en-GB" dirty="0"/>
                        <a:t>11,983</a:t>
                      </a:r>
                    </a:p>
                  </a:txBody>
                  <a:tcPr/>
                </a:tc>
                <a:tc>
                  <a:txBody>
                    <a:bodyPr/>
                    <a:lstStyle/>
                    <a:p>
                      <a:pPr algn="ctr" fontAlgn="b"/>
                      <a:r>
                        <a:rPr lang="en-GB" sz="1800" b="0" i="0" u="none" strike="noStrike" dirty="0">
                          <a:solidFill>
                            <a:srgbClr val="000000"/>
                          </a:solidFill>
                          <a:effectLst/>
                          <a:latin typeface="Arial" panose="020B0604020202020204" pitchFamily="34" charset="0"/>
                        </a:rPr>
                        <a:t>15</a:t>
                      </a:r>
                    </a:p>
                  </a:txBody>
                  <a:tcPr marL="7620" marR="7620" marT="7620" marB="0" anchor="b"/>
                </a:tc>
                <a:extLst>
                  <a:ext uri="{0D108BD9-81ED-4DB2-BD59-A6C34878D82A}">
                    <a16:rowId xmlns:a16="http://schemas.microsoft.com/office/drawing/2014/main" val="2132204271"/>
                  </a:ext>
                </a:extLst>
              </a:tr>
              <a:tr h="317029">
                <a:tc>
                  <a:txBody>
                    <a:bodyPr/>
                    <a:lstStyle/>
                    <a:p>
                      <a:pPr algn="ctr"/>
                      <a:r>
                        <a:rPr lang="en-GB" dirty="0"/>
                        <a:t>9</a:t>
                      </a:r>
                    </a:p>
                  </a:txBody>
                  <a:tcPr/>
                </a:tc>
                <a:tc>
                  <a:txBody>
                    <a:bodyPr/>
                    <a:lstStyle/>
                    <a:p>
                      <a:pPr algn="ctr"/>
                      <a:r>
                        <a:rPr lang="en-GB" dirty="0"/>
                        <a:t>11,980</a:t>
                      </a:r>
                    </a:p>
                  </a:txBody>
                  <a:tcPr/>
                </a:tc>
                <a:tc>
                  <a:txBody>
                    <a:bodyPr/>
                    <a:lstStyle/>
                    <a:p>
                      <a:pPr algn="ctr" fontAlgn="b"/>
                      <a:r>
                        <a:rPr lang="en-GB" sz="1800" b="0" i="0" u="none" strike="noStrike" dirty="0">
                          <a:solidFill>
                            <a:srgbClr val="000000"/>
                          </a:solidFill>
                          <a:effectLst/>
                          <a:latin typeface="Arial" panose="020B0604020202020204" pitchFamily="34" charset="0"/>
                        </a:rPr>
                        <a:t>7</a:t>
                      </a:r>
                    </a:p>
                  </a:txBody>
                  <a:tcPr marL="7620" marR="7620" marT="7620" marB="0" anchor="b"/>
                </a:tc>
                <a:extLst>
                  <a:ext uri="{0D108BD9-81ED-4DB2-BD59-A6C34878D82A}">
                    <a16:rowId xmlns:a16="http://schemas.microsoft.com/office/drawing/2014/main" val="2167356977"/>
                  </a:ext>
                </a:extLst>
              </a:tr>
              <a:tr h="317029">
                <a:tc>
                  <a:txBody>
                    <a:bodyPr/>
                    <a:lstStyle/>
                    <a:p>
                      <a:pPr algn="ctr"/>
                      <a:r>
                        <a:rPr lang="en-GB" dirty="0"/>
                        <a:t>10</a:t>
                      </a:r>
                    </a:p>
                  </a:txBody>
                  <a:tcPr/>
                </a:tc>
                <a:tc>
                  <a:txBody>
                    <a:bodyPr/>
                    <a:lstStyle/>
                    <a:p>
                      <a:pPr algn="ctr"/>
                      <a:r>
                        <a:rPr lang="en-GB" dirty="0"/>
                        <a:t>11,993</a:t>
                      </a:r>
                    </a:p>
                  </a:txBody>
                  <a:tcPr/>
                </a:tc>
                <a:tc>
                  <a:txBody>
                    <a:bodyPr/>
                    <a:lstStyle/>
                    <a:p>
                      <a:pPr algn="ctr" fontAlgn="b"/>
                      <a:r>
                        <a:rPr lang="en-GB" sz="1800" b="0" i="0" u="none" strike="noStrike" dirty="0">
                          <a:solidFill>
                            <a:srgbClr val="000000"/>
                          </a:solidFill>
                          <a:effectLst/>
                          <a:latin typeface="Arial" panose="020B0604020202020204" pitchFamily="34" charset="0"/>
                        </a:rPr>
                        <a:t>3</a:t>
                      </a:r>
                    </a:p>
                  </a:txBody>
                  <a:tcPr marL="7620" marR="7620" marT="7620" marB="0" anchor="b"/>
                </a:tc>
                <a:extLst>
                  <a:ext uri="{0D108BD9-81ED-4DB2-BD59-A6C34878D82A}">
                    <a16:rowId xmlns:a16="http://schemas.microsoft.com/office/drawing/2014/main" val="2082886654"/>
                  </a:ext>
                </a:extLst>
              </a:tr>
              <a:tr h="317029">
                <a:tc>
                  <a:txBody>
                    <a:bodyPr/>
                    <a:lstStyle/>
                    <a:p>
                      <a:pPr algn="ctr"/>
                      <a:r>
                        <a:rPr lang="en-GB" dirty="0"/>
                        <a:t>11</a:t>
                      </a:r>
                    </a:p>
                  </a:txBody>
                  <a:tcPr/>
                </a:tc>
                <a:tc>
                  <a:txBody>
                    <a:bodyPr/>
                    <a:lstStyle/>
                    <a:p>
                      <a:pPr algn="ctr"/>
                      <a:r>
                        <a:rPr lang="en-GB" dirty="0"/>
                        <a:t>11,994</a:t>
                      </a:r>
                    </a:p>
                  </a:txBody>
                  <a:tcPr/>
                </a:tc>
                <a:tc>
                  <a:txBody>
                    <a:bodyPr/>
                    <a:lstStyle/>
                    <a:p>
                      <a:pPr algn="ctr" fontAlgn="b"/>
                      <a:r>
                        <a:rPr lang="en-GB" sz="1800" b="0" i="0" u="none" strike="noStrike" dirty="0">
                          <a:solidFill>
                            <a:srgbClr val="000000"/>
                          </a:solidFill>
                          <a:effectLst/>
                          <a:latin typeface="Arial" panose="020B0604020202020204" pitchFamily="34" charset="0"/>
                        </a:rPr>
                        <a:t>1</a:t>
                      </a:r>
                    </a:p>
                  </a:txBody>
                  <a:tcPr marL="7620" marR="7620" marT="7620" marB="0" anchor="b"/>
                </a:tc>
                <a:extLst>
                  <a:ext uri="{0D108BD9-81ED-4DB2-BD59-A6C34878D82A}">
                    <a16:rowId xmlns:a16="http://schemas.microsoft.com/office/drawing/2014/main" val="21359973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Willingness to pay (WTP) 1</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fontScale="92500"/>
          </a:bodyPr>
          <a:lstStyle/>
          <a:p>
            <a:r>
              <a:rPr lang="en-GB" sz="2700" dirty="0">
                <a:solidFill>
                  <a:schemeClr val="tx2">
                    <a:lumMod val="20000"/>
                    <a:lumOff val="80000"/>
                  </a:schemeClr>
                </a:solidFill>
                <a:cs typeface="Times New Roman" panose="02020603050405020304" pitchFamily="18" charset="0"/>
              </a:rPr>
              <a:t>Marginal utility and the amount a buyer will pay for a good or service is known in economics as willingness to pay (WTP)</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If we assume that David values each util at one pence, then 100 utils is the equivalent of £1</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So, David would be willing to pay £10 (1,000/100)</a:t>
            </a:r>
          </a:p>
          <a:p>
            <a:r>
              <a:rPr lang="en-GB" sz="2700" dirty="0">
                <a:solidFill>
                  <a:schemeClr val="tx2">
                    <a:lumMod val="20000"/>
                    <a:lumOff val="80000"/>
                  </a:schemeClr>
                </a:solidFill>
                <a:cs typeface="Times New Roman" panose="02020603050405020304" pitchFamily="18" charset="0"/>
              </a:rPr>
              <a:t> for a second shirt</a:t>
            </a:r>
          </a:p>
          <a:p>
            <a:pPr marL="0" indent="0">
              <a:buNone/>
            </a:pPr>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We can then redraw our table and graph from the previous slide</a:t>
            </a:r>
          </a:p>
          <a:p>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28381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84FA-AABA-4448-99DE-3A14BEFEFCD8}"/>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200" dirty="0">
                <a:solidFill>
                  <a:schemeClr val="tx2"/>
                </a:solidFill>
              </a:rPr>
              <a:t>Willingness to pay (WTP) 2</a:t>
            </a:r>
            <a:endParaRPr lang="en-GB" sz="3200" dirty="0">
              <a:solidFill>
                <a:schemeClr val="tx2">
                  <a:lumMod val="75000"/>
                </a:schemeClr>
              </a:solidFill>
            </a:endParaRPr>
          </a:p>
        </p:txBody>
      </p:sp>
      <p:sp>
        <p:nvSpPr>
          <p:cNvPr id="3" name="Content Placeholder 2"/>
          <p:cNvSpPr>
            <a:spLocks noGrp="1"/>
          </p:cNvSpPr>
          <p:nvPr>
            <p:ph idx="1"/>
          </p:nvPr>
        </p:nvSpPr>
        <p:spPr>
          <a:xfrm>
            <a:off x="0" y="836712"/>
            <a:ext cx="9144000" cy="4896544"/>
          </a:xfrm>
          <a:solidFill>
            <a:schemeClr val="tx2">
              <a:lumMod val="75000"/>
            </a:schemeClr>
          </a:solidFill>
        </p:spPr>
        <p:txBody>
          <a:bodyPr>
            <a:normAutofit/>
          </a:bodyPr>
          <a:lstStyle/>
          <a:p>
            <a:pPr marL="0" indent="0">
              <a:spcAft>
                <a:spcPts val="1200"/>
              </a:spcAft>
              <a:buNone/>
            </a:pPr>
            <a:r>
              <a:rPr lang="en-GB" sz="1800" dirty="0">
                <a:solidFill>
                  <a:schemeClr val="bg1"/>
                </a:solidFill>
                <a:cs typeface="Times New Roman" panose="02020603050405020304" pitchFamily="18" charset="0"/>
              </a:rPr>
              <a:t>David’s willingness to pay for shirts</a:t>
            </a:r>
          </a:p>
        </p:txBody>
      </p:sp>
      <p:graphicFrame>
        <p:nvGraphicFramePr>
          <p:cNvPr id="5" name="Table 4">
            <a:extLst>
              <a:ext uri="{FF2B5EF4-FFF2-40B4-BE49-F238E27FC236}">
                <a16:creationId xmlns:a16="http://schemas.microsoft.com/office/drawing/2014/main" id="{629DB96E-8B87-E41D-C65F-F91F053FE7E8}"/>
              </a:ext>
            </a:extLst>
          </p:cNvPr>
          <p:cNvGraphicFramePr>
            <a:graphicFrameLocks noGrp="1"/>
          </p:cNvGraphicFramePr>
          <p:nvPr>
            <p:extLst>
              <p:ext uri="{D42A27DB-BD31-4B8C-83A1-F6EECF244321}">
                <p14:modId xmlns:p14="http://schemas.microsoft.com/office/powerpoint/2010/main" val="2963263955"/>
              </p:ext>
            </p:extLst>
          </p:nvPr>
        </p:nvGraphicFramePr>
        <p:xfrm>
          <a:off x="647563" y="1344136"/>
          <a:ext cx="7848873" cy="4297680"/>
        </p:xfrm>
        <a:graphic>
          <a:graphicData uri="http://schemas.openxmlformats.org/drawingml/2006/table">
            <a:tbl>
              <a:tblPr firstRow="1" bandRow="1">
                <a:tableStyleId>{5C22544A-7EE6-4342-B048-85BDC9FD1C3A}</a:tableStyleId>
              </a:tblPr>
              <a:tblGrid>
                <a:gridCol w="1764197">
                  <a:extLst>
                    <a:ext uri="{9D8B030D-6E8A-4147-A177-3AD203B41FA5}">
                      <a16:colId xmlns:a16="http://schemas.microsoft.com/office/drawing/2014/main" val="3030706126"/>
                    </a:ext>
                  </a:extLst>
                </a:gridCol>
                <a:gridCol w="2592288">
                  <a:extLst>
                    <a:ext uri="{9D8B030D-6E8A-4147-A177-3AD203B41FA5}">
                      <a16:colId xmlns:a16="http://schemas.microsoft.com/office/drawing/2014/main" val="1527500525"/>
                    </a:ext>
                  </a:extLst>
                </a:gridCol>
                <a:gridCol w="3492388">
                  <a:extLst>
                    <a:ext uri="{9D8B030D-6E8A-4147-A177-3AD203B41FA5}">
                      <a16:colId xmlns:a16="http://schemas.microsoft.com/office/drawing/2014/main" val="3834778047"/>
                    </a:ext>
                  </a:extLst>
                </a:gridCol>
              </a:tblGrid>
              <a:tr h="317029">
                <a:tc>
                  <a:txBody>
                    <a:bodyPr/>
                    <a:lstStyle/>
                    <a:p>
                      <a:pPr algn="ctr"/>
                      <a:r>
                        <a:rPr lang="en-GB" dirty="0"/>
                        <a:t>Number of shirts</a:t>
                      </a:r>
                    </a:p>
                  </a:txBody>
                  <a:tcPr/>
                </a:tc>
                <a:tc>
                  <a:txBody>
                    <a:bodyPr/>
                    <a:lstStyle/>
                    <a:p>
                      <a:pPr algn="ctr"/>
                      <a:r>
                        <a:rPr lang="en-GB" dirty="0"/>
                        <a:t>Marginal utility </a:t>
                      </a:r>
                    </a:p>
                  </a:txBody>
                  <a:tcPr/>
                </a:tc>
                <a:tc>
                  <a:txBody>
                    <a:bodyPr/>
                    <a:lstStyle/>
                    <a:p>
                      <a:pPr algn="ctr"/>
                      <a:r>
                        <a:rPr lang="en-GB" dirty="0"/>
                        <a:t>Willingness to pay</a:t>
                      </a:r>
                    </a:p>
                    <a:p>
                      <a:pPr algn="ctr"/>
                      <a:r>
                        <a:rPr lang="en-GB" dirty="0"/>
                        <a:t>(£s)</a:t>
                      </a:r>
                    </a:p>
                  </a:txBody>
                  <a:tcPr/>
                </a:tc>
                <a:extLst>
                  <a:ext uri="{0D108BD9-81ED-4DB2-BD59-A6C34878D82A}">
                    <a16:rowId xmlns:a16="http://schemas.microsoft.com/office/drawing/2014/main" val="331534365"/>
                  </a:ext>
                </a:extLst>
              </a:tr>
              <a:tr h="317029">
                <a:tc>
                  <a:txBody>
                    <a:bodyPr/>
                    <a:lstStyle/>
                    <a:p>
                      <a:pPr algn="ctr"/>
                      <a:r>
                        <a:rPr lang="en-GB" dirty="0"/>
                        <a:t>2</a:t>
                      </a:r>
                    </a:p>
                  </a:txBody>
                  <a:tcPr/>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extLst>
                  <a:ext uri="{0D108BD9-81ED-4DB2-BD59-A6C34878D82A}">
                    <a16:rowId xmlns:a16="http://schemas.microsoft.com/office/drawing/2014/main" val="1418333438"/>
                  </a:ext>
                </a:extLst>
              </a:tr>
              <a:tr h="317029">
                <a:tc>
                  <a:txBody>
                    <a:bodyPr/>
                    <a:lstStyle/>
                    <a:p>
                      <a:pPr algn="ctr"/>
                      <a:r>
                        <a:rPr lang="en-GB" dirty="0"/>
                        <a:t>3</a:t>
                      </a:r>
                    </a:p>
                  </a:txBody>
                  <a:tcPr/>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extLst>
                  <a:ext uri="{0D108BD9-81ED-4DB2-BD59-A6C34878D82A}">
                    <a16:rowId xmlns:a16="http://schemas.microsoft.com/office/drawing/2014/main" val="166592614"/>
                  </a:ext>
                </a:extLst>
              </a:tr>
              <a:tr h="317029">
                <a:tc>
                  <a:txBody>
                    <a:bodyPr/>
                    <a:lstStyle/>
                    <a:p>
                      <a:pPr algn="ctr"/>
                      <a:r>
                        <a:rPr lang="en-GB" dirty="0"/>
                        <a:t>4</a:t>
                      </a:r>
                    </a:p>
                  </a:txBody>
                  <a:tcPr/>
                </a:tc>
                <a:tc>
                  <a:txBody>
                    <a:bodyPr/>
                    <a:lstStyle/>
                    <a:p>
                      <a:pPr algn="ctr" fontAlgn="b"/>
                      <a:r>
                        <a:rPr lang="en-GB" sz="1800" b="0" i="0" u="none" strike="noStrike" dirty="0">
                          <a:solidFill>
                            <a:srgbClr val="000000"/>
                          </a:solidFill>
                          <a:effectLst/>
                          <a:latin typeface="Arial" panose="020B0604020202020204" pitchFamily="34" charset="0"/>
                        </a:rPr>
                        <a:t>250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2.50</a:t>
                      </a:r>
                    </a:p>
                  </a:txBody>
                  <a:tcPr marL="7620" marR="7620" marT="7620" marB="0" anchor="b"/>
                </a:tc>
                <a:extLst>
                  <a:ext uri="{0D108BD9-81ED-4DB2-BD59-A6C34878D82A}">
                    <a16:rowId xmlns:a16="http://schemas.microsoft.com/office/drawing/2014/main" val="2649220312"/>
                  </a:ext>
                </a:extLst>
              </a:tr>
              <a:tr h="317029">
                <a:tc>
                  <a:txBody>
                    <a:bodyPr/>
                    <a:lstStyle/>
                    <a:p>
                      <a:pPr algn="ctr"/>
                      <a:r>
                        <a:rPr lang="en-GB" dirty="0"/>
                        <a:t>5</a:t>
                      </a:r>
                    </a:p>
                  </a:txBody>
                  <a:tcPr/>
                </a:tc>
                <a:tc>
                  <a:txBody>
                    <a:bodyPr/>
                    <a:lstStyle/>
                    <a:p>
                      <a:pPr algn="ctr" fontAlgn="b"/>
                      <a:r>
                        <a:rPr lang="en-GB" sz="1800" b="0" i="0" u="none" strike="noStrike" dirty="0">
                          <a:solidFill>
                            <a:srgbClr val="000000"/>
                          </a:solidFill>
                          <a:effectLst/>
                          <a:latin typeface="Arial" panose="020B0604020202020204" pitchFamily="34" charset="0"/>
                        </a:rPr>
                        <a:t>125</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1.25</a:t>
                      </a:r>
                    </a:p>
                  </a:txBody>
                  <a:tcPr marL="7620" marR="7620" marT="7620" marB="0" anchor="b"/>
                </a:tc>
                <a:extLst>
                  <a:ext uri="{0D108BD9-81ED-4DB2-BD59-A6C34878D82A}">
                    <a16:rowId xmlns:a16="http://schemas.microsoft.com/office/drawing/2014/main" val="2434542379"/>
                  </a:ext>
                </a:extLst>
              </a:tr>
              <a:tr h="317029">
                <a:tc>
                  <a:txBody>
                    <a:bodyPr/>
                    <a:lstStyle/>
                    <a:p>
                      <a:pPr algn="ctr"/>
                      <a:r>
                        <a:rPr lang="en-GB" dirty="0"/>
                        <a:t>6</a:t>
                      </a:r>
                    </a:p>
                  </a:txBody>
                  <a:tcPr/>
                </a:tc>
                <a:tc>
                  <a:txBody>
                    <a:bodyPr/>
                    <a:lstStyle/>
                    <a:p>
                      <a:pPr algn="ctr" fontAlgn="b"/>
                      <a:r>
                        <a:rPr lang="en-GB" sz="1800" b="0" i="0" u="none" strike="noStrike" dirty="0">
                          <a:solidFill>
                            <a:srgbClr val="000000"/>
                          </a:solidFill>
                          <a:effectLst/>
                          <a:latin typeface="Arial" panose="020B0604020202020204" pitchFamily="34" charset="0"/>
                        </a:rPr>
                        <a:t>62</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0.62</a:t>
                      </a:r>
                    </a:p>
                  </a:txBody>
                  <a:tcPr marL="7620" marR="7620" marT="7620" marB="0" anchor="b"/>
                </a:tc>
                <a:extLst>
                  <a:ext uri="{0D108BD9-81ED-4DB2-BD59-A6C34878D82A}">
                    <a16:rowId xmlns:a16="http://schemas.microsoft.com/office/drawing/2014/main" val="1139498905"/>
                  </a:ext>
                </a:extLst>
              </a:tr>
              <a:tr h="317029">
                <a:tc>
                  <a:txBody>
                    <a:bodyPr/>
                    <a:lstStyle/>
                    <a:p>
                      <a:pPr algn="ctr"/>
                      <a:r>
                        <a:rPr lang="en-GB" dirty="0"/>
                        <a:t>7</a:t>
                      </a:r>
                    </a:p>
                  </a:txBody>
                  <a:tcPr/>
                </a:tc>
                <a:tc>
                  <a:txBody>
                    <a:bodyPr/>
                    <a:lstStyle/>
                    <a:p>
                      <a:pPr algn="ctr" fontAlgn="b"/>
                      <a:r>
                        <a:rPr lang="en-GB" sz="1800" b="0" i="0" u="none" strike="noStrike" dirty="0">
                          <a:solidFill>
                            <a:srgbClr val="000000"/>
                          </a:solidFill>
                          <a:effectLst/>
                          <a:latin typeface="Arial" panose="020B0604020202020204" pitchFamily="34" charset="0"/>
                        </a:rPr>
                        <a:t>31</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0.31</a:t>
                      </a:r>
                    </a:p>
                  </a:txBody>
                  <a:tcPr marL="7620" marR="7620" marT="7620" marB="0" anchor="b"/>
                </a:tc>
                <a:extLst>
                  <a:ext uri="{0D108BD9-81ED-4DB2-BD59-A6C34878D82A}">
                    <a16:rowId xmlns:a16="http://schemas.microsoft.com/office/drawing/2014/main" val="240275796"/>
                  </a:ext>
                </a:extLst>
              </a:tr>
              <a:tr h="317029">
                <a:tc>
                  <a:txBody>
                    <a:bodyPr/>
                    <a:lstStyle/>
                    <a:p>
                      <a:pPr algn="ctr"/>
                      <a:r>
                        <a:rPr lang="en-GB" dirty="0"/>
                        <a:t>8</a:t>
                      </a:r>
                    </a:p>
                  </a:txBody>
                  <a:tcPr/>
                </a:tc>
                <a:tc>
                  <a:txBody>
                    <a:bodyPr/>
                    <a:lstStyle/>
                    <a:p>
                      <a:pPr algn="ctr" fontAlgn="b"/>
                      <a:r>
                        <a:rPr lang="en-GB" sz="1800" b="0" i="0" u="none" strike="noStrike" dirty="0">
                          <a:solidFill>
                            <a:srgbClr val="000000"/>
                          </a:solidFill>
                          <a:effectLst/>
                          <a:latin typeface="Arial" panose="020B0604020202020204" pitchFamily="34" charset="0"/>
                        </a:rPr>
                        <a:t>15</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0.15</a:t>
                      </a:r>
                    </a:p>
                  </a:txBody>
                  <a:tcPr marL="7620" marR="7620" marT="7620" marB="0" anchor="b"/>
                </a:tc>
                <a:extLst>
                  <a:ext uri="{0D108BD9-81ED-4DB2-BD59-A6C34878D82A}">
                    <a16:rowId xmlns:a16="http://schemas.microsoft.com/office/drawing/2014/main" val="2668597636"/>
                  </a:ext>
                </a:extLst>
              </a:tr>
              <a:tr h="317029">
                <a:tc>
                  <a:txBody>
                    <a:bodyPr/>
                    <a:lstStyle/>
                    <a:p>
                      <a:pPr algn="ctr"/>
                      <a:r>
                        <a:rPr lang="en-GB" dirty="0"/>
                        <a:t>9</a:t>
                      </a:r>
                    </a:p>
                  </a:txBody>
                  <a:tcPr/>
                </a:tc>
                <a:tc>
                  <a:txBody>
                    <a:bodyPr/>
                    <a:lstStyle/>
                    <a:p>
                      <a:pPr algn="ctr" fontAlgn="b"/>
                      <a:r>
                        <a:rPr lang="en-GB" sz="1800" b="0" i="0" u="none" strike="noStrike" dirty="0">
                          <a:solidFill>
                            <a:srgbClr val="000000"/>
                          </a:solidFill>
                          <a:effectLst/>
                          <a:latin typeface="Arial" panose="020B0604020202020204" pitchFamily="34" charset="0"/>
                        </a:rPr>
                        <a:t>7</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0.07</a:t>
                      </a:r>
                    </a:p>
                  </a:txBody>
                  <a:tcPr marL="7620" marR="7620" marT="7620" marB="0" anchor="b"/>
                </a:tc>
                <a:extLst>
                  <a:ext uri="{0D108BD9-81ED-4DB2-BD59-A6C34878D82A}">
                    <a16:rowId xmlns:a16="http://schemas.microsoft.com/office/drawing/2014/main" val="2132204271"/>
                  </a:ext>
                </a:extLst>
              </a:tr>
              <a:tr h="317029">
                <a:tc>
                  <a:txBody>
                    <a:bodyPr/>
                    <a:lstStyle/>
                    <a:p>
                      <a:pPr algn="ctr"/>
                      <a:r>
                        <a:rPr lang="en-GB" dirty="0"/>
                        <a:t>10</a:t>
                      </a:r>
                    </a:p>
                  </a:txBody>
                  <a:tcPr/>
                </a:tc>
                <a:tc>
                  <a:txBody>
                    <a:bodyPr/>
                    <a:lstStyle/>
                    <a:p>
                      <a:pPr algn="ctr" fontAlgn="b"/>
                      <a:r>
                        <a:rPr lang="en-GB" sz="1800" b="0" i="0" u="none" strike="noStrike" dirty="0">
                          <a:solidFill>
                            <a:srgbClr val="000000"/>
                          </a:solidFill>
                          <a:effectLst/>
                          <a:latin typeface="Arial" panose="020B0604020202020204" pitchFamily="34" charset="0"/>
                        </a:rPr>
                        <a:t>3</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0.03</a:t>
                      </a:r>
                    </a:p>
                  </a:txBody>
                  <a:tcPr marL="7620" marR="7620" marT="7620" marB="0" anchor="b"/>
                </a:tc>
                <a:extLst>
                  <a:ext uri="{0D108BD9-81ED-4DB2-BD59-A6C34878D82A}">
                    <a16:rowId xmlns:a16="http://schemas.microsoft.com/office/drawing/2014/main" val="2167356977"/>
                  </a:ext>
                </a:extLst>
              </a:tr>
              <a:tr h="317029">
                <a:tc>
                  <a:txBody>
                    <a:bodyPr/>
                    <a:lstStyle/>
                    <a:p>
                      <a:pPr algn="ctr"/>
                      <a:r>
                        <a:rPr lang="en-GB" dirty="0"/>
                        <a:t>11</a:t>
                      </a:r>
                    </a:p>
                  </a:txBody>
                  <a:tcPr/>
                </a:tc>
                <a:tc>
                  <a:txBody>
                    <a:bodyPr/>
                    <a:lstStyle/>
                    <a:p>
                      <a:pPr algn="ctr" fontAlgn="b"/>
                      <a:r>
                        <a:rPr lang="en-GB" sz="1800" b="0" i="0" u="none" strike="noStrike" dirty="0">
                          <a:solidFill>
                            <a:srgbClr val="000000"/>
                          </a:solidFill>
                          <a:effectLst/>
                          <a:latin typeface="Arial" panose="020B0604020202020204" pitchFamily="34" charset="0"/>
                        </a:rPr>
                        <a:t>1</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0.01</a:t>
                      </a:r>
                    </a:p>
                  </a:txBody>
                  <a:tcPr marL="7620" marR="7620" marT="7620" marB="0" anchor="b"/>
                </a:tc>
                <a:extLst>
                  <a:ext uri="{0D108BD9-81ED-4DB2-BD59-A6C34878D82A}">
                    <a16:rowId xmlns:a16="http://schemas.microsoft.com/office/drawing/2014/main" val="2082886654"/>
                  </a:ext>
                </a:extLst>
              </a:tr>
            </a:tbl>
          </a:graphicData>
        </a:graphic>
      </p:graphicFrame>
    </p:spTree>
    <p:extLst>
      <p:ext uri="{BB962C8B-B14F-4D97-AF65-F5344CB8AC3E}">
        <p14:creationId xmlns:p14="http://schemas.microsoft.com/office/powerpoint/2010/main" val="144896636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Willingness to pay (WTP) 3</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371535C1-9F35-A7F0-C415-078C45A60412}"/>
              </a:ext>
            </a:extLst>
          </p:cNvPr>
          <p:cNvPicPr>
            <a:picLocks noChangeAspect="1"/>
          </p:cNvPicPr>
          <p:nvPr/>
        </p:nvPicPr>
        <p:blipFill>
          <a:blip r:embed="rId3"/>
          <a:stretch>
            <a:fillRect/>
          </a:stretch>
        </p:blipFill>
        <p:spPr>
          <a:xfrm>
            <a:off x="899592" y="1340768"/>
            <a:ext cx="7344816" cy="4121563"/>
          </a:xfrm>
          <a:prstGeom prst="rect">
            <a:avLst/>
          </a:prstGeom>
        </p:spPr>
      </p:pic>
    </p:spTree>
    <p:extLst>
      <p:ext uri="{BB962C8B-B14F-4D97-AF65-F5344CB8AC3E}">
        <p14:creationId xmlns:p14="http://schemas.microsoft.com/office/powerpoint/2010/main" val="151743882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Willingness to pay (WTP) 3</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8AF86AEB-299A-1168-7EAF-7C587E4CE035}"/>
              </a:ext>
            </a:extLst>
          </p:cNvPr>
          <p:cNvPicPr>
            <a:picLocks noChangeAspect="1"/>
          </p:cNvPicPr>
          <p:nvPr/>
        </p:nvPicPr>
        <p:blipFill>
          <a:blip r:embed="rId3"/>
          <a:stretch>
            <a:fillRect/>
          </a:stretch>
        </p:blipFill>
        <p:spPr>
          <a:xfrm>
            <a:off x="899592" y="1484785"/>
            <a:ext cx="7200800" cy="3960440"/>
          </a:xfrm>
          <a:prstGeom prst="rect">
            <a:avLst/>
          </a:prstGeom>
        </p:spPr>
      </p:pic>
    </p:spTree>
    <p:extLst>
      <p:ext uri="{BB962C8B-B14F-4D97-AF65-F5344CB8AC3E}">
        <p14:creationId xmlns:p14="http://schemas.microsoft.com/office/powerpoint/2010/main" val="55259645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What about price 1?</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pPr marL="0" indent="0">
              <a:buNone/>
            </a:pPr>
            <a:r>
              <a:rPr lang="en-GB" sz="2700" dirty="0">
                <a:solidFill>
                  <a:srgbClr val="FFFF00"/>
                </a:solidFill>
                <a:cs typeface="Times New Roman" panose="02020603050405020304" pitchFamily="18" charset="0"/>
              </a:rPr>
              <a:t>Two questions…</a:t>
            </a:r>
          </a:p>
          <a:p>
            <a:pPr marL="0" indent="0">
              <a:buNone/>
            </a:pPr>
            <a:endParaRPr lang="en-GB" sz="2700" dirty="0">
              <a:solidFill>
                <a:srgbClr val="FFFF00"/>
              </a:solidFill>
              <a:cs typeface="Times New Roman" panose="02020603050405020304" pitchFamily="18" charset="0"/>
            </a:endParaRPr>
          </a:p>
          <a:p>
            <a:pPr marL="514350" indent="-514350">
              <a:buFont typeface="+mj-lt"/>
              <a:buAutoNum type="arabicPeriod"/>
            </a:pPr>
            <a:r>
              <a:rPr lang="en-GB" sz="2800" dirty="0">
                <a:solidFill>
                  <a:srgbClr val="FFFF00"/>
                </a:solidFill>
                <a:cs typeface="Times New Roman" panose="02020603050405020304" pitchFamily="18" charset="0"/>
              </a:rPr>
              <a:t>If the price is £5, how many shirts will David buy?</a:t>
            </a:r>
          </a:p>
          <a:p>
            <a:pPr marL="514350" indent="-514350">
              <a:buFont typeface="+mj-lt"/>
              <a:buAutoNum type="arabicPeriod"/>
            </a:pPr>
            <a:endParaRPr lang="en-GB" sz="2800" dirty="0">
              <a:solidFill>
                <a:srgbClr val="FFFF00"/>
              </a:solidFill>
              <a:cs typeface="Times New Roman" panose="02020603050405020304" pitchFamily="18" charset="0"/>
            </a:endParaRPr>
          </a:p>
          <a:p>
            <a:pPr marL="514350" indent="-514350">
              <a:buFont typeface="+mj-lt"/>
              <a:buAutoNum type="arabicPeriod"/>
            </a:pPr>
            <a:endParaRPr lang="en-GB" sz="2800" dirty="0">
              <a:solidFill>
                <a:srgbClr val="FFFF00"/>
              </a:solidFill>
              <a:cs typeface="Times New Roman" panose="02020603050405020304" pitchFamily="18" charset="0"/>
            </a:endParaRPr>
          </a:p>
          <a:p>
            <a:pPr marL="514350" indent="-514350">
              <a:buFont typeface="+mj-lt"/>
              <a:buAutoNum type="arabicPeriod"/>
            </a:pPr>
            <a:r>
              <a:rPr lang="en-GB" sz="2800" dirty="0">
                <a:solidFill>
                  <a:srgbClr val="FFFF00"/>
                </a:solidFill>
                <a:cs typeface="Times New Roman" panose="02020603050405020304" pitchFamily="18" charset="0"/>
              </a:rPr>
              <a:t>How many shirts would David buy if the price is 1.25 per shirt?</a:t>
            </a:r>
          </a:p>
          <a:p>
            <a:pPr marL="0" indent="0">
              <a:buNone/>
            </a:pPr>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23357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What about price 2?</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fontScale="92500" lnSpcReduction="20000"/>
          </a:bodyPr>
          <a:lstStyle/>
          <a:p>
            <a:pPr marL="0" indent="0">
              <a:buNone/>
            </a:pPr>
            <a:endParaRPr lang="en-GB" sz="2700" dirty="0">
              <a:solidFill>
                <a:srgbClr val="FFFF00"/>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David is willing to pay up to £10 for the second shirt, and £5 for the third shirt.</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However, he will not purchase four shirts, as his WTP for a fourth shirt is £2.50, which is less than the £5 market asking price</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Therefore, David will buy three shirts at £5 when the market asking price is £5</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If the price drops to £1.25, his WTP schedule shows us he will buy five shirts</a:t>
            </a:r>
          </a:p>
          <a:p>
            <a:pPr marL="0" indent="0">
              <a:buNone/>
            </a:pPr>
            <a:endParaRPr lang="en-GB" sz="2700" dirty="0">
              <a:solidFill>
                <a:schemeClr val="tx2">
                  <a:lumMod val="20000"/>
                  <a:lumOff val="80000"/>
                </a:schemeClr>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549424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What about price 3?</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This example shows us how the neoclassical model of demand, assuming a perfectly competitive market model, works</a:t>
            </a:r>
          </a:p>
          <a:p>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David will keep buying shirts until his WTP, or his marginal utility converted into pounds, is the same as the asking price</a:t>
            </a:r>
          </a:p>
          <a:p>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So, in seeking to maximise their utility, consumers will buy more of a good until their marginal utility, measured by WTP, equals the price of the good </a:t>
            </a:r>
          </a:p>
          <a:p>
            <a:r>
              <a:rPr lang="en-GB" sz="2200" dirty="0">
                <a:solidFill>
                  <a:schemeClr val="tx2">
                    <a:lumMod val="20000"/>
                    <a:lumOff val="80000"/>
                  </a:schemeClr>
                </a:solidFill>
                <a:cs typeface="Times New Roman" panose="02020603050405020304" pitchFamily="18" charset="0"/>
              </a:rPr>
              <a:t> </a:t>
            </a:r>
          </a:p>
          <a:p>
            <a:r>
              <a:rPr lang="en-GB" sz="2200" dirty="0">
                <a:solidFill>
                  <a:schemeClr val="tx2">
                    <a:lumMod val="20000"/>
                    <a:lumOff val="80000"/>
                  </a:schemeClr>
                </a:solidFill>
                <a:cs typeface="Times New Roman" panose="02020603050405020304" pitchFamily="18" charset="0"/>
              </a:rPr>
              <a:t>In our first example, this is three shirts</a:t>
            </a:r>
          </a:p>
          <a:p>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17969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What about the price 4?</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CC3FFED0-A0BD-42B0-C07B-A270F802C83A}"/>
              </a:ext>
            </a:extLst>
          </p:cNvPr>
          <p:cNvPicPr>
            <a:picLocks noChangeAspect="1"/>
          </p:cNvPicPr>
          <p:nvPr/>
        </p:nvPicPr>
        <p:blipFill>
          <a:blip r:embed="rId3"/>
          <a:stretch>
            <a:fillRect/>
          </a:stretch>
        </p:blipFill>
        <p:spPr>
          <a:xfrm>
            <a:off x="683568" y="1340769"/>
            <a:ext cx="7704856" cy="4152060"/>
          </a:xfrm>
          <a:prstGeom prst="rect">
            <a:avLst/>
          </a:prstGeom>
        </p:spPr>
      </p:pic>
    </p:spTree>
    <p:extLst>
      <p:ext uri="{BB962C8B-B14F-4D97-AF65-F5344CB8AC3E}">
        <p14:creationId xmlns:p14="http://schemas.microsoft.com/office/powerpoint/2010/main" val="307552666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The market demand for shirts 1</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Now consider another agent in the marketplace for shirts, Martin</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He has a different set of marginal utilities, and therefore his willingness to pay (WTP) for shirts, after the first shirt, will also vary compared to David’s</a:t>
            </a:r>
          </a:p>
          <a:p>
            <a:pPr marL="0" indent="0">
              <a:buNone/>
            </a:pPr>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If we have a look at Martin’s demand curve, we can then consider how they both relate to the market asking price</a:t>
            </a: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2936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84FA-AABA-4448-99DE-3A14BEFEFCD8}"/>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200" dirty="0">
                <a:solidFill>
                  <a:schemeClr val="tx2">
                    <a:lumMod val="75000"/>
                  </a:schemeClr>
                </a:solidFill>
              </a:rPr>
              <a:t>The market demand for shirts 1</a:t>
            </a:r>
          </a:p>
        </p:txBody>
      </p:sp>
      <p:sp>
        <p:nvSpPr>
          <p:cNvPr id="3" name="Content Placeholder 2"/>
          <p:cNvSpPr>
            <a:spLocks noGrp="1"/>
          </p:cNvSpPr>
          <p:nvPr>
            <p:ph idx="1"/>
          </p:nvPr>
        </p:nvSpPr>
        <p:spPr>
          <a:xfrm>
            <a:off x="0" y="836712"/>
            <a:ext cx="9144000" cy="4896544"/>
          </a:xfrm>
          <a:solidFill>
            <a:schemeClr val="tx2">
              <a:lumMod val="75000"/>
            </a:schemeClr>
          </a:solidFill>
        </p:spPr>
        <p:txBody>
          <a:bodyPr>
            <a:normAutofit/>
          </a:bodyPr>
          <a:lstStyle/>
          <a:p>
            <a:pPr marL="0" indent="0">
              <a:spcAft>
                <a:spcPts val="1200"/>
              </a:spcAft>
              <a:buNone/>
            </a:pPr>
            <a:r>
              <a:rPr lang="en-GB" sz="1800" dirty="0">
                <a:solidFill>
                  <a:schemeClr val="bg1"/>
                </a:solidFill>
                <a:cs typeface="Times New Roman" panose="02020603050405020304" pitchFamily="18" charset="0"/>
              </a:rPr>
              <a:t>Martin’s demand for shirts</a:t>
            </a:r>
          </a:p>
        </p:txBody>
      </p:sp>
      <p:graphicFrame>
        <p:nvGraphicFramePr>
          <p:cNvPr id="5" name="Table 4">
            <a:extLst>
              <a:ext uri="{FF2B5EF4-FFF2-40B4-BE49-F238E27FC236}">
                <a16:creationId xmlns:a16="http://schemas.microsoft.com/office/drawing/2014/main" id="{629DB96E-8B87-E41D-C65F-F91F053FE7E8}"/>
              </a:ext>
            </a:extLst>
          </p:cNvPr>
          <p:cNvGraphicFramePr>
            <a:graphicFrameLocks noGrp="1"/>
          </p:cNvGraphicFramePr>
          <p:nvPr>
            <p:extLst>
              <p:ext uri="{D42A27DB-BD31-4B8C-83A1-F6EECF244321}">
                <p14:modId xmlns:p14="http://schemas.microsoft.com/office/powerpoint/2010/main" val="3928168823"/>
              </p:ext>
            </p:extLst>
          </p:nvPr>
        </p:nvGraphicFramePr>
        <p:xfrm>
          <a:off x="647563" y="1344136"/>
          <a:ext cx="7848873" cy="4663440"/>
        </p:xfrm>
        <a:graphic>
          <a:graphicData uri="http://schemas.openxmlformats.org/drawingml/2006/table">
            <a:tbl>
              <a:tblPr firstRow="1" bandRow="1">
                <a:tableStyleId>{5C22544A-7EE6-4342-B048-85BDC9FD1C3A}</a:tableStyleId>
              </a:tblPr>
              <a:tblGrid>
                <a:gridCol w="1764197">
                  <a:extLst>
                    <a:ext uri="{9D8B030D-6E8A-4147-A177-3AD203B41FA5}">
                      <a16:colId xmlns:a16="http://schemas.microsoft.com/office/drawing/2014/main" val="3030706126"/>
                    </a:ext>
                  </a:extLst>
                </a:gridCol>
                <a:gridCol w="3024336">
                  <a:extLst>
                    <a:ext uri="{9D8B030D-6E8A-4147-A177-3AD203B41FA5}">
                      <a16:colId xmlns:a16="http://schemas.microsoft.com/office/drawing/2014/main" val="1527500525"/>
                    </a:ext>
                  </a:extLst>
                </a:gridCol>
                <a:gridCol w="3060340">
                  <a:extLst>
                    <a:ext uri="{9D8B030D-6E8A-4147-A177-3AD203B41FA5}">
                      <a16:colId xmlns:a16="http://schemas.microsoft.com/office/drawing/2014/main" val="3834778047"/>
                    </a:ext>
                  </a:extLst>
                </a:gridCol>
              </a:tblGrid>
              <a:tr h="317029">
                <a:tc>
                  <a:txBody>
                    <a:bodyPr/>
                    <a:lstStyle/>
                    <a:p>
                      <a:pPr algn="ctr"/>
                      <a:r>
                        <a:rPr lang="en-GB" dirty="0"/>
                        <a:t>Number of shirts</a:t>
                      </a:r>
                    </a:p>
                  </a:txBody>
                  <a:tcPr/>
                </a:tc>
                <a:tc>
                  <a:txBody>
                    <a:bodyPr/>
                    <a:lstStyle/>
                    <a:p>
                      <a:pPr algn="ctr"/>
                      <a:r>
                        <a:rPr lang="en-GB" dirty="0"/>
                        <a:t>Total utility (in utils)</a:t>
                      </a:r>
                    </a:p>
                  </a:txBody>
                  <a:tcPr/>
                </a:tc>
                <a:tc>
                  <a:txBody>
                    <a:bodyPr/>
                    <a:lstStyle/>
                    <a:p>
                      <a:pPr algn="ctr"/>
                      <a:r>
                        <a:rPr lang="en-GB" dirty="0"/>
                        <a:t>Marginal utility (in utils)</a:t>
                      </a:r>
                    </a:p>
                  </a:txBody>
                  <a:tcPr/>
                </a:tc>
                <a:extLst>
                  <a:ext uri="{0D108BD9-81ED-4DB2-BD59-A6C34878D82A}">
                    <a16:rowId xmlns:a16="http://schemas.microsoft.com/office/drawing/2014/main" val="331534365"/>
                  </a:ext>
                </a:extLst>
              </a:tr>
              <a:tr h="317029">
                <a:tc>
                  <a:txBody>
                    <a:bodyPr/>
                    <a:lstStyle/>
                    <a:p>
                      <a:pPr algn="ctr"/>
                      <a:r>
                        <a:rPr lang="en-GB" dirty="0"/>
                        <a:t>1</a:t>
                      </a:r>
                    </a:p>
                  </a:txBody>
                  <a:tcPr/>
                </a:tc>
                <a:tc>
                  <a:txBody>
                    <a:bodyPr/>
                    <a:lstStyle/>
                    <a:p>
                      <a:pPr algn="ctr"/>
                      <a:r>
                        <a:rPr lang="en-GB" dirty="0"/>
                        <a:t>2,000</a:t>
                      </a:r>
                    </a:p>
                  </a:txBody>
                  <a:tcPr/>
                </a:tc>
                <a:tc>
                  <a:txBody>
                    <a:bodyPr/>
                    <a:lstStyle/>
                    <a:p>
                      <a:pPr algn="ctr"/>
                      <a:r>
                        <a:rPr lang="en-GB" dirty="0"/>
                        <a:t>-</a:t>
                      </a:r>
                    </a:p>
                  </a:txBody>
                  <a:tcPr/>
                </a:tc>
                <a:extLst>
                  <a:ext uri="{0D108BD9-81ED-4DB2-BD59-A6C34878D82A}">
                    <a16:rowId xmlns:a16="http://schemas.microsoft.com/office/drawing/2014/main" val="1418333438"/>
                  </a:ext>
                </a:extLst>
              </a:tr>
              <a:tr h="317029">
                <a:tc>
                  <a:txBody>
                    <a:bodyPr/>
                    <a:lstStyle/>
                    <a:p>
                      <a:pPr algn="ctr"/>
                      <a:r>
                        <a:rPr lang="en-GB" dirty="0"/>
                        <a:t>2</a:t>
                      </a:r>
                    </a:p>
                  </a:txBody>
                  <a:tcPr/>
                </a:tc>
                <a:tc>
                  <a:txBody>
                    <a:bodyPr/>
                    <a:lstStyle/>
                    <a:p>
                      <a:pPr algn="ctr"/>
                      <a:r>
                        <a:rPr lang="en-GB" dirty="0"/>
                        <a:t>3,000</a:t>
                      </a:r>
                    </a:p>
                  </a:txBody>
                  <a:tcPr/>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extLst>
                  <a:ext uri="{0D108BD9-81ED-4DB2-BD59-A6C34878D82A}">
                    <a16:rowId xmlns:a16="http://schemas.microsoft.com/office/drawing/2014/main" val="166592614"/>
                  </a:ext>
                </a:extLst>
              </a:tr>
              <a:tr h="317029">
                <a:tc>
                  <a:txBody>
                    <a:bodyPr/>
                    <a:lstStyle/>
                    <a:p>
                      <a:pPr algn="ctr"/>
                      <a:r>
                        <a:rPr lang="en-GB" dirty="0"/>
                        <a:t>3</a:t>
                      </a:r>
                    </a:p>
                  </a:txBody>
                  <a:tcPr/>
                </a:tc>
                <a:tc>
                  <a:txBody>
                    <a:bodyPr/>
                    <a:lstStyle/>
                    <a:p>
                      <a:pPr algn="ctr"/>
                      <a:r>
                        <a:rPr lang="en-GB" dirty="0"/>
                        <a:t>3,900</a:t>
                      </a:r>
                    </a:p>
                  </a:txBody>
                  <a:tcPr/>
                </a:tc>
                <a:tc>
                  <a:txBody>
                    <a:bodyPr/>
                    <a:lstStyle/>
                    <a:p>
                      <a:pPr algn="ctr" fontAlgn="b"/>
                      <a:r>
                        <a:rPr lang="en-GB" sz="1800" b="0" i="0" u="none" strike="noStrike" dirty="0">
                          <a:solidFill>
                            <a:srgbClr val="000000"/>
                          </a:solidFill>
                          <a:effectLst/>
                          <a:latin typeface="Arial" panose="020B0604020202020204" pitchFamily="34" charset="0"/>
                        </a:rPr>
                        <a:t>900</a:t>
                      </a:r>
                    </a:p>
                  </a:txBody>
                  <a:tcPr marL="7620" marR="7620" marT="7620" marB="0" anchor="b"/>
                </a:tc>
                <a:extLst>
                  <a:ext uri="{0D108BD9-81ED-4DB2-BD59-A6C34878D82A}">
                    <a16:rowId xmlns:a16="http://schemas.microsoft.com/office/drawing/2014/main" val="2649220312"/>
                  </a:ext>
                </a:extLst>
              </a:tr>
              <a:tr h="317029">
                <a:tc>
                  <a:txBody>
                    <a:bodyPr/>
                    <a:lstStyle/>
                    <a:p>
                      <a:pPr algn="ctr"/>
                      <a:r>
                        <a:rPr lang="en-GB" dirty="0"/>
                        <a:t>4</a:t>
                      </a:r>
                    </a:p>
                  </a:txBody>
                  <a:tcPr/>
                </a:tc>
                <a:tc>
                  <a:txBody>
                    <a:bodyPr/>
                    <a:lstStyle/>
                    <a:p>
                      <a:pPr algn="ctr"/>
                      <a:r>
                        <a:rPr lang="en-GB" dirty="0"/>
                        <a:t>4,700</a:t>
                      </a:r>
                    </a:p>
                  </a:txBody>
                  <a:tcPr/>
                </a:tc>
                <a:tc>
                  <a:txBody>
                    <a:bodyPr/>
                    <a:lstStyle/>
                    <a:p>
                      <a:pPr algn="ctr" fontAlgn="b"/>
                      <a:r>
                        <a:rPr lang="en-GB" sz="1800" b="0" i="0" u="none" strike="noStrike" dirty="0">
                          <a:solidFill>
                            <a:srgbClr val="000000"/>
                          </a:solidFill>
                          <a:effectLst/>
                          <a:latin typeface="Arial" panose="020B0604020202020204" pitchFamily="34" charset="0"/>
                        </a:rPr>
                        <a:t>800</a:t>
                      </a:r>
                    </a:p>
                  </a:txBody>
                  <a:tcPr marL="7620" marR="7620" marT="7620" marB="0" anchor="b"/>
                </a:tc>
                <a:extLst>
                  <a:ext uri="{0D108BD9-81ED-4DB2-BD59-A6C34878D82A}">
                    <a16:rowId xmlns:a16="http://schemas.microsoft.com/office/drawing/2014/main" val="2434542379"/>
                  </a:ext>
                </a:extLst>
              </a:tr>
              <a:tr h="317029">
                <a:tc>
                  <a:txBody>
                    <a:bodyPr/>
                    <a:lstStyle/>
                    <a:p>
                      <a:pPr algn="ctr"/>
                      <a:r>
                        <a:rPr lang="en-GB" dirty="0"/>
                        <a:t>5</a:t>
                      </a:r>
                    </a:p>
                  </a:txBody>
                  <a:tcPr/>
                </a:tc>
                <a:tc>
                  <a:txBody>
                    <a:bodyPr/>
                    <a:lstStyle/>
                    <a:p>
                      <a:pPr algn="ctr"/>
                      <a:r>
                        <a:rPr lang="en-GB" dirty="0"/>
                        <a:t>5,400</a:t>
                      </a:r>
                    </a:p>
                  </a:txBody>
                  <a:tcPr/>
                </a:tc>
                <a:tc>
                  <a:txBody>
                    <a:bodyPr/>
                    <a:lstStyle/>
                    <a:p>
                      <a:pPr algn="ctr" fontAlgn="b"/>
                      <a:r>
                        <a:rPr lang="en-GB" sz="1800" b="0" i="0" u="none" strike="noStrike" dirty="0">
                          <a:solidFill>
                            <a:srgbClr val="000000"/>
                          </a:solidFill>
                          <a:effectLst/>
                          <a:latin typeface="Arial" panose="020B0604020202020204" pitchFamily="34" charset="0"/>
                        </a:rPr>
                        <a:t>700</a:t>
                      </a:r>
                    </a:p>
                  </a:txBody>
                  <a:tcPr marL="7620" marR="7620" marT="7620" marB="0" anchor="b"/>
                </a:tc>
                <a:extLst>
                  <a:ext uri="{0D108BD9-81ED-4DB2-BD59-A6C34878D82A}">
                    <a16:rowId xmlns:a16="http://schemas.microsoft.com/office/drawing/2014/main" val="1139498905"/>
                  </a:ext>
                </a:extLst>
              </a:tr>
              <a:tr h="317029">
                <a:tc>
                  <a:txBody>
                    <a:bodyPr/>
                    <a:lstStyle/>
                    <a:p>
                      <a:pPr algn="ctr"/>
                      <a:r>
                        <a:rPr lang="en-GB" dirty="0"/>
                        <a:t>6</a:t>
                      </a:r>
                    </a:p>
                  </a:txBody>
                  <a:tcPr/>
                </a:tc>
                <a:tc>
                  <a:txBody>
                    <a:bodyPr/>
                    <a:lstStyle/>
                    <a:p>
                      <a:pPr algn="ctr"/>
                      <a:r>
                        <a:rPr lang="en-GB" dirty="0"/>
                        <a:t>6,000</a:t>
                      </a:r>
                    </a:p>
                  </a:txBody>
                  <a:tcPr/>
                </a:tc>
                <a:tc>
                  <a:txBody>
                    <a:bodyPr/>
                    <a:lstStyle/>
                    <a:p>
                      <a:pPr algn="ctr" fontAlgn="b"/>
                      <a:r>
                        <a:rPr lang="en-GB" sz="1800" b="0" i="0" u="none" strike="noStrike" dirty="0">
                          <a:solidFill>
                            <a:srgbClr val="000000"/>
                          </a:solidFill>
                          <a:effectLst/>
                          <a:latin typeface="Arial" panose="020B0604020202020204" pitchFamily="34" charset="0"/>
                        </a:rPr>
                        <a:t>600</a:t>
                      </a:r>
                    </a:p>
                  </a:txBody>
                  <a:tcPr marL="7620" marR="7620" marT="7620" marB="0" anchor="b"/>
                </a:tc>
                <a:extLst>
                  <a:ext uri="{0D108BD9-81ED-4DB2-BD59-A6C34878D82A}">
                    <a16:rowId xmlns:a16="http://schemas.microsoft.com/office/drawing/2014/main" val="240275796"/>
                  </a:ext>
                </a:extLst>
              </a:tr>
              <a:tr h="317029">
                <a:tc>
                  <a:txBody>
                    <a:bodyPr/>
                    <a:lstStyle/>
                    <a:p>
                      <a:pPr algn="ctr"/>
                      <a:r>
                        <a:rPr lang="en-GB" dirty="0"/>
                        <a:t>7</a:t>
                      </a:r>
                    </a:p>
                  </a:txBody>
                  <a:tcPr/>
                </a:tc>
                <a:tc>
                  <a:txBody>
                    <a:bodyPr/>
                    <a:lstStyle/>
                    <a:p>
                      <a:pPr algn="ctr"/>
                      <a:r>
                        <a:rPr lang="en-GB" dirty="0"/>
                        <a:t>6,500</a:t>
                      </a:r>
                    </a:p>
                  </a:txBody>
                  <a:tcPr/>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extLst>
                  <a:ext uri="{0D108BD9-81ED-4DB2-BD59-A6C34878D82A}">
                    <a16:rowId xmlns:a16="http://schemas.microsoft.com/office/drawing/2014/main" val="2668597636"/>
                  </a:ext>
                </a:extLst>
              </a:tr>
              <a:tr h="317029">
                <a:tc>
                  <a:txBody>
                    <a:bodyPr/>
                    <a:lstStyle/>
                    <a:p>
                      <a:pPr algn="ctr"/>
                      <a:r>
                        <a:rPr lang="en-GB" dirty="0"/>
                        <a:t>8</a:t>
                      </a:r>
                    </a:p>
                  </a:txBody>
                  <a:tcPr/>
                </a:tc>
                <a:tc>
                  <a:txBody>
                    <a:bodyPr/>
                    <a:lstStyle/>
                    <a:p>
                      <a:pPr algn="ctr"/>
                      <a:r>
                        <a:rPr lang="en-GB" dirty="0"/>
                        <a:t>6,900</a:t>
                      </a:r>
                    </a:p>
                  </a:txBody>
                  <a:tcPr/>
                </a:tc>
                <a:tc>
                  <a:txBody>
                    <a:bodyPr/>
                    <a:lstStyle/>
                    <a:p>
                      <a:pPr algn="ctr" fontAlgn="b"/>
                      <a:r>
                        <a:rPr lang="en-GB" sz="1800" b="0" i="0" u="none" strike="noStrike" dirty="0">
                          <a:solidFill>
                            <a:srgbClr val="000000"/>
                          </a:solidFill>
                          <a:effectLst/>
                          <a:latin typeface="Arial" panose="020B0604020202020204" pitchFamily="34" charset="0"/>
                        </a:rPr>
                        <a:t>400</a:t>
                      </a:r>
                    </a:p>
                  </a:txBody>
                  <a:tcPr marL="7620" marR="7620" marT="7620" marB="0" anchor="b"/>
                </a:tc>
                <a:extLst>
                  <a:ext uri="{0D108BD9-81ED-4DB2-BD59-A6C34878D82A}">
                    <a16:rowId xmlns:a16="http://schemas.microsoft.com/office/drawing/2014/main" val="2132204271"/>
                  </a:ext>
                </a:extLst>
              </a:tr>
              <a:tr h="317029">
                <a:tc>
                  <a:txBody>
                    <a:bodyPr/>
                    <a:lstStyle/>
                    <a:p>
                      <a:pPr algn="ctr"/>
                      <a:r>
                        <a:rPr lang="en-GB" dirty="0"/>
                        <a:t>9</a:t>
                      </a:r>
                    </a:p>
                  </a:txBody>
                  <a:tcPr/>
                </a:tc>
                <a:tc>
                  <a:txBody>
                    <a:bodyPr/>
                    <a:lstStyle/>
                    <a:p>
                      <a:pPr algn="ctr"/>
                      <a:r>
                        <a:rPr lang="en-GB" dirty="0"/>
                        <a:t>7,200</a:t>
                      </a:r>
                    </a:p>
                  </a:txBody>
                  <a:tcPr/>
                </a:tc>
                <a:tc>
                  <a:txBody>
                    <a:bodyPr/>
                    <a:lstStyle/>
                    <a:p>
                      <a:pPr algn="ctr" fontAlgn="b"/>
                      <a:r>
                        <a:rPr lang="en-GB" sz="1800" b="0" i="0" u="none" strike="noStrike" dirty="0">
                          <a:solidFill>
                            <a:srgbClr val="000000"/>
                          </a:solidFill>
                          <a:effectLst/>
                          <a:latin typeface="Arial" panose="020B0604020202020204" pitchFamily="34" charset="0"/>
                        </a:rPr>
                        <a:t>300</a:t>
                      </a:r>
                    </a:p>
                  </a:txBody>
                  <a:tcPr marL="7620" marR="7620" marT="7620" marB="0" anchor="b"/>
                </a:tc>
                <a:extLst>
                  <a:ext uri="{0D108BD9-81ED-4DB2-BD59-A6C34878D82A}">
                    <a16:rowId xmlns:a16="http://schemas.microsoft.com/office/drawing/2014/main" val="2167356977"/>
                  </a:ext>
                </a:extLst>
              </a:tr>
              <a:tr h="317029">
                <a:tc>
                  <a:txBody>
                    <a:bodyPr/>
                    <a:lstStyle/>
                    <a:p>
                      <a:pPr algn="ctr"/>
                      <a:r>
                        <a:rPr lang="en-GB" dirty="0"/>
                        <a:t>10</a:t>
                      </a:r>
                    </a:p>
                  </a:txBody>
                  <a:tcPr/>
                </a:tc>
                <a:tc>
                  <a:txBody>
                    <a:bodyPr/>
                    <a:lstStyle/>
                    <a:p>
                      <a:pPr algn="ctr"/>
                      <a:r>
                        <a:rPr lang="en-GB" dirty="0"/>
                        <a:t>7.400</a:t>
                      </a:r>
                    </a:p>
                  </a:txBody>
                  <a:tcPr/>
                </a:tc>
                <a:tc>
                  <a:txBody>
                    <a:bodyPr/>
                    <a:lstStyle/>
                    <a:p>
                      <a:pPr algn="ctr" fontAlgn="b"/>
                      <a:r>
                        <a:rPr lang="en-GB" sz="1800" b="0" i="0" u="none" strike="noStrike" dirty="0">
                          <a:solidFill>
                            <a:srgbClr val="000000"/>
                          </a:solidFill>
                          <a:effectLst/>
                          <a:latin typeface="Arial" panose="020B0604020202020204" pitchFamily="34" charset="0"/>
                        </a:rPr>
                        <a:t>200</a:t>
                      </a:r>
                    </a:p>
                  </a:txBody>
                  <a:tcPr marL="7620" marR="7620" marT="7620" marB="0" anchor="b"/>
                </a:tc>
                <a:extLst>
                  <a:ext uri="{0D108BD9-81ED-4DB2-BD59-A6C34878D82A}">
                    <a16:rowId xmlns:a16="http://schemas.microsoft.com/office/drawing/2014/main" val="2082886654"/>
                  </a:ext>
                </a:extLst>
              </a:tr>
              <a:tr h="317029">
                <a:tc>
                  <a:txBody>
                    <a:bodyPr/>
                    <a:lstStyle/>
                    <a:p>
                      <a:pPr algn="ctr"/>
                      <a:r>
                        <a:rPr lang="en-GB" dirty="0"/>
                        <a:t>11</a:t>
                      </a:r>
                    </a:p>
                  </a:txBody>
                  <a:tcPr/>
                </a:tc>
                <a:tc>
                  <a:txBody>
                    <a:bodyPr/>
                    <a:lstStyle/>
                    <a:p>
                      <a:pPr algn="ctr"/>
                      <a:r>
                        <a:rPr lang="en-GB" dirty="0"/>
                        <a:t>7,500</a:t>
                      </a:r>
                    </a:p>
                  </a:txBody>
                  <a:tcPr/>
                </a:tc>
                <a:tc>
                  <a:txBody>
                    <a:bodyPr/>
                    <a:lstStyle/>
                    <a:p>
                      <a:pPr algn="ctr" fontAlgn="b"/>
                      <a:r>
                        <a:rPr lang="en-GB" sz="1800" b="0" i="0" u="none" strike="noStrike" dirty="0">
                          <a:solidFill>
                            <a:srgbClr val="000000"/>
                          </a:solidFill>
                          <a:effectLst/>
                          <a:latin typeface="Arial" panose="020B0604020202020204" pitchFamily="34" charset="0"/>
                        </a:rPr>
                        <a:t>100</a:t>
                      </a:r>
                    </a:p>
                  </a:txBody>
                  <a:tcPr marL="7620" marR="7620" marT="7620" marB="0" anchor="b"/>
                </a:tc>
                <a:extLst>
                  <a:ext uri="{0D108BD9-81ED-4DB2-BD59-A6C34878D82A}">
                    <a16:rowId xmlns:a16="http://schemas.microsoft.com/office/drawing/2014/main" val="213599734"/>
                  </a:ext>
                </a:extLst>
              </a:tr>
            </a:tbl>
          </a:graphicData>
        </a:graphic>
      </p:graphicFrame>
    </p:spTree>
    <p:extLst>
      <p:ext uri="{BB962C8B-B14F-4D97-AF65-F5344CB8AC3E}">
        <p14:creationId xmlns:p14="http://schemas.microsoft.com/office/powerpoint/2010/main" val="423411870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84FA-AABA-4448-99DE-3A14BEFEFCD8}"/>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200" dirty="0">
                <a:solidFill>
                  <a:schemeClr val="tx2"/>
                </a:solidFill>
              </a:rPr>
              <a:t>The market demand for shirts 2</a:t>
            </a:r>
            <a:endParaRPr lang="en-GB" sz="3200" dirty="0">
              <a:solidFill>
                <a:schemeClr val="tx2">
                  <a:lumMod val="75000"/>
                </a:schemeClr>
              </a:solidFill>
            </a:endParaRPr>
          </a:p>
        </p:txBody>
      </p:sp>
      <p:sp>
        <p:nvSpPr>
          <p:cNvPr id="3" name="Content Placeholder 2"/>
          <p:cNvSpPr>
            <a:spLocks noGrp="1"/>
          </p:cNvSpPr>
          <p:nvPr>
            <p:ph idx="1"/>
          </p:nvPr>
        </p:nvSpPr>
        <p:spPr>
          <a:xfrm>
            <a:off x="0" y="836712"/>
            <a:ext cx="9144000" cy="4896544"/>
          </a:xfrm>
          <a:solidFill>
            <a:schemeClr val="tx2">
              <a:lumMod val="75000"/>
            </a:schemeClr>
          </a:solidFill>
        </p:spPr>
        <p:txBody>
          <a:bodyPr>
            <a:normAutofit/>
          </a:bodyPr>
          <a:lstStyle/>
          <a:p>
            <a:pPr marL="0" indent="0">
              <a:spcAft>
                <a:spcPts val="1200"/>
              </a:spcAft>
              <a:buNone/>
            </a:pPr>
            <a:r>
              <a:rPr lang="en-GB" sz="1800" dirty="0">
                <a:solidFill>
                  <a:schemeClr val="bg1"/>
                </a:solidFill>
                <a:cs typeface="Times New Roman" panose="02020603050405020304" pitchFamily="18" charset="0"/>
              </a:rPr>
              <a:t>Martin’s  willingness to pay for shirts</a:t>
            </a:r>
          </a:p>
        </p:txBody>
      </p:sp>
      <p:graphicFrame>
        <p:nvGraphicFramePr>
          <p:cNvPr id="5" name="Table 4">
            <a:extLst>
              <a:ext uri="{FF2B5EF4-FFF2-40B4-BE49-F238E27FC236}">
                <a16:creationId xmlns:a16="http://schemas.microsoft.com/office/drawing/2014/main" id="{629DB96E-8B87-E41D-C65F-F91F053FE7E8}"/>
              </a:ext>
            </a:extLst>
          </p:cNvPr>
          <p:cNvGraphicFramePr>
            <a:graphicFrameLocks noGrp="1"/>
          </p:cNvGraphicFramePr>
          <p:nvPr>
            <p:extLst>
              <p:ext uri="{D42A27DB-BD31-4B8C-83A1-F6EECF244321}">
                <p14:modId xmlns:p14="http://schemas.microsoft.com/office/powerpoint/2010/main" val="3761158172"/>
              </p:ext>
            </p:extLst>
          </p:nvPr>
        </p:nvGraphicFramePr>
        <p:xfrm>
          <a:off x="647563" y="1344136"/>
          <a:ext cx="7848873" cy="4297680"/>
        </p:xfrm>
        <a:graphic>
          <a:graphicData uri="http://schemas.openxmlformats.org/drawingml/2006/table">
            <a:tbl>
              <a:tblPr firstRow="1" bandRow="1">
                <a:tableStyleId>{5C22544A-7EE6-4342-B048-85BDC9FD1C3A}</a:tableStyleId>
              </a:tblPr>
              <a:tblGrid>
                <a:gridCol w="1764197">
                  <a:extLst>
                    <a:ext uri="{9D8B030D-6E8A-4147-A177-3AD203B41FA5}">
                      <a16:colId xmlns:a16="http://schemas.microsoft.com/office/drawing/2014/main" val="3030706126"/>
                    </a:ext>
                  </a:extLst>
                </a:gridCol>
                <a:gridCol w="2592288">
                  <a:extLst>
                    <a:ext uri="{9D8B030D-6E8A-4147-A177-3AD203B41FA5}">
                      <a16:colId xmlns:a16="http://schemas.microsoft.com/office/drawing/2014/main" val="1527500525"/>
                    </a:ext>
                  </a:extLst>
                </a:gridCol>
                <a:gridCol w="3492388">
                  <a:extLst>
                    <a:ext uri="{9D8B030D-6E8A-4147-A177-3AD203B41FA5}">
                      <a16:colId xmlns:a16="http://schemas.microsoft.com/office/drawing/2014/main" val="3834778047"/>
                    </a:ext>
                  </a:extLst>
                </a:gridCol>
              </a:tblGrid>
              <a:tr h="317029">
                <a:tc>
                  <a:txBody>
                    <a:bodyPr/>
                    <a:lstStyle/>
                    <a:p>
                      <a:pPr algn="ctr"/>
                      <a:r>
                        <a:rPr lang="en-GB" dirty="0"/>
                        <a:t>Number of shirts</a:t>
                      </a:r>
                    </a:p>
                  </a:txBody>
                  <a:tcPr/>
                </a:tc>
                <a:tc>
                  <a:txBody>
                    <a:bodyPr/>
                    <a:lstStyle/>
                    <a:p>
                      <a:pPr algn="ctr"/>
                      <a:r>
                        <a:rPr lang="en-GB" dirty="0"/>
                        <a:t>Marginal utility </a:t>
                      </a:r>
                    </a:p>
                  </a:txBody>
                  <a:tcPr/>
                </a:tc>
                <a:tc>
                  <a:txBody>
                    <a:bodyPr/>
                    <a:lstStyle/>
                    <a:p>
                      <a:pPr algn="ctr"/>
                      <a:r>
                        <a:rPr lang="en-GB" dirty="0"/>
                        <a:t>Willingness to pay</a:t>
                      </a:r>
                    </a:p>
                    <a:p>
                      <a:pPr algn="ctr"/>
                      <a:r>
                        <a:rPr lang="en-GB" dirty="0"/>
                        <a:t>(£s)</a:t>
                      </a:r>
                    </a:p>
                  </a:txBody>
                  <a:tcPr/>
                </a:tc>
                <a:extLst>
                  <a:ext uri="{0D108BD9-81ED-4DB2-BD59-A6C34878D82A}">
                    <a16:rowId xmlns:a16="http://schemas.microsoft.com/office/drawing/2014/main" val="331534365"/>
                  </a:ext>
                </a:extLst>
              </a:tr>
              <a:tr h="317029">
                <a:tc>
                  <a:txBody>
                    <a:bodyPr/>
                    <a:lstStyle/>
                    <a:p>
                      <a:pPr algn="ctr"/>
                      <a:r>
                        <a:rPr lang="en-GB" dirty="0"/>
                        <a:t>2</a:t>
                      </a:r>
                    </a:p>
                  </a:txBody>
                  <a:tcPr/>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10.00</a:t>
                      </a:r>
                    </a:p>
                  </a:txBody>
                  <a:tcPr marL="7620" marR="7620" marT="7620" marB="0" anchor="b"/>
                </a:tc>
                <a:extLst>
                  <a:ext uri="{0D108BD9-81ED-4DB2-BD59-A6C34878D82A}">
                    <a16:rowId xmlns:a16="http://schemas.microsoft.com/office/drawing/2014/main" val="1418333438"/>
                  </a:ext>
                </a:extLst>
              </a:tr>
              <a:tr h="317029">
                <a:tc>
                  <a:txBody>
                    <a:bodyPr/>
                    <a:lstStyle/>
                    <a:p>
                      <a:pPr algn="ctr"/>
                      <a:r>
                        <a:rPr lang="en-GB" dirty="0"/>
                        <a:t>3</a:t>
                      </a:r>
                    </a:p>
                  </a:txBody>
                  <a:tcPr/>
                </a:tc>
                <a:tc>
                  <a:txBody>
                    <a:bodyPr/>
                    <a:lstStyle/>
                    <a:p>
                      <a:pPr algn="ctr" fontAlgn="b"/>
                      <a:r>
                        <a:rPr lang="en-GB" sz="1800" b="0" i="0" u="none" strike="noStrike" dirty="0">
                          <a:solidFill>
                            <a:srgbClr val="000000"/>
                          </a:solidFill>
                          <a:effectLst/>
                          <a:latin typeface="Arial" panose="020B0604020202020204" pitchFamily="34" charset="0"/>
                        </a:rPr>
                        <a:t>900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9.00</a:t>
                      </a:r>
                    </a:p>
                  </a:txBody>
                  <a:tcPr marL="7620" marR="7620" marT="7620" marB="0" anchor="b"/>
                </a:tc>
                <a:extLst>
                  <a:ext uri="{0D108BD9-81ED-4DB2-BD59-A6C34878D82A}">
                    <a16:rowId xmlns:a16="http://schemas.microsoft.com/office/drawing/2014/main" val="166592614"/>
                  </a:ext>
                </a:extLst>
              </a:tr>
              <a:tr h="317029">
                <a:tc>
                  <a:txBody>
                    <a:bodyPr/>
                    <a:lstStyle/>
                    <a:p>
                      <a:pPr algn="ctr"/>
                      <a:r>
                        <a:rPr lang="en-GB" dirty="0"/>
                        <a:t>4</a:t>
                      </a:r>
                    </a:p>
                  </a:txBody>
                  <a:tcPr/>
                </a:tc>
                <a:tc>
                  <a:txBody>
                    <a:bodyPr/>
                    <a:lstStyle/>
                    <a:p>
                      <a:pPr algn="ctr" fontAlgn="b"/>
                      <a:r>
                        <a:rPr lang="en-GB" sz="1800" b="0" i="0" u="none" strike="noStrike" dirty="0">
                          <a:solidFill>
                            <a:srgbClr val="000000"/>
                          </a:solidFill>
                          <a:effectLst/>
                          <a:latin typeface="Arial" panose="020B0604020202020204" pitchFamily="34" charset="0"/>
                        </a:rPr>
                        <a:t>800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8.00</a:t>
                      </a:r>
                    </a:p>
                  </a:txBody>
                  <a:tcPr marL="7620" marR="7620" marT="7620" marB="0" anchor="b"/>
                </a:tc>
                <a:extLst>
                  <a:ext uri="{0D108BD9-81ED-4DB2-BD59-A6C34878D82A}">
                    <a16:rowId xmlns:a16="http://schemas.microsoft.com/office/drawing/2014/main" val="2649220312"/>
                  </a:ext>
                </a:extLst>
              </a:tr>
              <a:tr h="317029">
                <a:tc>
                  <a:txBody>
                    <a:bodyPr/>
                    <a:lstStyle/>
                    <a:p>
                      <a:pPr algn="ctr"/>
                      <a:r>
                        <a:rPr lang="en-GB" dirty="0"/>
                        <a:t>5</a:t>
                      </a:r>
                    </a:p>
                  </a:txBody>
                  <a:tcPr/>
                </a:tc>
                <a:tc>
                  <a:txBody>
                    <a:bodyPr/>
                    <a:lstStyle/>
                    <a:p>
                      <a:pPr algn="ctr" fontAlgn="b"/>
                      <a:r>
                        <a:rPr lang="en-GB" sz="1800" b="0" i="0" u="none" strike="noStrike" dirty="0">
                          <a:solidFill>
                            <a:srgbClr val="000000"/>
                          </a:solidFill>
                          <a:effectLst/>
                          <a:latin typeface="Arial" panose="020B0604020202020204" pitchFamily="34" charset="0"/>
                        </a:rPr>
                        <a:t>700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7.00</a:t>
                      </a:r>
                    </a:p>
                  </a:txBody>
                  <a:tcPr marL="7620" marR="7620" marT="7620" marB="0" anchor="b"/>
                </a:tc>
                <a:extLst>
                  <a:ext uri="{0D108BD9-81ED-4DB2-BD59-A6C34878D82A}">
                    <a16:rowId xmlns:a16="http://schemas.microsoft.com/office/drawing/2014/main" val="2434542379"/>
                  </a:ext>
                </a:extLst>
              </a:tr>
              <a:tr h="317029">
                <a:tc>
                  <a:txBody>
                    <a:bodyPr/>
                    <a:lstStyle/>
                    <a:p>
                      <a:pPr algn="ctr"/>
                      <a:r>
                        <a:rPr lang="en-GB" dirty="0"/>
                        <a:t>6</a:t>
                      </a:r>
                    </a:p>
                  </a:txBody>
                  <a:tcPr/>
                </a:tc>
                <a:tc>
                  <a:txBody>
                    <a:bodyPr/>
                    <a:lstStyle/>
                    <a:p>
                      <a:pPr algn="ctr" fontAlgn="b"/>
                      <a:r>
                        <a:rPr lang="en-GB" sz="1800" b="0" i="0" u="none" strike="noStrike" dirty="0">
                          <a:solidFill>
                            <a:srgbClr val="000000"/>
                          </a:solidFill>
                          <a:effectLst/>
                          <a:latin typeface="Arial" panose="020B0604020202020204" pitchFamily="34" charset="0"/>
                        </a:rPr>
                        <a:t>600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6.00</a:t>
                      </a:r>
                    </a:p>
                  </a:txBody>
                  <a:tcPr marL="7620" marR="7620" marT="7620" marB="0" anchor="b"/>
                </a:tc>
                <a:extLst>
                  <a:ext uri="{0D108BD9-81ED-4DB2-BD59-A6C34878D82A}">
                    <a16:rowId xmlns:a16="http://schemas.microsoft.com/office/drawing/2014/main" val="1139498905"/>
                  </a:ext>
                </a:extLst>
              </a:tr>
              <a:tr h="317029">
                <a:tc>
                  <a:txBody>
                    <a:bodyPr/>
                    <a:lstStyle/>
                    <a:p>
                      <a:pPr algn="ctr"/>
                      <a:r>
                        <a:rPr lang="en-GB" dirty="0"/>
                        <a:t>7</a:t>
                      </a:r>
                    </a:p>
                  </a:txBody>
                  <a:tcPr/>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5.00</a:t>
                      </a:r>
                    </a:p>
                  </a:txBody>
                  <a:tcPr marL="7620" marR="7620" marT="7620" marB="0" anchor="b"/>
                </a:tc>
                <a:extLst>
                  <a:ext uri="{0D108BD9-81ED-4DB2-BD59-A6C34878D82A}">
                    <a16:rowId xmlns:a16="http://schemas.microsoft.com/office/drawing/2014/main" val="240275796"/>
                  </a:ext>
                </a:extLst>
              </a:tr>
              <a:tr h="317029">
                <a:tc>
                  <a:txBody>
                    <a:bodyPr/>
                    <a:lstStyle/>
                    <a:p>
                      <a:pPr algn="ctr"/>
                      <a:r>
                        <a:rPr lang="en-GB" dirty="0"/>
                        <a:t>8</a:t>
                      </a:r>
                    </a:p>
                  </a:txBody>
                  <a:tcPr/>
                </a:tc>
                <a:tc>
                  <a:txBody>
                    <a:bodyPr/>
                    <a:lstStyle/>
                    <a:p>
                      <a:pPr algn="ctr" fontAlgn="b"/>
                      <a:r>
                        <a:rPr lang="en-GB" sz="1800" b="0" i="0" u="none" strike="noStrike" dirty="0">
                          <a:solidFill>
                            <a:srgbClr val="000000"/>
                          </a:solidFill>
                          <a:effectLst/>
                          <a:latin typeface="Arial" panose="020B0604020202020204" pitchFamily="34" charset="0"/>
                        </a:rPr>
                        <a:t>400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4.00</a:t>
                      </a:r>
                    </a:p>
                  </a:txBody>
                  <a:tcPr marL="7620" marR="7620" marT="7620" marB="0" anchor="b"/>
                </a:tc>
                <a:extLst>
                  <a:ext uri="{0D108BD9-81ED-4DB2-BD59-A6C34878D82A}">
                    <a16:rowId xmlns:a16="http://schemas.microsoft.com/office/drawing/2014/main" val="2668597636"/>
                  </a:ext>
                </a:extLst>
              </a:tr>
              <a:tr h="317029">
                <a:tc>
                  <a:txBody>
                    <a:bodyPr/>
                    <a:lstStyle/>
                    <a:p>
                      <a:pPr algn="ctr"/>
                      <a:r>
                        <a:rPr lang="en-GB" dirty="0"/>
                        <a:t>9</a:t>
                      </a:r>
                    </a:p>
                  </a:txBody>
                  <a:tcPr/>
                </a:tc>
                <a:tc>
                  <a:txBody>
                    <a:bodyPr/>
                    <a:lstStyle/>
                    <a:p>
                      <a:pPr algn="ctr" fontAlgn="b"/>
                      <a:r>
                        <a:rPr lang="en-GB" sz="1800" b="0" i="0" u="none" strike="noStrike" dirty="0">
                          <a:solidFill>
                            <a:srgbClr val="000000"/>
                          </a:solidFill>
                          <a:effectLst/>
                          <a:latin typeface="Arial" panose="020B0604020202020204" pitchFamily="34" charset="0"/>
                        </a:rPr>
                        <a:t>300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3.00</a:t>
                      </a:r>
                    </a:p>
                  </a:txBody>
                  <a:tcPr marL="7620" marR="7620" marT="7620" marB="0" anchor="b"/>
                </a:tc>
                <a:extLst>
                  <a:ext uri="{0D108BD9-81ED-4DB2-BD59-A6C34878D82A}">
                    <a16:rowId xmlns:a16="http://schemas.microsoft.com/office/drawing/2014/main" val="2132204271"/>
                  </a:ext>
                </a:extLst>
              </a:tr>
              <a:tr h="317029">
                <a:tc>
                  <a:txBody>
                    <a:bodyPr/>
                    <a:lstStyle/>
                    <a:p>
                      <a:pPr algn="ctr"/>
                      <a:r>
                        <a:rPr lang="en-GB" dirty="0"/>
                        <a:t>10</a:t>
                      </a:r>
                    </a:p>
                  </a:txBody>
                  <a:tcPr/>
                </a:tc>
                <a:tc>
                  <a:txBody>
                    <a:bodyPr/>
                    <a:lstStyle/>
                    <a:p>
                      <a:pPr algn="ctr" fontAlgn="b"/>
                      <a:r>
                        <a:rPr lang="en-GB" sz="1800" b="0" i="0" u="none" strike="noStrike" dirty="0">
                          <a:solidFill>
                            <a:srgbClr val="000000"/>
                          </a:solidFill>
                          <a:effectLst/>
                          <a:latin typeface="Arial" panose="020B0604020202020204" pitchFamily="34" charset="0"/>
                        </a:rPr>
                        <a:t>200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2.00</a:t>
                      </a:r>
                    </a:p>
                  </a:txBody>
                  <a:tcPr marL="7620" marR="7620" marT="7620" marB="0" anchor="b"/>
                </a:tc>
                <a:extLst>
                  <a:ext uri="{0D108BD9-81ED-4DB2-BD59-A6C34878D82A}">
                    <a16:rowId xmlns:a16="http://schemas.microsoft.com/office/drawing/2014/main" val="2167356977"/>
                  </a:ext>
                </a:extLst>
              </a:tr>
              <a:tr h="317029">
                <a:tc>
                  <a:txBody>
                    <a:bodyPr/>
                    <a:lstStyle/>
                    <a:p>
                      <a:pPr algn="ctr"/>
                      <a:r>
                        <a:rPr lang="en-GB" dirty="0"/>
                        <a:t>11</a:t>
                      </a:r>
                    </a:p>
                  </a:txBody>
                  <a:tcPr/>
                </a:tc>
                <a:tc>
                  <a:txBody>
                    <a:bodyPr/>
                    <a:lstStyle/>
                    <a:p>
                      <a:pPr algn="ctr" fontAlgn="b"/>
                      <a:r>
                        <a:rPr lang="en-GB" sz="1800" b="0" i="0" u="none" strike="noStrike" dirty="0">
                          <a:solidFill>
                            <a:srgbClr val="000000"/>
                          </a:solidFill>
                          <a:effectLst/>
                          <a:latin typeface="Arial" panose="020B0604020202020204" pitchFamily="34" charset="0"/>
                        </a:rPr>
                        <a:t>100</a:t>
                      </a:r>
                    </a:p>
                  </a:txBody>
                  <a:tcPr marL="7620" marR="7620" marT="7620" marB="0" anchor="b"/>
                </a:tc>
                <a:tc>
                  <a:txBody>
                    <a:bodyPr/>
                    <a:lstStyle/>
                    <a:p>
                      <a:pPr algn="ctr" fontAlgn="b"/>
                      <a:r>
                        <a:rPr lang="en-GB" sz="1800" b="0" i="0" u="none" strike="noStrike" dirty="0">
                          <a:solidFill>
                            <a:srgbClr val="000000"/>
                          </a:solidFill>
                          <a:effectLst/>
                          <a:latin typeface="Arial" panose="020B0604020202020204" pitchFamily="34" charset="0"/>
                        </a:rPr>
                        <a:t>1.00</a:t>
                      </a:r>
                    </a:p>
                  </a:txBody>
                  <a:tcPr marL="7620" marR="7620" marT="7620" marB="0" anchor="b"/>
                </a:tc>
                <a:extLst>
                  <a:ext uri="{0D108BD9-81ED-4DB2-BD59-A6C34878D82A}">
                    <a16:rowId xmlns:a16="http://schemas.microsoft.com/office/drawing/2014/main" val="2082886654"/>
                  </a:ext>
                </a:extLst>
              </a:tr>
            </a:tbl>
          </a:graphicData>
        </a:graphic>
      </p:graphicFrame>
    </p:spTree>
    <p:extLst>
      <p:ext uri="{BB962C8B-B14F-4D97-AF65-F5344CB8AC3E}">
        <p14:creationId xmlns:p14="http://schemas.microsoft.com/office/powerpoint/2010/main" val="40802690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The market demand for shirts 3</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669B90A-F9EC-4716-0D83-AFA5F4FAA4D2}"/>
              </a:ext>
            </a:extLst>
          </p:cNvPr>
          <p:cNvPicPr>
            <a:picLocks noChangeAspect="1"/>
          </p:cNvPicPr>
          <p:nvPr/>
        </p:nvPicPr>
        <p:blipFill>
          <a:blip r:embed="rId3"/>
          <a:stretch>
            <a:fillRect/>
          </a:stretch>
        </p:blipFill>
        <p:spPr>
          <a:xfrm>
            <a:off x="899593" y="1340768"/>
            <a:ext cx="7285232" cy="4210902"/>
          </a:xfrm>
          <a:prstGeom prst="rect">
            <a:avLst/>
          </a:prstGeom>
        </p:spPr>
      </p:pic>
    </p:spTree>
    <p:extLst>
      <p:ext uri="{BB962C8B-B14F-4D97-AF65-F5344CB8AC3E}">
        <p14:creationId xmlns:p14="http://schemas.microsoft.com/office/powerpoint/2010/main" val="182670517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The market demand for shirts 4</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pPr marL="0" indent="0">
              <a:buNone/>
            </a:pPr>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4838819-DC03-7141-0ADD-E2152F57B75A}"/>
              </a:ext>
            </a:extLst>
          </p:cNvPr>
          <p:cNvPicPr>
            <a:picLocks noChangeAspect="1"/>
          </p:cNvPicPr>
          <p:nvPr/>
        </p:nvPicPr>
        <p:blipFill>
          <a:blip r:embed="rId3"/>
          <a:stretch>
            <a:fillRect/>
          </a:stretch>
        </p:blipFill>
        <p:spPr>
          <a:xfrm>
            <a:off x="1043608" y="1412776"/>
            <a:ext cx="7200799" cy="4137012"/>
          </a:xfrm>
          <a:prstGeom prst="rect">
            <a:avLst/>
          </a:prstGeom>
        </p:spPr>
      </p:pic>
    </p:spTree>
    <p:extLst>
      <p:ext uri="{BB962C8B-B14F-4D97-AF65-F5344CB8AC3E}">
        <p14:creationId xmlns:p14="http://schemas.microsoft.com/office/powerpoint/2010/main" val="4958065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The market demand for shirts 5</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pPr marL="0" indent="0">
              <a:buNone/>
            </a:pPr>
            <a:r>
              <a:rPr lang="en-GB" sz="2700" dirty="0">
                <a:solidFill>
                  <a:schemeClr val="tx2">
                    <a:lumMod val="20000"/>
                    <a:lumOff val="80000"/>
                  </a:schemeClr>
                </a:solidFill>
                <a:cs typeface="Times New Roman" panose="02020603050405020304" pitchFamily="18" charset="0"/>
              </a:rPr>
              <a:t>So, we now have a market demand for shirts, a combination of David’s and Martin’s demand</a:t>
            </a:r>
          </a:p>
          <a:p>
            <a:pPr marL="0" indent="0">
              <a:buNone/>
            </a:pPr>
            <a:endParaRPr lang="en-GB" sz="2700" dirty="0">
              <a:solidFill>
                <a:schemeClr val="tx2">
                  <a:lumMod val="20000"/>
                  <a:lumOff val="80000"/>
                </a:schemeClr>
              </a:solidFill>
              <a:cs typeface="Times New Roman" panose="02020603050405020304" pitchFamily="18" charset="0"/>
            </a:endParaRPr>
          </a:p>
          <a:p>
            <a:pPr marL="0" indent="0">
              <a:buNone/>
            </a:pPr>
            <a:r>
              <a:rPr lang="en-GB" sz="2700" dirty="0">
                <a:solidFill>
                  <a:schemeClr val="tx2">
                    <a:lumMod val="20000"/>
                    <a:lumOff val="80000"/>
                  </a:schemeClr>
                </a:solidFill>
                <a:latin typeface="+mj-lt"/>
                <a:cs typeface="Times New Roman" panose="02020603050405020304" pitchFamily="18" charset="0"/>
              </a:rPr>
              <a:t>At a market asking price of £5, the total demand is Martin’s seven shirts plus David’s three, totalling 10 shirts</a:t>
            </a:r>
          </a:p>
          <a:p>
            <a:pPr marL="0" indent="0">
              <a:buNone/>
            </a:pPr>
            <a:endParaRPr lang="en-GB" sz="2700" dirty="0">
              <a:solidFill>
                <a:schemeClr val="bg1"/>
              </a:solidFill>
              <a:latin typeface="+mj-lt"/>
              <a:cs typeface="Times New Roman" panose="02020603050405020304" pitchFamily="18" charset="0"/>
            </a:endParaRPr>
          </a:p>
          <a:p>
            <a:pPr marL="0" indent="0">
              <a:buNone/>
            </a:pPr>
            <a:r>
              <a:rPr lang="en-GB" sz="2700" dirty="0">
                <a:solidFill>
                  <a:srgbClr val="FFFF00"/>
                </a:solidFill>
                <a:latin typeface="+mj-lt"/>
                <a:cs typeface="Times New Roman" panose="02020603050405020304" pitchFamily="18" charset="0"/>
              </a:rPr>
              <a:t>Question…</a:t>
            </a:r>
          </a:p>
          <a:p>
            <a:pPr marL="0" indent="0">
              <a:buNone/>
            </a:pPr>
            <a:r>
              <a:rPr lang="en-GB" sz="2700" dirty="0">
                <a:solidFill>
                  <a:srgbClr val="FFFF00"/>
                </a:solidFill>
                <a:latin typeface="+mj-lt"/>
                <a:cs typeface="Times New Roman" panose="02020603050405020304" pitchFamily="18" charset="0"/>
              </a:rPr>
              <a:t>What would the market demand for shirts be at an asking price of £1.25?</a:t>
            </a:r>
          </a:p>
        </p:txBody>
      </p:sp>
    </p:spTree>
    <p:extLst>
      <p:ext uri="{BB962C8B-B14F-4D97-AF65-F5344CB8AC3E}">
        <p14:creationId xmlns:p14="http://schemas.microsoft.com/office/powerpoint/2010/main" val="375038776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Autofit/>
          </a:bodyPr>
          <a:lstStyle/>
          <a:p>
            <a:r>
              <a:rPr lang="en-GB" sz="3200" dirty="0">
                <a:solidFill>
                  <a:schemeClr val="tx2"/>
                </a:solidFill>
              </a:rPr>
              <a:t>The derivation of the market demand curve</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endParaRPr lang="en-GB" sz="2700" dirty="0">
              <a:solidFill>
                <a:srgbClr val="FFFF00"/>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endParaRPr lang="en-GB" sz="2700" dirty="0">
              <a:solidFill>
                <a:schemeClr val="bg1"/>
              </a:solidFill>
              <a:cs typeface="Times New Roman" panose="02020603050405020304" pitchFamily="18" charset="0"/>
            </a:endParaRPr>
          </a:p>
          <a:p>
            <a:pPr marL="0" indent="0">
              <a:buNone/>
            </a:pPr>
            <a:endParaRPr lang="en-GB" sz="27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Chart 4">
            <a:extLst>
              <a:ext uri="{FF2B5EF4-FFF2-40B4-BE49-F238E27FC236}">
                <a16:creationId xmlns:a16="http://schemas.microsoft.com/office/drawing/2014/main" id="{5D631E3A-70C2-A515-A227-125F7826069B}"/>
              </a:ext>
            </a:extLst>
          </p:cNvPr>
          <p:cNvGraphicFramePr>
            <a:graphicFrameLocks/>
          </p:cNvGraphicFramePr>
          <p:nvPr>
            <p:extLst>
              <p:ext uri="{D42A27DB-BD31-4B8C-83A1-F6EECF244321}">
                <p14:modId xmlns:p14="http://schemas.microsoft.com/office/powerpoint/2010/main" val="3198501622"/>
              </p:ext>
            </p:extLst>
          </p:nvPr>
        </p:nvGraphicFramePr>
        <p:xfrm>
          <a:off x="539552" y="1340768"/>
          <a:ext cx="7704856" cy="403244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5095938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Income and demand 1</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r>
              <a:rPr lang="en-GB" sz="2700" dirty="0">
                <a:solidFill>
                  <a:schemeClr val="tx2">
                    <a:lumMod val="20000"/>
                    <a:lumOff val="80000"/>
                  </a:schemeClr>
                </a:solidFill>
                <a:cs typeface="Times New Roman" panose="02020603050405020304" pitchFamily="18" charset="0"/>
              </a:rPr>
              <a:t>In the next session we will be looking at the factors that influence demand</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However, just to finish off our look at basic demand and marginal utility, it is important to think about how income may affect demand</a:t>
            </a:r>
          </a:p>
          <a:p>
            <a:endParaRPr lang="en-GB" sz="2700" dirty="0">
              <a:solidFill>
                <a:schemeClr val="tx2">
                  <a:lumMod val="20000"/>
                  <a:lumOff val="80000"/>
                </a:schemeClr>
              </a:solidFill>
              <a:cs typeface="Times New Roman" panose="02020603050405020304" pitchFamily="18" charset="0"/>
            </a:endParaRPr>
          </a:p>
          <a:p>
            <a:r>
              <a:rPr lang="en-GB" sz="2700" dirty="0">
                <a:solidFill>
                  <a:schemeClr val="tx2">
                    <a:lumMod val="20000"/>
                    <a:lumOff val="80000"/>
                  </a:schemeClr>
                </a:solidFill>
                <a:cs typeface="Times New Roman" panose="02020603050405020304" pitchFamily="18" charset="0"/>
              </a:rPr>
              <a:t>Moreover, this relates to the type of goods we may buy as income changes</a:t>
            </a:r>
          </a:p>
        </p:txBody>
      </p:sp>
    </p:spTree>
    <p:extLst>
      <p:ext uri="{BB962C8B-B14F-4D97-AF65-F5344CB8AC3E}">
        <p14:creationId xmlns:p14="http://schemas.microsoft.com/office/powerpoint/2010/main" val="381658621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EBA8-D13E-4DC1-BC20-640D481A89B5}"/>
              </a:ext>
            </a:extLst>
          </p:cNvPr>
          <p:cNvSpPr>
            <a:spLocks noGrp="1"/>
          </p:cNvSpPr>
          <p:nvPr>
            <p:ph type="title"/>
          </p:nvPr>
        </p:nvSpPr>
        <p:spPr>
          <a:xfrm>
            <a:off x="0" y="1"/>
            <a:ext cx="9144000" cy="908720"/>
          </a:xfrm>
          <a:solidFill>
            <a:schemeClr val="tx2">
              <a:lumMod val="20000"/>
              <a:lumOff val="80000"/>
            </a:schemeClr>
          </a:solidFill>
        </p:spPr>
        <p:txBody>
          <a:bodyPr>
            <a:normAutofit/>
          </a:bodyPr>
          <a:lstStyle/>
          <a:p>
            <a:r>
              <a:rPr lang="en-GB" sz="4000" dirty="0">
                <a:solidFill>
                  <a:schemeClr val="tx2"/>
                </a:solidFill>
              </a:rPr>
              <a:t>Income and demand 2</a:t>
            </a:r>
          </a:p>
        </p:txBody>
      </p:sp>
      <p:sp>
        <p:nvSpPr>
          <p:cNvPr id="4" name="Content Placeholder 3">
            <a:extLst>
              <a:ext uri="{FF2B5EF4-FFF2-40B4-BE49-F238E27FC236}">
                <a16:creationId xmlns:a16="http://schemas.microsoft.com/office/drawing/2014/main" id="{6AA8B2C6-DB46-4CC5-9672-3AE557E06585}"/>
              </a:ext>
            </a:extLst>
          </p:cNvPr>
          <p:cNvSpPr>
            <a:spLocks noGrp="1"/>
          </p:cNvSpPr>
          <p:nvPr>
            <p:ph idx="1"/>
          </p:nvPr>
        </p:nvSpPr>
        <p:spPr>
          <a:xfrm>
            <a:off x="0" y="908721"/>
            <a:ext cx="9144000" cy="4824535"/>
          </a:xfrm>
          <a:solidFill>
            <a:schemeClr val="tx2">
              <a:lumMod val="75000"/>
            </a:schemeClr>
          </a:solidFill>
        </p:spPr>
        <p:txBody>
          <a:bodyPr>
            <a:normAutofit/>
          </a:bodyPr>
          <a:lstStyle/>
          <a:p>
            <a:pPr marL="0" indent="0">
              <a:buNone/>
            </a:pPr>
            <a:r>
              <a:rPr lang="en-GB" sz="2700" dirty="0">
                <a:solidFill>
                  <a:schemeClr val="tx2">
                    <a:lumMod val="20000"/>
                    <a:lumOff val="80000"/>
                  </a:schemeClr>
                </a:solidFill>
                <a:cs typeface="Times New Roman" panose="02020603050405020304" pitchFamily="18" charset="0"/>
              </a:rPr>
              <a:t>Normal, inferior, and luxury goods</a:t>
            </a:r>
          </a:p>
        </p:txBody>
      </p:sp>
      <p:graphicFrame>
        <p:nvGraphicFramePr>
          <p:cNvPr id="5" name="Table 4">
            <a:extLst>
              <a:ext uri="{FF2B5EF4-FFF2-40B4-BE49-F238E27FC236}">
                <a16:creationId xmlns:a16="http://schemas.microsoft.com/office/drawing/2014/main" id="{733D7945-BBFB-752D-5B35-5515ADFE728A}"/>
              </a:ext>
            </a:extLst>
          </p:cNvPr>
          <p:cNvGraphicFramePr>
            <a:graphicFrameLocks noGrp="1"/>
          </p:cNvGraphicFramePr>
          <p:nvPr>
            <p:extLst>
              <p:ext uri="{D42A27DB-BD31-4B8C-83A1-F6EECF244321}">
                <p14:modId xmlns:p14="http://schemas.microsoft.com/office/powerpoint/2010/main" val="2956989677"/>
              </p:ext>
            </p:extLst>
          </p:nvPr>
        </p:nvGraphicFramePr>
        <p:xfrm>
          <a:off x="1079611" y="2035797"/>
          <a:ext cx="6984777" cy="2547664"/>
        </p:xfrm>
        <a:graphic>
          <a:graphicData uri="http://schemas.openxmlformats.org/drawingml/2006/table">
            <a:tbl>
              <a:tblPr firstRow="1" bandRow="1">
                <a:tableStyleId>{5C22544A-7EE6-4342-B048-85BDC9FD1C3A}</a:tableStyleId>
              </a:tblPr>
              <a:tblGrid>
                <a:gridCol w="2328259">
                  <a:extLst>
                    <a:ext uri="{9D8B030D-6E8A-4147-A177-3AD203B41FA5}">
                      <a16:colId xmlns:a16="http://schemas.microsoft.com/office/drawing/2014/main" val="890292571"/>
                    </a:ext>
                  </a:extLst>
                </a:gridCol>
                <a:gridCol w="2328259">
                  <a:extLst>
                    <a:ext uri="{9D8B030D-6E8A-4147-A177-3AD203B41FA5}">
                      <a16:colId xmlns:a16="http://schemas.microsoft.com/office/drawing/2014/main" val="1864377755"/>
                    </a:ext>
                  </a:extLst>
                </a:gridCol>
                <a:gridCol w="2328259">
                  <a:extLst>
                    <a:ext uri="{9D8B030D-6E8A-4147-A177-3AD203B41FA5}">
                      <a16:colId xmlns:a16="http://schemas.microsoft.com/office/drawing/2014/main" val="1836176566"/>
                    </a:ext>
                  </a:extLst>
                </a:gridCol>
              </a:tblGrid>
              <a:tr h="683748">
                <a:tc gridSpan="2">
                  <a:txBody>
                    <a:bodyPr/>
                    <a:lstStyle/>
                    <a:p>
                      <a:r>
                        <a:rPr lang="en-GB" dirty="0"/>
                        <a:t>Demand increases with income</a:t>
                      </a:r>
                    </a:p>
                  </a:txBody>
                  <a:tcPr/>
                </a:tc>
                <a:tc hMerge="1">
                  <a:txBody>
                    <a:bodyPr/>
                    <a:lstStyle/>
                    <a:p>
                      <a:endParaRPr lang="en-GB" dirty="0"/>
                    </a:p>
                  </a:txBody>
                  <a:tcPr/>
                </a:tc>
                <a:tc rowSpan="2">
                  <a:txBody>
                    <a:bodyPr/>
                    <a:lstStyle/>
                    <a:p>
                      <a:endParaRPr lang="en-GB" dirty="0"/>
                    </a:p>
                    <a:p>
                      <a:r>
                        <a:rPr lang="en-GB" dirty="0"/>
                        <a:t>Demand decreases with income</a:t>
                      </a:r>
                    </a:p>
                  </a:txBody>
                  <a:tcPr/>
                </a:tc>
                <a:extLst>
                  <a:ext uri="{0D108BD9-81ED-4DB2-BD59-A6C34878D82A}">
                    <a16:rowId xmlns:a16="http://schemas.microsoft.com/office/drawing/2014/main" val="2114868135"/>
                  </a:ext>
                </a:extLst>
              </a:tr>
              <a:tr h="1180168">
                <a:tc>
                  <a:txBody>
                    <a:bodyPr/>
                    <a:lstStyle/>
                    <a:p>
                      <a:r>
                        <a:rPr lang="en-GB" dirty="0"/>
                        <a:t>By less than the increase in income</a:t>
                      </a:r>
                    </a:p>
                  </a:txBody>
                  <a:tcPr/>
                </a:tc>
                <a:tc>
                  <a:txBody>
                    <a:bodyPr/>
                    <a:lstStyle/>
                    <a:p>
                      <a:r>
                        <a:rPr lang="en-GB" dirty="0"/>
                        <a:t>By more than the increase in income</a:t>
                      </a:r>
                    </a:p>
                  </a:txBody>
                  <a:tcPr/>
                </a:tc>
                <a:tc vMerge="1">
                  <a:txBody>
                    <a:bodyPr/>
                    <a:lstStyle/>
                    <a:p>
                      <a:endParaRPr lang="en-GB" dirty="0"/>
                    </a:p>
                  </a:txBody>
                  <a:tcPr/>
                </a:tc>
                <a:extLst>
                  <a:ext uri="{0D108BD9-81ED-4DB2-BD59-A6C34878D82A}">
                    <a16:rowId xmlns:a16="http://schemas.microsoft.com/office/drawing/2014/main" val="3081844929"/>
                  </a:ext>
                </a:extLst>
              </a:tr>
              <a:tr h="683748">
                <a:tc>
                  <a:txBody>
                    <a:bodyPr/>
                    <a:lstStyle/>
                    <a:p>
                      <a:r>
                        <a:rPr lang="en-GB" dirty="0"/>
                        <a:t>Normal good</a:t>
                      </a:r>
                    </a:p>
                  </a:txBody>
                  <a:tcPr/>
                </a:tc>
                <a:tc>
                  <a:txBody>
                    <a:bodyPr/>
                    <a:lstStyle/>
                    <a:p>
                      <a:r>
                        <a:rPr lang="en-GB" dirty="0"/>
                        <a:t>Luxury good</a:t>
                      </a:r>
                    </a:p>
                  </a:txBody>
                  <a:tcPr/>
                </a:tc>
                <a:tc>
                  <a:txBody>
                    <a:bodyPr/>
                    <a:lstStyle/>
                    <a:p>
                      <a:r>
                        <a:rPr lang="en-GB" dirty="0"/>
                        <a:t>Inferior good</a:t>
                      </a:r>
                    </a:p>
                  </a:txBody>
                  <a:tcPr/>
                </a:tc>
                <a:extLst>
                  <a:ext uri="{0D108BD9-81ED-4DB2-BD59-A6C34878D82A}">
                    <a16:rowId xmlns:a16="http://schemas.microsoft.com/office/drawing/2014/main" val="483638345"/>
                  </a:ext>
                </a:extLst>
              </a:tr>
            </a:tbl>
          </a:graphicData>
        </a:graphic>
      </p:graphicFrame>
    </p:spTree>
    <p:extLst>
      <p:ext uri="{BB962C8B-B14F-4D97-AF65-F5344CB8AC3E}">
        <p14:creationId xmlns:p14="http://schemas.microsoft.com/office/powerpoint/2010/main" val="345746938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9843</TotalTime>
  <Words>1096</Words>
  <Application>Microsoft Office PowerPoint</Application>
  <PresentationFormat>On-screen Show (4:3)</PresentationFormat>
  <Paragraphs>291</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20140311PresentationUWTSDTemplate</vt:lpstr>
      <vt:lpstr>Management Economics (LCBB003)</vt:lpstr>
      <vt:lpstr>Introduction 1 </vt:lpstr>
      <vt:lpstr>Introduction 2 </vt:lpstr>
      <vt:lpstr>Introduction 2</vt:lpstr>
      <vt:lpstr>Utils and marginal utility 1</vt:lpstr>
      <vt:lpstr>Utils and marginal utility 2</vt:lpstr>
      <vt:lpstr>Willingness to pay (WTP) 1</vt:lpstr>
      <vt:lpstr>Willingness to pay (WTP) 2</vt:lpstr>
      <vt:lpstr>Willingness to pay (WTP) 3</vt:lpstr>
      <vt:lpstr>Willingness to pay (WTP) 3</vt:lpstr>
      <vt:lpstr>What about price 1?</vt:lpstr>
      <vt:lpstr>What about price 2?</vt:lpstr>
      <vt:lpstr>What about price 3?</vt:lpstr>
      <vt:lpstr>What about the price 4?</vt:lpstr>
      <vt:lpstr>The market demand for shirts 1</vt:lpstr>
      <vt:lpstr>The market demand for shirts 1</vt:lpstr>
      <vt:lpstr>The market demand for shirts 2</vt:lpstr>
      <vt:lpstr>The market demand for shirts 3</vt:lpstr>
      <vt:lpstr>The market demand for shirts 4</vt:lpstr>
      <vt:lpstr>The market demand for shirts 5</vt:lpstr>
      <vt:lpstr>The derivation of the market demand curve</vt:lpstr>
      <vt:lpstr>Income and demand 1</vt:lpstr>
      <vt:lpstr>Income and demand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356</cp:revision>
  <cp:lastPrinted>2024-05-21T08:25:14Z</cp:lastPrinted>
  <dcterms:created xsi:type="dcterms:W3CDTF">2013-10-11T12:05:37Z</dcterms:created>
  <dcterms:modified xsi:type="dcterms:W3CDTF">2024-05-21T08:32:37Z</dcterms:modified>
</cp:coreProperties>
</file>