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ink/ink1.xml" ContentType="application/inkml+xml"/>
  <Override PartName="/ppt/ink/ink2.xml" ContentType="application/inkml+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04" r:id="rId1"/>
  </p:sldMasterIdLst>
  <p:notesMasterIdLst>
    <p:notesMasterId r:id="rId14"/>
  </p:notesMasterIdLst>
  <p:sldIdLst>
    <p:sldId id="256" r:id="rId2"/>
    <p:sldId id="257" r:id="rId3"/>
    <p:sldId id="266" r:id="rId4"/>
    <p:sldId id="265" r:id="rId5"/>
    <p:sldId id="258" r:id="rId6"/>
    <p:sldId id="261" r:id="rId7"/>
    <p:sldId id="263" r:id="rId8"/>
    <p:sldId id="264" r:id="rId9"/>
    <p:sldId id="259" r:id="rId10"/>
    <p:sldId id="260" r:id="rId11"/>
    <p:sldId id="262" r:id="rId12"/>
    <p:sldId id="267" r:id="rId1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qra Shafaqat (2519897)" userId="cdbf376f-0767-4b6c-85df-4d1854c537b0" providerId="ADAL" clId="{37C780E4-67D3-4AA3-82E0-16E8FF050D8A}"/>
    <pc:docChg chg="custSel addSld modSld sldOrd">
      <pc:chgData name="Iqra Shafaqat (2519897)" userId="cdbf376f-0767-4b6c-85df-4d1854c537b0" providerId="ADAL" clId="{37C780E4-67D3-4AA3-82E0-16E8FF050D8A}" dt="2026-02-16T02:40:34.298" v="19"/>
      <pc:docMkLst>
        <pc:docMk/>
      </pc:docMkLst>
      <pc:sldChg chg="add mod ord setBg">
        <pc:chgData name="Iqra Shafaqat (2519897)" userId="cdbf376f-0767-4b6c-85df-4d1854c537b0" providerId="ADAL" clId="{37C780E4-67D3-4AA3-82E0-16E8FF050D8A}" dt="2026-02-16T02:40:34.298" v="19"/>
        <pc:sldMkLst>
          <pc:docMk/>
          <pc:sldMk cId="2525399447" sldId="256"/>
        </pc:sldMkLst>
      </pc:sldChg>
      <pc:sldChg chg="add mod ord setBg">
        <pc:chgData name="Iqra Shafaqat (2519897)" userId="cdbf376f-0767-4b6c-85df-4d1854c537b0" providerId="ADAL" clId="{37C780E4-67D3-4AA3-82E0-16E8FF050D8A}" dt="2026-02-16T02:39:25.598" v="13"/>
        <pc:sldMkLst>
          <pc:docMk/>
          <pc:sldMk cId="667372707" sldId="257"/>
        </pc:sldMkLst>
      </pc:sldChg>
      <pc:sldChg chg="addSp delSp modSp mod">
        <pc:chgData name="Iqra Shafaqat (2519897)" userId="cdbf376f-0767-4b6c-85df-4d1854c537b0" providerId="ADAL" clId="{37C780E4-67D3-4AA3-82E0-16E8FF050D8A}" dt="2026-02-16T02:39:54.424" v="16" actId="478"/>
        <pc:sldMkLst>
          <pc:docMk/>
          <pc:sldMk cId="246472735" sldId="265"/>
        </pc:sldMkLst>
        <pc:spChg chg="add del mod">
          <ac:chgData name="Iqra Shafaqat (2519897)" userId="cdbf376f-0767-4b6c-85df-4d1854c537b0" providerId="ADAL" clId="{37C780E4-67D3-4AA3-82E0-16E8FF050D8A}" dt="2026-02-16T02:39:54.424" v="16" actId="478"/>
          <ac:spMkLst>
            <pc:docMk/>
            <pc:sldMk cId="246472735" sldId="265"/>
            <ac:spMk id="3" creationId="{09B625B6-455D-6F80-BB44-F9F8B7491A96}"/>
          </ac:spMkLst>
        </pc:spChg>
        <pc:spChg chg="del">
          <ac:chgData name="Iqra Shafaqat (2519897)" userId="cdbf376f-0767-4b6c-85df-4d1854c537b0" providerId="ADAL" clId="{37C780E4-67D3-4AA3-82E0-16E8FF050D8A}" dt="2026-02-16T02:39:51.889" v="15" actId="478"/>
          <ac:spMkLst>
            <pc:docMk/>
            <pc:sldMk cId="246472735" sldId="265"/>
            <ac:spMk id="5" creationId="{1BA45534-7F07-746E-E55F-F15924933E2F}"/>
          </ac:spMkLst>
        </pc:spChg>
      </pc:sldChg>
      <pc:sldChg chg="add mod setBg">
        <pc:chgData name="Iqra Shafaqat (2519897)" userId="cdbf376f-0767-4b6c-85df-4d1854c537b0" providerId="ADAL" clId="{37C780E4-67D3-4AA3-82E0-16E8FF050D8A}" dt="2026-02-16T02:39:44.168" v="14"/>
        <pc:sldMkLst>
          <pc:docMk/>
          <pc:sldMk cId="1435200570" sldId="266"/>
        </pc:sldMkLst>
      </pc:sldChg>
      <pc:sldChg chg="addSp delSp modSp new mod setBg">
        <pc:chgData name="Iqra Shafaqat (2519897)" userId="cdbf376f-0767-4b6c-85df-4d1854c537b0" providerId="ADAL" clId="{37C780E4-67D3-4AA3-82E0-16E8FF050D8A}" dt="2026-02-16T02:39:03.829" v="12"/>
        <pc:sldMkLst>
          <pc:docMk/>
          <pc:sldMk cId="3115624620" sldId="267"/>
        </pc:sldMkLst>
        <pc:spChg chg="del">
          <ac:chgData name="Iqra Shafaqat (2519897)" userId="cdbf376f-0767-4b6c-85df-4d1854c537b0" providerId="ADAL" clId="{37C780E4-67D3-4AA3-82E0-16E8FF050D8A}" dt="2026-02-16T02:38:17.605" v="10" actId="478"/>
          <ac:spMkLst>
            <pc:docMk/>
            <pc:sldMk cId="3115624620" sldId="267"/>
            <ac:spMk id="2" creationId="{AF374DB6-D63C-C0F7-FD81-0F720063C95C}"/>
          </ac:spMkLst>
        </pc:spChg>
        <pc:spChg chg="del">
          <ac:chgData name="Iqra Shafaqat (2519897)" userId="cdbf376f-0767-4b6c-85df-4d1854c537b0" providerId="ADAL" clId="{37C780E4-67D3-4AA3-82E0-16E8FF050D8A}" dt="2026-02-16T02:37:13.241" v="4" actId="22"/>
          <ac:spMkLst>
            <pc:docMk/>
            <pc:sldMk cId="3115624620" sldId="267"/>
            <ac:spMk id="3" creationId="{8487B8DC-3DBF-46F7-3631-CACDBCC0B0AF}"/>
          </ac:spMkLst>
        </pc:spChg>
        <pc:spChg chg="add mod">
          <ac:chgData name="Iqra Shafaqat (2519897)" userId="cdbf376f-0767-4b6c-85df-4d1854c537b0" providerId="ADAL" clId="{37C780E4-67D3-4AA3-82E0-16E8FF050D8A}" dt="2026-02-16T02:38:19.803" v="11" actId="1076"/>
          <ac:spMkLst>
            <pc:docMk/>
            <pc:sldMk cId="3115624620" sldId="267"/>
            <ac:spMk id="5" creationId="{ACC97E04-D366-2E1B-A41C-DA47467044EC}"/>
          </ac:spMkLst>
        </pc:spChg>
      </pc:sldChg>
    </pc:docChg>
  </pc:docChgLst>
  <pc:docChgLst>
    <pc:chgData name="Iqra Shafaqat (2519897)" userId="S::2519897@student.uwtsd.ac.uk::cdbf376f-0767-4b6c-85df-4d1854c537b0" providerId="AD" clId="Web-{BBB76D85-25AF-9E03-606D-B3F8D5E3304C}"/>
    <pc:docChg chg="delSld modSld sldOrd">
      <pc:chgData name="Iqra Shafaqat (2519897)" userId="S::2519897@student.uwtsd.ac.uk::cdbf376f-0767-4b6c-85df-4d1854c537b0" providerId="AD" clId="Web-{BBB76D85-25AF-9E03-606D-B3F8D5E3304C}" dt="2026-02-03T11:35:34.769" v="299"/>
      <pc:docMkLst>
        <pc:docMk/>
      </pc:docMkLst>
      <pc:sldChg chg="modSp">
        <pc:chgData name="Iqra Shafaqat (2519897)" userId="S::2519897@student.uwtsd.ac.uk::cdbf376f-0767-4b6c-85df-4d1854c537b0" providerId="AD" clId="Web-{BBB76D85-25AF-9E03-606D-B3F8D5E3304C}" dt="2026-02-03T11:30:50.931" v="194" actId="20577"/>
        <pc:sldMkLst>
          <pc:docMk/>
          <pc:sldMk cId="3455569642" sldId="258"/>
        </pc:sldMkLst>
        <pc:spChg chg="mod">
          <ac:chgData name="Iqra Shafaqat (2519897)" userId="S::2519897@student.uwtsd.ac.uk::cdbf376f-0767-4b6c-85df-4d1854c537b0" providerId="AD" clId="Web-{BBB76D85-25AF-9E03-606D-B3F8D5E3304C}" dt="2026-02-03T09:28:20.177" v="3" actId="20577"/>
          <ac:spMkLst>
            <pc:docMk/>
            <pc:sldMk cId="3455569642" sldId="258"/>
            <ac:spMk id="2" creationId="{633B2891-89A0-3B70-7FD6-4A0C1736A66B}"/>
          </ac:spMkLst>
        </pc:spChg>
        <pc:spChg chg="mod">
          <ac:chgData name="Iqra Shafaqat (2519897)" userId="S::2519897@student.uwtsd.ac.uk::cdbf376f-0767-4b6c-85df-4d1854c537b0" providerId="AD" clId="Web-{BBB76D85-25AF-9E03-606D-B3F8D5E3304C}" dt="2026-02-03T11:30:50.931" v="194" actId="20577"/>
          <ac:spMkLst>
            <pc:docMk/>
            <pc:sldMk cId="3455569642" sldId="258"/>
            <ac:spMk id="3" creationId="{8F0F866F-14AA-DA6D-4748-8293BD9D6062}"/>
          </ac:spMkLst>
        </pc:spChg>
      </pc:sldChg>
      <pc:sldChg chg="addSp delSp modSp">
        <pc:chgData name="Iqra Shafaqat (2519897)" userId="S::2519897@student.uwtsd.ac.uk::cdbf376f-0767-4b6c-85df-4d1854c537b0" providerId="AD" clId="Web-{BBB76D85-25AF-9E03-606D-B3F8D5E3304C}" dt="2026-02-03T11:35:34.769" v="299"/>
        <pc:sldMkLst>
          <pc:docMk/>
          <pc:sldMk cId="1893293108" sldId="261"/>
        </pc:sldMkLst>
        <pc:spChg chg="mod">
          <ac:chgData name="Iqra Shafaqat (2519897)" userId="S::2519897@student.uwtsd.ac.uk::cdbf376f-0767-4b6c-85df-4d1854c537b0" providerId="AD" clId="Web-{BBB76D85-25AF-9E03-606D-B3F8D5E3304C}" dt="2026-02-03T09:49:25.283" v="56" actId="20577"/>
          <ac:spMkLst>
            <pc:docMk/>
            <pc:sldMk cId="1893293108" sldId="261"/>
            <ac:spMk id="2" creationId="{FCB288D7-0C6E-39E5-5175-578BC1B5A489}"/>
          </ac:spMkLst>
        </pc:spChg>
      </pc:sldChg>
    </pc:docChg>
  </pc:docChgLst>
  <pc:docChgLst>
    <pc:chgData name="Iqra Shafaqat (2519897)" userId="cdbf376f-0767-4b6c-85df-4d1854c537b0" providerId="ADAL" clId="{17C4ABFE-EFA7-4128-B2FD-910DA8D8A263}"/>
    <pc:docChg chg="undo redo custSel mod addSld delSld modSld sldOrd addMainMaster delMainMaster">
      <pc:chgData name="Iqra Shafaqat (2519897)" userId="cdbf376f-0767-4b6c-85df-4d1854c537b0" providerId="ADAL" clId="{17C4ABFE-EFA7-4128-B2FD-910DA8D8A263}" dt="2026-02-13T15:26:50.998" v="1887" actId="1076"/>
      <pc:docMkLst>
        <pc:docMk/>
      </pc:docMkLst>
      <pc:sldChg chg="addSp delSp modSp mod setBg">
        <pc:chgData name="Iqra Shafaqat (2519897)" userId="cdbf376f-0767-4b6c-85df-4d1854c537b0" providerId="ADAL" clId="{17C4ABFE-EFA7-4128-B2FD-910DA8D8A263}" dt="2026-02-13T15:19:06.769" v="1818"/>
        <pc:sldMkLst>
          <pc:docMk/>
          <pc:sldMk cId="3455569642" sldId="258"/>
        </pc:sldMkLst>
        <pc:spChg chg="mod">
          <ac:chgData name="Iqra Shafaqat (2519897)" userId="cdbf376f-0767-4b6c-85df-4d1854c537b0" providerId="ADAL" clId="{17C4ABFE-EFA7-4128-B2FD-910DA8D8A263}" dt="2026-01-28T18:08:29.677" v="499" actId="25668"/>
          <ac:spMkLst>
            <pc:docMk/>
            <pc:sldMk cId="3455569642" sldId="258"/>
            <ac:spMk id="2" creationId="{633B2891-89A0-3B70-7FD6-4A0C1736A66B}"/>
          </ac:spMkLst>
        </pc:spChg>
        <pc:spChg chg="mod">
          <ac:chgData name="Iqra Shafaqat (2519897)" userId="cdbf376f-0767-4b6c-85df-4d1854c537b0" providerId="ADAL" clId="{17C4ABFE-EFA7-4128-B2FD-910DA8D8A263}" dt="2026-02-10T11:00:39.276" v="1511" actId="20577"/>
          <ac:spMkLst>
            <pc:docMk/>
            <pc:sldMk cId="3455569642" sldId="258"/>
            <ac:spMk id="3" creationId="{8F0F866F-14AA-DA6D-4748-8293BD9D6062}"/>
          </ac:spMkLst>
        </pc:spChg>
      </pc:sldChg>
      <pc:sldChg chg="modSp add mod ord setBg">
        <pc:chgData name="Iqra Shafaqat (2519897)" userId="cdbf376f-0767-4b6c-85df-4d1854c537b0" providerId="ADAL" clId="{17C4ABFE-EFA7-4128-B2FD-910DA8D8A263}" dt="2026-02-13T15:21:31.702" v="1847" actId="2084"/>
        <pc:sldMkLst>
          <pc:docMk/>
          <pc:sldMk cId="3225972665" sldId="259"/>
        </pc:sldMkLst>
        <pc:spChg chg="mod">
          <ac:chgData name="Iqra Shafaqat (2519897)" userId="cdbf376f-0767-4b6c-85df-4d1854c537b0" providerId="ADAL" clId="{17C4ABFE-EFA7-4128-B2FD-910DA8D8A263}" dt="2026-02-13T15:21:31.702" v="1847" actId="2084"/>
          <ac:spMkLst>
            <pc:docMk/>
            <pc:sldMk cId="3225972665" sldId="259"/>
            <ac:spMk id="2" creationId="{0A91FC41-77F9-042C-E5C1-08E565418A19}"/>
          </ac:spMkLst>
        </pc:spChg>
      </pc:sldChg>
      <pc:sldChg chg="add ord">
        <pc:chgData name="Iqra Shafaqat (2519897)" userId="cdbf376f-0767-4b6c-85df-4d1854c537b0" providerId="ADAL" clId="{17C4ABFE-EFA7-4128-B2FD-910DA8D8A263}" dt="2026-02-13T15:13:56.308" v="1752" actId="1076"/>
        <pc:sldMkLst>
          <pc:docMk/>
          <pc:sldMk cId="2962733088" sldId="260"/>
        </pc:sldMkLst>
      </pc:sldChg>
      <pc:sldChg chg="addSp delSp modSp mod setBg">
        <pc:chgData name="Iqra Shafaqat (2519897)" userId="cdbf376f-0767-4b6c-85df-4d1854c537b0" providerId="ADAL" clId="{17C4ABFE-EFA7-4128-B2FD-910DA8D8A263}" dt="2026-02-13T15:19:28.364" v="1825"/>
        <pc:sldMkLst>
          <pc:docMk/>
          <pc:sldMk cId="1893293108" sldId="261"/>
        </pc:sldMkLst>
        <pc:spChg chg="add mod">
          <ac:chgData name="Iqra Shafaqat (2519897)" userId="cdbf376f-0767-4b6c-85df-4d1854c537b0" providerId="ADAL" clId="{17C4ABFE-EFA7-4128-B2FD-910DA8D8A263}" dt="2026-02-10T11:09:03.145" v="1585" actId="1076"/>
          <ac:spMkLst>
            <pc:docMk/>
            <pc:sldMk cId="1893293108" sldId="261"/>
            <ac:spMk id="3" creationId="{64D51897-EF52-3D24-B1C1-F8B99ECC2915}"/>
          </ac:spMkLst>
        </pc:spChg>
        <pc:spChg chg="add mod">
          <ac:chgData name="Iqra Shafaqat (2519897)" userId="cdbf376f-0767-4b6c-85df-4d1854c537b0" providerId="ADAL" clId="{17C4ABFE-EFA7-4128-B2FD-910DA8D8A263}" dt="2026-02-10T10:32:38.217" v="1394" actId="1076"/>
          <ac:spMkLst>
            <pc:docMk/>
            <pc:sldMk cId="1893293108" sldId="261"/>
            <ac:spMk id="10" creationId="{7332FA99-CA89-9CFC-B0BD-19B322156392}"/>
          </ac:spMkLst>
        </pc:spChg>
        <pc:spChg chg="add mod">
          <ac:chgData name="Iqra Shafaqat (2519897)" userId="cdbf376f-0767-4b6c-85df-4d1854c537b0" providerId="ADAL" clId="{17C4ABFE-EFA7-4128-B2FD-910DA8D8A263}" dt="2026-02-10T10:55:59.921" v="1456" actId="1076"/>
          <ac:spMkLst>
            <pc:docMk/>
            <pc:sldMk cId="1893293108" sldId="261"/>
            <ac:spMk id="11" creationId="{8C9BFD06-819C-C403-B351-3CD9FFBEFB61}"/>
          </ac:spMkLst>
        </pc:spChg>
        <pc:picChg chg="add mod">
          <ac:chgData name="Iqra Shafaqat (2519897)" userId="cdbf376f-0767-4b6c-85df-4d1854c537b0" providerId="ADAL" clId="{17C4ABFE-EFA7-4128-B2FD-910DA8D8A263}" dt="2026-02-10T10:56:06.758" v="1460" actId="1076"/>
          <ac:picMkLst>
            <pc:docMk/>
            <pc:sldMk cId="1893293108" sldId="261"/>
            <ac:picMk id="21" creationId="{5B557142-27E3-0242-0128-6672FBFA9592}"/>
          </ac:picMkLst>
        </pc:picChg>
      </pc:sldChg>
      <pc:sldChg chg="addSp delSp modSp new mod setBg">
        <pc:chgData name="Iqra Shafaqat (2519897)" userId="cdbf376f-0767-4b6c-85df-4d1854c537b0" providerId="ADAL" clId="{17C4ABFE-EFA7-4128-B2FD-910DA8D8A263}" dt="2026-02-13T15:20:09.294" v="1834" actId="1076"/>
        <pc:sldMkLst>
          <pc:docMk/>
          <pc:sldMk cId="4292563208" sldId="262"/>
        </pc:sldMkLst>
        <pc:spChg chg="mod">
          <ac:chgData name="Iqra Shafaqat (2519897)" userId="cdbf376f-0767-4b6c-85df-4d1854c537b0" providerId="ADAL" clId="{17C4ABFE-EFA7-4128-B2FD-910DA8D8A263}" dt="2026-02-13T15:19:47.531" v="1828" actId="1076"/>
          <ac:spMkLst>
            <pc:docMk/>
            <pc:sldMk cId="4292563208" sldId="262"/>
            <ac:spMk id="2" creationId="{4AC86ABA-AE68-3ADD-034D-28F57F57BC47}"/>
          </ac:spMkLst>
        </pc:spChg>
        <pc:spChg chg="add del mod">
          <ac:chgData name="Iqra Shafaqat (2519897)" userId="cdbf376f-0767-4b6c-85df-4d1854c537b0" providerId="ADAL" clId="{17C4ABFE-EFA7-4128-B2FD-910DA8D8A263}" dt="2026-02-13T15:16:55.848" v="1806" actId="20577"/>
          <ac:spMkLst>
            <pc:docMk/>
            <pc:sldMk cId="4292563208" sldId="262"/>
            <ac:spMk id="4" creationId="{4B4BE705-44A9-F98E-0542-918556D82BEA}"/>
          </ac:spMkLst>
        </pc:spChg>
        <pc:spChg chg="add mod">
          <ac:chgData name="Iqra Shafaqat (2519897)" userId="cdbf376f-0767-4b6c-85df-4d1854c537b0" providerId="ADAL" clId="{17C4ABFE-EFA7-4128-B2FD-910DA8D8A263}" dt="2026-02-13T15:19:49.995" v="1829" actId="1076"/>
          <ac:spMkLst>
            <pc:docMk/>
            <pc:sldMk cId="4292563208" sldId="262"/>
            <ac:spMk id="5" creationId="{F2205D15-5BA9-79C2-1B8A-E3289320C1D9}"/>
          </ac:spMkLst>
        </pc:spChg>
        <pc:spChg chg="add mod">
          <ac:chgData name="Iqra Shafaqat (2519897)" userId="cdbf376f-0767-4b6c-85df-4d1854c537b0" providerId="ADAL" clId="{17C4ABFE-EFA7-4128-B2FD-910DA8D8A263}" dt="2026-02-13T15:20:03.744" v="1833" actId="1076"/>
          <ac:spMkLst>
            <pc:docMk/>
            <pc:sldMk cId="4292563208" sldId="262"/>
            <ac:spMk id="7" creationId="{9789139E-FF60-7CC2-BBA8-3CB969153B62}"/>
          </ac:spMkLst>
        </pc:spChg>
        <pc:spChg chg="add mod">
          <ac:chgData name="Iqra Shafaqat (2519897)" userId="cdbf376f-0767-4b6c-85df-4d1854c537b0" providerId="ADAL" clId="{17C4ABFE-EFA7-4128-B2FD-910DA8D8A263}" dt="2026-02-13T15:19:54.144" v="1830" actId="1076"/>
          <ac:spMkLst>
            <pc:docMk/>
            <pc:sldMk cId="4292563208" sldId="262"/>
            <ac:spMk id="9" creationId="{A920873D-2BC1-775B-E247-63044DDAA399}"/>
          </ac:spMkLst>
        </pc:spChg>
        <pc:spChg chg="add mod">
          <ac:chgData name="Iqra Shafaqat (2519897)" userId="cdbf376f-0767-4b6c-85df-4d1854c537b0" providerId="ADAL" clId="{17C4ABFE-EFA7-4128-B2FD-910DA8D8A263}" dt="2026-02-13T15:20:09.294" v="1834" actId="1076"/>
          <ac:spMkLst>
            <pc:docMk/>
            <pc:sldMk cId="4292563208" sldId="262"/>
            <ac:spMk id="10" creationId="{0777F85A-7443-2BB3-CF52-80AFD80AC579}"/>
          </ac:spMkLst>
        </pc:spChg>
        <pc:spChg chg="add mod">
          <ac:chgData name="Iqra Shafaqat (2519897)" userId="cdbf376f-0767-4b6c-85df-4d1854c537b0" providerId="ADAL" clId="{17C4ABFE-EFA7-4128-B2FD-910DA8D8A263}" dt="2026-02-13T15:19:57.869" v="1831" actId="1076"/>
          <ac:spMkLst>
            <pc:docMk/>
            <pc:sldMk cId="4292563208" sldId="262"/>
            <ac:spMk id="11" creationId="{ACF90814-2F52-4E69-89BE-13AC736170E1}"/>
          </ac:spMkLst>
        </pc:spChg>
      </pc:sldChg>
      <pc:sldChg chg="add ord">
        <pc:chgData name="Iqra Shafaqat (2519897)" userId="cdbf376f-0767-4b6c-85df-4d1854c537b0" providerId="ADAL" clId="{17C4ABFE-EFA7-4128-B2FD-910DA8D8A263}" dt="2026-02-13T15:12:46.313" v="1747" actId="1076"/>
        <pc:sldMkLst>
          <pc:docMk/>
          <pc:sldMk cId="1872406077" sldId="263"/>
        </pc:sldMkLst>
      </pc:sldChg>
      <pc:sldChg chg="add">
        <pc:chgData name="Iqra Shafaqat (2519897)" userId="cdbf376f-0767-4b6c-85df-4d1854c537b0" providerId="ADAL" clId="{17C4ABFE-EFA7-4128-B2FD-910DA8D8A263}" dt="2026-02-13T15:13:10.338" v="1748" actId="22"/>
        <pc:sldMkLst>
          <pc:docMk/>
          <pc:sldMk cId="1369772158" sldId="264"/>
        </pc:sldMkLst>
      </pc:sldChg>
      <pc:sldChg chg="addSp delSp modSp new mod setBg modClrScheme chgLayout">
        <pc:chgData name="Iqra Shafaqat (2519897)" userId="cdbf376f-0767-4b6c-85df-4d1854c537b0" providerId="ADAL" clId="{17C4ABFE-EFA7-4128-B2FD-910DA8D8A263}" dt="2026-02-13T15:26:50.998" v="1887" actId="1076"/>
        <pc:sldMkLst>
          <pc:docMk/>
          <pc:sldMk cId="246472735" sldId="265"/>
        </pc:sldMkLst>
        <pc:spChg chg="add mod">
          <ac:chgData name="Iqra Shafaqat (2519897)" userId="cdbf376f-0767-4b6c-85df-4d1854c537b0" providerId="ADAL" clId="{17C4ABFE-EFA7-4128-B2FD-910DA8D8A263}" dt="2026-02-13T15:24:32.851" v="1876" actId="255"/>
          <ac:spMkLst>
            <pc:docMk/>
            <pc:sldMk cId="246472735" sldId="265"/>
            <ac:spMk id="7" creationId="{67AE508F-F700-D027-C698-1D78F8041856}"/>
          </ac:spMkLst>
        </pc:spChg>
        <pc:picChg chg="add mod">
          <ac:chgData name="Iqra Shafaqat (2519897)" userId="cdbf376f-0767-4b6c-85df-4d1854c537b0" providerId="ADAL" clId="{17C4ABFE-EFA7-4128-B2FD-910DA8D8A263}" dt="2026-02-13T15:26:48.350" v="1886" actId="1076"/>
          <ac:picMkLst>
            <pc:docMk/>
            <pc:sldMk cId="246472735" sldId="265"/>
            <ac:picMk id="10" creationId="{6953A5DC-DC8C-0493-241F-058618DFF951}"/>
          </ac:picMkLst>
        </pc:picChg>
      </pc:sldChg>
    </pc:docChg>
  </pc:docChgLst>
  <pc:docChgLst>
    <pc:chgData name="Iqra Shafaqat (2519897)" userId="S::2519897@student.uwtsd.ac.uk::cdbf376f-0767-4b6c-85df-4d1854c537b0" providerId="AD" clId="Web-{1B476EDB-2261-C3C9-25C0-FC9B92FF648E}"/>
    <pc:docChg chg="mod addSld modSld addMainMaster delMainMaster">
      <pc:chgData name="Iqra Shafaqat (2519897)" userId="S::2519897@student.uwtsd.ac.uk::cdbf376f-0767-4b6c-85df-4d1854c537b0" providerId="AD" clId="Web-{1B476EDB-2261-C3C9-25C0-FC9B92FF648E}" dt="2026-01-20T12:43:58.692" v="78"/>
      <pc:docMkLst>
        <pc:docMk/>
      </pc:docMkLst>
      <pc:sldChg chg="new">
        <pc:chgData name="Iqra Shafaqat (2519897)" userId="S::2519897@student.uwtsd.ac.uk::cdbf376f-0767-4b6c-85df-4d1854c537b0" providerId="AD" clId="Web-{1B476EDB-2261-C3C9-25C0-FC9B92FF648E}" dt="2026-01-20T12:39:32.898" v="29"/>
        <pc:sldMkLst>
          <pc:docMk/>
          <pc:sldMk cId="3455569642" sldId="258"/>
        </pc:sldMkLst>
      </pc:sldChg>
      <pc:sldChg chg="new">
        <pc:chgData name="Iqra Shafaqat (2519897)" userId="S::2519897@student.uwtsd.ac.uk::cdbf376f-0767-4b6c-85df-4d1854c537b0" providerId="AD" clId="Web-{1B476EDB-2261-C3C9-25C0-FC9B92FF648E}" dt="2026-01-20T12:39:43.335" v="32"/>
        <pc:sldMkLst>
          <pc:docMk/>
          <pc:sldMk cId="1893293108" sldId="261"/>
        </pc:sldMkLst>
      </pc:sldChg>
    </pc:docChg>
  </pc:docChgLst>
  <pc:docChgLst>
    <pc:chgData name="Iqra Shafaqat (2519897)" userId="S::2519897@student.uwtsd.ac.uk::cdbf376f-0767-4b6c-85df-4d1854c537b0" providerId="AD" clId="Web-{AC27BBBC-9C5E-4E6E-B223-DBFECFD23707}"/>
    <pc:docChg chg="delSld modSld">
      <pc:chgData name="Iqra Shafaqat (2519897)" userId="S::2519897@student.uwtsd.ac.uk::cdbf376f-0767-4b6c-85df-4d1854c537b0" providerId="AD" clId="Web-{AC27BBBC-9C5E-4E6E-B223-DBFECFD23707}" dt="2026-02-03T09:04:40.987" v="5" actId="20577"/>
      <pc:docMkLst>
        <pc:docMk/>
      </pc:docMkLst>
      <pc:sldChg chg="modSp">
        <pc:chgData name="Iqra Shafaqat (2519897)" userId="S::2519897@student.uwtsd.ac.uk::cdbf376f-0767-4b6c-85df-4d1854c537b0" providerId="AD" clId="Web-{AC27BBBC-9C5E-4E6E-B223-DBFECFD23707}" dt="2026-02-03T09:04:40.987" v="5" actId="20577"/>
        <pc:sldMkLst>
          <pc:docMk/>
          <pc:sldMk cId="3455569642" sldId="258"/>
        </pc:sldMkLst>
        <pc:spChg chg="mod">
          <ac:chgData name="Iqra Shafaqat (2519897)" userId="S::2519897@student.uwtsd.ac.uk::cdbf376f-0767-4b6c-85df-4d1854c537b0" providerId="AD" clId="Web-{AC27BBBC-9C5E-4E6E-B223-DBFECFD23707}" dt="2026-02-03T09:04:40.987" v="5" actId="20577"/>
          <ac:spMkLst>
            <pc:docMk/>
            <pc:sldMk cId="3455569642" sldId="258"/>
            <ac:spMk id="3" creationId="{8F0F866F-14AA-DA6D-4748-8293BD9D6062}"/>
          </ac:spMkLst>
        </pc:spChg>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03T11:37:01.587"/>
    </inkml:context>
    <inkml:brush xml:id="br0">
      <inkml:brushProperty name="width" value="0.035" units="cm"/>
      <inkml:brushProperty name="height" value="0.035" units="cm"/>
    </inkml:brush>
  </inkml:definitions>
  <inkml:trace contextRef="#ctx0" brushRef="#br0">0 698 20968,'0'11'0,"0"1"0,0-1 0,0 6 0,0 0 0,0 1 0,0-1 0,0 0 0,0 0 0,0 0 0,0 0 0,0 0 0,0 0 0,0 3 0,0 0 0,0 3 0,0 0 0,0-6 0,0 2 0,0 4 0,0-4 0,0 4 0,0-4 0,0-2 0,0 8 0,0 1 0,0 3 0,0 0 0,0-7 0,0 9 0,0 3 0,0 4 0,0-4 0,0-5 0,0 1 0,0 3 0,0 1 0,0 0 0,0 0 0,0 1 0,0-7 0,0 1 0,0-1 0,0-1 0,0 5 0,0-5 0,0 2 0,0-1 0,0-1 0,0 3 0,0-3 0,0-2 0,0 5 0,0-3 0,0 1 0,0 1 0,0-6 0,0 3 0,0-1 0,0-4 0,0 4 0,0-3 0,0-1 0,0-2 0,0-2 0,0 1 0,0-1 0,0 0 0,0 0 0,0 0 0,0 0 0,0 0 0,0 0 0,0 1 0,0-1 0,0 0 0,0 2 0,0 2 0,0 2 0,0-1 0,0-4 0,0-1 0,0 0 0,0 0 0,0 0 0,0 0 0,0 0 0,0 0 0,0 3 0,0 0 0,0 3 0,0 0 0,0-4 0,0 2 0,0 2 0,0 5 0,0-5 0,0-2 0,0-2 0,0-2 0,0 2 0,0 4 0,0-4 0,0 4 0,0-4 0,0-2 0,0 0 0,0 0 0,0 1 0,0-1 0,0 0 0,0 0 0,0 2 0,0 2 0,0 2 0,0 5 0,0-5 0,0 0 0,0 2 0,0-1 0,0 7 0,0-3 0,0 3 0,0-1 0,0 3 0,0-3 0,0 1 0,0 5 0,0-8 0,0 5 0,0 1 0,0 0 0,0 0 0,0-1 0,0-5 0,0 5 0,0-5 0,0 5 0,0 1 0,0 0 0,0 2 0,0 2 0,0 2 0,0 0 0,0-6 0,0 3 0,0 2 0,0-2 0,0 5 0,0-3 0,0 1 0,0 0 0,0-5 0,0-1 0,0 0 0,0 6 0,0 0 0,0-2 0,0-2 0,0 6 0,0 4 0,0 3 0,0 3 0,0-1 0,0 0 0,0 3 0,0 3 0,0-4 0,0 4 0,0-4 0,0-1 0,0-1 0,0 2 0,0 3 0,0 1 0,0 5 0,0-3 0,0 4 0,0 8 0,0-3 0,0 6 0,0-3 0,0-3 0,0 1 0,0-1 0,0 1 0,0-1 0,0 6 0,0 3 0,0-1 0,0 0 0,0 2 0,0-8 0,0-3 0,0-1 0,0-5 0,0 4 0,0 4 0,0 3 0,0 4 0,0-2 0,0 6 0,0 4 0,0 1 0,0 1 0,0 2 0,0 3 0,0 6 0,0-42 0,0 0 0,0 3 0,0 0-95,0 1 0,0 0 0,0 3 0,0 0 0,0-4 0,0 0 1,0 3-1,0 2 95,0 2 0,0 1 0,0 4 0,0 1 0,0 0 0,0 1 0,0-1 0,0 0 0,0 2 0,0-1 0,0-2 0,0 1 0,0 3 0,0 0 0,0 1 0,0 0-188,0 1 1,0 1 0,0 0 0,0 2 0,0 0 0,0 2 0,0 1 0,0 1 187,0 1 0,0 1 0,0 7 0,0 1 0,0 1 0,0 0 0,0 1 0,0 1-209,0-1 0,0 0 1,0 3-1,0 0 1,0-31-1,0 0 1,0 1-1,0 0 1,0 1-1,0-1 209,0 0 0,0 1 0,0 0 0,0 2 0,0 1 0,0 0 0,0-3 0,0 0 0,0 0 0,0 2 0,0 0 0,0 0 0,0 2 0,0 0 0,0 0 0,0 2 0,0 0 0,0 0 0,0-1 0,0 1 0,0 0 0,0-1 0,0-1 0,0 1 0,0-1 0,0 1 0,0-1 0,0 3 0,0 0 0,0 1 0,0 1 0,0 1 0,0 0 1,0 1-1,0 0 0,0 0 0,0 0 1,0 0 0,0-1 0,0-1 0,0-1 0,0-1 0,0-5 0,0 0 0,0 0 0,0-2 0,0 0 0,0 0 1,0 31 1,0-2-1,0-5 1,0-2 0,0-2-1,0-2 1,0-3 0,0-1 0,0-2 0,0-2 0,0-5 0,0 0 0,0-1 0,0-1 0,0-2 0,0 1 4,0-2 1,0-1-8,0-8 0,0-2 0,0-3 0,0-2 0,0 42 0</inkml:trace>
  <inkml:trace contextRef="#ctx0" brushRef="#br0" timeOffset="1533">0 44 21275,'0'-12'0,"0"1"0,0 5 0,0-5 0,0 7 0,0 4 0,0 11 0,0 5 0,0 1 0,0-6 0,0 3 0,0 3 0,0 4 0,0 7 0,0-3 0,0 2 0,0 3 0,0 4 0,0 4 0,0 4 0,0 2 0,0 2 0,0 7 0,0 4 0,0 6 0,0 1 0,0 1 0,0-2 0,0-8 0,0 4 0,0-2 0,0 0 0,0-2 0,0-7 0,0-2 0,0 1 0,0 3 0,0-5 0,0 1 0,0 0 0,0-3 0,0 7 0,0-6 0,0-1 0,0-1 0,0-9 0,0-3 0,0-1 0,0 1 0,0-5 0,0-2 0,0-4 0,0-2 0,0-6 0,0 1 0,0 1-2,0-5-4,0-1 4,0-22 1,0 4 1,0-12 0,0-4 0,0 0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03T11:37:05.237"/>
    </inkml:context>
    <inkml:brush xml:id="br0">
      <inkml:brushProperty name="width" value="0.035" units="cm"/>
      <inkml:brushProperty name="height" value="0.035" units="cm"/>
    </inkml:brush>
  </inkml:definitions>
  <inkml:trace contextRef="#ctx0" brushRef="#br0">0 1 21175,'0'17'0,"0"0"0,0 0 0,0 0 0,0 1 0,0-1 0,0 0 0,0 2 0,0 2 0,0 2 0,0-2 0,0-2 0,0-2 0,0 0 0,0 0 0,0 0 0,0 0 0,0 0 0,0 0 0,0 1 0,0-1 0,0 0 0,0 0 0,0 0 0,0-6 0,0 1 0,0-8 0,0 3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658ACA4-0060-2B42-8B31-5481B428861F}" type="datetimeFigureOut">
              <a:rPr lang="en-US" smtClean="0"/>
              <a:t>2/16/26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DB7F261-D538-0641-B585-DD4E002783AB}" type="slidenum">
              <a:rPr lang="en-US" smtClean="0"/>
              <a:t>‹#›</a:t>
            </a:fld>
            <a:endParaRPr lang="en-US"/>
          </a:p>
        </p:txBody>
      </p:sp>
    </p:spTree>
    <p:extLst>
      <p:ext uri="{BB962C8B-B14F-4D97-AF65-F5344CB8AC3E}">
        <p14:creationId xmlns:p14="http://schemas.microsoft.com/office/powerpoint/2010/main" val="27450874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F911D861-7431-DA4C-ABB0-E21E4F464E3A}" type="slidenum">
              <a:rPr lang="en-US" smtClean="0"/>
              <a:t>3</a:t>
            </a:fld>
            <a:endParaRPr lang="en-US"/>
          </a:p>
        </p:txBody>
      </p:sp>
    </p:spTree>
    <p:extLst>
      <p:ext uri="{BB962C8B-B14F-4D97-AF65-F5344CB8AC3E}">
        <p14:creationId xmlns:p14="http://schemas.microsoft.com/office/powerpoint/2010/main" val="135803450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GB"/>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48A87A34-81AB-432B-8DAE-1953F412C126}" type="datetimeFigureOut">
              <a:rPr lang="en-US" dirty="0"/>
              <a:t>2/16/26</a:t>
            </a:fld>
            <a:endParaRPr lang="en-US" dirty="0"/>
          </a:p>
        </p:txBody>
      </p:sp>
      <p:sp>
        <p:nvSpPr>
          <p:cNvPr id="5" name="Footer Placeholder 4"/>
          <p:cNvSpPr>
            <a:spLocks noGrp="1"/>
          </p:cNvSpPr>
          <p:nvPr>
            <p:ph type="ftr" sz="quarter" idx="11"/>
          </p:nvPr>
        </p:nvSpPr>
        <p:spPr>
          <a:xfrm>
            <a:off x="1876424" y="5410201"/>
            <a:ext cx="5124886" cy="365125"/>
          </a:xfrm>
        </p:spPr>
        <p:txBody>
          <a:bodyPr/>
          <a:lstStyle/>
          <a:p>
            <a:endParaRPr lang="en-US" dirty="0"/>
          </a:p>
        </p:txBody>
      </p:sp>
      <p:sp>
        <p:nvSpPr>
          <p:cNvPr id="6" name="Slide Number Placeholder 5"/>
          <p:cNvSpPr>
            <a:spLocks noGrp="1"/>
          </p:cNvSpPr>
          <p:nvPr>
            <p:ph type="sldNum" sz="quarter" idx="12"/>
          </p:nvPr>
        </p:nvSpPr>
        <p:spPr>
          <a:xfrm>
            <a:off x="9896911" y="5410199"/>
            <a:ext cx="771089" cy="365125"/>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3226753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2/16/26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908623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2/16/26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1514210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2/16/26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5102337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GB"/>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2/16/26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140935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2/16/26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8846061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2/16/26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7497345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2/16/26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1776266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2/16/26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2790249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GB"/>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2/16/26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9473507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GB"/>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2/16/26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58112321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GB"/>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2/16/26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4908198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GB"/>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2/16/26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2314193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GB"/>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2/16/26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50861981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GB"/>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2/16/26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0650045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2/16/26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20396883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2/16/26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7895753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2/16/26</a:t>
            </a:fld>
            <a:endParaRPr lang="en-US" dirty="0"/>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extLst>
      <p:ext uri="{BB962C8B-B14F-4D97-AF65-F5344CB8AC3E}">
        <p14:creationId xmlns:p14="http://schemas.microsoft.com/office/powerpoint/2010/main" val="3125057034"/>
      </p:ext>
    </p:extLst>
  </p:cSld>
  <p:clrMap bg1="dk1" tx1="lt1" bg2="dk2" tx2="lt2" accent1="accent1" accent2="accent2" accent3="accent3" accent4="accent4" accent5="accent5" accent6="accent6" hlink="hlink" folHlink="folHlink"/>
  <p:sldLayoutIdLst>
    <p:sldLayoutId id="2147483905" r:id="rId1"/>
    <p:sldLayoutId id="2147483906" r:id="rId2"/>
    <p:sldLayoutId id="2147483907" r:id="rId3"/>
    <p:sldLayoutId id="2147483908" r:id="rId4"/>
    <p:sldLayoutId id="2147483909" r:id="rId5"/>
    <p:sldLayoutId id="2147483910" r:id="rId6"/>
    <p:sldLayoutId id="2147483911" r:id="rId7"/>
    <p:sldLayoutId id="2147483912" r:id="rId8"/>
    <p:sldLayoutId id="2147483913" r:id="rId9"/>
    <p:sldLayoutId id="2147483914" r:id="rId10"/>
    <p:sldLayoutId id="2147483915" r:id="rId11"/>
    <p:sldLayoutId id="2147483916" r:id="rId12"/>
    <p:sldLayoutId id="2147483917" r:id="rId13"/>
    <p:sldLayoutId id="2147483918" r:id="rId14"/>
    <p:sldLayoutId id="2147483919" r:id="rId15"/>
    <p:sldLayoutId id="2147483920" r:id="rId16"/>
    <p:sldLayoutId id="2147483921"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customXml" Target="../ink/ink1.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customXml" Target="../ink/ink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Theknowledgeacademy.com" TargetMode="External"/><Relationship Id="rId7" Type="http://schemas.openxmlformats.org/officeDocument/2006/relationships/hyperlink" Target="http://www.cryoserver.com/blog/6-limitations-of-office-365" TargetMode="External"/><Relationship Id="rId2" Type="http://schemas.openxmlformats.org/officeDocument/2006/relationships/hyperlink" Target="http://azurhealthscience.com/the-challenges-medical-writers-have-with-ms-word-why-are-we-still-stuck/" TargetMode="External"/><Relationship Id="rId1" Type="http://schemas.openxmlformats.org/officeDocument/2006/relationships/slideLayout" Target="../slideLayouts/slideLayout2.xml"/><Relationship Id="rId6" Type="http://schemas.openxmlformats.org/officeDocument/2006/relationships/hyperlink" Target="http://www.applytosupply.digitalmarketplace.service.gov.uk/g-cloud/services/467659701181137" TargetMode="External"/><Relationship Id="rId5" Type="http://schemas.openxmlformats.org/officeDocument/2006/relationships/hyperlink" Target="http://Service.gov.uk" TargetMode="External"/><Relationship Id="rId4" Type="http://schemas.openxmlformats.org/officeDocument/2006/relationships/hyperlink" Target="http://www.theknowledgeacademy.com/blog/benefits-of-microsoft-offi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51FDF17-1CFB-E2FF-B719-18C487F441FC}"/>
              </a:ext>
            </a:extLst>
          </p:cNvPr>
          <p:cNvSpPr txBox="1">
            <a:spLocks noGrp="1" noRot="1" noMove="1" noResize="1" noEditPoints="1" noAdjustHandles="1" noChangeArrowheads="1" noChangeShapeType="1"/>
          </p:cNvSpPr>
          <p:nvPr/>
        </p:nvSpPr>
        <p:spPr>
          <a:xfrm>
            <a:off x="4840242" y="4690555"/>
            <a:ext cx="6699941" cy="1754326"/>
          </a:xfrm>
          <a:prstGeom prst="rect">
            <a:avLst/>
          </a:prstGeom>
          <a:noFill/>
        </p:spPr>
        <p:txBody>
          <a:bodyPr wrap="square" rtlCol="0">
            <a:spAutoFit/>
          </a:bodyPr>
          <a:lstStyle/>
          <a:p>
            <a:pPr algn="l"/>
            <a:r>
              <a:rPr lang="en-GB"/>
              <a:t>LCHS4007 </a:t>
            </a:r>
          </a:p>
          <a:p>
            <a:pPr algn="l"/>
            <a:r>
              <a:rPr lang="en-GB"/>
              <a:t>Digital Skills Research Methods </a:t>
            </a:r>
          </a:p>
          <a:p>
            <a:pPr algn="l"/>
            <a:r>
              <a:rPr lang="en-GB"/>
              <a:t>Aneesah 2519779</a:t>
            </a:r>
          </a:p>
          <a:p>
            <a:pPr algn="l"/>
            <a:r>
              <a:rPr lang="en-GB"/>
              <a:t>Iqra 2519897</a:t>
            </a:r>
          </a:p>
          <a:p>
            <a:pPr algn="l"/>
            <a:r>
              <a:rPr lang="en-GB" err="1"/>
              <a:t>Emeline</a:t>
            </a:r>
            <a:r>
              <a:rPr lang="en-GB"/>
              <a:t> </a:t>
            </a:r>
            <a:r>
              <a:rPr lang="en-US" sz="1800"/>
              <a:t>2519589</a:t>
            </a:r>
            <a:endParaRPr lang="en-GB"/>
          </a:p>
          <a:p>
            <a:pPr algn="l"/>
            <a:r>
              <a:rPr lang="en-GB"/>
              <a:t>Bianca </a:t>
            </a:r>
            <a:r>
              <a:rPr lang="en-GB" err="1"/>
              <a:t>Dodgen</a:t>
            </a:r>
            <a:r>
              <a:rPr lang="en-GB"/>
              <a:t> </a:t>
            </a:r>
            <a:endParaRPr lang="en-US"/>
          </a:p>
        </p:txBody>
      </p:sp>
      <p:sp>
        <p:nvSpPr>
          <p:cNvPr id="5" name="TextBox 4">
            <a:extLst>
              <a:ext uri="{FF2B5EF4-FFF2-40B4-BE49-F238E27FC236}">
                <a16:creationId xmlns:a16="http://schemas.microsoft.com/office/drawing/2014/main" id="{E2B4B6A0-217E-034D-5329-15834129F5D3}"/>
              </a:ext>
            </a:extLst>
          </p:cNvPr>
          <p:cNvSpPr txBox="1"/>
          <p:nvPr/>
        </p:nvSpPr>
        <p:spPr>
          <a:xfrm>
            <a:off x="147961" y="4505889"/>
            <a:ext cx="3279806" cy="369332"/>
          </a:xfrm>
          <a:prstGeom prst="rect">
            <a:avLst/>
          </a:prstGeom>
          <a:noFill/>
        </p:spPr>
        <p:txBody>
          <a:bodyPr wrap="square" rtlCol="0">
            <a:spAutoFit/>
          </a:bodyPr>
          <a:lstStyle/>
          <a:p>
            <a:pPr algn="l"/>
            <a:r>
              <a:rPr lang="en-GB"/>
              <a:t>Figure 1 </a:t>
            </a:r>
            <a:endParaRPr lang="en-US"/>
          </a:p>
        </p:txBody>
      </p:sp>
      <p:sp>
        <p:nvSpPr>
          <p:cNvPr id="6" name="TextBox 5">
            <a:extLst>
              <a:ext uri="{FF2B5EF4-FFF2-40B4-BE49-F238E27FC236}">
                <a16:creationId xmlns:a16="http://schemas.microsoft.com/office/drawing/2014/main" id="{BD81D136-F81B-58D9-F85B-CAC803E3725B}"/>
              </a:ext>
            </a:extLst>
          </p:cNvPr>
          <p:cNvSpPr txBox="1"/>
          <p:nvPr/>
        </p:nvSpPr>
        <p:spPr>
          <a:xfrm>
            <a:off x="4840242" y="774084"/>
            <a:ext cx="6515777" cy="1569660"/>
          </a:xfrm>
          <a:prstGeom prst="rect">
            <a:avLst/>
          </a:prstGeom>
          <a:noFill/>
        </p:spPr>
        <p:txBody>
          <a:bodyPr wrap="square" rtlCol="0">
            <a:spAutoFit/>
          </a:bodyPr>
          <a:lstStyle/>
          <a:p>
            <a:pPr algn="l"/>
            <a:r>
              <a:rPr lang="en-GB" sz="3200"/>
              <a:t>How Microsoft Word makes tasks more efficient at Greenfield Home Care Agency </a:t>
            </a:r>
            <a:endParaRPr lang="en-US" sz="3200"/>
          </a:p>
        </p:txBody>
      </p:sp>
      <p:pic>
        <p:nvPicPr>
          <p:cNvPr id="8" name="Picture 7">
            <a:extLst>
              <a:ext uri="{FF2B5EF4-FFF2-40B4-BE49-F238E27FC236}">
                <a16:creationId xmlns:a16="http://schemas.microsoft.com/office/drawing/2014/main" id="{593706DB-E50C-09E8-FF84-85F6E4DF5031}"/>
              </a:ext>
            </a:extLst>
          </p:cNvPr>
          <p:cNvPicPr>
            <a:picLocks noChangeAspect="1"/>
          </p:cNvPicPr>
          <p:nvPr/>
        </p:nvPicPr>
        <p:blipFill>
          <a:blip r:embed="rId2"/>
          <a:stretch>
            <a:fillRect/>
          </a:stretch>
        </p:blipFill>
        <p:spPr>
          <a:xfrm>
            <a:off x="0" y="1418529"/>
            <a:ext cx="4321612" cy="2884676"/>
          </a:xfrm>
          <a:prstGeom prst="rect">
            <a:avLst/>
          </a:prstGeom>
        </p:spPr>
      </p:pic>
    </p:spTree>
    <p:extLst>
      <p:ext uri="{BB962C8B-B14F-4D97-AF65-F5344CB8AC3E}">
        <p14:creationId xmlns:p14="http://schemas.microsoft.com/office/powerpoint/2010/main" val="25253994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55FDC9-CDF4-B20D-ACC6-060B423E1DE7}"/>
              </a:ext>
            </a:extLst>
          </p:cNvPr>
          <p:cNvSpPr>
            <a:spLocks noGrp="1"/>
          </p:cNvSpPr>
          <p:nvPr>
            <p:ph type="title"/>
          </p:nvPr>
        </p:nvSpPr>
        <p:spPr>
          <a:xfrm>
            <a:off x="499901" y="328082"/>
            <a:ext cx="9404723" cy="1400530"/>
          </a:xfrm>
        </p:spPr>
        <p:txBody>
          <a:bodyPr/>
          <a:lstStyle/>
          <a:p>
            <a:r>
              <a:rPr lang="en-GB" sz="2500"/>
              <a:t>Microsoft Word – Improving work Efficiency at Greenfield Home Care Agency </a:t>
            </a:r>
            <a:endParaRPr lang="en-US" sz="2500"/>
          </a:p>
        </p:txBody>
      </p:sp>
      <p:sp>
        <p:nvSpPr>
          <p:cNvPr id="3" name="Content Placeholder 2">
            <a:extLst>
              <a:ext uri="{FF2B5EF4-FFF2-40B4-BE49-F238E27FC236}">
                <a16:creationId xmlns:a16="http://schemas.microsoft.com/office/drawing/2014/main" id="{98626407-50C5-3E2E-12D8-2D3E6C88E2C5}"/>
              </a:ext>
            </a:extLst>
          </p:cNvPr>
          <p:cNvSpPr>
            <a:spLocks noGrp="1"/>
          </p:cNvSpPr>
          <p:nvPr>
            <p:ph idx="1"/>
          </p:nvPr>
        </p:nvSpPr>
        <p:spPr>
          <a:xfrm>
            <a:off x="189992" y="1844394"/>
            <a:ext cx="9130325" cy="4295251"/>
          </a:xfrm>
        </p:spPr>
        <p:txBody>
          <a:bodyPr>
            <a:normAutofit lnSpcReduction="10000"/>
          </a:bodyPr>
          <a:lstStyle/>
          <a:p>
            <a:pPr marL="0" indent="0">
              <a:buNone/>
            </a:pPr>
            <a:r>
              <a:rPr lang="en-GB" sz="1800"/>
              <a:t>Current Task and Challenges at Greenfield</a:t>
            </a:r>
          </a:p>
          <a:p>
            <a:pPr marL="0" indent="0">
              <a:buNone/>
            </a:pPr>
            <a:r>
              <a:rPr lang="en-GB" sz="1800" i="1" u="sng"/>
              <a:t>Current way of Woking: </a:t>
            </a:r>
          </a:p>
          <a:p>
            <a:r>
              <a:rPr lang="en-GB" sz="1200"/>
              <a:t>Staff schedules and care records are often paper – based or stored in separate documents.</a:t>
            </a:r>
          </a:p>
          <a:p>
            <a:r>
              <a:rPr lang="en-GB" sz="1200"/>
              <a:t>Visiting carers rely on handwritten notes or printed schedules.</a:t>
            </a:r>
          </a:p>
          <a:p>
            <a:r>
              <a:rPr lang="en-GB" sz="1200"/>
              <a:t>Information is not always updated in real time</a:t>
            </a:r>
          </a:p>
          <a:p>
            <a:endParaRPr lang="en-GB" sz="1200"/>
          </a:p>
          <a:p>
            <a:pPr marL="0" indent="0">
              <a:buNone/>
            </a:pPr>
            <a:r>
              <a:rPr lang="en-GB" i="1" u="sng"/>
              <a:t>Problems this creates: </a:t>
            </a:r>
          </a:p>
          <a:p>
            <a:pPr marL="0" indent="0">
              <a:buNone/>
            </a:pPr>
            <a:r>
              <a:rPr lang="en-GB" sz="1200"/>
              <a:t>Risk of double – booked or missed client visits </a:t>
            </a:r>
          </a:p>
          <a:p>
            <a:pPr marL="0" indent="0">
              <a:buNone/>
            </a:pPr>
            <a:r>
              <a:rPr lang="en-GB" sz="1200"/>
              <a:t>Medication records may be unclear or incomplete </a:t>
            </a:r>
          </a:p>
          <a:p>
            <a:pPr marL="0" indent="0">
              <a:buNone/>
            </a:pPr>
            <a:r>
              <a:rPr lang="en-GB" sz="1200"/>
              <a:t>Time is wasted checking or correcting information</a:t>
            </a:r>
          </a:p>
          <a:p>
            <a:pPr marL="0" indent="0">
              <a:buNone/>
            </a:pPr>
            <a:endParaRPr lang="en-GB" sz="1200"/>
          </a:p>
          <a:p>
            <a:endParaRPr lang="en-GB" sz="1300"/>
          </a:p>
          <a:p>
            <a:pPr marL="0" indent="0">
              <a:buNone/>
            </a:pPr>
            <a:r>
              <a:rPr lang="en-GB" sz="1300"/>
              <a:t> </a:t>
            </a:r>
          </a:p>
          <a:p>
            <a:endParaRPr lang="en-US"/>
          </a:p>
        </p:txBody>
      </p:sp>
      <mc:AlternateContent xmlns:mc="http://schemas.openxmlformats.org/markup-compatibility/2006" xmlns:p14="http://schemas.microsoft.com/office/powerpoint/2010/main">
        <mc:Choice Requires="p14">
          <p:contentPart p14:bwMode="auto" r:id="rId2">
            <p14:nvContentPartPr>
              <p14:cNvPr id="6" name="Ink 5">
                <a:extLst>
                  <a:ext uri="{FF2B5EF4-FFF2-40B4-BE49-F238E27FC236}">
                    <a16:creationId xmlns:a16="http://schemas.microsoft.com/office/drawing/2014/main" id="{38E8A71F-A54D-7F7D-D8B5-8AAC44AD71B5}"/>
                  </a:ext>
                </a:extLst>
              </p14:cNvPr>
              <p14:cNvContentPartPr/>
              <p14:nvPr/>
            </p14:nvContentPartPr>
            <p14:xfrm>
              <a:off x="6492959" y="1636466"/>
              <a:ext cx="360" cy="6225120"/>
            </p14:xfrm>
          </p:contentPart>
        </mc:Choice>
        <mc:Fallback xmlns="">
          <p:pic>
            <p:nvPicPr>
              <p:cNvPr id="6" name="Ink 5">
                <a:extLst>
                  <a:ext uri="{FF2B5EF4-FFF2-40B4-BE49-F238E27FC236}">
                    <a16:creationId xmlns:a16="http://schemas.microsoft.com/office/drawing/2014/main" id="{38E8A71F-A54D-7F7D-D8B5-8AAC44AD71B5}"/>
                  </a:ext>
                </a:extLst>
              </p:cNvPr>
              <p:cNvPicPr/>
              <p:nvPr/>
            </p:nvPicPr>
            <p:blipFill>
              <a:blip r:embed="rId3"/>
              <a:stretch>
                <a:fillRect/>
              </a:stretch>
            </p:blipFill>
            <p:spPr>
              <a:xfrm>
                <a:off x="6486839" y="1630346"/>
                <a:ext cx="12600" cy="6237359"/>
              </a:xfrm>
              <a:prstGeom prst="rect">
                <a:avLst/>
              </a:prstGeom>
            </p:spPr>
          </p:pic>
        </mc:Fallback>
      </mc:AlternateContent>
      <mc:AlternateContent xmlns:mc="http://schemas.openxmlformats.org/markup-compatibility/2006" xmlns:p14="http://schemas.microsoft.com/office/powerpoint/2010/main">
        <mc:Choice Requires="p14">
          <p:contentPart p14:bwMode="auto" r:id="rId4">
            <p14:nvContentPartPr>
              <p14:cNvPr id="7" name="Ink 6">
                <a:extLst>
                  <a:ext uri="{FF2B5EF4-FFF2-40B4-BE49-F238E27FC236}">
                    <a16:creationId xmlns:a16="http://schemas.microsoft.com/office/drawing/2014/main" id="{C133FA79-F1E4-7A62-C091-E1C229719836}"/>
                  </a:ext>
                </a:extLst>
              </p14:cNvPr>
              <p14:cNvContentPartPr/>
              <p14:nvPr/>
            </p14:nvContentPartPr>
            <p14:xfrm>
              <a:off x="6492959" y="1608746"/>
              <a:ext cx="360" cy="166680"/>
            </p14:xfrm>
          </p:contentPart>
        </mc:Choice>
        <mc:Fallback xmlns="">
          <p:pic>
            <p:nvPicPr>
              <p:cNvPr id="7" name="Ink 6">
                <a:extLst>
                  <a:ext uri="{FF2B5EF4-FFF2-40B4-BE49-F238E27FC236}">
                    <a16:creationId xmlns:a16="http://schemas.microsoft.com/office/drawing/2014/main" id="{C133FA79-F1E4-7A62-C091-E1C229719836}"/>
                  </a:ext>
                </a:extLst>
              </p:cNvPr>
              <p:cNvPicPr/>
              <p:nvPr/>
            </p:nvPicPr>
            <p:blipFill>
              <a:blip r:embed="rId5"/>
              <a:stretch>
                <a:fillRect/>
              </a:stretch>
            </p:blipFill>
            <p:spPr>
              <a:xfrm>
                <a:off x="6486839" y="1602626"/>
                <a:ext cx="12600" cy="178920"/>
              </a:xfrm>
              <a:prstGeom prst="rect">
                <a:avLst/>
              </a:prstGeom>
            </p:spPr>
          </p:pic>
        </mc:Fallback>
      </mc:AlternateContent>
      <p:sp>
        <p:nvSpPr>
          <p:cNvPr id="8" name="TextBox 7">
            <a:extLst>
              <a:ext uri="{FF2B5EF4-FFF2-40B4-BE49-F238E27FC236}">
                <a16:creationId xmlns:a16="http://schemas.microsoft.com/office/drawing/2014/main" id="{5092C2B8-927A-148C-CA32-15D3CC5A89E4}"/>
              </a:ext>
            </a:extLst>
          </p:cNvPr>
          <p:cNvSpPr txBox="1"/>
          <p:nvPr/>
        </p:nvSpPr>
        <p:spPr>
          <a:xfrm>
            <a:off x="6579270" y="1797580"/>
            <a:ext cx="5238954" cy="3231654"/>
          </a:xfrm>
          <a:prstGeom prst="rect">
            <a:avLst/>
          </a:prstGeom>
          <a:noFill/>
        </p:spPr>
        <p:txBody>
          <a:bodyPr wrap="square" rtlCol="0">
            <a:spAutoFit/>
          </a:bodyPr>
          <a:lstStyle/>
          <a:p>
            <a:pPr marL="0" indent="0">
              <a:buNone/>
            </a:pPr>
            <a:r>
              <a:rPr lang="en-GB" sz="1200" i="1" u="sng"/>
              <a:t>Benefits of Microsoft Word at Greenfield staff: </a:t>
            </a:r>
          </a:p>
          <a:p>
            <a:r>
              <a:rPr lang="en-GB" sz="1200"/>
              <a:t>Files storage saves time compared to paper records </a:t>
            </a:r>
          </a:p>
          <a:p>
            <a:r>
              <a:rPr lang="en-GB" sz="1200"/>
              <a:t>Reduces risks and issues </a:t>
            </a:r>
          </a:p>
          <a:p>
            <a:r>
              <a:rPr lang="en-GB" sz="1200"/>
              <a:t>Easy to use </a:t>
            </a:r>
          </a:p>
          <a:p>
            <a:r>
              <a:rPr lang="en-GB" sz="1200"/>
              <a:t>Can be accessed by office staff</a:t>
            </a:r>
          </a:p>
          <a:p>
            <a:r>
              <a:rPr lang="en-GB" sz="1200"/>
              <a:t>Improves planning </a:t>
            </a:r>
          </a:p>
          <a:p>
            <a:r>
              <a:rPr lang="en-GB" sz="1200"/>
              <a:t>(NHS &amp; Social Care Microsoft 365 Readiness – Digital Marketplace” 2023)</a:t>
            </a:r>
          </a:p>
          <a:p>
            <a:endParaRPr lang="en-GB" sz="1200"/>
          </a:p>
          <a:p>
            <a:pPr marL="0" indent="0">
              <a:buNone/>
            </a:pPr>
            <a:r>
              <a:rPr lang="en-GB" sz="1200" i="1" u="sng"/>
              <a:t>Limitations of  Word:</a:t>
            </a:r>
          </a:p>
          <a:p>
            <a:r>
              <a:rPr lang="en-GB" sz="1200"/>
              <a:t>Staff may need training to use word confidently </a:t>
            </a:r>
          </a:p>
          <a:p>
            <a:r>
              <a:rPr lang="en-GB" sz="1200"/>
              <a:t>Requires proper access controls to protect sensitive client data</a:t>
            </a:r>
          </a:p>
          <a:p>
            <a:r>
              <a:rPr lang="en-GB" sz="1200"/>
              <a:t>Having to deal with large volumes of regulatory documents</a:t>
            </a:r>
          </a:p>
          <a:p>
            <a:r>
              <a:rPr lang="en-GB" sz="1200"/>
              <a:t>Word changes can get overloaded with comments and edits that makes it nearly impossible to navigate, which increases the risk of missed errors or overlooked suggestions.(Tilly, 2024) </a:t>
            </a:r>
          </a:p>
          <a:p>
            <a:pPr marL="0" indent="0">
              <a:buNone/>
            </a:pPr>
            <a:r>
              <a:rPr lang="en-GB" sz="1200"/>
              <a:t>Internet limitations can cause issues depending on what service provider Greenfield Home Care Agency are with. (6 Limitations of Office 365, 2024)</a:t>
            </a:r>
          </a:p>
        </p:txBody>
      </p:sp>
    </p:spTree>
    <p:extLst>
      <p:ext uri="{BB962C8B-B14F-4D97-AF65-F5344CB8AC3E}">
        <p14:creationId xmlns:p14="http://schemas.microsoft.com/office/powerpoint/2010/main" val="6673727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753AF1-52AA-1931-F711-24A1A1D547A2}"/>
              </a:ext>
            </a:extLst>
          </p:cNvPr>
          <p:cNvSpPr>
            <a:spLocks noGrp="1"/>
          </p:cNvSpPr>
          <p:nvPr>
            <p:ph type="title"/>
          </p:nvPr>
        </p:nvSpPr>
        <p:spPr>
          <a:xfrm>
            <a:off x="1959874" y="176510"/>
            <a:ext cx="7729728" cy="1188720"/>
          </a:xfrm>
        </p:spPr>
        <p:txBody>
          <a:bodyPr/>
          <a:lstStyle/>
          <a:p>
            <a:r>
              <a:rPr lang="en-GB"/>
              <a:t>How Microsoft Word Improves Efficiency  </a:t>
            </a:r>
            <a:endParaRPr lang="en-US"/>
          </a:p>
        </p:txBody>
      </p:sp>
      <p:sp>
        <p:nvSpPr>
          <p:cNvPr id="3" name="Content Placeholder 2">
            <a:extLst>
              <a:ext uri="{FF2B5EF4-FFF2-40B4-BE49-F238E27FC236}">
                <a16:creationId xmlns:a16="http://schemas.microsoft.com/office/drawing/2014/main" id="{A1832A82-1265-CC33-4B43-94333FEDAC7F}"/>
              </a:ext>
            </a:extLst>
          </p:cNvPr>
          <p:cNvSpPr>
            <a:spLocks noGrp="1"/>
          </p:cNvSpPr>
          <p:nvPr>
            <p:ph idx="1"/>
          </p:nvPr>
        </p:nvSpPr>
        <p:spPr>
          <a:xfrm>
            <a:off x="275318" y="1441946"/>
            <a:ext cx="11672545" cy="5416054"/>
          </a:xfrm>
        </p:spPr>
        <p:txBody>
          <a:bodyPr>
            <a:normAutofit/>
          </a:bodyPr>
          <a:lstStyle/>
          <a:p>
            <a:r>
              <a:rPr lang="en-GB"/>
              <a:t>Microsoft word is easy to use this will make it efficient for medical staff to use</a:t>
            </a:r>
          </a:p>
          <a:p>
            <a:r>
              <a:rPr lang="en-GB"/>
              <a:t>Microsoft word is a versatile application to use in the medical field it can be used to import medical data, writing letters, and to stay up to date with medical records.</a:t>
            </a:r>
          </a:p>
          <a:p>
            <a:r>
              <a:rPr lang="en-GB"/>
              <a:t>Microsoft word has advanced security features which allows patient data to be kept secure this is better then having paper documentation as they do at Greenfield Home Care Agency</a:t>
            </a:r>
          </a:p>
          <a:p>
            <a:r>
              <a:rPr lang="en-GB"/>
              <a:t>Microsoft word is a widely compatible software and can be used to communicate across multiple departments making communication more efficient.</a:t>
            </a:r>
          </a:p>
          <a:p>
            <a:r>
              <a:rPr lang="en-GB"/>
              <a:t>Word can be used for Microsoft teams for creating and editing documents, staff meetings, store and share files, and for real time collaboration between staff members. (TheKnowledgeAcademy,2024)</a:t>
            </a:r>
          </a:p>
          <a:p>
            <a:endParaRPr lang="en-US"/>
          </a:p>
        </p:txBody>
      </p:sp>
      <p:pic>
        <p:nvPicPr>
          <p:cNvPr id="9" name="Picture 8">
            <a:extLst>
              <a:ext uri="{FF2B5EF4-FFF2-40B4-BE49-F238E27FC236}">
                <a16:creationId xmlns:a16="http://schemas.microsoft.com/office/drawing/2014/main" id="{45CCED53-B6A5-DDA2-92E6-47DC2E5EEC61}"/>
              </a:ext>
            </a:extLst>
          </p:cNvPr>
          <p:cNvPicPr>
            <a:picLocks noChangeAspect="1"/>
          </p:cNvPicPr>
          <p:nvPr/>
        </p:nvPicPr>
        <p:blipFill>
          <a:blip r:embed="rId3"/>
          <a:stretch>
            <a:fillRect/>
          </a:stretch>
        </p:blipFill>
        <p:spPr>
          <a:xfrm flipH="1">
            <a:off x="8126684" y="4390858"/>
            <a:ext cx="3645139" cy="2050391"/>
          </a:xfrm>
          <a:prstGeom prst="rect">
            <a:avLst/>
          </a:prstGeom>
        </p:spPr>
      </p:pic>
      <p:sp>
        <p:nvSpPr>
          <p:cNvPr id="10" name="TextBox 9">
            <a:extLst>
              <a:ext uri="{FF2B5EF4-FFF2-40B4-BE49-F238E27FC236}">
                <a16:creationId xmlns:a16="http://schemas.microsoft.com/office/drawing/2014/main" id="{E1052EBF-74FD-151A-6087-B2FBB32A703D}"/>
              </a:ext>
            </a:extLst>
          </p:cNvPr>
          <p:cNvSpPr txBox="1"/>
          <p:nvPr/>
        </p:nvSpPr>
        <p:spPr>
          <a:xfrm>
            <a:off x="8126684" y="6499467"/>
            <a:ext cx="3240327" cy="369332"/>
          </a:xfrm>
          <a:prstGeom prst="rect">
            <a:avLst/>
          </a:prstGeom>
          <a:noFill/>
        </p:spPr>
        <p:txBody>
          <a:bodyPr wrap="square" rtlCol="0">
            <a:spAutoFit/>
          </a:bodyPr>
          <a:lstStyle/>
          <a:p>
            <a:pPr algn="l"/>
            <a:r>
              <a:rPr lang="en-GB"/>
              <a:t>Figure 2</a:t>
            </a:r>
            <a:endParaRPr lang="en-US"/>
          </a:p>
        </p:txBody>
      </p:sp>
    </p:spTree>
    <p:extLst>
      <p:ext uri="{BB962C8B-B14F-4D97-AF65-F5344CB8AC3E}">
        <p14:creationId xmlns:p14="http://schemas.microsoft.com/office/powerpoint/2010/main" val="14352005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67AE508F-F700-D027-C698-1D78F8041856}"/>
              </a:ext>
            </a:extLst>
          </p:cNvPr>
          <p:cNvSpPr txBox="1"/>
          <p:nvPr/>
        </p:nvSpPr>
        <p:spPr>
          <a:xfrm>
            <a:off x="3046432" y="366711"/>
            <a:ext cx="6099136" cy="984885"/>
          </a:xfrm>
          <a:prstGeom prst="rect">
            <a:avLst/>
          </a:prstGeom>
          <a:noFill/>
        </p:spPr>
        <p:txBody>
          <a:bodyPr wrap="square">
            <a:spAutoFit/>
          </a:bodyPr>
          <a:lstStyle/>
          <a:p>
            <a:r>
              <a:rPr lang="en-US" sz="2900" b="1" u="sng" cap="all" dirty="0">
                <a:ln w="3175" cmpd="sng">
                  <a:noFill/>
                </a:ln>
                <a:solidFill>
                  <a:srgbClr val="FFFFFF"/>
                </a:solidFill>
                <a:latin typeface="+mj-lt"/>
                <a:ea typeface="+mj-ea"/>
                <a:cs typeface="+mj-cs"/>
              </a:rPr>
              <a:t>How outlook helps staff communicate within greenfield</a:t>
            </a:r>
            <a:endParaRPr lang="en-US" sz="2900" dirty="0"/>
          </a:p>
        </p:txBody>
      </p:sp>
      <p:pic>
        <p:nvPicPr>
          <p:cNvPr id="10" name="Picture 9">
            <a:extLst>
              <a:ext uri="{FF2B5EF4-FFF2-40B4-BE49-F238E27FC236}">
                <a16:creationId xmlns:a16="http://schemas.microsoft.com/office/drawing/2014/main" id="{6953A5DC-DC8C-0493-241F-058618DFF951}"/>
              </a:ext>
            </a:extLst>
          </p:cNvPr>
          <p:cNvPicPr>
            <a:picLocks noChangeAspect="1"/>
          </p:cNvPicPr>
          <p:nvPr/>
        </p:nvPicPr>
        <p:blipFill>
          <a:blip r:embed="rId2"/>
          <a:stretch>
            <a:fillRect/>
          </a:stretch>
        </p:blipFill>
        <p:spPr>
          <a:xfrm>
            <a:off x="3637531" y="1791483"/>
            <a:ext cx="3998148" cy="2655704"/>
          </a:xfrm>
          <a:prstGeom prst="rect">
            <a:avLst/>
          </a:prstGeom>
        </p:spPr>
      </p:pic>
    </p:spTree>
    <p:extLst>
      <p:ext uri="{BB962C8B-B14F-4D97-AF65-F5344CB8AC3E}">
        <p14:creationId xmlns:p14="http://schemas.microsoft.com/office/powerpoint/2010/main" val="2464727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3B2891-89A0-3B70-7FD6-4A0C1736A66B}"/>
              </a:ext>
            </a:extLst>
          </p:cNvPr>
          <p:cNvSpPr>
            <a:spLocks noGrp="1"/>
          </p:cNvSpPr>
          <p:nvPr>
            <p:ph type="title"/>
          </p:nvPr>
        </p:nvSpPr>
        <p:spPr/>
        <p:txBody>
          <a:bodyPr/>
          <a:lstStyle/>
          <a:p>
            <a:r>
              <a:rPr lang="en-GB" dirty="0"/>
              <a:t>How does outlook help staff communicate across different locations?</a:t>
            </a:r>
          </a:p>
        </p:txBody>
      </p:sp>
      <p:sp>
        <p:nvSpPr>
          <p:cNvPr id="3" name="Content Placeholder 2">
            <a:extLst>
              <a:ext uri="{FF2B5EF4-FFF2-40B4-BE49-F238E27FC236}">
                <a16:creationId xmlns:a16="http://schemas.microsoft.com/office/drawing/2014/main" id="{8F0F866F-14AA-DA6D-4748-8293BD9D6062}"/>
              </a:ext>
            </a:extLst>
          </p:cNvPr>
          <p:cNvSpPr>
            <a:spLocks noGrp="1"/>
          </p:cNvSpPr>
          <p:nvPr>
            <p:ph idx="1"/>
          </p:nvPr>
        </p:nvSpPr>
        <p:spPr>
          <a:xfrm>
            <a:off x="1141412" y="2249486"/>
            <a:ext cx="9905999" cy="4201107"/>
          </a:xfrm>
        </p:spPr>
        <p:txBody>
          <a:bodyPr vert="horz" lIns="91440" tIns="45720" rIns="91440" bIns="45720" rtlCol="0" anchor="t">
            <a:noAutofit/>
          </a:bodyPr>
          <a:lstStyle/>
          <a:p>
            <a:pPr marL="0" indent="0">
              <a:buNone/>
            </a:pPr>
            <a:r>
              <a:rPr lang="en-GB" sz="1100" dirty="0">
                <a:latin typeface="Arial"/>
                <a:cs typeface="Arial"/>
              </a:rPr>
              <a:t>Firstly, outlook is an app that is like a personal information manager and email client developed by Microsoft.</a:t>
            </a:r>
            <a:endParaRPr lang="en-US" dirty="0"/>
          </a:p>
          <a:p>
            <a:r>
              <a:rPr lang="en-GB" sz="1100" b="0" i="0" u="none" strike="noStrike" dirty="0">
                <a:effectLst/>
                <a:latin typeface="Arial"/>
                <a:cs typeface="Arial"/>
              </a:rPr>
              <a:t>One way outlook improves communication among staff in different locations is by reducing miscommunication through shared mailboxes. This feature allows team members to access the history of conversations even if they work different shifts or from different offices. </a:t>
            </a:r>
            <a:endParaRPr lang="en-US" sz="1100" dirty="0"/>
          </a:p>
          <a:p>
            <a:r>
              <a:rPr lang="en-GB" sz="1100" dirty="0">
                <a:latin typeface="Arial"/>
                <a:cs typeface="Arial"/>
              </a:rPr>
              <a:t>Shared</a:t>
            </a:r>
            <a:r>
              <a:rPr lang="en-GB" sz="1100" b="0" i="0" u="none" strike="noStrike" dirty="0">
                <a:effectLst/>
                <a:latin typeface="Arial"/>
                <a:cs typeface="Arial"/>
              </a:rPr>
              <a:t> mailboxes</a:t>
            </a:r>
            <a:r>
              <a:rPr lang="en-GB" sz="1100" dirty="0">
                <a:latin typeface="Arial"/>
                <a:cs typeface="Arial"/>
              </a:rPr>
              <a:t> makes sure</a:t>
            </a:r>
            <a:r>
              <a:rPr lang="en-GB" sz="1100" b="0" i="0" u="none" strike="noStrike" dirty="0">
                <a:effectLst/>
                <a:latin typeface="Arial"/>
                <a:cs typeface="Arial"/>
              </a:rPr>
              <a:t> everyone stays informed and avoids sending duplicate responses or missing important messages. This transparency ensures smooth collaboration across time zones and locations, making it easier for teams to stay aligned and respond promptly to customer or internal enquiries.</a:t>
            </a:r>
            <a:endParaRPr lang="en-GB" sz="1100" dirty="0"/>
          </a:p>
          <a:p>
            <a:r>
              <a:rPr lang="en-GB" sz="1100" b="0" i="0" u="none" strike="noStrike" dirty="0">
                <a:effectLst/>
                <a:latin typeface="Arial"/>
                <a:cs typeface="Arial"/>
              </a:rPr>
              <a:t>Managers can use shared Outlook calendars to efficiently coordinate staff shifts across multiple locations. This tool allows them to view employee availability in real time, making it easier to</a:t>
            </a:r>
            <a:r>
              <a:rPr lang="en-GB" sz="1100" dirty="0">
                <a:latin typeface="Arial"/>
                <a:cs typeface="Arial"/>
              </a:rPr>
              <a:t> make sure that there Is </a:t>
            </a:r>
            <a:r>
              <a:rPr lang="en-GB" sz="1100" b="0" i="0" u="none" strike="noStrike" dirty="0">
                <a:effectLst/>
                <a:latin typeface="Arial"/>
                <a:cs typeface="Arial"/>
              </a:rPr>
              <a:t>coverage at all times. </a:t>
            </a:r>
            <a:endParaRPr lang="en-GB" sz="1100" dirty="0">
              <a:latin typeface="Arial"/>
              <a:cs typeface="Arial"/>
            </a:endParaRPr>
          </a:p>
          <a:p>
            <a:r>
              <a:rPr lang="en-GB" sz="1100" b="0" i="0" u="none" strike="noStrike" dirty="0">
                <a:effectLst/>
                <a:latin typeface="Arial"/>
                <a:cs typeface="Arial"/>
              </a:rPr>
              <a:t>By sharing calendars , managers can quickly identify scheduling by adjusting shifts if needed </a:t>
            </a:r>
            <a:r>
              <a:rPr lang="en-GB" sz="1100" dirty="0">
                <a:latin typeface="Arial"/>
                <a:cs typeface="Arial"/>
              </a:rPr>
              <a:t>, lets</a:t>
            </a:r>
            <a:r>
              <a:rPr lang="en-GB" sz="1100" b="0" i="0" u="none" strike="noStrike" dirty="0">
                <a:effectLst/>
                <a:latin typeface="Arial"/>
                <a:cs typeface="Arial"/>
              </a:rPr>
              <a:t> them communicate changes instantly with their teams. This reduces the risk of understaffing and helps maintain smooth operations, especially in businesses that require constant staffing across different sites.</a:t>
            </a:r>
            <a:endParaRPr lang="en-GB" sz="1100" dirty="0"/>
          </a:p>
          <a:p>
            <a:r>
              <a:rPr lang="en-GB" sz="1200" dirty="0">
                <a:solidFill>
                  <a:srgbClr val="E6E8F0"/>
                </a:solidFill>
                <a:latin typeface="Arial"/>
                <a:cs typeface="Arial"/>
              </a:rPr>
              <a:t>Outlook works perfect with Microsoft teams as it allows staff to easily switch from an email conversation to a live chat or video call for urgent issues, such as medication checks or resident incidents.</a:t>
            </a:r>
            <a:endParaRPr lang="en-US" sz="1200" dirty="0">
              <a:solidFill>
                <a:srgbClr val="FFFFFF"/>
              </a:solidFill>
              <a:latin typeface="Arial"/>
              <a:cs typeface="Arial"/>
            </a:endParaRPr>
          </a:p>
          <a:p>
            <a:r>
              <a:rPr lang="en-GB" sz="1200" dirty="0">
                <a:solidFill>
                  <a:srgbClr val="E6E8F0"/>
                </a:solidFill>
                <a:latin typeface="Arial"/>
                <a:cs typeface="Arial"/>
              </a:rPr>
              <a:t>Having Mobile access allows instant notifications from outlook which managers can receive instant alerts regarding urgent issues, such </a:t>
            </a:r>
            <a:r>
              <a:rPr lang="en-GB" sz="1200">
                <a:solidFill>
                  <a:srgbClr val="E6E8F0"/>
                </a:solidFill>
                <a:latin typeface="Arial"/>
                <a:cs typeface="Arial"/>
              </a:rPr>
              <a:t>as staff shortages </a:t>
            </a:r>
            <a:r>
              <a:rPr lang="en-GB" sz="1200" dirty="0">
                <a:solidFill>
                  <a:srgbClr val="E6E8F0"/>
                </a:solidFill>
                <a:latin typeface="Arial"/>
                <a:cs typeface="Arial"/>
              </a:rPr>
              <a:t>or emergencies in another home, allowing them to respond instantly, no matter their location. </a:t>
            </a:r>
            <a:endParaRPr lang="en-US" sz="1200" dirty="0">
              <a:solidFill>
                <a:srgbClr val="FFFFFF"/>
              </a:solidFill>
              <a:latin typeface="Arial"/>
              <a:cs typeface="Arial"/>
            </a:endParaRPr>
          </a:p>
          <a:p>
            <a:endParaRPr lang="en-GB" sz="1300" dirty="0">
              <a:solidFill>
                <a:srgbClr val="FFFFFF"/>
              </a:solidFill>
              <a:latin typeface="Arial"/>
              <a:cs typeface="Arial"/>
            </a:endParaRPr>
          </a:p>
          <a:p>
            <a:endParaRPr lang="en-GB" dirty="0">
              <a:solidFill>
                <a:srgbClr val="FFFFFF"/>
              </a:solidFill>
              <a:latin typeface="Tw Cen MT"/>
              <a:cs typeface="Arial"/>
            </a:endParaRPr>
          </a:p>
          <a:p>
            <a:endParaRPr lang="en-GB" sz="1100" b="0" i="0" u="none" strike="noStrike" dirty="0">
              <a:solidFill>
                <a:srgbClr val="FFFFFF"/>
              </a:solidFill>
              <a:effectLst/>
              <a:latin typeface="Arial"/>
              <a:cs typeface="Arial"/>
            </a:endParaRPr>
          </a:p>
          <a:p>
            <a:pPr marL="0" indent="0">
              <a:buNone/>
            </a:pPr>
            <a:endParaRPr lang="en-GB" sz="1200" dirty="0">
              <a:solidFill>
                <a:srgbClr val="E6E8F0"/>
              </a:solidFill>
              <a:latin typeface="Arial"/>
              <a:cs typeface="Arial"/>
            </a:endParaRPr>
          </a:p>
        </p:txBody>
      </p:sp>
    </p:spTree>
    <p:extLst>
      <p:ext uri="{BB962C8B-B14F-4D97-AF65-F5344CB8AC3E}">
        <p14:creationId xmlns:p14="http://schemas.microsoft.com/office/powerpoint/2010/main" val="34555696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B288D7-0C6E-39E5-5175-578BC1B5A489}"/>
              </a:ext>
            </a:extLst>
          </p:cNvPr>
          <p:cNvSpPr>
            <a:spLocks noGrp="1"/>
          </p:cNvSpPr>
          <p:nvPr>
            <p:ph type="title"/>
          </p:nvPr>
        </p:nvSpPr>
        <p:spPr/>
        <p:txBody>
          <a:bodyPr/>
          <a:lstStyle/>
          <a:p>
            <a:r>
              <a:rPr lang="en-GB" dirty="0"/>
              <a:t>Advantages and challenges of outlook</a:t>
            </a:r>
          </a:p>
        </p:txBody>
      </p:sp>
      <p:sp>
        <p:nvSpPr>
          <p:cNvPr id="10" name="TextBox 9">
            <a:extLst>
              <a:ext uri="{FF2B5EF4-FFF2-40B4-BE49-F238E27FC236}">
                <a16:creationId xmlns:a16="http://schemas.microsoft.com/office/drawing/2014/main" id="{7332FA99-CA89-9CFC-B0BD-19B322156392}"/>
              </a:ext>
            </a:extLst>
          </p:cNvPr>
          <p:cNvSpPr txBox="1"/>
          <p:nvPr/>
        </p:nvSpPr>
        <p:spPr>
          <a:xfrm>
            <a:off x="1397008" y="1682184"/>
            <a:ext cx="2706311" cy="1384995"/>
          </a:xfrm>
          <a:prstGeom prst="rect">
            <a:avLst/>
          </a:prstGeom>
          <a:noFill/>
        </p:spPr>
        <p:txBody>
          <a:bodyPr wrap="square" rtlCol="0">
            <a:spAutoFit/>
          </a:bodyPr>
          <a:lstStyle/>
          <a:p>
            <a:pPr algn="l"/>
            <a:r>
              <a:rPr lang="en-GB" dirty="0"/>
              <a:t>Advantages </a:t>
            </a:r>
          </a:p>
          <a:p>
            <a:pPr marL="171450" indent="-171450" algn="l">
              <a:buFont typeface="Arial" panose="020B0604020202020204" pitchFamily="34" charset="0"/>
              <a:buChar char="•"/>
            </a:pPr>
            <a:r>
              <a:rPr lang="en-US" sz="1100" b="0" i="0" u="none" strike="noStrike" baseline="0" noProof="0" dirty="0">
                <a:latin typeface="Arial"/>
              </a:rPr>
              <a:t>can combine with other Microsoft tools such as OneDrive and SharePoint.</a:t>
            </a:r>
            <a:endParaRPr lang="en-GB" sz="1100" b="0" i="0" u="none" strike="noStrike" baseline="0" noProof="0" dirty="0">
              <a:latin typeface="Arial"/>
            </a:endParaRPr>
          </a:p>
          <a:p>
            <a:pPr marL="171450" indent="-171450" algn="l">
              <a:buFont typeface="Arial" panose="020B0604020202020204" pitchFamily="34" charset="0"/>
              <a:buChar char="•"/>
            </a:pPr>
            <a:r>
              <a:rPr lang="en-GB" sz="1100" dirty="0">
                <a:latin typeface="Arial"/>
              </a:rPr>
              <a:t>Allows easy collaboration with others</a:t>
            </a:r>
          </a:p>
          <a:p>
            <a:pPr marL="171450" indent="-171450" algn="l">
              <a:buFont typeface="Arial" panose="020B0604020202020204" pitchFamily="34" charset="0"/>
              <a:buChar char="•"/>
            </a:pPr>
            <a:r>
              <a:rPr lang="en-GB" sz="1100" dirty="0">
                <a:latin typeface="Arial"/>
              </a:rPr>
              <a:t>Manage emails , calendar and contacts in one</a:t>
            </a:r>
            <a:endParaRPr lang="en-US" sz="1100" dirty="0"/>
          </a:p>
        </p:txBody>
      </p:sp>
      <p:sp>
        <p:nvSpPr>
          <p:cNvPr id="11" name="TextBox 10">
            <a:extLst>
              <a:ext uri="{FF2B5EF4-FFF2-40B4-BE49-F238E27FC236}">
                <a16:creationId xmlns:a16="http://schemas.microsoft.com/office/drawing/2014/main" id="{8C9BFD06-819C-C403-B351-3CD9FFBEFB61}"/>
              </a:ext>
            </a:extLst>
          </p:cNvPr>
          <p:cNvSpPr txBox="1"/>
          <p:nvPr/>
        </p:nvSpPr>
        <p:spPr>
          <a:xfrm>
            <a:off x="7592007" y="1682184"/>
            <a:ext cx="1828800" cy="1661993"/>
          </a:xfrm>
          <a:prstGeom prst="rect">
            <a:avLst/>
          </a:prstGeom>
          <a:noFill/>
        </p:spPr>
        <p:txBody>
          <a:bodyPr wrap="square" rtlCol="0">
            <a:spAutoFit/>
          </a:bodyPr>
          <a:lstStyle/>
          <a:p>
            <a:pPr algn="l"/>
            <a:r>
              <a:rPr lang="en-GB" dirty="0"/>
              <a:t>Challenges </a:t>
            </a:r>
          </a:p>
          <a:p>
            <a:pPr marL="285750" indent="-285750" algn="l">
              <a:buFont typeface="Arial" panose="020B0604020202020204" pitchFamily="34" charset="0"/>
              <a:buChar char="•"/>
            </a:pPr>
            <a:r>
              <a:rPr lang="en-GB" sz="1100" dirty="0"/>
              <a:t>Some users might not be able to delete their deleted inters in folder</a:t>
            </a:r>
          </a:p>
          <a:p>
            <a:pPr marL="285750" indent="-285750" algn="l">
              <a:buFont typeface="Arial" panose="020B0604020202020204" pitchFamily="34" charset="0"/>
              <a:buChar char="•"/>
            </a:pPr>
            <a:r>
              <a:rPr lang="en-GB" sz="1100" dirty="0"/>
              <a:t>Images are incorrectly displayed or not displayed at all.</a:t>
            </a:r>
          </a:p>
          <a:p>
            <a:pPr algn="l"/>
            <a:endParaRPr lang="en-US" dirty="0"/>
          </a:p>
        </p:txBody>
      </p:sp>
      <p:pic>
        <p:nvPicPr>
          <p:cNvPr id="21" name="Picture 20">
            <a:extLst>
              <a:ext uri="{FF2B5EF4-FFF2-40B4-BE49-F238E27FC236}">
                <a16:creationId xmlns:a16="http://schemas.microsoft.com/office/drawing/2014/main" id="{5B557142-27E3-0242-0128-6672FBFA9592}"/>
              </a:ext>
            </a:extLst>
          </p:cNvPr>
          <p:cNvPicPr>
            <a:picLocks noChangeAspect="1"/>
          </p:cNvPicPr>
          <p:nvPr/>
        </p:nvPicPr>
        <p:blipFill>
          <a:blip r:embed="rId2"/>
          <a:stretch>
            <a:fillRect/>
          </a:stretch>
        </p:blipFill>
        <p:spPr>
          <a:xfrm>
            <a:off x="3322975" y="3772645"/>
            <a:ext cx="4850183" cy="2435870"/>
          </a:xfrm>
          <a:prstGeom prst="rect">
            <a:avLst/>
          </a:prstGeom>
        </p:spPr>
      </p:pic>
      <p:sp>
        <p:nvSpPr>
          <p:cNvPr id="3" name="TextBox 2">
            <a:extLst>
              <a:ext uri="{FF2B5EF4-FFF2-40B4-BE49-F238E27FC236}">
                <a16:creationId xmlns:a16="http://schemas.microsoft.com/office/drawing/2014/main" id="{64D51897-EF52-3D24-B1C1-F8B99ECC2915}"/>
              </a:ext>
            </a:extLst>
          </p:cNvPr>
          <p:cNvSpPr txBox="1"/>
          <p:nvPr/>
        </p:nvSpPr>
        <p:spPr>
          <a:xfrm>
            <a:off x="5353867" y="6303702"/>
            <a:ext cx="1828800" cy="369332"/>
          </a:xfrm>
          <a:prstGeom prst="rect">
            <a:avLst/>
          </a:prstGeom>
          <a:noFill/>
        </p:spPr>
        <p:txBody>
          <a:bodyPr wrap="square" rtlCol="0">
            <a:spAutoFit/>
          </a:bodyPr>
          <a:lstStyle/>
          <a:p>
            <a:pPr algn="l"/>
            <a:r>
              <a:rPr lang="en-GB" dirty="0"/>
              <a:t>Figure 2</a:t>
            </a:r>
            <a:endParaRPr lang="en-US" dirty="0"/>
          </a:p>
        </p:txBody>
      </p:sp>
    </p:spTree>
    <p:extLst>
      <p:ext uri="{BB962C8B-B14F-4D97-AF65-F5344CB8AC3E}">
        <p14:creationId xmlns:p14="http://schemas.microsoft.com/office/powerpoint/2010/main" val="18932931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FEE6196-EFC1-8C81-32C0-DDE273DF3599}"/>
              </a:ext>
            </a:extLst>
          </p:cNvPr>
          <p:cNvSpPr txBox="1"/>
          <p:nvPr/>
        </p:nvSpPr>
        <p:spPr>
          <a:xfrm>
            <a:off x="913034" y="1186573"/>
            <a:ext cx="4261104" cy="4121887"/>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92500" lnSpcReduction="20000"/>
          </a:bodyPr>
          <a:lstStyle/>
          <a:p>
            <a:pPr>
              <a:lnSpc>
                <a:spcPct val="110000"/>
              </a:lnSpc>
              <a:spcAft>
                <a:spcPts val="600"/>
              </a:spcAft>
              <a:buSzPct val="87000"/>
            </a:pPr>
            <a:r>
              <a:rPr lang="en-US" sz="1600" b="1" dirty="0"/>
              <a:t>Digital Safety</a:t>
            </a:r>
            <a:endParaRPr lang="en-US" sz="1600" dirty="0"/>
          </a:p>
          <a:p>
            <a:pPr>
              <a:lnSpc>
                <a:spcPct val="110000"/>
              </a:lnSpc>
              <a:spcAft>
                <a:spcPts val="600"/>
              </a:spcAft>
              <a:buSzPct val="87000"/>
            </a:pPr>
            <a:r>
              <a:rPr lang="en-US" sz="1600" dirty="0"/>
              <a:t>Greenfield home care Agency staff need a training, to learn how to use Digital system as a work material. Further training needed to improve skills and confidence. </a:t>
            </a:r>
            <a:endParaRPr lang="en-US" sz="1600"/>
          </a:p>
          <a:p>
            <a:pPr>
              <a:lnSpc>
                <a:spcPct val="110000"/>
              </a:lnSpc>
              <a:spcAft>
                <a:spcPts val="600"/>
              </a:spcAft>
              <a:buSzPct val="87000"/>
            </a:pPr>
            <a:r>
              <a:rPr lang="en-US" sz="1600" dirty="0"/>
              <a:t>Digital Literacies should be understood as part of Knowledge and Additional skills. Reedy, Parker.(2018). </a:t>
            </a:r>
            <a:endParaRPr lang="en-US" sz="1600"/>
          </a:p>
          <a:p>
            <a:pPr>
              <a:lnSpc>
                <a:spcPct val="110000"/>
              </a:lnSpc>
              <a:spcAft>
                <a:spcPts val="600"/>
              </a:spcAft>
              <a:buSzPct val="87000"/>
            </a:pPr>
            <a:r>
              <a:rPr lang="en-US" sz="1600" b="1" dirty="0"/>
              <a:t>Secure Access</a:t>
            </a:r>
            <a:endParaRPr lang="en-US" sz="1600" b="1"/>
          </a:p>
          <a:p>
            <a:pPr marL="285750" indent="-285750">
              <a:lnSpc>
                <a:spcPct val="110000"/>
              </a:lnSpc>
              <a:spcAft>
                <a:spcPts val="600"/>
              </a:spcAft>
              <a:buSzPct val="87000"/>
              <a:buFont typeface="Arial" panose="020B0604020202020204" pitchFamily="34" charset="0"/>
              <a:buChar char="•"/>
            </a:pPr>
            <a:r>
              <a:rPr lang="en-US" sz="1600" dirty="0"/>
              <a:t>This involves identification and authorization access, by using a username and a strong password.</a:t>
            </a:r>
            <a:endParaRPr lang="en-US" sz="1600"/>
          </a:p>
          <a:p>
            <a:pPr marL="285750" indent="-285750">
              <a:lnSpc>
                <a:spcPct val="110000"/>
              </a:lnSpc>
              <a:spcAft>
                <a:spcPts val="600"/>
              </a:spcAft>
              <a:buSzPct val="87000"/>
              <a:buFont typeface="Arial" panose="020B0604020202020204" pitchFamily="34" charset="0"/>
              <a:buChar char="•"/>
            </a:pPr>
            <a:r>
              <a:rPr lang="en-US" sz="1600" dirty="0"/>
              <a:t>Ensuring sensitive data is protected, for example patient medical record.</a:t>
            </a:r>
            <a:endParaRPr lang="en-US" sz="1600"/>
          </a:p>
          <a:p>
            <a:pPr marL="285750" indent="-285750">
              <a:lnSpc>
                <a:spcPct val="110000"/>
              </a:lnSpc>
              <a:spcAft>
                <a:spcPts val="600"/>
              </a:spcAft>
              <a:buSzPct val="87000"/>
              <a:buFont typeface="Arial" panose="020B0604020202020204" pitchFamily="34" charset="0"/>
              <a:buChar char="•"/>
            </a:pPr>
            <a:r>
              <a:rPr lang="en-US" sz="1600" dirty="0"/>
              <a:t>Accessibility to authorized users for Data privacy.</a:t>
            </a:r>
            <a:endParaRPr lang="en-US" sz="1600"/>
          </a:p>
          <a:p>
            <a:pPr>
              <a:lnSpc>
                <a:spcPct val="110000"/>
              </a:lnSpc>
              <a:spcAft>
                <a:spcPts val="600"/>
              </a:spcAft>
              <a:buSzPct val="87000"/>
              <a:buFont typeface="Arial" panose="020B0604020202020204" pitchFamily="34" charset="0"/>
              <a:buChar char="•"/>
            </a:pPr>
            <a:endParaRPr lang="en-US" sz="1600"/>
          </a:p>
          <a:p>
            <a:pPr>
              <a:lnSpc>
                <a:spcPct val="110000"/>
              </a:lnSpc>
              <a:spcAft>
                <a:spcPts val="600"/>
              </a:spcAft>
              <a:buSzPct val="87000"/>
              <a:buFont typeface="Arial" panose="020B0604020202020204" pitchFamily="34" charset="0"/>
              <a:buChar char="•"/>
            </a:pPr>
            <a:endParaRPr lang="en-US" sz="1400"/>
          </a:p>
          <a:p>
            <a:pPr>
              <a:lnSpc>
                <a:spcPct val="110000"/>
              </a:lnSpc>
              <a:spcAft>
                <a:spcPts val="600"/>
              </a:spcAft>
              <a:buSzPct val="87000"/>
              <a:buFont typeface="Arial" panose="020B0604020202020204" pitchFamily="34" charset="0"/>
              <a:buChar char="•"/>
            </a:pPr>
            <a:endParaRPr lang="en-US" sz="1400"/>
          </a:p>
        </p:txBody>
      </p:sp>
      <p:pic>
        <p:nvPicPr>
          <p:cNvPr id="4" name="Picture 3" descr="A person in scrubs using a tablet&#10;&#10;AI-generated content may be incorrect.">
            <a:extLst>
              <a:ext uri="{FF2B5EF4-FFF2-40B4-BE49-F238E27FC236}">
                <a16:creationId xmlns:a16="http://schemas.microsoft.com/office/drawing/2014/main" id="{FE4BFFCC-CBBC-BABB-EEF6-34813FAE7B8E}"/>
              </a:ext>
            </a:extLst>
          </p:cNvPr>
          <p:cNvPicPr>
            <a:picLocks noChangeAspect="1"/>
          </p:cNvPicPr>
          <p:nvPr/>
        </p:nvPicPr>
        <p:blipFill>
          <a:blip r:embed="rId2"/>
          <a:srcRect l="15847" r="2849" b="2"/>
          <a:stretch>
            <a:fillRect/>
          </a:stretch>
        </p:blipFill>
        <p:spPr>
          <a:xfrm>
            <a:off x="5671128" y="914399"/>
            <a:ext cx="6520872" cy="5353521"/>
          </a:xfrm>
          <a:prstGeom prst="rect">
            <a:avLst/>
          </a:prstGeom>
        </p:spPr>
      </p:pic>
    </p:spTree>
    <p:extLst>
      <p:ext uri="{BB962C8B-B14F-4D97-AF65-F5344CB8AC3E}">
        <p14:creationId xmlns:p14="http://schemas.microsoft.com/office/powerpoint/2010/main" val="18724060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close up of colorful cables&#10;&#10;AI-generated content may be incorrect.">
            <a:extLst>
              <a:ext uri="{FF2B5EF4-FFF2-40B4-BE49-F238E27FC236}">
                <a16:creationId xmlns:a16="http://schemas.microsoft.com/office/drawing/2014/main" id="{4B573A88-B504-1005-E872-162688F79089}"/>
              </a:ext>
            </a:extLst>
          </p:cNvPr>
          <p:cNvPicPr>
            <a:picLocks noChangeAspect="1"/>
          </p:cNvPicPr>
          <p:nvPr/>
        </p:nvPicPr>
        <p:blipFill>
          <a:blip r:embed="rId2"/>
          <a:srcRect b="15730"/>
          <a:stretch>
            <a:fillRect/>
          </a:stretch>
        </p:blipFill>
        <p:spPr>
          <a:xfrm>
            <a:off x="6936461" y="1243863"/>
            <a:ext cx="5031422" cy="3395373"/>
          </a:xfrm>
          <a:prstGeom prst="rect">
            <a:avLst/>
          </a:prstGeom>
        </p:spPr>
      </p:pic>
      <p:sp>
        <p:nvSpPr>
          <p:cNvPr id="3" name="TextBox 2">
            <a:extLst>
              <a:ext uri="{FF2B5EF4-FFF2-40B4-BE49-F238E27FC236}">
                <a16:creationId xmlns:a16="http://schemas.microsoft.com/office/drawing/2014/main" id="{D3A34483-021B-7851-E185-9AEB9C21D42C}"/>
              </a:ext>
            </a:extLst>
          </p:cNvPr>
          <p:cNvSpPr txBox="1"/>
          <p:nvPr/>
        </p:nvSpPr>
        <p:spPr>
          <a:xfrm>
            <a:off x="1004630" y="1239208"/>
            <a:ext cx="4665546" cy="4469853"/>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a:lnSpc>
                <a:spcPct val="110000"/>
              </a:lnSpc>
              <a:spcAft>
                <a:spcPts val="600"/>
              </a:spcAft>
              <a:buSzPct val="87000"/>
            </a:pPr>
            <a:r>
              <a:rPr lang="en-US" sz="1600" b="1" dirty="0"/>
              <a:t>Compliance and Confidentiality:</a:t>
            </a:r>
            <a:endParaRPr lang="en-US" sz="1600" dirty="0"/>
          </a:p>
          <a:p>
            <a:pPr marL="285750" indent="-285750">
              <a:lnSpc>
                <a:spcPct val="110000"/>
              </a:lnSpc>
              <a:spcAft>
                <a:spcPts val="600"/>
              </a:spcAft>
              <a:buSzPct val="87000"/>
              <a:buFont typeface="Arial" panose="020B0604020202020204" pitchFamily="34" charset="0"/>
              <a:buChar char="•"/>
            </a:pPr>
            <a:r>
              <a:rPr lang="en-US" sz="1600" dirty="0"/>
              <a:t>Digital access is global and essential in Healthcare sector, by improving patient care workflow and reduce cost.</a:t>
            </a:r>
            <a:endParaRPr lang="en-US" sz="1600"/>
          </a:p>
          <a:p>
            <a:pPr marL="285750" indent="-285750">
              <a:lnSpc>
                <a:spcPct val="110000"/>
              </a:lnSpc>
              <a:spcAft>
                <a:spcPts val="600"/>
              </a:spcAft>
              <a:buSzPct val="87000"/>
              <a:buFont typeface="Arial" panose="020B0604020202020204" pitchFamily="34" charset="0"/>
              <a:buChar char="•"/>
            </a:pPr>
            <a:r>
              <a:rPr lang="en-US" sz="1600" dirty="0"/>
              <a:t>Keyways digital access reduces healthcare cost include: </a:t>
            </a:r>
            <a:endParaRPr lang="en-US" sz="1600"/>
          </a:p>
          <a:p>
            <a:pPr>
              <a:lnSpc>
                <a:spcPct val="110000"/>
              </a:lnSpc>
              <a:spcAft>
                <a:spcPts val="600"/>
              </a:spcAft>
              <a:buSzPct val="87000"/>
            </a:pPr>
            <a:r>
              <a:rPr lang="en-US" sz="1600" dirty="0"/>
              <a:t> Wearable devices and sensors, which allows real-time tracking of chronic conditions such as heart diseases and more.  </a:t>
            </a:r>
            <a:endParaRPr lang="en-US" sz="1600"/>
          </a:p>
          <a:p>
            <a:pPr marL="285750" indent="-285750">
              <a:lnSpc>
                <a:spcPct val="110000"/>
              </a:lnSpc>
              <a:spcAft>
                <a:spcPts val="600"/>
              </a:spcAft>
              <a:buSzPct val="87000"/>
              <a:buFont typeface="Arial" panose="020B0604020202020204" pitchFamily="34" charset="0"/>
              <a:buChar char="•"/>
            </a:pPr>
            <a:r>
              <a:rPr lang="en-US" sz="1600" dirty="0"/>
              <a:t>All information is confidential; staff have a legal and ethical obligation to protect patient data and not leaving records unattended.</a:t>
            </a:r>
            <a:endParaRPr lang="en-US" sz="1600"/>
          </a:p>
          <a:p>
            <a:pPr marL="285750" indent="-285750">
              <a:lnSpc>
                <a:spcPct val="110000"/>
              </a:lnSpc>
              <a:spcAft>
                <a:spcPts val="600"/>
              </a:spcAft>
              <a:buSzPct val="87000"/>
              <a:buFont typeface="Arial" panose="020B0604020202020204" pitchFamily="34" charset="0"/>
              <a:buChar char="•"/>
            </a:pPr>
            <a:r>
              <a:rPr lang="en-US" sz="1600" dirty="0"/>
              <a:t>Inappropriate disclosure of patient information can lead to legal action or professional discipline action.</a:t>
            </a:r>
            <a:endParaRPr lang="en-US" sz="1600"/>
          </a:p>
          <a:p>
            <a:pPr marL="285750" indent="-285750">
              <a:lnSpc>
                <a:spcPct val="110000"/>
              </a:lnSpc>
              <a:spcAft>
                <a:spcPts val="600"/>
              </a:spcAft>
              <a:buSzPct val="87000"/>
              <a:buFont typeface="Arial" panose="020B0604020202020204" pitchFamily="34" charset="0"/>
              <a:buChar char="•"/>
            </a:pPr>
            <a:endParaRPr lang="en-US" sz="1600" dirty="0"/>
          </a:p>
          <a:p>
            <a:pPr>
              <a:lnSpc>
                <a:spcPct val="110000"/>
              </a:lnSpc>
              <a:spcAft>
                <a:spcPts val="600"/>
              </a:spcAft>
              <a:buSzPct val="87000"/>
              <a:buFont typeface="Arial" panose="020B0604020202020204" pitchFamily="34" charset="0"/>
              <a:buChar char="•"/>
            </a:pPr>
            <a:endParaRPr lang="en-US" sz="1600" dirty="0"/>
          </a:p>
          <a:p>
            <a:pPr marL="285750" indent="-285750">
              <a:lnSpc>
                <a:spcPct val="110000"/>
              </a:lnSpc>
              <a:spcAft>
                <a:spcPts val="600"/>
              </a:spcAft>
              <a:buSzPct val="87000"/>
              <a:buFont typeface="Arial" panose="020B0604020202020204" pitchFamily="34" charset="0"/>
              <a:buChar char="•"/>
            </a:pPr>
            <a:endParaRPr lang="en-US" sz="1600" dirty="0"/>
          </a:p>
        </p:txBody>
      </p:sp>
    </p:spTree>
    <p:extLst>
      <p:ext uri="{BB962C8B-B14F-4D97-AF65-F5344CB8AC3E}">
        <p14:creationId xmlns:p14="http://schemas.microsoft.com/office/powerpoint/2010/main" val="13697721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A91FC41-77F9-042C-E5C1-08E565418A19}"/>
              </a:ext>
            </a:extLst>
          </p:cNvPr>
          <p:cNvSpPr txBox="1"/>
          <p:nvPr/>
        </p:nvSpPr>
        <p:spPr>
          <a:xfrm>
            <a:off x="927022" y="1708794"/>
            <a:ext cx="5365375" cy="3797963"/>
          </a:xfrm>
          <a:prstGeom prst="rect">
            <a:avLst/>
          </a:prstGeom>
          <a:no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110000"/>
              </a:lnSpc>
              <a:spcAft>
                <a:spcPts val="600"/>
              </a:spcAft>
              <a:buFont typeface="Arial,Sans-Serif"/>
              <a:buChar char="•"/>
            </a:pPr>
            <a:r>
              <a:rPr lang="en-US" sz="1600" dirty="0">
                <a:latin typeface="Calibri"/>
                <a:ea typeface="Calibri"/>
                <a:cs typeface="Calibri"/>
              </a:rPr>
              <a:t>Digital skills are essential for navigating digital tools and managing online systems.</a:t>
            </a:r>
          </a:p>
          <a:p>
            <a:pPr>
              <a:lnSpc>
                <a:spcPct val="110000"/>
              </a:lnSpc>
              <a:spcAft>
                <a:spcPts val="600"/>
              </a:spcAft>
            </a:pPr>
            <a:r>
              <a:rPr lang="en-US" sz="1600" dirty="0">
                <a:latin typeface="Calibri"/>
                <a:ea typeface="Calibri"/>
                <a:cs typeface="Calibri"/>
              </a:rPr>
              <a:t> Digital technology allow better remote care, instant access to Patients records and reduce healthcare cost. Tyagi A.K.(2024). </a:t>
            </a:r>
          </a:p>
          <a:p>
            <a:pPr>
              <a:lnSpc>
                <a:spcPct val="110000"/>
              </a:lnSpc>
              <a:spcAft>
                <a:spcPts val="600"/>
              </a:spcAft>
            </a:pPr>
            <a:r>
              <a:rPr lang="en-US" sz="1600" b="1" dirty="0">
                <a:latin typeface="Grandview Display"/>
                <a:ea typeface="Calibri"/>
                <a:cs typeface="Arial"/>
              </a:rPr>
              <a:t>Emails &amp; Awareness:</a:t>
            </a:r>
            <a:endParaRPr lang="en-US" sz="1600" dirty="0">
              <a:latin typeface="Grandview Display"/>
              <a:ea typeface="Calibri"/>
              <a:cs typeface="Arial"/>
            </a:endParaRPr>
          </a:p>
          <a:p>
            <a:pPr marL="285750" indent="-285750">
              <a:lnSpc>
                <a:spcPct val="110000"/>
              </a:lnSpc>
              <a:spcAft>
                <a:spcPts val="600"/>
              </a:spcAft>
              <a:buFont typeface="Arial,Sans-Serif"/>
              <a:buChar char="•"/>
            </a:pPr>
            <a:r>
              <a:rPr lang="en-US" sz="1600" dirty="0">
                <a:latin typeface="Calibri"/>
                <a:ea typeface="Calibri"/>
                <a:cs typeface="Calibri"/>
              </a:rPr>
              <a:t>Identify staff members via Trust Portal link, to be aware of external Emails. Also, automatic password reset request needed after a limited period.</a:t>
            </a:r>
          </a:p>
          <a:p>
            <a:r>
              <a:rPr lang="en-US" sz="1600" dirty="0">
                <a:latin typeface="Grandview Display"/>
                <a:ea typeface="Arial"/>
                <a:cs typeface="Arial"/>
              </a:rPr>
              <a:t>A company named Cynergis Tek has</a:t>
            </a:r>
            <a:r>
              <a:rPr lang="en-US" sz="1600" b="0" i="0" u="none" strike="noStrike" baseline="0" dirty="0">
                <a:latin typeface="Grandview Display"/>
                <a:ea typeface="Arial"/>
                <a:cs typeface="Arial"/>
              </a:rPr>
              <a:t> reported that hacking attacks on healthcare providers were increased 320% and that 81% of records breached result from hacking attacks specifically. </a:t>
            </a:r>
            <a:r>
              <a:rPr lang="en-US" sz="1600" b="0" i="0" u="none" strike="noStrike" baseline="0" dirty="0">
                <a:latin typeface="Arial"/>
                <a:ea typeface="Arial"/>
                <a:cs typeface="Arial"/>
              </a:rPr>
              <a:t>Abouelmehdi, K.(2018).</a:t>
            </a:r>
            <a:r>
              <a:rPr lang="en-US" sz="1600" b="0" i="0" dirty="0">
                <a:latin typeface="Arial"/>
                <a:ea typeface="Arial"/>
                <a:cs typeface="Arial"/>
              </a:rPr>
              <a:t>​</a:t>
            </a:r>
            <a:endParaRPr lang="en-US" sz="1600" dirty="0"/>
          </a:p>
          <a:p>
            <a:r>
              <a:rPr lang="en-US" sz="1600" dirty="0">
                <a:solidFill>
                  <a:srgbClr val="000000"/>
                </a:solidFill>
                <a:latin typeface="Arial"/>
                <a:ea typeface="Segoe UI"/>
                <a:cs typeface="Arial"/>
              </a:rPr>
              <a:t>. </a:t>
            </a:r>
            <a:endParaRPr lang="en-GB" sz="1600" dirty="0"/>
          </a:p>
        </p:txBody>
      </p:sp>
      <p:pic>
        <p:nvPicPr>
          <p:cNvPr id="3" name="Picture 2" descr="A diagram of data storage&#10;&#10;AI-generated content may be incorrect.">
            <a:extLst>
              <a:ext uri="{FF2B5EF4-FFF2-40B4-BE49-F238E27FC236}">
                <a16:creationId xmlns:a16="http://schemas.microsoft.com/office/drawing/2014/main" id="{33DE64E9-A690-626E-4797-4530805ED2BA}"/>
              </a:ext>
            </a:extLst>
          </p:cNvPr>
          <p:cNvPicPr>
            <a:picLocks noChangeAspect="1"/>
          </p:cNvPicPr>
          <p:nvPr/>
        </p:nvPicPr>
        <p:blipFill>
          <a:blip r:embed="rId2"/>
          <a:stretch>
            <a:fillRect/>
          </a:stretch>
        </p:blipFill>
        <p:spPr>
          <a:xfrm>
            <a:off x="6640802" y="733169"/>
            <a:ext cx="5166958" cy="4675655"/>
          </a:xfrm>
          <a:prstGeom prst="rect">
            <a:avLst/>
          </a:prstGeom>
        </p:spPr>
      </p:pic>
    </p:spTree>
    <p:extLst>
      <p:ext uri="{BB962C8B-B14F-4D97-AF65-F5344CB8AC3E}">
        <p14:creationId xmlns:p14="http://schemas.microsoft.com/office/powerpoint/2010/main" val="32259726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7D85A94-D6EE-FCE3-645F-6BADD69BF7CF}"/>
              </a:ext>
            </a:extLst>
          </p:cNvPr>
          <p:cNvSpPr txBox="1"/>
          <p:nvPr/>
        </p:nvSpPr>
        <p:spPr>
          <a:xfrm>
            <a:off x="890289" y="1188849"/>
            <a:ext cx="5737860" cy="417877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a:lnSpc>
                <a:spcPct val="110000"/>
              </a:lnSpc>
              <a:buSzPct val="87000"/>
            </a:pPr>
            <a:r>
              <a:rPr lang="en-US" sz="1600" b="1" dirty="0"/>
              <a:t>Data protection: </a:t>
            </a:r>
            <a:endParaRPr lang="en-US" sz="1600" dirty="0"/>
          </a:p>
          <a:p>
            <a:pPr marL="285750" indent="-285750">
              <a:lnSpc>
                <a:spcPct val="110000"/>
              </a:lnSpc>
              <a:buSzPct val="87000"/>
              <a:buFont typeface="Arial" panose="020B0604020202020204" pitchFamily="34" charset="0"/>
              <a:buChar char="•"/>
            </a:pPr>
            <a:r>
              <a:rPr lang="en-US" sz="1600" dirty="0"/>
              <a:t>Greenfield Home care Agency IT expert need to explore and perform a Website to the high standard level, to prevent and Protecting Data from being changed or corrupt. </a:t>
            </a:r>
          </a:p>
          <a:p>
            <a:pPr marL="285750" indent="-285750">
              <a:lnSpc>
                <a:spcPct val="110000"/>
              </a:lnSpc>
              <a:spcAft>
                <a:spcPts val="600"/>
              </a:spcAft>
              <a:buSzPct val="87000"/>
              <a:buFont typeface="Arial" panose="020B0604020202020204" pitchFamily="34" charset="0"/>
              <a:buChar char="•"/>
            </a:pPr>
            <a:r>
              <a:rPr lang="en-US" sz="1600" dirty="0"/>
              <a:t>Ensure sensitive data is protected, trusted, and professionally managed via legal frameworks like Data Protection Act 2018,UK Frame. 'The software is designed to be versatile and run on standard computing hardware' International Journal of Computer Theory and Engineering,(2018).</a:t>
            </a:r>
          </a:p>
          <a:p>
            <a:pPr>
              <a:lnSpc>
                <a:spcPct val="110000"/>
              </a:lnSpc>
              <a:spcAft>
                <a:spcPts val="600"/>
              </a:spcAft>
              <a:buSzPct val="87000"/>
            </a:pPr>
            <a:r>
              <a:rPr lang="en-US" sz="1600" dirty="0"/>
              <a:t>                                          </a:t>
            </a:r>
            <a:r>
              <a:rPr lang="en-US" sz="1600" b="1" dirty="0"/>
              <a:t>Conclusion:</a:t>
            </a:r>
          </a:p>
          <a:p>
            <a:pPr>
              <a:lnSpc>
                <a:spcPct val="110000"/>
              </a:lnSpc>
              <a:spcAft>
                <a:spcPts val="600"/>
              </a:spcAft>
              <a:buSzPct val="87000"/>
            </a:pPr>
            <a:r>
              <a:rPr lang="en-US" sz="1600" dirty="0"/>
              <a:t>Change is new norm for the global healthcare sector; the Digital system data security and privacy are increased year by year.  </a:t>
            </a:r>
            <a:endParaRPr lang="en-US" sz="1600">
              <a:highlight>
                <a:srgbClr val="FFFFFF"/>
              </a:highlight>
            </a:endParaRPr>
          </a:p>
          <a:p>
            <a:pPr>
              <a:lnSpc>
                <a:spcPct val="110000"/>
              </a:lnSpc>
              <a:spcAft>
                <a:spcPts val="600"/>
              </a:spcAft>
              <a:buSzPct val="87000"/>
              <a:buFont typeface="Arial" panose="020B0604020202020204" pitchFamily="34" charset="0"/>
              <a:buChar char="•"/>
            </a:pPr>
            <a:endParaRPr lang="en-US" sz="1600" dirty="0"/>
          </a:p>
        </p:txBody>
      </p:sp>
      <p:pic>
        <p:nvPicPr>
          <p:cNvPr id="15" name="Graphic 14" descr="Lock">
            <a:extLst>
              <a:ext uri="{FF2B5EF4-FFF2-40B4-BE49-F238E27FC236}">
                <a16:creationId xmlns:a16="http://schemas.microsoft.com/office/drawing/2014/main" id="{C119D407-A47D-5E6D-C755-D69B4081233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394015" y="332147"/>
            <a:ext cx="4375829" cy="4375829"/>
          </a:xfrm>
          <a:prstGeom prst="rect">
            <a:avLst/>
          </a:prstGeom>
        </p:spPr>
      </p:pic>
    </p:spTree>
    <p:extLst>
      <p:ext uri="{BB962C8B-B14F-4D97-AF65-F5344CB8AC3E}">
        <p14:creationId xmlns:p14="http://schemas.microsoft.com/office/powerpoint/2010/main" val="29627330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C86ABA-AE68-3ADD-034D-28F57F57BC47}"/>
              </a:ext>
            </a:extLst>
          </p:cNvPr>
          <p:cNvSpPr>
            <a:spLocks noGrp="1"/>
          </p:cNvSpPr>
          <p:nvPr>
            <p:ph type="title"/>
          </p:nvPr>
        </p:nvSpPr>
        <p:spPr>
          <a:xfrm>
            <a:off x="1141413" y="-446489"/>
            <a:ext cx="9905998" cy="1478570"/>
          </a:xfrm>
        </p:spPr>
        <p:txBody>
          <a:bodyPr/>
          <a:lstStyle/>
          <a:p>
            <a:r>
              <a:rPr lang="en-GB" dirty="0"/>
              <a:t>References </a:t>
            </a:r>
            <a:endParaRPr lang="en-US" dirty="0"/>
          </a:p>
        </p:txBody>
      </p:sp>
      <p:sp>
        <p:nvSpPr>
          <p:cNvPr id="5" name="Content Placeholder 4">
            <a:extLst>
              <a:ext uri="{FF2B5EF4-FFF2-40B4-BE49-F238E27FC236}">
                <a16:creationId xmlns:a16="http://schemas.microsoft.com/office/drawing/2014/main" id="{F2205D15-5BA9-79C2-1B8A-E3289320C1D9}"/>
              </a:ext>
            </a:extLst>
          </p:cNvPr>
          <p:cNvSpPr txBox="1">
            <a:spLocks noGrp="1"/>
          </p:cNvSpPr>
          <p:nvPr>
            <p:ph idx="1"/>
          </p:nvPr>
        </p:nvSpPr>
        <p:spPr>
          <a:xfrm>
            <a:off x="1141412" y="526193"/>
            <a:ext cx="9905999" cy="951543"/>
          </a:xfrm>
          <a:prstGeom prst="rect">
            <a:avLst/>
          </a:prstGeom>
          <a:noFill/>
        </p:spPr>
        <p:txBody>
          <a:bodyPr wrap="square">
            <a:spAutoFit/>
          </a:bodyPr>
          <a:lstStyle/>
          <a:p>
            <a:pPr marL="171450" indent="-171450">
              <a:buFont typeface="Arial" panose="020B0604020202020204" pitchFamily="34" charset="0"/>
              <a:buChar char="•"/>
            </a:pPr>
            <a:r>
              <a:rPr lang="en-US" sz="1600" dirty="0">
                <a:latin typeface="Arial" panose="020B0604020202020204" pitchFamily="34" charset="0"/>
                <a:cs typeface="Arial" panose="020B0604020202020204" pitchFamily="34" charset="0"/>
              </a:rPr>
              <a:t>https://</a:t>
            </a:r>
            <a:r>
              <a:rPr lang="en-US" sz="1600" dirty="0" err="1">
                <a:latin typeface="Arial" panose="020B0604020202020204" pitchFamily="34" charset="0"/>
                <a:cs typeface="Arial" panose="020B0604020202020204" pitchFamily="34" charset="0"/>
              </a:rPr>
              <a:t>www.newhorizons.com</a:t>
            </a:r>
            <a:r>
              <a:rPr lang="en-US" sz="1600" dirty="0">
                <a:latin typeface="Arial" panose="020B0604020202020204" pitchFamily="34" charset="0"/>
                <a:cs typeface="Arial" panose="020B0604020202020204" pitchFamily="34" charset="0"/>
              </a:rPr>
              <a:t>/resources/blog/</a:t>
            </a:r>
            <a:r>
              <a:rPr lang="en-US" sz="1600" dirty="0" err="1">
                <a:latin typeface="Arial" panose="020B0604020202020204" pitchFamily="34" charset="0"/>
                <a:cs typeface="Arial" panose="020B0604020202020204" pitchFamily="34" charset="0"/>
              </a:rPr>
              <a:t>microsoft-outlook-tips</a:t>
            </a:r>
            <a:r>
              <a:rPr lang="en-US" sz="1600" dirty="0">
                <a:latin typeface="Arial" panose="020B0604020202020204" pitchFamily="34" charset="0"/>
                <a:cs typeface="Arial" panose="020B0604020202020204" pitchFamily="34" charset="0"/>
              </a:rPr>
              <a:t>-to-boost-remote-team-communication#:~:text=Key%</a:t>
            </a:r>
            <a:r>
              <a:rPr lang="en-US" sz="1600" dirty="0" err="1">
                <a:latin typeface="Arial" panose="020B0604020202020204" pitchFamily="34" charset="0"/>
                <a:cs typeface="Arial" panose="020B0604020202020204" pitchFamily="34" charset="0"/>
              </a:rPr>
              <a:t>20Takeaways,preventing</a:t>
            </a:r>
            <a:r>
              <a:rPr lang="en-US" sz="1600" dirty="0">
                <a:latin typeface="Arial" panose="020B0604020202020204" pitchFamily="34" charset="0"/>
                <a:cs typeface="Arial" panose="020B0604020202020204" pitchFamily="34" charset="0"/>
              </a:rPr>
              <a:t>%20duplication%2C%20and%20streamlining%20workflows.</a:t>
            </a:r>
          </a:p>
        </p:txBody>
      </p:sp>
      <p:sp>
        <p:nvSpPr>
          <p:cNvPr id="7" name="TextBox 6">
            <a:extLst>
              <a:ext uri="{FF2B5EF4-FFF2-40B4-BE49-F238E27FC236}">
                <a16:creationId xmlns:a16="http://schemas.microsoft.com/office/drawing/2014/main" id="{9789139E-FF60-7CC2-BBA8-3CB969153B62}"/>
              </a:ext>
            </a:extLst>
          </p:cNvPr>
          <p:cNvSpPr txBox="1"/>
          <p:nvPr/>
        </p:nvSpPr>
        <p:spPr>
          <a:xfrm>
            <a:off x="1141412" y="2297050"/>
            <a:ext cx="7859105" cy="584775"/>
          </a:xfrm>
          <a:prstGeom prst="rect">
            <a:avLst/>
          </a:prstGeom>
          <a:noFill/>
        </p:spPr>
        <p:txBody>
          <a:bodyPr wrap="square">
            <a:spAutoFit/>
          </a:bodyPr>
          <a:lstStyle/>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https://</a:t>
            </a:r>
            <a:r>
              <a:rPr lang="en-GB" sz="1600" dirty="0" err="1">
                <a:latin typeface="Arial" panose="020B0604020202020204" pitchFamily="34" charset="0"/>
                <a:cs typeface="Arial" panose="020B0604020202020204" pitchFamily="34" charset="0"/>
              </a:rPr>
              <a:t>support.microsoft.com</a:t>
            </a:r>
            <a:r>
              <a:rPr lang="en-GB" sz="1600" dirty="0">
                <a:latin typeface="Arial" panose="020B0604020202020204" pitchFamily="34" charset="0"/>
                <a:cs typeface="Arial" panose="020B0604020202020204" pitchFamily="34" charset="0"/>
              </a:rPr>
              <a:t>/en-gb/office/fixes-or-workarounds-for-recent-issues-on-outlook-com-8c95d913-d96b-4065-9171-e1fa44b03ff5</a:t>
            </a:r>
            <a:endParaRPr lang="en-US" sz="1600" dirty="0"/>
          </a:p>
        </p:txBody>
      </p:sp>
      <p:sp>
        <p:nvSpPr>
          <p:cNvPr id="9" name="TextBox 8">
            <a:extLst>
              <a:ext uri="{FF2B5EF4-FFF2-40B4-BE49-F238E27FC236}">
                <a16:creationId xmlns:a16="http://schemas.microsoft.com/office/drawing/2014/main" id="{A920873D-2BC1-775B-E247-63044DDAA399}"/>
              </a:ext>
            </a:extLst>
          </p:cNvPr>
          <p:cNvSpPr txBox="1"/>
          <p:nvPr/>
        </p:nvSpPr>
        <p:spPr>
          <a:xfrm>
            <a:off x="1141411" y="1431380"/>
            <a:ext cx="6103398" cy="338554"/>
          </a:xfrm>
          <a:prstGeom prst="rect">
            <a:avLst/>
          </a:prstGeom>
          <a:noFill/>
        </p:spPr>
        <p:txBody>
          <a:bodyPr wrap="square">
            <a:spAutoFit/>
          </a:bodyPr>
          <a:lstStyle/>
          <a:p>
            <a:pPr marL="171450" indent="-171450">
              <a:buFont typeface="Arial" panose="020B0604020202020204" pitchFamily="34" charset="0"/>
              <a:buChar char="•"/>
            </a:pPr>
            <a:r>
              <a:rPr lang="en-US" sz="1600" dirty="0">
                <a:latin typeface="Arial" panose="020B0604020202020204" pitchFamily="34" charset="0"/>
                <a:cs typeface="Arial" panose="020B0604020202020204" pitchFamily="34" charset="0"/>
              </a:rPr>
              <a:t>https://</a:t>
            </a:r>
            <a:r>
              <a:rPr lang="en-US" sz="1600" dirty="0" err="1">
                <a:latin typeface="Arial" panose="020B0604020202020204" pitchFamily="34" charset="0"/>
                <a:cs typeface="Arial" panose="020B0604020202020204" pitchFamily="34" charset="0"/>
              </a:rPr>
              <a:t>www.onetrust.com</a:t>
            </a:r>
            <a:r>
              <a:rPr lang="en-US" sz="1600" dirty="0">
                <a:latin typeface="Arial" panose="020B0604020202020204" pitchFamily="34" charset="0"/>
                <a:cs typeface="Arial" panose="020B0604020202020204" pitchFamily="34" charset="0"/>
              </a:rPr>
              <a:t>/integrations/</a:t>
            </a:r>
            <a:r>
              <a:rPr lang="en-US" sz="1600" dirty="0" err="1">
                <a:latin typeface="Arial" panose="020B0604020202020204" pitchFamily="34" charset="0"/>
                <a:cs typeface="Arial" panose="020B0604020202020204" pitchFamily="34" charset="0"/>
              </a:rPr>
              <a:t>microsoft-outlook</a:t>
            </a:r>
            <a:r>
              <a:rPr lang="en-US" sz="1600" dirty="0">
                <a:latin typeface="Arial" panose="020B0604020202020204" pitchFamily="34" charset="0"/>
                <a:cs typeface="Arial" panose="020B0604020202020204" pitchFamily="34" charset="0"/>
              </a:rPr>
              <a:t>/</a:t>
            </a:r>
          </a:p>
        </p:txBody>
      </p:sp>
      <p:sp>
        <p:nvSpPr>
          <p:cNvPr id="11" name="TextBox 10">
            <a:extLst>
              <a:ext uri="{FF2B5EF4-FFF2-40B4-BE49-F238E27FC236}">
                <a16:creationId xmlns:a16="http://schemas.microsoft.com/office/drawing/2014/main" id="{ACF90814-2F52-4E69-89BE-13AC736170E1}"/>
              </a:ext>
            </a:extLst>
          </p:cNvPr>
          <p:cNvSpPr txBox="1"/>
          <p:nvPr/>
        </p:nvSpPr>
        <p:spPr>
          <a:xfrm rot="10800000" flipV="1">
            <a:off x="1141411" y="1802825"/>
            <a:ext cx="5914144" cy="584775"/>
          </a:xfrm>
          <a:prstGeom prst="rect">
            <a:avLst/>
          </a:prstGeom>
          <a:noFill/>
        </p:spPr>
        <p:txBody>
          <a:bodyPr wrap="square">
            <a:spAutoFit/>
          </a:bodyPr>
          <a:lstStyle/>
          <a:p>
            <a:pPr marL="171450" indent="-171450">
              <a:buFont typeface="Arial" panose="020B0604020202020204" pitchFamily="34" charset="0"/>
              <a:buChar char="•"/>
            </a:pPr>
            <a:r>
              <a:rPr lang="en-US" sz="1600" dirty="0">
                <a:latin typeface="Arial" panose="020B0604020202020204" pitchFamily="34" charset="0"/>
                <a:cs typeface="Arial" panose="020B0604020202020204" pitchFamily="34" charset="0"/>
              </a:rPr>
              <a:t>https://</a:t>
            </a:r>
            <a:r>
              <a:rPr lang="en-US" sz="1600" dirty="0" err="1">
                <a:latin typeface="Arial" panose="020B0604020202020204" pitchFamily="34" charset="0"/>
                <a:cs typeface="Arial" panose="020B0604020202020204" pitchFamily="34" charset="0"/>
              </a:rPr>
              <a:t>www.educba.com</a:t>
            </a:r>
            <a:r>
              <a:rPr lang="en-US" sz="1600" dirty="0">
                <a:latin typeface="Arial" panose="020B0604020202020204" pitchFamily="34" charset="0"/>
                <a:cs typeface="Arial" panose="020B0604020202020204" pitchFamily="34" charset="0"/>
              </a:rPr>
              <a:t>/advantages-and-disadvantages-of-email/</a:t>
            </a:r>
          </a:p>
        </p:txBody>
      </p:sp>
      <p:sp>
        <p:nvSpPr>
          <p:cNvPr id="4" name="TextBox 3">
            <a:extLst>
              <a:ext uri="{FF2B5EF4-FFF2-40B4-BE49-F238E27FC236}">
                <a16:creationId xmlns:a16="http://schemas.microsoft.com/office/drawing/2014/main" id="{4B4BE705-44A9-F98E-0542-918556D82BEA}"/>
              </a:ext>
            </a:extLst>
          </p:cNvPr>
          <p:cNvSpPr txBox="1"/>
          <p:nvPr/>
        </p:nvSpPr>
        <p:spPr>
          <a:xfrm>
            <a:off x="1878325" y="-2112337"/>
            <a:ext cx="7122192" cy="400879"/>
          </a:xfrm>
          <a:prstGeom prst="rect">
            <a:avLst/>
          </a:prstGeom>
          <a:noFill/>
          <a:ln>
            <a:solidFill>
              <a:schemeClr val="bg1"/>
            </a:solidFill>
          </a:ln>
        </p:spPr>
        <p:txBody>
          <a:bodyPr wrap="square">
            <a:spAutoFit/>
          </a:bodyPr>
          <a:lstStyle/>
          <a:p>
            <a:pPr>
              <a:lnSpc>
                <a:spcPct val="120000"/>
              </a:lnSpc>
              <a:spcAft>
                <a:spcPts val="600"/>
              </a:spcAft>
            </a:pPr>
            <a:endParaRPr lang="en-US" sz="1800" dirty="0">
              <a:highlight>
                <a:srgbClr val="FFFFFF"/>
              </a:highlight>
            </a:endParaRPr>
          </a:p>
        </p:txBody>
      </p:sp>
      <p:sp>
        <p:nvSpPr>
          <p:cNvPr id="10" name="TextBox 9">
            <a:extLst>
              <a:ext uri="{FF2B5EF4-FFF2-40B4-BE49-F238E27FC236}">
                <a16:creationId xmlns:a16="http://schemas.microsoft.com/office/drawing/2014/main" id="{0777F85A-7443-2BB3-CF52-80AFD80AC579}"/>
              </a:ext>
            </a:extLst>
          </p:cNvPr>
          <p:cNvSpPr txBox="1"/>
          <p:nvPr/>
        </p:nvSpPr>
        <p:spPr>
          <a:xfrm>
            <a:off x="1141411" y="2382923"/>
            <a:ext cx="10884390" cy="3589444"/>
          </a:xfrm>
          <a:prstGeom prst="rect">
            <a:avLst/>
          </a:prstGeom>
          <a:noFill/>
        </p:spPr>
        <p:txBody>
          <a:bodyPr wrap="square" rtlCol="0">
            <a:spAutoFit/>
          </a:bodyPr>
          <a:lstStyle/>
          <a:p>
            <a:pPr>
              <a:lnSpc>
                <a:spcPct val="120000"/>
              </a:lnSpc>
              <a:spcAft>
                <a:spcPts val="600"/>
              </a:spcAft>
              <a:buSzPct val="87000"/>
            </a:pPr>
            <a:endParaRPr lang="en-US" sz="1800" dirty="0"/>
          </a:p>
          <a:p>
            <a:pPr marL="285750" indent="-285750">
              <a:lnSpc>
                <a:spcPct val="120000"/>
              </a:lnSpc>
              <a:spcAft>
                <a:spcPts val="600"/>
              </a:spcAft>
              <a:buSzPct val="87000"/>
              <a:buFont typeface="Arial" panose="020B0604020202020204" pitchFamily="34" charset="0"/>
              <a:buChar char="•"/>
            </a:pPr>
            <a:r>
              <a:rPr lang="en-US" sz="1800" dirty="0"/>
              <a:t>International Journal of Computer Theory and Engineering,(Vol.10,) No.1, February(2018). Reedy K, Parker J(2018).</a:t>
            </a:r>
            <a:r>
              <a:rPr lang="en-US" sz="1800" b="1" dirty="0"/>
              <a:t> </a:t>
            </a:r>
            <a:r>
              <a:rPr lang="en-US" sz="1800" i="1" dirty="0"/>
              <a:t>Digital Literacy Unpacked, Facet Publishing.</a:t>
            </a:r>
          </a:p>
          <a:p>
            <a:pPr marL="285750" indent="-285750">
              <a:lnSpc>
                <a:spcPct val="120000"/>
              </a:lnSpc>
              <a:spcAft>
                <a:spcPts val="600"/>
              </a:spcAft>
              <a:buSzPct val="87000"/>
              <a:buFont typeface="Arial" panose="020B0604020202020204" pitchFamily="34" charset="0"/>
              <a:buChar char="•"/>
            </a:pPr>
            <a:r>
              <a:rPr lang="en-US" sz="1800" dirty="0" err="1"/>
              <a:t>Tyagi</a:t>
            </a:r>
            <a:r>
              <a:rPr lang="en-US" sz="1800" dirty="0"/>
              <a:t> A,K(Ed.).(2024).</a:t>
            </a:r>
            <a:r>
              <a:rPr lang="en-US" sz="1800" i="1" dirty="0"/>
              <a:t> Artificial Intelligence-Enabled Blockchain Technology and Digital Twin for Smart Hospitals</a:t>
            </a:r>
            <a:r>
              <a:rPr lang="en-US" sz="1800" dirty="0"/>
              <a:t>(First edition.).John Wiley &amp; Sons, Inc.</a:t>
            </a:r>
          </a:p>
          <a:p>
            <a:pPr marL="285750" indent="-285750">
              <a:lnSpc>
                <a:spcPct val="120000"/>
              </a:lnSpc>
              <a:spcAft>
                <a:spcPts val="600"/>
              </a:spcAft>
              <a:buSzPct val="87000"/>
              <a:buFont typeface="Arial" panose="020B0604020202020204" pitchFamily="34" charset="0"/>
              <a:buChar char="•"/>
            </a:pPr>
            <a:r>
              <a:rPr lang="en-US" sz="1800" dirty="0" err="1">
                <a:solidFill>
                  <a:schemeClr val="bg1">
                    <a:lumMod val="10000"/>
                    <a:lumOff val="90000"/>
                  </a:schemeClr>
                </a:solidFill>
              </a:rPr>
              <a:t>Abouelmehdi</a:t>
            </a:r>
            <a:r>
              <a:rPr lang="en-US" sz="1800" dirty="0">
                <a:solidFill>
                  <a:schemeClr val="bg1">
                    <a:lumMod val="10000"/>
                    <a:lumOff val="90000"/>
                  </a:schemeClr>
                </a:solidFill>
              </a:rPr>
              <a:t>, K., </a:t>
            </a:r>
            <a:r>
              <a:rPr lang="en-US" sz="1800" dirty="0" err="1">
                <a:solidFill>
                  <a:schemeClr val="bg1">
                    <a:lumMod val="10000"/>
                    <a:lumOff val="90000"/>
                  </a:schemeClr>
                </a:solidFill>
              </a:rPr>
              <a:t>Beni-Hessane</a:t>
            </a:r>
            <a:r>
              <a:rPr lang="en-US" sz="1800" dirty="0">
                <a:solidFill>
                  <a:schemeClr val="bg1">
                    <a:lumMod val="10000"/>
                    <a:lumOff val="90000"/>
                  </a:schemeClr>
                </a:solidFill>
              </a:rPr>
              <a:t>, A. and </a:t>
            </a:r>
            <a:r>
              <a:rPr lang="en-US" sz="1800" dirty="0" err="1">
                <a:solidFill>
                  <a:schemeClr val="bg1">
                    <a:lumMod val="10000"/>
                    <a:lumOff val="90000"/>
                  </a:schemeClr>
                </a:solidFill>
              </a:rPr>
              <a:t>Khaloufi</a:t>
            </a:r>
            <a:r>
              <a:rPr lang="en-US" sz="1800" dirty="0">
                <a:solidFill>
                  <a:schemeClr val="bg1">
                    <a:lumMod val="10000"/>
                    <a:lumOff val="90000"/>
                  </a:schemeClr>
                </a:solidFill>
              </a:rPr>
              <a:t>, H., 2018. Big healthcare data: preserving security and privacy. </a:t>
            </a:r>
            <a:r>
              <a:rPr lang="en-US" sz="1800" i="1" dirty="0">
                <a:solidFill>
                  <a:schemeClr val="bg1">
                    <a:lumMod val="10000"/>
                    <a:lumOff val="90000"/>
                  </a:schemeClr>
                </a:solidFill>
              </a:rPr>
              <a:t>Journal of big data</a:t>
            </a:r>
            <a:r>
              <a:rPr lang="en-US" sz="1800" dirty="0">
                <a:solidFill>
                  <a:schemeClr val="bg1">
                    <a:lumMod val="10000"/>
                    <a:lumOff val="90000"/>
                  </a:schemeClr>
                </a:solidFill>
              </a:rPr>
              <a:t>, </a:t>
            </a:r>
            <a:r>
              <a:rPr lang="en-US" sz="1800" i="1" dirty="0">
                <a:solidFill>
                  <a:schemeClr val="bg1">
                    <a:lumMod val="10000"/>
                    <a:lumOff val="90000"/>
                  </a:schemeClr>
                </a:solidFill>
              </a:rPr>
              <a:t>5</a:t>
            </a:r>
            <a:r>
              <a:rPr lang="en-US" sz="1800" dirty="0">
                <a:solidFill>
                  <a:schemeClr val="bg1">
                    <a:lumMod val="10000"/>
                    <a:lumOff val="90000"/>
                  </a:schemeClr>
                </a:solidFill>
              </a:rPr>
              <a:t>(1), pp.1-18.</a:t>
            </a:r>
          </a:p>
          <a:p>
            <a:pPr marL="285750" indent="-285750">
              <a:buFont typeface="Arial" panose="020B0604020202020204" pitchFamily="34" charset="0"/>
              <a:buChar char="•"/>
            </a:pPr>
            <a:r>
              <a:rPr lang="en-US" sz="1800" dirty="0">
                <a:solidFill>
                  <a:schemeClr val="bg1">
                    <a:lumMod val="10000"/>
                    <a:lumOff val="90000"/>
                  </a:schemeClr>
                </a:solidFill>
              </a:rPr>
              <a:t>'The software is designed to be versatile and run on standard computing hardware'</a:t>
            </a:r>
            <a:r>
              <a:rPr lang="en-US" sz="1800" i="1" dirty="0">
                <a:solidFill>
                  <a:schemeClr val="bg1">
                    <a:lumMod val="10000"/>
                    <a:lumOff val="90000"/>
                  </a:schemeClr>
                </a:solidFill>
              </a:rPr>
              <a:t> International Journal of Computer Theory and Engineering,</a:t>
            </a:r>
            <a:r>
              <a:rPr lang="en-US" sz="1800" dirty="0">
                <a:solidFill>
                  <a:schemeClr val="bg1">
                    <a:lumMod val="10000"/>
                    <a:lumOff val="90000"/>
                  </a:schemeClr>
                </a:solidFill>
              </a:rPr>
              <a:t>(2018).</a:t>
            </a:r>
          </a:p>
          <a:p>
            <a:pPr>
              <a:lnSpc>
                <a:spcPct val="120000"/>
              </a:lnSpc>
              <a:spcAft>
                <a:spcPts val="600"/>
              </a:spcAft>
            </a:pPr>
            <a:endParaRPr lang="en-US" sz="1800" dirty="0">
              <a:highlight>
                <a:srgbClr val="FFFFFF"/>
              </a:highlight>
            </a:endParaRPr>
          </a:p>
        </p:txBody>
      </p:sp>
    </p:spTree>
    <p:extLst>
      <p:ext uri="{BB962C8B-B14F-4D97-AF65-F5344CB8AC3E}">
        <p14:creationId xmlns:p14="http://schemas.microsoft.com/office/powerpoint/2010/main" val="42925632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Content Placeholder 2">
            <a:extLst>
              <a:ext uri="{FF2B5EF4-FFF2-40B4-BE49-F238E27FC236}">
                <a16:creationId xmlns:a16="http://schemas.microsoft.com/office/drawing/2014/main" id="{ACC97E04-D366-2E1B-A41C-DA47467044EC}"/>
              </a:ext>
            </a:extLst>
          </p:cNvPr>
          <p:cNvSpPr txBox="1">
            <a:spLocks noGrp="1"/>
          </p:cNvSpPr>
          <p:nvPr>
            <p:ph idx="1"/>
          </p:nvPr>
        </p:nvSpPr>
        <p:spPr>
          <a:xfrm>
            <a:off x="1143000" y="1210396"/>
            <a:ext cx="9905999" cy="7044604"/>
          </a:xfrm>
          <a:prstGeom prst="rect">
            <a:avLst/>
          </a:prstGeom>
        </p:spPr>
        <p:txBody>
          <a:bodyPr vert="horz" lIns="91440" tIns="45720" rIns="91440" bIns="45720" rtlCol="0">
            <a:normAutofit/>
          </a:bodyPr>
          <a:lst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a:lstStyle>
          <a:p>
            <a:r>
              <a:rPr lang="en-GB" sz="2000" dirty="0"/>
              <a:t>Sarah, T. “The challenges Medical Writers have with MS Word: why are we still stuck? – Azur Health Science.” Azur Health Science, 10 Sept. 2024, </a:t>
            </a:r>
            <a:r>
              <a:rPr lang="en-GB" sz="2000" dirty="0">
                <a:latin typeface="Helvetica" pitchFamily="2" charset="0"/>
                <a:hlinkClick r:id="rId2"/>
              </a:rPr>
              <a:t>http://</a:t>
            </a:r>
            <a:r>
              <a:rPr lang="en-GB" sz="2000" dirty="0" err="1">
                <a:latin typeface="Helvetica" pitchFamily="2" charset="0"/>
                <a:hlinkClick r:id="rId2"/>
              </a:rPr>
              <a:t>azurhealthscience.com</a:t>
            </a:r>
            <a:r>
              <a:rPr lang="en-GB" sz="2000" dirty="0">
                <a:latin typeface="Helvetica" pitchFamily="2" charset="0"/>
                <a:hlinkClick r:id="rId2"/>
              </a:rPr>
              <a:t>/the-challenges-medical-writers-have-with-ms-word-why-are-we-still-stuck/</a:t>
            </a:r>
            <a:endParaRPr lang="en-GB" sz="2000" dirty="0">
              <a:latin typeface="Helvetica" pitchFamily="2" charset="0"/>
            </a:endParaRPr>
          </a:p>
          <a:p>
            <a:r>
              <a:rPr lang="en-GB" sz="2000" dirty="0" err="1"/>
              <a:t>TheknowledgeAcacdemy</a:t>
            </a:r>
            <a:r>
              <a:rPr lang="en-GB" sz="2000" dirty="0"/>
              <a:t>. “Key benefits of Microsoft office:  An Overview.”</a:t>
            </a:r>
            <a:r>
              <a:rPr lang="en-GB" sz="2000" dirty="0">
                <a:latin typeface="Helvetica" pitchFamily="2" charset="0"/>
                <a:hlinkClick r:id="rId3"/>
              </a:rPr>
              <a:t> http://</a:t>
            </a:r>
            <a:r>
              <a:rPr lang="en-GB" sz="2000" dirty="0" err="1">
                <a:latin typeface="Helvetica" pitchFamily="2" charset="0"/>
                <a:hlinkClick r:id="rId3"/>
              </a:rPr>
              <a:t>Theknowledgeacademy.com</a:t>
            </a:r>
            <a:r>
              <a:rPr lang="en-GB" sz="2000" dirty="0">
                <a:latin typeface="Helvetica" pitchFamily="2" charset="0"/>
              </a:rPr>
              <a:t>, 2024, </a:t>
            </a:r>
            <a:r>
              <a:rPr lang="en-GB" sz="2000" dirty="0">
                <a:latin typeface="Helvetica" pitchFamily="2" charset="0"/>
                <a:hlinkClick r:id="rId4"/>
              </a:rPr>
              <a:t>http://www.theknowledgeacademy.com/blog/benefits-of-microsoft-office/</a:t>
            </a:r>
            <a:endParaRPr lang="en-GB" sz="2000" dirty="0">
              <a:latin typeface="Helvetica" pitchFamily="2" charset="0"/>
            </a:endParaRPr>
          </a:p>
          <a:p>
            <a:r>
              <a:rPr lang="en-GB" sz="2000" dirty="0">
                <a:latin typeface="Helvetica" pitchFamily="2" charset="0"/>
              </a:rPr>
              <a:t>NHS &amp; Social Care Microsoft 365 Readiness – Digital Marketplace.” </a:t>
            </a:r>
            <a:r>
              <a:rPr lang="en-GB" sz="2000" dirty="0">
                <a:latin typeface="Helvetica" pitchFamily="2" charset="0"/>
                <a:hlinkClick r:id="rId5"/>
              </a:rPr>
              <a:t>http://Service.gov.uk</a:t>
            </a:r>
            <a:r>
              <a:rPr lang="en-GB" sz="2000" dirty="0">
                <a:latin typeface="Helvetica" pitchFamily="2" charset="0"/>
              </a:rPr>
              <a:t>, 2023, </a:t>
            </a:r>
            <a:r>
              <a:rPr lang="en-GB" sz="2000" dirty="0">
                <a:latin typeface="Helvetica" pitchFamily="2" charset="0"/>
                <a:hlinkClick r:id="rId6"/>
              </a:rPr>
              <a:t>http://www.applytosupply.digitalmarketplace.service.gov.uk/g-cloud/services/467659701181137</a:t>
            </a:r>
            <a:endParaRPr lang="en-GB" sz="2000" dirty="0">
              <a:latin typeface="Helvetica" pitchFamily="2" charset="0"/>
            </a:endParaRPr>
          </a:p>
          <a:p>
            <a:r>
              <a:rPr lang="en-GB" sz="2000" dirty="0">
                <a:latin typeface="Helvetica" pitchFamily="2" charset="0"/>
              </a:rPr>
              <a:t>6 Limitations of Office 365. </a:t>
            </a:r>
            <a:r>
              <a:rPr lang="en-GB" sz="2000" dirty="0" err="1">
                <a:latin typeface="Helvetica" pitchFamily="2" charset="0"/>
              </a:rPr>
              <a:t>Cryoserver</a:t>
            </a:r>
            <a:r>
              <a:rPr lang="en-GB" sz="2000" dirty="0">
                <a:latin typeface="Helvetica" pitchFamily="2" charset="0"/>
              </a:rPr>
              <a:t>, 2024, </a:t>
            </a:r>
            <a:r>
              <a:rPr lang="en-GB" sz="2000" dirty="0">
                <a:latin typeface="Helvetica" pitchFamily="2" charset="0"/>
                <a:hlinkClick r:id="rId7"/>
              </a:rPr>
              <a:t>http://</a:t>
            </a:r>
            <a:r>
              <a:rPr lang="en-GB" sz="2000" dirty="0" err="1">
                <a:latin typeface="Helvetica" pitchFamily="2" charset="0"/>
                <a:hlinkClick r:id="rId7"/>
              </a:rPr>
              <a:t>www.cryoserver.com</a:t>
            </a:r>
            <a:r>
              <a:rPr lang="en-GB" sz="2000" dirty="0">
                <a:latin typeface="Helvetica" pitchFamily="2" charset="0"/>
                <a:hlinkClick r:id="rId7"/>
              </a:rPr>
              <a:t>/blog/6-limitations-of-office-365</a:t>
            </a:r>
            <a:endParaRPr lang="en-GB" sz="2000" dirty="0">
              <a:latin typeface="Helvetica" pitchFamily="2" charset="0"/>
            </a:endParaRPr>
          </a:p>
          <a:p>
            <a:endParaRPr lang="en-GB" sz="2000" dirty="0">
              <a:latin typeface="Helvetica" pitchFamily="2" charset="0"/>
            </a:endParaRPr>
          </a:p>
          <a:p>
            <a:endParaRPr lang="en-GB" sz="2000" dirty="0">
              <a:latin typeface="Helvetica" pitchFamily="2" charset="0"/>
            </a:endParaRPr>
          </a:p>
          <a:p>
            <a:endParaRPr lang="en-GB" sz="2000" dirty="0">
              <a:latin typeface="Helvetica" pitchFamily="2" charset="0"/>
            </a:endParaRPr>
          </a:p>
          <a:p>
            <a:endParaRPr lang="en-GB" sz="2000" dirty="0">
              <a:latin typeface="Helvetica" pitchFamily="2" charset="0"/>
            </a:endParaRPr>
          </a:p>
          <a:p>
            <a:endParaRPr lang="en-US" sz="2000" dirty="0"/>
          </a:p>
        </p:txBody>
      </p:sp>
    </p:spTree>
    <p:extLst>
      <p:ext uri="{BB962C8B-B14F-4D97-AF65-F5344CB8AC3E}">
        <p14:creationId xmlns:p14="http://schemas.microsoft.com/office/powerpoint/2010/main" val="311562462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12</Slides>
  <Notes>1</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Circuit</vt:lpstr>
      <vt:lpstr>PowerPoint Presentation</vt:lpstr>
      <vt:lpstr>Microsoft Word – Improving work Efficiency at Greenfield Home Care Agency </vt:lpstr>
      <vt:lpstr>How Microsoft Word Improves Efficiency  </vt:lpstr>
      <vt:lpstr>PowerPoint Presentation</vt:lpstr>
      <vt:lpstr>How does outlook help staff communicate across different locations?</vt:lpstr>
      <vt:lpstr>Advantages and challenges of outlook</vt:lpstr>
      <vt:lpstr>PowerPoint Presentation</vt:lpstr>
      <vt:lpstr>PowerPoint Presentation</vt:lpstr>
      <vt:lpstr>PowerPoint Presentation</vt:lpstr>
      <vt:lpstr>PowerPoint Presentation</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iqra shafqat</cp:lastModifiedBy>
  <cp:revision>67</cp:revision>
  <dcterms:created xsi:type="dcterms:W3CDTF">2026-01-20T12:35:54Z</dcterms:created>
  <dcterms:modified xsi:type="dcterms:W3CDTF">2026-02-16T02:52:33Z</dcterms:modified>
</cp:coreProperties>
</file>