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32"/>
  </p:notesMasterIdLst>
  <p:sldIdLst>
    <p:sldId id="286" r:id="rId3"/>
    <p:sldId id="256" r:id="rId4"/>
    <p:sldId id="287" r:id="rId5"/>
    <p:sldId id="297" r:id="rId6"/>
    <p:sldId id="496" r:id="rId7"/>
    <p:sldId id="260" r:id="rId8"/>
    <p:sldId id="490" r:id="rId9"/>
    <p:sldId id="523" r:id="rId10"/>
    <p:sldId id="521" r:id="rId11"/>
    <p:sldId id="312" r:id="rId12"/>
    <p:sldId id="336" r:id="rId13"/>
    <p:sldId id="289" r:id="rId14"/>
    <p:sldId id="307" r:id="rId15"/>
    <p:sldId id="335" r:id="rId16"/>
    <p:sldId id="315" r:id="rId17"/>
    <p:sldId id="338" r:id="rId18"/>
    <p:sldId id="300" r:id="rId19"/>
    <p:sldId id="298" r:id="rId20"/>
    <p:sldId id="306" r:id="rId21"/>
    <p:sldId id="299" r:id="rId22"/>
    <p:sldId id="469" r:id="rId23"/>
    <p:sldId id="520" r:id="rId24"/>
    <p:sldId id="314" r:id="rId25"/>
    <p:sldId id="346" r:id="rId26"/>
    <p:sldId id="388" r:id="rId27"/>
    <p:sldId id="522" r:id="rId28"/>
    <p:sldId id="412" r:id="rId29"/>
    <p:sldId id="317" r:id="rId30"/>
    <p:sldId id="305"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775" autoAdjust="0"/>
  </p:normalViewPr>
  <p:slideViewPr>
    <p:cSldViewPr>
      <p:cViewPr varScale="1">
        <p:scale>
          <a:sx n="88" d="100"/>
          <a:sy n="88" d="100"/>
        </p:scale>
        <p:origin x="2274"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6/26/2026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31FC58-72B2-9A2F-648E-A10023E9D0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7A3E23-8317-5866-F4EA-965CD7F8F3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8FFBE2-8A1D-7B90-6C64-77106C25580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4A5D9C8-00EF-8A5A-4656-CCEDFA71A86F}"/>
              </a:ext>
            </a:extLst>
          </p:cNvPr>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1214864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A359B-3CAE-499E-D050-A504D710DB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64D0FA-DDEB-88CB-94BF-349B8078CB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A84752-C04B-FBFB-7907-9D6E2525A1B2}"/>
              </a:ext>
            </a:extLst>
          </p:cNvPr>
          <p:cNvSpPr>
            <a:spLocks noGrp="1"/>
          </p:cNvSpPr>
          <p:nvPr>
            <p:ph type="body" idx="1"/>
          </p:nvPr>
        </p:nvSpPr>
        <p:spPr/>
        <p:txBody>
          <a:bodyPr>
            <a:normAutofit/>
          </a:bodyPr>
          <a:lstStyle/>
          <a:p>
            <a:r>
              <a:rPr lang="en-GB" dirty="0"/>
              <a:t>https://www.smaac.nl/insight/greenwashing-3-recent-stand-out-examples-of-unethical-marketing-in-2023</a:t>
            </a:r>
          </a:p>
        </p:txBody>
      </p:sp>
      <p:sp>
        <p:nvSpPr>
          <p:cNvPr id="4" name="Slide Number Placeholder 3">
            <a:extLst>
              <a:ext uri="{FF2B5EF4-FFF2-40B4-BE49-F238E27FC236}">
                <a16:creationId xmlns:a16="http://schemas.microsoft.com/office/drawing/2014/main" id="{D2F4DBBA-225B-A920-55F9-DCF4AB55228F}"/>
              </a:ext>
            </a:extLst>
          </p:cNvPr>
          <p:cNvSpPr>
            <a:spLocks noGrp="1"/>
          </p:cNvSpPr>
          <p:nvPr>
            <p:ph type="sldNum" sz="quarter" idx="5"/>
          </p:nvPr>
        </p:nvSpPr>
        <p:spPr/>
        <p:txBody>
          <a:bodyPr/>
          <a:lstStyle/>
          <a:p>
            <a:fld id="{23C473D7-50BF-4AD3-B2BA-EE8A81C88AF5}" type="slidenum">
              <a:rPr lang="en-US" smtClean="0"/>
              <a:pPr/>
              <a:t>27</a:t>
            </a:fld>
            <a:endParaRPr lang="en-US"/>
          </a:p>
        </p:txBody>
      </p:sp>
    </p:spTree>
    <p:extLst>
      <p:ext uri="{BB962C8B-B14F-4D97-AF65-F5344CB8AC3E}">
        <p14:creationId xmlns:p14="http://schemas.microsoft.com/office/powerpoint/2010/main" val="28290001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26/06/2026</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26/06/2026</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hyperlink" Target="https://www.smaac.nl/insight/greenwashing-3-recent-stand-out-examples-of-unethical-marketing-in-2023"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10</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Ten</a:t>
            </a:r>
          </a:p>
        </p:txBody>
      </p:sp>
      <p:sp>
        <p:nvSpPr>
          <p:cNvPr id="5" name="Subtitle 4"/>
          <p:cNvSpPr>
            <a:spLocks noGrp="1"/>
          </p:cNvSpPr>
          <p:nvPr>
            <p:ph type="subTitle" idx="1"/>
          </p:nvPr>
        </p:nvSpPr>
        <p:spPr>
          <a:xfrm>
            <a:off x="609600" y="2362200"/>
            <a:ext cx="7924800" cy="1066800"/>
          </a:xfrm>
        </p:spPr>
        <p:txBody>
          <a:bodyPr>
            <a:normAutofit fontScale="92500" lnSpcReduction="10000"/>
          </a:bodyPr>
          <a:lstStyle/>
          <a:p>
            <a:r>
              <a:rPr lang="en-GB" sz="3600" b="1" dirty="0"/>
              <a:t>Ethical issues in international marketing</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422564" y="1243648"/>
            <a:ext cx="6858000" cy="585152"/>
          </a:xfrm>
        </p:spPr>
        <p:txBody>
          <a:bodyPr>
            <a:normAutofit/>
          </a:bodyPr>
          <a:lstStyle/>
          <a:p>
            <a:pPr algn="l"/>
            <a:r>
              <a:rPr lang="en-US" sz="2800" b="1" dirty="0"/>
              <a:t>We have covered</a:t>
            </a:r>
          </a:p>
        </p:txBody>
      </p:sp>
      <p:sp>
        <p:nvSpPr>
          <p:cNvPr id="4" name="Content Placeholder 2">
            <a:extLst>
              <a:ext uri="{FF2B5EF4-FFF2-40B4-BE49-F238E27FC236}">
                <a16:creationId xmlns:a16="http://schemas.microsoft.com/office/drawing/2014/main" id="{DA6B386E-8799-835E-706A-AD5CD8EA9D30}"/>
              </a:ext>
            </a:extLst>
          </p:cNvPr>
          <p:cNvSpPr>
            <a:spLocks noGrp="1"/>
          </p:cNvSpPr>
          <p:nvPr/>
        </p:nvSpPr>
        <p:spPr>
          <a:xfrm>
            <a:off x="609600" y="1828800"/>
            <a:ext cx="78486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buClr>
                <a:srgbClr val="0070C0"/>
              </a:buClr>
              <a:buFont typeface="Wingdings" panose="05000000000000000000" pitchFamily="2" charset="2"/>
              <a:buChar char="q"/>
            </a:pPr>
            <a:r>
              <a:rPr lang="en-GB" sz="2800" dirty="0"/>
              <a:t>How market researchers effectively employ the scientific method to improve the quality of a marketing program. </a:t>
            </a:r>
          </a:p>
          <a:p>
            <a:pPr lvl="1">
              <a:buClr>
                <a:srgbClr val="0070C0"/>
              </a:buClr>
              <a:buFont typeface="Wingdings" panose="05000000000000000000" pitchFamily="2" charset="2"/>
              <a:buChar char="q"/>
            </a:pPr>
            <a:r>
              <a:rPr lang="en-GB" sz="2800" dirty="0"/>
              <a:t>The assessment’s requirements </a:t>
            </a:r>
          </a:p>
          <a:p>
            <a:pPr marL="0" indent="0">
              <a:buNone/>
            </a:pPr>
            <a:endParaRPr lang="en-GB" sz="2600"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71450" y="990600"/>
            <a:ext cx="8801100" cy="4495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600" dirty="0"/>
              <a:t>After reading and studying this session, you will be able to:</a:t>
            </a:r>
          </a:p>
          <a:p>
            <a:pPr lvl="1">
              <a:buClr>
                <a:srgbClr val="0070C0"/>
              </a:buClr>
              <a:buFont typeface="Wingdings" panose="05000000000000000000" pitchFamily="2" charset="2"/>
              <a:buChar char="q"/>
            </a:pPr>
            <a:r>
              <a:rPr lang="en-GB" sz="2400" dirty="0"/>
              <a:t>Identify ethical concerns, ethical implications, and potential societal effects of marketing activities</a:t>
            </a:r>
          </a:p>
          <a:p>
            <a:pPr lvl="1">
              <a:buClr>
                <a:srgbClr val="0070C0"/>
              </a:buClr>
              <a:buFont typeface="Wingdings" panose="05000000000000000000" pitchFamily="2" charset="2"/>
              <a:buChar char="q"/>
            </a:pPr>
            <a:endParaRPr lang="en-GB" sz="2400" dirty="0"/>
          </a:p>
          <a:p>
            <a:pPr marL="457200" lvl="1" indent="0">
              <a:buClr>
                <a:srgbClr val="0070C0"/>
              </a:buClr>
              <a:buNone/>
            </a:pPr>
            <a:r>
              <a:rPr lang="en-GB" sz="2400" dirty="0"/>
              <a:t>.</a:t>
            </a:r>
            <a:endParaRPr lang="en-GB" sz="2200" dirty="0"/>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1490524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30AAD-CBAF-181C-E341-D53B79C1E271}"/>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DC5686EC-DCF9-010C-5A1C-14737BE09606}"/>
              </a:ext>
            </a:extLst>
          </p:cNvPr>
          <p:cNvSpPr>
            <a:spLocks noGrp="1"/>
          </p:cNvSpPr>
          <p:nvPr>
            <p:ph type="subTitle" idx="1"/>
          </p:nvPr>
        </p:nvSpPr>
        <p:spPr>
          <a:xfrm>
            <a:off x="304800" y="1524000"/>
            <a:ext cx="8534400" cy="3810000"/>
          </a:xfrm>
        </p:spPr>
        <p:txBody>
          <a:bodyPr>
            <a:noAutofit/>
          </a:bodyPr>
          <a:lstStyle/>
          <a:p>
            <a:pPr marR="457200" lvl="1" algn="l">
              <a:lnSpc>
                <a:spcPct val="115000"/>
              </a:lnSpc>
              <a:spcBef>
                <a:spcPts val="0"/>
              </a:spcBef>
            </a:pPr>
            <a:r>
              <a:rPr lang="en-GB" dirty="0">
                <a:effectLst/>
                <a:latin typeface="+mj-lt"/>
                <a:ea typeface="Times New Roman" panose="02020603050405020304" pitchFamily="18" charset="0"/>
              </a:rPr>
              <a:t>c.	Evaluation of market entry methods. </a:t>
            </a:r>
          </a:p>
          <a:p>
            <a:pPr marL="457200" marR="457200" indent="-457200" algn="l">
              <a:lnSpc>
                <a:spcPct val="115000"/>
              </a:lnSpc>
              <a:spcBef>
                <a:spcPts val="0"/>
              </a:spcBef>
              <a:buAutoNum type="arabicPeriod" startAt="4"/>
            </a:pPr>
            <a:r>
              <a:rPr lang="en-GB" sz="2000" dirty="0">
                <a:effectLst/>
                <a:highlight>
                  <a:srgbClr val="FFFF00"/>
                </a:highlight>
                <a:latin typeface="+mj-lt"/>
                <a:ea typeface="Times New Roman" panose="02020603050405020304" pitchFamily="18" charset="0"/>
              </a:rPr>
              <a:t>Evaluation of whether there were ethical issues with this brand in one/both countries. </a:t>
            </a:r>
          </a:p>
          <a:p>
            <a:pPr marL="457200" marR="457200" indent="-457200" algn="l">
              <a:lnSpc>
                <a:spcPct val="115000"/>
              </a:lnSpc>
              <a:spcBef>
                <a:spcPts val="0"/>
              </a:spcBef>
              <a:buAutoNum type="arabicPeriod" startAt="4"/>
            </a:pPr>
            <a:r>
              <a:rPr lang="en-GB" sz="2000" dirty="0">
                <a:effectLst/>
                <a:latin typeface="+mj-lt"/>
                <a:ea typeface="Times New Roman" panose="02020603050405020304" pitchFamily="18" charset="0"/>
              </a:rPr>
              <a:t>Recommendations on how this company should go forward. </a:t>
            </a:r>
            <a:endParaRPr lang="en-GB" sz="2000" b="1" dirty="0"/>
          </a:p>
        </p:txBody>
      </p:sp>
      <p:sp>
        <p:nvSpPr>
          <p:cNvPr id="3" name="Arrow: Left 2">
            <a:extLst>
              <a:ext uri="{FF2B5EF4-FFF2-40B4-BE49-F238E27FC236}">
                <a16:creationId xmlns:a16="http://schemas.microsoft.com/office/drawing/2014/main" id="{F98BAE31-41EC-ED08-4503-67D16B777452}"/>
              </a:ext>
            </a:extLst>
          </p:cNvPr>
          <p:cNvSpPr/>
          <p:nvPr/>
        </p:nvSpPr>
        <p:spPr>
          <a:xfrm>
            <a:off x="8305800" y="1905000"/>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1">
            <a:extLst>
              <a:ext uri="{FF2B5EF4-FFF2-40B4-BE49-F238E27FC236}">
                <a16:creationId xmlns:a16="http://schemas.microsoft.com/office/drawing/2014/main" id="{AB6C40F8-7CA1-6312-AAA7-C2EB241B14D8}"/>
              </a:ext>
            </a:extLst>
          </p:cNvPr>
          <p:cNvSpPr txBox="1">
            <a:spLocks/>
          </p:cNvSpPr>
          <p:nvPr/>
        </p:nvSpPr>
        <p:spPr>
          <a:xfrm>
            <a:off x="609600" y="304800"/>
            <a:ext cx="7924800" cy="8382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How does today’s session link to your assessment?</a:t>
            </a:r>
            <a:br>
              <a:rPr lang="en-US" sz="2400" b="1" dirty="0">
                <a:highlight>
                  <a:srgbClr val="FFFF00"/>
                </a:highlight>
              </a:rPr>
            </a:br>
            <a:endParaRPr lang="en-US" sz="2400" dirty="0"/>
          </a:p>
        </p:txBody>
      </p:sp>
    </p:spTree>
    <p:extLst>
      <p:ext uri="{BB962C8B-B14F-4D97-AF65-F5344CB8AC3E}">
        <p14:creationId xmlns:p14="http://schemas.microsoft.com/office/powerpoint/2010/main" val="988841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325563"/>
          </a:xfrm>
        </p:spPr>
        <p:txBody>
          <a:bodyPr/>
          <a:lstStyle/>
          <a:p>
            <a:pPr algn="ctr"/>
            <a:r>
              <a:rPr lang="en-US" b="1" dirty="0">
                <a:highlight>
                  <a:srgbClr val="FFFF00"/>
                </a:highlight>
              </a:rPr>
              <a:t>Ethical or unethical?</a:t>
            </a:r>
          </a:p>
        </p:txBody>
      </p:sp>
      <p:sp>
        <p:nvSpPr>
          <p:cNvPr id="3" name="Content Placeholder 2"/>
          <p:cNvSpPr>
            <a:spLocks noGrp="1"/>
          </p:cNvSpPr>
          <p:nvPr>
            <p:ph idx="1"/>
          </p:nvPr>
        </p:nvSpPr>
        <p:spPr>
          <a:xfrm>
            <a:off x="628650" y="1600200"/>
            <a:ext cx="7886700" cy="4152952"/>
          </a:xfrm>
        </p:spPr>
        <p:txBody>
          <a:bodyPr/>
          <a:lstStyle/>
          <a:p>
            <a:pPr marL="0" indent="0">
              <a:buNone/>
            </a:pPr>
            <a:r>
              <a:rPr lang="en-US" dirty="0"/>
              <a:t>Two frameworks can be applied to this question:</a:t>
            </a:r>
          </a:p>
          <a:p>
            <a:r>
              <a:rPr lang="en-US" b="1" dirty="0"/>
              <a:t>Cultural relativism</a:t>
            </a:r>
            <a:r>
              <a:rPr lang="en-US" dirty="0"/>
              <a:t>: An Individual’s culture should inform the ethical/ unethical implications of their belief and actions. What is accepted by one culture should be standard when conducting business in that region.</a:t>
            </a:r>
          </a:p>
          <a:p>
            <a:r>
              <a:rPr lang="en-US" b="1" dirty="0"/>
              <a:t>Justice approach: </a:t>
            </a:r>
            <a:r>
              <a:rPr lang="en-US" dirty="0"/>
              <a:t>Treating all people fairly and consistently when making decisions. </a:t>
            </a:r>
          </a:p>
          <a:p>
            <a:pPr lvl="1"/>
            <a:r>
              <a:rPr lang="en-US" b="1" dirty="0"/>
              <a:t>Distributive justice</a:t>
            </a:r>
            <a:r>
              <a:rPr lang="en-US" dirty="0"/>
              <a:t> focuses on the fairness of outcomes, punishments and rewards.</a:t>
            </a:r>
          </a:p>
          <a:p>
            <a:pPr lvl="1"/>
            <a:r>
              <a:rPr lang="en-US" b="1" dirty="0"/>
              <a:t>Procedural justice </a:t>
            </a:r>
            <a:r>
              <a:rPr lang="en-US" dirty="0"/>
              <a:t>rooted in fair and reliable use of rules and </a:t>
            </a:r>
            <a:r>
              <a:rPr lang="en-US" dirty="0" err="1"/>
              <a:t>prot</a:t>
            </a:r>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6</a:t>
            </a:fld>
            <a:endParaRPr lang="en-US" dirty="0"/>
          </a:p>
        </p:txBody>
      </p:sp>
    </p:spTree>
    <p:extLst>
      <p:ext uri="{BB962C8B-B14F-4D97-AF65-F5344CB8AC3E}">
        <p14:creationId xmlns:p14="http://schemas.microsoft.com/office/powerpoint/2010/main" val="3179056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09746"/>
            <a:ext cx="8458200" cy="1325563"/>
          </a:xfrm>
        </p:spPr>
        <p:txBody>
          <a:bodyPr>
            <a:normAutofit/>
          </a:bodyPr>
          <a:lstStyle/>
          <a:p>
            <a:pPr algn="ctr"/>
            <a:r>
              <a:rPr lang="en-GB" sz="3200" b="1" dirty="0">
                <a:highlight>
                  <a:srgbClr val="FFFF00"/>
                </a:highlight>
              </a:rPr>
              <a:t>Ethics, social responsibility and culture </a:t>
            </a:r>
          </a:p>
        </p:txBody>
      </p:sp>
      <p:sp>
        <p:nvSpPr>
          <p:cNvPr id="3" name="Content Placeholder 2"/>
          <p:cNvSpPr>
            <a:spLocks noGrp="1"/>
          </p:cNvSpPr>
          <p:nvPr>
            <p:ph idx="1"/>
          </p:nvPr>
        </p:nvSpPr>
        <p:spPr>
          <a:xfrm>
            <a:off x="628650" y="1562008"/>
            <a:ext cx="7886700" cy="4152952"/>
          </a:xfrm>
        </p:spPr>
        <p:txBody>
          <a:bodyPr/>
          <a:lstStyle/>
          <a:p>
            <a:r>
              <a:rPr lang="en-GB" b="1" dirty="0"/>
              <a:t>Ethics</a:t>
            </a:r>
            <a:r>
              <a:rPr lang="en-GB" dirty="0"/>
              <a:t> is a system of moral principles which governs a person’s behaviour. </a:t>
            </a:r>
          </a:p>
          <a:p>
            <a:pPr lvl="1"/>
            <a:r>
              <a:rPr lang="en-GB" dirty="0"/>
              <a:t>Ethical relativists: Ethical values are relative to the norms of one’s culture. There are no universal standards of behaviour that can be applied to all people at all times.</a:t>
            </a:r>
          </a:p>
          <a:p>
            <a:pPr lvl="1"/>
            <a:r>
              <a:rPr lang="en-GB" dirty="0"/>
              <a:t>Ethical absolutists: There are fundamental values that cross cultures and companies must uphold</a:t>
            </a:r>
          </a:p>
          <a:p>
            <a:r>
              <a:rPr lang="en-GB" dirty="0"/>
              <a:t>Whilst ethics reside in individuals, firms should clearly establish the rules of ethical behaviour for employees and managers. Ethical dilemmas should be solved with the best interests of consumers and the environment in mind</a:t>
            </a:r>
          </a:p>
        </p:txBody>
      </p:sp>
      <p:sp>
        <p:nvSpPr>
          <p:cNvPr id="8" name="Slide Number Placeholder 7"/>
          <p:cNvSpPr>
            <a:spLocks noGrp="1"/>
          </p:cNvSpPr>
          <p:nvPr>
            <p:ph type="sldNum" sz="quarter" idx="12"/>
          </p:nvPr>
        </p:nvSpPr>
        <p:spPr/>
        <p:txBody>
          <a:bodyPr/>
          <a:lstStyle/>
          <a:p>
            <a:fld id="{9CE62F59-9C4E-4709-9842-9496C6D856C6}" type="slidenum">
              <a:rPr lang="en-US" smtClean="0"/>
              <a:pPr/>
              <a:t>7</a:t>
            </a:fld>
            <a:endParaRPr lang="en-US"/>
          </a:p>
        </p:txBody>
      </p:sp>
    </p:spTree>
    <p:extLst>
      <p:ext uri="{BB962C8B-B14F-4D97-AF65-F5344CB8AC3E}">
        <p14:creationId xmlns:p14="http://schemas.microsoft.com/office/powerpoint/2010/main" val="217356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E6FA6B9-BD55-DAF8-8AC5-25E9EA5C1D76}"/>
              </a:ext>
            </a:extLst>
          </p:cNvPr>
          <p:cNvSpPr txBox="1">
            <a:spLocks/>
          </p:cNvSpPr>
          <p:nvPr/>
        </p:nvSpPr>
        <p:spPr>
          <a:xfrm>
            <a:off x="628650" y="1562008"/>
            <a:ext cx="7886700" cy="4152952"/>
          </a:xfrm>
          <a:prstGeom prst="rect">
            <a:avLst/>
          </a:prstGeom>
        </p:spPr>
        <p:txBody>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Marketing ethics</a:t>
            </a:r>
            <a:r>
              <a:rPr lang="en-GB" dirty="0"/>
              <a:t>: Systematic study of how moral standards are applied to marketing decisions, behaviours and institutions</a:t>
            </a:r>
          </a:p>
          <a:p>
            <a:r>
              <a:rPr lang="en-GB" b="1" dirty="0"/>
              <a:t>Ethical marketing: </a:t>
            </a:r>
            <a:r>
              <a:rPr lang="en-GB" dirty="0"/>
              <a:t>Practices that emphasize transparent, trustworthy, and responsible personal and/ or organisational marketing policies and actions that exhibit integrity as well as fairness to consumers and other stakeholders.</a:t>
            </a:r>
          </a:p>
        </p:txBody>
      </p:sp>
      <p:sp>
        <p:nvSpPr>
          <p:cNvPr id="3" name="Title 1">
            <a:extLst>
              <a:ext uri="{FF2B5EF4-FFF2-40B4-BE49-F238E27FC236}">
                <a16:creationId xmlns:a16="http://schemas.microsoft.com/office/drawing/2014/main" id="{D4C9450B-EBC1-EE2C-81CC-4B6DA8C8F614}"/>
              </a:ext>
            </a:extLst>
          </p:cNvPr>
          <p:cNvSpPr txBox="1">
            <a:spLocks/>
          </p:cNvSpPr>
          <p:nvPr/>
        </p:nvSpPr>
        <p:spPr>
          <a:xfrm>
            <a:off x="381000" y="209746"/>
            <a:ext cx="8458200" cy="1325563"/>
          </a:xfrm>
          <a:prstGeom prst="rect">
            <a:avLst/>
          </a:prstGeom>
        </p:spPr>
        <p:txBody>
          <a:bodyP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GB" sz="3200" b="1" dirty="0">
                <a:highlight>
                  <a:srgbClr val="FFFF00"/>
                </a:highlight>
              </a:rPr>
              <a:t>Ethical marketing defined</a:t>
            </a:r>
          </a:p>
        </p:txBody>
      </p:sp>
    </p:spTree>
    <p:extLst>
      <p:ext uri="{BB962C8B-B14F-4D97-AF65-F5344CB8AC3E}">
        <p14:creationId xmlns:p14="http://schemas.microsoft.com/office/powerpoint/2010/main" val="307664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7D2B84-684C-FF5A-A7C9-B974FE6164C5}"/>
              </a:ext>
            </a:extLst>
          </p:cNvPr>
          <p:cNvPicPr>
            <a:picLocks noChangeAspect="1"/>
          </p:cNvPicPr>
          <p:nvPr/>
        </p:nvPicPr>
        <p:blipFill>
          <a:blip r:embed="rId2"/>
          <a:stretch>
            <a:fillRect/>
          </a:stretch>
        </p:blipFill>
        <p:spPr>
          <a:xfrm>
            <a:off x="303861" y="1447800"/>
            <a:ext cx="8536277" cy="4102035"/>
          </a:xfrm>
          <a:prstGeom prst="rect">
            <a:avLst/>
          </a:prstGeom>
        </p:spPr>
      </p:pic>
      <p:sp>
        <p:nvSpPr>
          <p:cNvPr id="4" name="Title 1">
            <a:extLst>
              <a:ext uri="{FF2B5EF4-FFF2-40B4-BE49-F238E27FC236}">
                <a16:creationId xmlns:a16="http://schemas.microsoft.com/office/drawing/2014/main" id="{9690D0F8-AC1E-64C3-E50B-1F4C644F60B5}"/>
              </a:ext>
            </a:extLst>
          </p:cNvPr>
          <p:cNvSpPr txBox="1">
            <a:spLocks/>
          </p:cNvSpPr>
          <p:nvPr/>
        </p:nvSpPr>
        <p:spPr>
          <a:xfrm>
            <a:off x="381000" y="209746"/>
            <a:ext cx="8458200" cy="1325563"/>
          </a:xfrm>
          <a:prstGeom prst="rect">
            <a:avLst/>
          </a:prstGeom>
        </p:spPr>
        <p:txBody>
          <a:bodyP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GB" sz="3200" b="1" dirty="0">
                <a:highlight>
                  <a:srgbClr val="FFFF00"/>
                </a:highlight>
              </a:rPr>
              <a:t>Leading cause of concern</a:t>
            </a:r>
          </a:p>
        </p:txBody>
      </p:sp>
    </p:spTree>
    <p:extLst>
      <p:ext uri="{BB962C8B-B14F-4D97-AF65-F5344CB8AC3E}">
        <p14:creationId xmlns:p14="http://schemas.microsoft.com/office/powerpoint/2010/main" val="1224514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09600"/>
            <a:ext cx="7886700" cy="1325563"/>
          </a:xfrm>
        </p:spPr>
        <p:txBody>
          <a:bodyPr/>
          <a:lstStyle/>
          <a:p>
            <a:pPr algn="ctr"/>
            <a:r>
              <a:rPr lang="en-US" b="1" dirty="0">
                <a:highlight>
                  <a:srgbClr val="FFFF00"/>
                </a:highlight>
              </a:rPr>
              <a:t>Ethical issues in international segmentation</a:t>
            </a:r>
          </a:p>
        </p:txBody>
      </p:sp>
      <p:sp>
        <p:nvSpPr>
          <p:cNvPr id="3" name="Content Placeholder 2"/>
          <p:cNvSpPr>
            <a:spLocks noGrp="1"/>
          </p:cNvSpPr>
          <p:nvPr>
            <p:ph idx="1"/>
          </p:nvPr>
        </p:nvSpPr>
        <p:spPr>
          <a:xfrm>
            <a:off x="628650" y="2438400"/>
            <a:ext cx="7886700" cy="3657600"/>
          </a:xfrm>
        </p:spPr>
        <p:txBody>
          <a:bodyPr>
            <a:normAutofit/>
          </a:bodyPr>
          <a:lstStyle/>
          <a:p>
            <a:r>
              <a:rPr lang="en-US" dirty="0"/>
              <a:t>Demographics may reinforce stereotypes. </a:t>
            </a:r>
          </a:p>
          <a:p>
            <a:r>
              <a:rPr lang="en-US" dirty="0"/>
              <a:t>Segmentation may reinforce gender discrimination. </a:t>
            </a:r>
          </a:p>
          <a:p>
            <a:pPr lvl="1"/>
            <a:r>
              <a:rPr lang="en-US" dirty="0"/>
              <a:t>Females may be confined to submissive and subservient roles. </a:t>
            </a:r>
          </a:p>
          <a:p>
            <a:r>
              <a:rPr lang="en-US" dirty="0"/>
              <a:t>Targeting lower-income segments may be viewed by some critics as being the process of creating overconsumption by people who can least afford to do so. </a:t>
            </a:r>
          </a:p>
        </p:txBody>
      </p:sp>
      <p:sp>
        <p:nvSpPr>
          <p:cNvPr id="8" name="Slide Number Placeholder 7"/>
          <p:cNvSpPr>
            <a:spLocks noGrp="1"/>
          </p:cNvSpPr>
          <p:nvPr>
            <p:ph type="sldNum" sz="quarter" idx="12"/>
          </p:nvPr>
        </p:nvSpPr>
        <p:spPr/>
        <p:txBody>
          <a:bodyPr/>
          <a:lstStyle/>
          <a:p>
            <a:fld id="{F5F945D1-4B28-4E44-8D9D-5EFE83953328}" type="slidenum">
              <a:rPr lang="en-US" smtClean="0"/>
              <a:pPr/>
              <a:t>10</a:t>
            </a:fld>
            <a:endParaRPr lang="en-US"/>
          </a:p>
        </p:txBody>
      </p:sp>
    </p:spTree>
    <p:extLst>
      <p:ext uri="{BB962C8B-B14F-4D97-AF65-F5344CB8AC3E}">
        <p14:creationId xmlns:p14="http://schemas.microsoft.com/office/powerpoint/2010/main" val="2196726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2438400"/>
            <a:ext cx="7886700" cy="3657600"/>
          </a:xfrm>
        </p:spPr>
        <p:txBody>
          <a:bodyPr>
            <a:normAutofit/>
          </a:bodyPr>
          <a:lstStyle/>
          <a:p>
            <a:pPr lvl="1"/>
            <a:r>
              <a:rPr lang="en-US" dirty="0"/>
              <a:t>Purchasing less-healthy food products such as fast food</a:t>
            </a:r>
          </a:p>
          <a:p>
            <a:pPr lvl="1"/>
            <a:r>
              <a:rPr lang="en-US" dirty="0"/>
              <a:t>Purchasing clothes designed to create status rather than to offer functionality</a:t>
            </a:r>
          </a:p>
          <a:p>
            <a:r>
              <a:rPr lang="en-US" dirty="0"/>
              <a:t>Market segmentation programs may limit access to certain goods or services to only the rich.</a:t>
            </a:r>
          </a:p>
        </p:txBody>
      </p:sp>
      <p:sp>
        <p:nvSpPr>
          <p:cNvPr id="4" name="Slide Number Placeholder 3"/>
          <p:cNvSpPr>
            <a:spLocks noGrp="1"/>
          </p:cNvSpPr>
          <p:nvPr>
            <p:ph type="sldNum" sz="quarter" idx="12"/>
          </p:nvPr>
        </p:nvSpPr>
        <p:spPr/>
        <p:txBody>
          <a:bodyPr/>
          <a:lstStyle/>
          <a:p>
            <a:fld id="{F5F945D1-4B28-4E44-8D9D-5EFE83953328}" type="slidenum">
              <a:rPr lang="en-US" smtClean="0"/>
              <a:pPr/>
              <a:t>11</a:t>
            </a:fld>
            <a:endParaRPr lang="en-US"/>
          </a:p>
        </p:txBody>
      </p:sp>
      <p:sp>
        <p:nvSpPr>
          <p:cNvPr id="7" name="Title 1">
            <a:extLst>
              <a:ext uri="{FF2B5EF4-FFF2-40B4-BE49-F238E27FC236}">
                <a16:creationId xmlns:a16="http://schemas.microsoft.com/office/drawing/2014/main" id="{149FCD55-D542-F6F9-AFC1-63BD1B52272C}"/>
              </a:ext>
            </a:extLst>
          </p:cNvPr>
          <p:cNvSpPr txBox="1">
            <a:spLocks/>
          </p:cNvSpPr>
          <p:nvPr/>
        </p:nvSpPr>
        <p:spPr>
          <a:xfrm>
            <a:off x="381000" y="609600"/>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a:highlight>
                  <a:srgbClr val="FFFF00"/>
                </a:highlight>
              </a:rPr>
              <a:t>Ethical issues in international segmentation</a:t>
            </a:r>
            <a:endParaRPr lang="en-US" b="1" dirty="0">
              <a:highlight>
                <a:srgbClr val="FFFF00"/>
              </a:highlight>
            </a:endParaRPr>
          </a:p>
        </p:txBody>
      </p:sp>
    </p:spTree>
    <p:extLst>
      <p:ext uri="{BB962C8B-B14F-4D97-AF65-F5344CB8AC3E}">
        <p14:creationId xmlns:p14="http://schemas.microsoft.com/office/powerpoint/2010/main" val="391425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Ethical issues in international positioning</a:t>
            </a:r>
          </a:p>
        </p:txBody>
      </p:sp>
      <p:sp>
        <p:nvSpPr>
          <p:cNvPr id="3" name="Content Placeholder 2"/>
          <p:cNvSpPr>
            <a:spLocks noGrp="1"/>
          </p:cNvSpPr>
          <p:nvPr>
            <p:ph idx="1"/>
          </p:nvPr>
        </p:nvSpPr>
        <p:spPr>
          <a:xfrm>
            <a:off x="628650" y="2209800"/>
            <a:ext cx="7886700" cy="3733800"/>
          </a:xfrm>
        </p:spPr>
        <p:txBody>
          <a:bodyPr/>
          <a:lstStyle/>
          <a:p>
            <a:r>
              <a:rPr lang="en-US" dirty="0"/>
              <a:t>Positioning plays a role in encouraging consumption. </a:t>
            </a:r>
          </a:p>
          <a:p>
            <a:pPr lvl="1"/>
            <a:r>
              <a:rPr lang="en-US" dirty="0"/>
              <a:t>May drive consumers to purchase things they do not need or to envy those who can afford the product</a:t>
            </a:r>
          </a:p>
          <a:p>
            <a:r>
              <a:rPr lang="en-US" dirty="0"/>
              <a:t>Positioning often seems to promise that the consumer will become younger, prettier, or more popular. </a:t>
            </a:r>
          </a:p>
          <a:p>
            <a:pPr lvl="1"/>
            <a:r>
              <a:rPr lang="en-US" dirty="0"/>
              <a:t>Body image and self-image concerns </a:t>
            </a:r>
          </a:p>
          <a:p>
            <a:pPr lvl="1"/>
            <a:r>
              <a:rPr lang="en-US" dirty="0"/>
              <a:t>Positioning based on social status has been criticized as unethical and a driver of low self-esteem.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12</a:t>
            </a:fld>
            <a:endParaRPr lang="en-US"/>
          </a:p>
        </p:txBody>
      </p:sp>
    </p:spTree>
    <p:extLst>
      <p:ext uri="{BB962C8B-B14F-4D97-AF65-F5344CB8AC3E}">
        <p14:creationId xmlns:p14="http://schemas.microsoft.com/office/powerpoint/2010/main" val="3498585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505" y="304800"/>
            <a:ext cx="7886700" cy="1325563"/>
          </a:xfrm>
        </p:spPr>
        <p:txBody>
          <a:bodyPr/>
          <a:lstStyle/>
          <a:p>
            <a:pPr algn="ctr"/>
            <a:r>
              <a:rPr lang="en-US" b="1" dirty="0">
                <a:highlight>
                  <a:srgbClr val="FFFF00"/>
                </a:highlight>
              </a:rPr>
              <a:t>Ethical issues in international product marketing</a:t>
            </a:r>
          </a:p>
        </p:txBody>
      </p:sp>
      <p:sp>
        <p:nvSpPr>
          <p:cNvPr id="3" name="Content Placeholder 2"/>
          <p:cNvSpPr>
            <a:spLocks noGrp="1"/>
          </p:cNvSpPr>
          <p:nvPr>
            <p:ph idx="1"/>
          </p:nvPr>
        </p:nvSpPr>
        <p:spPr>
          <a:xfrm>
            <a:off x="628650" y="1828800"/>
            <a:ext cx="7886700" cy="3848152"/>
          </a:xfrm>
        </p:spPr>
        <p:txBody>
          <a:bodyPr>
            <a:normAutofit/>
          </a:bodyPr>
          <a:lstStyle/>
          <a:p>
            <a:r>
              <a:rPr lang="en-US" dirty="0"/>
              <a:t>Companies are sometimes criticized for knowingly selling unsafe or even recalled products in other countries to increase international sales or to offset sagging domestic sales. </a:t>
            </a:r>
          </a:p>
          <a:p>
            <a:pPr lvl="1"/>
            <a:r>
              <a:rPr lang="en-US" dirty="0"/>
              <a:t>The unsafe products may not be perceived as unsafe in the market where sold. </a:t>
            </a:r>
          </a:p>
          <a:p>
            <a:r>
              <a:rPr lang="en-US" dirty="0"/>
              <a:t>If wasteful or if used to mask the contents, packaging can come under attack. </a:t>
            </a:r>
          </a:p>
          <a:p>
            <a:pPr lvl="1"/>
            <a:r>
              <a:rPr lang="en-US" dirty="0"/>
              <a:t>The use of air to make packages seem fuller and the waste associated with plastic bottles of water</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13</a:t>
            </a:fld>
            <a:endParaRPr lang="en-US"/>
          </a:p>
        </p:txBody>
      </p:sp>
    </p:spTree>
    <p:extLst>
      <p:ext uri="{BB962C8B-B14F-4D97-AF65-F5344CB8AC3E}">
        <p14:creationId xmlns:p14="http://schemas.microsoft.com/office/powerpoint/2010/main" val="2760629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57200"/>
            <a:ext cx="7886700" cy="1325563"/>
          </a:xfrm>
        </p:spPr>
        <p:txBody>
          <a:bodyPr/>
          <a:lstStyle/>
          <a:p>
            <a:pPr algn="ctr"/>
            <a:r>
              <a:rPr lang="en-US" b="1" dirty="0">
                <a:highlight>
                  <a:srgbClr val="FFFF00"/>
                </a:highlight>
              </a:rPr>
              <a:t>Ethical issues in international product marketing</a:t>
            </a:r>
          </a:p>
        </p:txBody>
      </p:sp>
      <p:sp>
        <p:nvSpPr>
          <p:cNvPr id="3" name="Content Placeholder 2"/>
          <p:cNvSpPr>
            <a:spLocks noGrp="1"/>
          </p:cNvSpPr>
          <p:nvPr>
            <p:ph idx="1"/>
          </p:nvPr>
        </p:nvSpPr>
        <p:spPr>
          <a:xfrm>
            <a:off x="628650" y="1981200"/>
            <a:ext cx="7886700" cy="3771952"/>
          </a:xfrm>
        </p:spPr>
        <p:txBody>
          <a:bodyPr>
            <a:normAutofit/>
          </a:bodyPr>
          <a:lstStyle/>
          <a:p>
            <a:r>
              <a:rPr lang="en-US" dirty="0"/>
              <a:t>Using imagery on the package that targets children when the product may not be appropriate for that age group can be another packaging issue.</a:t>
            </a:r>
          </a:p>
          <a:p>
            <a:r>
              <a:rPr lang="en-US" dirty="0"/>
              <a:t>Treatment of animals in product testing garners much attention. </a:t>
            </a:r>
          </a:p>
          <a:p>
            <a:r>
              <a:rPr lang="en-US" dirty="0"/>
              <a:t>The product line itself may be an ethical issue. Companies may choose not to sell the full product line in certain markets, denying those consumers access to the benefits from some products.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14</a:t>
            </a:fld>
            <a:endParaRPr lang="en-US"/>
          </a:p>
        </p:txBody>
      </p:sp>
    </p:spTree>
    <p:extLst>
      <p:ext uri="{BB962C8B-B14F-4D97-AF65-F5344CB8AC3E}">
        <p14:creationId xmlns:p14="http://schemas.microsoft.com/office/powerpoint/2010/main" val="1436816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577" y="533400"/>
            <a:ext cx="7886700" cy="1325563"/>
          </a:xfrm>
        </p:spPr>
        <p:txBody>
          <a:bodyPr/>
          <a:lstStyle/>
          <a:p>
            <a:pPr algn="ctr"/>
            <a:r>
              <a:rPr lang="en-US" b="1" dirty="0">
                <a:highlight>
                  <a:srgbClr val="FFFF00"/>
                </a:highlight>
              </a:rPr>
              <a:t>Ethical issues in standardization </a:t>
            </a:r>
            <a:br>
              <a:rPr lang="en-US" b="1" dirty="0">
                <a:highlight>
                  <a:srgbClr val="FFFF00"/>
                </a:highlight>
              </a:rPr>
            </a:br>
            <a:r>
              <a:rPr lang="en-US" b="1" dirty="0">
                <a:highlight>
                  <a:srgbClr val="FFFF00"/>
                </a:highlight>
              </a:rPr>
              <a:t>and adaptation</a:t>
            </a:r>
          </a:p>
        </p:txBody>
      </p:sp>
      <p:sp>
        <p:nvSpPr>
          <p:cNvPr id="3" name="Content Placeholder 2"/>
          <p:cNvSpPr>
            <a:spLocks noGrp="1"/>
          </p:cNvSpPr>
          <p:nvPr>
            <p:ph idx="1"/>
          </p:nvPr>
        </p:nvSpPr>
        <p:spPr>
          <a:xfrm>
            <a:off x="628650" y="2265002"/>
            <a:ext cx="7886700" cy="3657600"/>
          </a:xfrm>
        </p:spPr>
        <p:txBody>
          <a:bodyPr>
            <a:normAutofit/>
          </a:bodyPr>
          <a:lstStyle/>
          <a:p>
            <a:r>
              <a:rPr lang="en-US" dirty="0"/>
              <a:t>A major concern may be found at the intersection of religion and ethics. </a:t>
            </a:r>
          </a:p>
          <a:p>
            <a:pPr lvl="1"/>
            <a:r>
              <a:rPr lang="en-US" dirty="0"/>
              <a:t>Religion can be one of the primary sources of ethical values in any culture; as companies go abroad, however, religious values in the host country often conflict with those values in the home country.</a:t>
            </a:r>
          </a:p>
          <a:p>
            <a:pPr lvl="1"/>
            <a:r>
              <a:rPr lang="en-US" dirty="0"/>
              <a:t>The issue becomes whether marketers should be expected to adapt to controversial or potentially unethical practices.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15</a:t>
            </a:fld>
            <a:endParaRPr lang="en-US"/>
          </a:p>
        </p:txBody>
      </p:sp>
    </p:spTree>
    <p:extLst>
      <p:ext uri="{BB962C8B-B14F-4D97-AF65-F5344CB8AC3E}">
        <p14:creationId xmlns:p14="http://schemas.microsoft.com/office/powerpoint/2010/main" val="4047447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Ethical issues in standardization </a:t>
            </a:r>
            <a:br>
              <a:rPr lang="en-US" b="1" dirty="0">
                <a:highlight>
                  <a:srgbClr val="FFFF00"/>
                </a:highlight>
              </a:rPr>
            </a:br>
            <a:r>
              <a:rPr lang="en-US" b="1" dirty="0">
                <a:highlight>
                  <a:srgbClr val="FFFF00"/>
                </a:highlight>
              </a:rPr>
              <a:t>and adaptation</a:t>
            </a:r>
          </a:p>
        </p:txBody>
      </p:sp>
      <p:sp>
        <p:nvSpPr>
          <p:cNvPr id="3" name="Content Placeholder 2"/>
          <p:cNvSpPr>
            <a:spLocks noGrp="1"/>
          </p:cNvSpPr>
          <p:nvPr>
            <p:ph idx="1"/>
          </p:nvPr>
        </p:nvSpPr>
        <p:spPr>
          <a:xfrm>
            <a:off x="628650" y="2438400"/>
            <a:ext cx="7886700" cy="3429000"/>
          </a:xfrm>
        </p:spPr>
        <p:txBody>
          <a:bodyPr>
            <a:normAutofit/>
          </a:bodyPr>
          <a:lstStyle/>
          <a:p>
            <a:r>
              <a:rPr lang="en-US" dirty="0"/>
              <a:t>Ethics may differ from laws. Some laws (or the lack of a law) conflict with ethical values. </a:t>
            </a:r>
          </a:p>
          <a:p>
            <a:pPr lvl="1"/>
            <a:r>
              <a:rPr lang="en-US" dirty="0"/>
              <a:t>When a company operates in many dissimilar legal environments, conflicts can arise between the company’s values and the laws of the country in which the company is doing business.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16</a:t>
            </a:fld>
            <a:endParaRPr lang="en-US"/>
          </a:p>
        </p:txBody>
      </p:sp>
    </p:spTree>
    <p:extLst>
      <p:ext uri="{BB962C8B-B14F-4D97-AF65-F5344CB8AC3E}">
        <p14:creationId xmlns:p14="http://schemas.microsoft.com/office/powerpoint/2010/main" val="1354139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3286" y="416862"/>
            <a:ext cx="7886700" cy="1325563"/>
          </a:xfrm>
        </p:spPr>
        <p:txBody>
          <a:bodyPr/>
          <a:lstStyle/>
          <a:p>
            <a:pPr algn="ctr"/>
            <a:r>
              <a:rPr lang="en-US" b="1" dirty="0">
                <a:highlight>
                  <a:srgbClr val="FFFF00"/>
                </a:highlight>
              </a:rPr>
              <a:t>Ethics and international market research</a:t>
            </a:r>
          </a:p>
        </p:txBody>
      </p:sp>
      <p:sp>
        <p:nvSpPr>
          <p:cNvPr id="3" name="Content Placeholder 2"/>
          <p:cNvSpPr>
            <a:spLocks noGrp="1"/>
          </p:cNvSpPr>
          <p:nvPr>
            <p:ph idx="1"/>
          </p:nvPr>
        </p:nvSpPr>
        <p:spPr>
          <a:xfrm>
            <a:off x="677141" y="1905000"/>
            <a:ext cx="7886700" cy="3810000"/>
          </a:xfrm>
        </p:spPr>
        <p:txBody>
          <a:bodyPr>
            <a:normAutofit/>
          </a:bodyPr>
          <a:lstStyle/>
          <a:p>
            <a:r>
              <a:rPr lang="en-US" dirty="0"/>
              <a:t>Researchers who are ethical protect the rights and privacy of research participants. </a:t>
            </a:r>
          </a:p>
          <a:p>
            <a:pPr lvl="1"/>
            <a:r>
              <a:rPr lang="en-US" dirty="0"/>
              <a:t>Keep confidential information from being leaked to outside parties.</a:t>
            </a:r>
          </a:p>
          <a:p>
            <a:r>
              <a:rPr lang="en-US" dirty="0"/>
              <a:t>Researchers who engage in experimentation focus on protecting the safety and well-being of research subjects and ensure that no one is harmed in any way by the research project. </a:t>
            </a:r>
          </a:p>
          <a:p>
            <a:r>
              <a:rPr lang="en-US" dirty="0"/>
              <a:t>Ethical researchers also make certain that research activities are not misrepresented in any harmful way.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17</a:t>
            </a:fld>
            <a:endParaRPr lang="en-US"/>
          </a:p>
        </p:txBody>
      </p:sp>
    </p:spTree>
    <p:extLst>
      <p:ext uri="{BB962C8B-B14F-4D97-AF65-F5344CB8AC3E}">
        <p14:creationId xmlns:p14="http://schemas.microsoft.com/office/powerpoint/2010/main" val="37483958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Ethical issues in pricing</a:t>
            </a:r>
          </a:p>
        </p:txBody>
      </p:sp>
      <p:sp>
        <p:nvSpPr>
          <p:cNvPr id="3" name="Content Placeholder 2"/>
          <p:cNvSpPr>
            <a:spLocks noGrp="1"/>
          </p:cNvSpPr>
          <p:nvPr>
            <p:ph idx="1"/>
          </p:nvPr>
        </p:nvSpPr>
        <p:spPr/>
        <p:txBody>
          <a:bodyPr>
            <a:normAutofit/>
          </a:bodyPr>
          <a:lstStyle/>
          <a:p>
            <a:r>
              <a:rPr lang="en-US" dirty="0"/>
              <a:t>Collusion</a:t>
            </a:r>
          </a:p>
          <a:p>
            <a:pPr lvl="1"/>
            <a:r>
              <a:rPr lang="en-US" dirty="0"/>
              <a:t>In oligopolistic markets, a set of major competitors experiences the temptation to set prices at uniform levels either overtly or covertly through collusion. </a:t>
            </a:r>
          </a:p>
          <a:p>
            <a:pPr lvl="1"/>
            <a:r>
              <a:rPr lang="en-US" dirty="0"/>
              <a:t>The net result can be that prices do not reflect costs or other considerations, yet consumers have no recourse or alternatives.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18</a:t>
            </a:fld>
            <a:endParaRPr lang="en-US" dirty="0"/>
          </a:p>
        </p:txBody>
      </p:sp>
    </p:spTree>
    <p:extLst>
      <p:ext uri="{BB962C8B-B14F-4D97-AF65-F5344CB8AC3E}">
        <p14:creationId xmlns:p14="http://schemas.microsoft.com/office/powerpoint/2010/main" val="38569739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432" y="334219"/>
            <a:ext cx="7886700" cy="1325563"/>
          </a:xfrm>
        </p:spPr>
        <p:txBody>
          <a:bodyPr/>
          <a:lstStyle/>
          <a:p>
            <a:pPr algn="ctr"/>
            <a:r>
              <a:rPr lang="en-US" b="1" dirty="0">
                <a:highlight>
                  <a:srgbClr val="FFFF00"/>
                </a:highlight>
              </a:rPr>
              <a:t>Ethical issues in pricing</a:t>
            </a:r>
          </a:p>
        </p:txBody>
      </p:sp>
      <p:sp>
        <p:nvSpPr>
          <p:cNvPr id="3" name="Content Placeholder 2"/>
          <p:cNvSpPr>
            <a:spLocks noGrp="1"/>
          </p:cNvSpPr>
          <p:nvPr>
            <p:ph idx="1"/>
          </p:nvPr>
        </p:nvSpPr>
        <p:spPr>
          <a:xfrm>
            <a:off x="628650" y="1600200"/>
            <a:ext cx="7886700" cy="4152952"/>
          </a:xfrm>
        </p:spPr>
        <p:txBody>
          <a:bodyPr>
            <a:normAutofit/>
          </a:bodyPr>
          <a:lstStyle/>
          <a:p>
            <a:r>
              <a:rPr lang="en-US" dirty="0"/>
              <a:t>Predatory Pricing</a:t>
            </a:r>
          </a:p>
          <a:p>
            <a:pPr lvl="1"/>
            <a:r>
              <a:rPr lang="en-US" dirty="0"/>
              <a:t>Involves the direct attempt by a major competitor to drive other companies out of business by setting prices unrealistically low. </a:t>
            </a:r>
          </a:p>
          <a:p>
            <a:pPr lvl="1"/>
            <a:r>
              <a:rPr lang="en-US" dirty="0"/>
              <a:t>When smaller competitors cannot withstand the loss in sales, the firms eventually become at risk and eventually go out of business.</a:t>
            </a:r>
          </a:p>
          <a:p>
            <a:pPr lvl="1"/>
            <a:r>
              <a:rPr lang="en-US" dirty="0"/>
              <a:t>Predatory pricing practices are especially harmful when foreign companies are competing against domestic firms with fewer resources, especially in less- or least-developed nations.</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19</a:t>
            </a:fld>
            <a:endParaRPr lang="en-US" dirty="0"/>
          </a:p>
        </p:txBody>
      </p:sp>
    </p:spTree>
    <p:extLst>
      <p:ext uri="{BB962C8B-B14F-4D97-AF65-F5344CB8AC3E}">
        <p14:creationId xmlns:p14="http://schemas.microsoft.com/office/powerpoint/2010/main" val="20959881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9597"/>
            <a:ext cx="7886700" cy="1325563"/>
          </a:xfrm>
        </p:spPr>
        <p:txBody>
          <a:bodyPr/>
          <a:lstStyle/>
          <a:p>
            <a:pPr algn="ctr"/>
            <a:r>
              <a:rPr lang="en-US" b="1" dirty="0">
                <a:highlight>
                  <a:srgbClr val="FFFF00"/>
                </a:highlight>
              </a:rPr>
              <a:t>Ethical issues in pricing</a:t>
            </a:r>
          </a:p>
        </p:txBody>
      </p:sp>
      <p:sp>
        <p:nvSpPr>
          <p:cNvPr id="3" name="Content Placeholder 2"/>
          <p:cNvSpPr>
            <a:spLocks noGrp="1"/>
          </p:cNvSpPr>
          <p:nvPr>
            <p:ph idx="1"/>
          </p:nvPr>
        </p:nvSpPr>
        <p:spPr>
          <a:xfrm>
            <a:off x="642505" y="1524000"/>
            <a:ext cx="7886700" cy="4152952"/>
          </a:xfrm>
        </p:spPr>
        <p:txBody>
          <a:bodyPr>
            <a:normAutofit/>
          </a:bodyPr>
          <a:lstStyle/>
          <a:p>
            <a:r>
              <a:rPr lang="en-US" dirty="0"/>
              <a:t>Deceptive Pricing</a:t>
            </a:r>
          </a:p>
          <a:p>
            <a:pPr lvl="1"/>
            <a:r>
              <a:rPr lang="en-US" dirty="0"/>
              <a:t>The marketer promotes one price, yet due to hidden charges, add-ons, or higher prices for products with more than the bare minimum of features, the actual price is much higher.</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20</a:t>
            </a:fld>
            <a:endParaRPr lang="en-US" dirty="0"/>
          </a:p>
        </p:txBody>
      </p:sp>
    </p:spTree>
    <p:extLst>
      <p:ext uri="{BB962C8B-B14F-4D97-AF65-F5344CB8AC3E}">
        <p14:creationId xmlns:p14="http://schemas.microsoft.com/office/powerpoint/2010/main" val="33183302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1618"/>
            <a:ext cx="7886700" cy="1325563"/>
          </a:xfrm>
        </p:spPr>
        <p:txBody>
          <a:bodyPr/>
          <a:lstStyle/>
          <a:p>
            <a:pPr algn="ctr"/>
            <a:r>
              <a:rPr lang="en-US" b="1" dirty="0">
                <a:highlight>
                  <a:srgbClr val="FFFF00"/>
                </a:highlight>
              </a:rPr>
              <a:t>Ethical issues in international advertising</a:t>
            </a:r>
          </a:p>
        </p:txBody>
      </p:sp>
      <p:sp>
        <p:nvSpPr>
          <p:cNvPr id="3" name="Content Placeholder 2"/>
          <p:cNvSpPr>
            <a:spLocks noGrp="1"/>
          </p:cNvSpPr>
          <p:nvPr>
            <p:ph idx="1"/>
          </p:nvPr>
        </p:nvSpPr>
        <p:spPr>
          <a:xfrm>
            <a:off x="628650" y="1828800"/>
            <a:ext cx="7886700" cy="3581400"/>
          </a:xfrm>
        </p:spPr>
        <p:txBody>
          <a:bodyPr>
            <a:normAutofit/>
          </a:bodyPr>
          <a:lstStyle/>
          <a:p>
            <a:r>
              <a:rPr lang="en-US" dirty="0"/>
              <a:t>Advertising professionals receive a great deal of criticism from social commentators.</a:t>
            </a:r>
          </a:p>
          <a:p>
            <a:pPr lvl="1"/>
            <a:r>
              <a:rPr lang="en-US" dirty="0"/>
              <a:t>The complaints typically center on the role advertising plays in a country, with arguments suggesting that many advertising activities are, or can be, unethical.</a:t>
            </a:r>
          </a:p>
          <a:p>
            <a:r>
              <a:rPr lang="en-US" dirty="0"/>
              <a:t>Some of the most common objections include the following:</a:t>
            </a:r>
          </a:p>
          <a:p>
            <a:pPr lvl="1"/>
            <a:r>
              <a:rPr lang="en-US" dirty="0"/>
              <a:t>Advertising overemphasizes materialism.</a:t>
            </a:r>
          </a:p>
          <a:p>
            <a:pPr lvl="1"/>
            <a:r>
              <a:rPr lang="en-US" dirty="0"/>
              <a:t>Advertising increases prices.</a:t>
            </a:r>
          </a:p>
          <a:p>
            <a:pPr lvl="1"/>
            <a:r>
              <a:rPr lang="en-US" dirty="0"/>
              <a:t>Advertising perpetuates stereotypes.</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21</a:t>
            </a:fld>
            <a:endParaRPr lang="en-US"/>
          </a:p>
        </p:txBody>
      </p:sp>
    </p:spTree>
    <p:extLst>
      <p:ext uri="{BB962C8B-B14F-4D97-AF65-F5344CB8AC3E}">
        <p14:creationId xmlns:p14="http://schemas.microsoft.com/office/powerpoint/2010/main" val="24118919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62000"/>
            <a:ext cx="7886700" cy="1325563"/>
          </a:xfrm>
        </p:spPr>
        <p:txBody>
          <a:bodyPr/>
          <a:lstStyle/>
          <a:p>
            <a:pPr algn="ctr"/>
            <a:r>
              <a:rPr lang="en-US" b="1" dirty="0">
                <a:highlight>
                  <a:srgbClr val="FFFF00"/>
                </a:highlight>
              </a:rPr>
              <a:t>Ethical issues in international advertising</a:t>
            </a:r>
          </a:p>
        </p:txBody>
      </p:sp>
      <p:sp>
        <p:nvSpPr>
          <p:cNvPr id="3" name="Content Placeholder 2"/>
          <p:cNvSpPr>
            <a:spLocks noGrp="1"/>
          </p:cNvSpPr>
          <p:nvPr>
            <p:ph idx="1"/>
          </p:nvPr>
        </p:nvSpPr>
        <p:spPr>
          <a:xfrm>
            <a:off x="628650" y="2362200"/>
            <a:ext cx="7886700" cy="3657600"/>
          </a:xfrm>
        </p:spPr>
        <p:txBody>
          <a:bodyPr>
            <a:normAutofit/>
          </a:bodyPr>
          <a:lstStyle/>
          <a:p>
            <a:pPr lvl="1"/>
            <a:r>
              <a:rPr lang="en-US" dirty="0"/>
              <a:t>Advertising unfairly focuses on children.</a:t>
            </a:r>
          </a:p>
          <a:p>
            <a:pPr lvl="1"/>
            <a:r>
              <a:rPr lang="en-US" dirty="0"/>
              <a:t>Advertisements are often offensive.</a:t>
            </a:r>
          </a:p>
          <a:p>
            <a:pPr lvl="1"/>
            <a:r>
              <a:rPr lang="en-US" dirty="0"/>
              <a:t>Advertising dangerous products is unethical.</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22</a:t>
            </a:fld>
            <a:endParaRPr lang="en-US"/>
          </a:p>
        </p:txBody>
      </p:sp>
    </p:spTree>
    <p:extLst>
      <p:ext uri="{BB962C8B-B14F-4D97-AF65-F5344CB8AC3E}">
        <p14:creationId xmlns:p14="http://schemas.microsoft.com/office/powerpoint/2010/main" val="33893767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33400"/>
            <a:ext cx="7886700" cy="1325563"/>
          </a:xfrm>
        </p:spPr>
        <p:txBody>
          <a:bodyPr/>
          <a:lstStyle/>
          <a:p>
            <a:pPr algn="ctr"/>
            <a:r>
              <a:rPr lang="en-US" b="1" dirty="0">
                <a:highlight>
                  <a:srgbClr val="FFFF00"/>
                </a:highlight>
              </a:rPr>
              <a:t>Ethics and international market research</a:t>
            </a:r>
          </a:p>
        </p:txBody>
      </p:sp>
      <p:sp>
        <p:nvSpPr>
          <p:cNvPr id="3" name="Content Placeholder 2"/>
          <p:cNvSpPr>
            <a:spLocks noGrp="1"/>
          </p:cNvSpPr>
          <p:nvPr>
            <p:ph idx="1"/>
          </p:nvPr>
        </p:nvSpPr>
        <p:spPr>
          <a:xfrm>
            <a:off x="628650" y="2438400"/>
            <a:ext cx="7886700" cy="3657600"/>
          </a:xfrm>
        </p:spPr>
        <p:txBody>
          <a:bodyPr>
            <a:normAutofit/>
          </a:bodyPr>
          <a:lstStyle/>
          <a:p>
            <a:r>
              <a:rPr lang="en-US" dirty="0"/>
              <a:t>One unethical tactic is to engage in “</a:t>
            </a:r>
            <a:r>
              <a:rPr lang="en-US" dirty="0" err="1"/>
              <a:t>sugging</a:t>
            </a:r>
            <a:r>
              <a:rPr lang="en-US" dirty="0"/>
              <a:t>” or selling under the guise of research. </a:t>
            </a:r>
          </a:p>
          <a:p>
            <a:pPr lvl="1"/>
            <a:r>
              <a:rPr lang="en-US" dirty="0"/>
              <a:t>A researcher who </a:t>
            </a:r>
            <a:r>
              <a:rPr lang="en-US" dirty="0" err="1"/>
              <a:t>suggs</a:t>
            </a:r>
            <a:r>
              <a:rPr lang="en-US" dirty="0"/>
              <a:t> begins asking a respondent questions and then attempt to sell the person a product.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23</a:t>
            </a:fld>
            <a:endParaRPr lang="en-US"/>
          </a:p>
        </p:txBody>
      </p:sp>
    </p:spTree>
    <p:extLst>
      <p:ext uri="{BB962C8B-B14F-4D97-AF65-F5344CB8AC3E}">
        <p14:creationId xmlns:p14="http://schemas.microsoft.com/office/powerpoint/2010/main" val="6951321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505" y="164233"/>
            <a:ext cx="7886700" cy="1325563"/>
          </a:xfrm>
        </p:spPr>
        <p:txBody>
          <a:bodyPr/>
          <a:lstStyle/>
          <a:p>
            <a:r>
              <a:rPr lang="en-US" b="1" dirty="0">
                <a:highlight>
                  <a:srgbClr val="FFFF00"/>
                </a:highlight>
              </a:rPr>
              <a:t>Green marketing and sustainability</a:t>
            </a:r>
          </a:p>
        </p:txBody>
      </p:sp>
      <p:sp>
        <p:nvSpPr>
          <p:cNvPr id="3" name="Content Placeholder 2"/>
          <p:cNvSpPr>
            <a:spLocks noGrp="1"/>
          </p:cNvSpPr>
          <p:nvPr>
            <p:ph idx="1"/>
          </p:nvPr>
        </p:nvSpPr>
        <p:spPr>
          <a:xfrm>
            <a:off x="838200" y="1489796"/>
            <a:ext cx="7886700" cy="4152952"/>
          </a:xfrm>
        </p:spPr>
        <p:txBody>
          <a:bodyPr>
            <a:normAutofit/>
          </a:bodyPr>
          <a:lstStyle/>
          <a:p>
            <a:r>
              <a:rPr lang="en-US" dirty="0"/>
              <a:t>An increasing number of international companies have become engaged in sustainable marketing practices. </a:t>
            </a:r>
          </a:p>
          <a:p>
            <a:pPr lvl="1"/>
            <a:r>
              <a:rPr lang="en-US" dirty="0"/>
              <a:t>The opportunity to publicize these efforts creates more favorable consumer attitudes toward the company. </a:t>
            </a:r>
          </a:p>
          <a:p>
            <a:r>
              <a:rPr lang="en-US" dirty="0"/>
              <a:t>Other firms undertake green programs but do not emphasize them in marketing or public relations activities. </a:t>
            </a:r>
          </a:p>
          <a:p>
            <a:pPr lvl="1"/>
            <a:r>
              <a:rPr lang="en-US" dirty="0"/>
              <a:t>The reasoning is that consumers may not believe the claim that the company has become more environmentally friendly, instead concluding that only a token effort has been made.</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24</a:t>
            </a:fld>
            <a:endParaRPr lang="en-US"/>
          </a:p>
        </p:txBody>
      </p:sp>
    </p:spTree>
    <p:extLst>
      <p:ext uri="{BB962C8B-B14F-4D97-AF65-F5344CB8AC3E}">
        <p14:creationId xmlns:p14="http://schemas.microsoft.com/office/powerpoint/2010/main" val="2189807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81000"/>
            <a:ext cx="7886700" cy="1325563"/>
          </a:xfrm>
        </p:spPr>
        <p:txBody>
          <a:bodyPr/>
          <a:lstStyle/>
          <a:p>
            <a:r>
              <a:rPr lang="en-US" b="1" dirty="0">
                <a:highlight>
                  <a:srgbClr val="FFFF00"/>
                </a:highlight>
              </a:rPr>
              <a:t>Green marketing and sustainability</a:t>
            </a:r>
          </a:p>
        </p:txBody>
      </p:sp>
      <p:sp>
        <p:nvSpPr>
          <p:cNvPr id="3" name="Content Placeholder 2"/>
          <p:cNvSpPr>
            <a:spLocks noGrp="1"/>
          </p:cNvSpPr>
          <p:nvPr>
            <p:ph idx="1"/>
          </p:nvPr>
        </p:nvSpPr>
        <p:spPr/>
        <p:txBody>
          <a:bodyPr>
            <a:normAutofit/>
          </a:bodyPr>
          <a:lstStyle/>
          <a:p>
            <a:pPr lvl="1"/>
            <a:r>
              <a:rPr lang="en-US" dirty="0"/>
              <a:t>Other consumers think that green products and production methods have higher costs and will lead to price increases.</a:t>
            </a:r>
          </a:p>
          <a:p>
            <a:endParaRPr lang="en-US" dirty="0"/>
          </a:p>
        </p:txBody>
      </p:sp>
      <p:sp>
        <p:nvSpPr>
          <p:cNvPr id="8" name="Slide Number Placeholder 7"/>
          <p:cNvSpPr>
            <a:spLocks noGrp="1"/>
          </p:cNvSpPr>
          <p:nvPr>
            <p:ph type="sldNum" sz="quarter" idx="12"/>
          </p:nvPr>
        </p:nvSpPr>
        <p:spPr/>
        <p:txBody>
          <a:bodyPr/>
          <a:lstStyle/>
          <a:p>
            <a:fld id="{9CE62F59-9C4E-4709-9842-9496C6D856C6}" type="slidenum">
              <a:rPr lang="en-US" smtClean="0"/>
              <a:pPr/>
              <a:t>25</a:t>
            </a:fld>
            <a:endParaRPr lang="en-US"/>
          </a:p>
        </p:txBody>
      </p:sp>
    </p:spTree>
    <p:extLst>
      <p:ext uri="{BB962C8B-B14F-4D97-AF65-F5344CB8AC3E}">
        <p14:creationId xmlns:p14="http://schemas.microsoft.com/office/powerpoint/2010/main" val="2875518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23A621E-AE5A-D1E3-6B33-0D2B49500414}"/>
              </a:ext>
            </a:extLst>
          </p:cNvPr>
          <p:cNvPicPr>
            <a:picLocks noChangeAspect="1"/>
          </p:cNvPicPr>
          <p:nvPr/>
        </p:nvPicPr>
        <p:blipFill>
          <a:blip r:embed="rId2"/>
          <a:stretch>
            <a:fillRect/>
          </a:stretch>
        </p:blipFill>
        <p:spPr>
          <a:xfrm>
            <a:off x="381000" y="381000"/>
            <a:ext cx="8229600" cy="6101901"/>
          </a:xfrm>
          <a:prstGeom prst="rect">
            <a:avLst/>
          </a:prstGeom>
        </p:spPr>
      </p:pic>
    </p:spTree>
    <p:extLst>
      <p:ext uri="{BB962C8B-B14F-4D97-AF65-F5344CB8AC3E}">
        <p14:creationId xmlns:p14="http://schemas.microsoft.com/office/powerpoint/2010/main" val="10239320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A5D35-0006-8A89-F6C6-9690816975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C27B4-4803-1168-511B-FA7D6149785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Group activity</a:t>
            </a:r>
            <a:r>
              <a:rPr lang="en-US" sz="1600" dirty="0"/>
              <a:t>– </a:t>
            </a:r>
            <a:r>
              <a:rPr lang="en-US" sz="2400" dirty="0"/>
              <a:t>30 Minutes</a:t>
            </a:r>
            <a:r>
              <a:rPr lang="en-US" sz="2400" dirty="0">
                <a:highlight>
                  <a:srgbClr val="FFFF00"/>
                </a:highlight>
              </a:rPr>
              <a:t> </a:t>
            </a:r>
            <a:endParaRPr lang="en-US" sz="3600" b="1" dirty="0"/>
          </a:p>
        </p:txBody>
      </p:sp>
      <p:sp>
        <p:nvSpPr>
          <p:cNvPr id="6" name="Content Placeholder 2">
            <a:extLst>
              <a:ext uri="{FF2B5EF4-FFF2-40B4-BE49-F238E27FC236}">
                <a16:creationId xmlns:a16="http://schemas.microsoft.com/office/drawing/2014/main" id="{AAB5B757-EE2C-8FD3-BE48-28E4997B95F0}"/>
              </a:ext>
            </a:extLst>
          </p:cNvPr>
          <p:cNvSpPr txBox="1">
            <a:spLocks/>
          </p:cNvSpPr>
          <p:nvPr/>
        </p:nvSpPr>
        <p:spPr>
          <a:xfrm>
            <a:off x="609600" y="1447800"/>
            <a:ext cx="8134350" cy="3810000"/>
          </a:xfrm>
          <a:prstGeom prst="rect">
            <a:avLst/>
          </a:prstGeom>
        </p:spPr>
        <p:txBody>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hlinkClick r:id="rId3"/>
            </a:endParaRPr>
          </a:p>
          <a:p>
            <a:r>
              <a:rPr lang="en-GB" sz="2000" dirty="0">
                <a:hlinkClick r:id="rId3"/>
              </a:rPr>
              <a:t>Greenwashing: 3 Stand-out examples of Unethical Marketing - Insights | </a:t>
            </a:r>
            <a:r>
              <a:rPr lang="en-GB" sz="2000" dirty="0" err="1">
                <a:hlinkClick r:id="rId3"/>
              </a:rPr>
              <a:t>Smaac</a:t>
            </a:r>
            <a:endParaRPr lang="en-GB" sz="2000" dirty="0"/>
          </a:p>
          <a:p>
            <a:endParaRPr lang="en-GB" sz="2000" dirty="0"/>
          </a:p>
          <a:p>
            <a:r>
              <a:rPr lang="en-GB" sz="2000" dirty="0"/>
              <a:t>Read the article from the link above.</a:t>
            </a:r>
          </a:p>
          <a:p>
            <a:r>
              <a:rPr lang="en-GB" sz="2000" dirty="0"/>
              <a:t>What are the ethical issues involved in the cases?</a:t>
            </a:r>
            <a:endParaRPr lang="en-GB" sz="2400" dirty="0"/>
          </a:p>
          <a:p>
            <a:endParaRPr lang="en-GB" sz="2400" kern="100" dirty="0">
              <a:effectLst/>
              <a:ea typeface="Calibri" panose="020F0502020204030204" pitchFamily="34" charset="0"/>
              <a:cs typeface="Times New Roman" panose="02020603050405020304" pitchFamily="18" charset="0"/>
            </a:endParaRPr>
          </a:p>
          <a:p>
            <a:pPr lvl="1"/>
            <a:endParaRPr lang="en-US" sz="2400" dirty="0"/>
          </a:p>
        </p:txBody>
      </p:sp>
    </p:spTree>
    <p:extLst>
      <p:ext uri="{BB962C8B-B14F-4D97-AF65-F5344CB8AC3E}">
        <p14:creationId xmlns:p14="http://schemas.microsoft.com/office/powerpoint/2010/main" val="13899480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fontScale="925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 Arnold, C. (2009). Ethical marketing and the new consumer (1st ed.). Wiley.</a:t>
            </a: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 Kaynak, E. and </a:t>
            </a:r>
            <a:r>
              <a:rPr lang="en-GB" sz="1400" dirty="0" err="1">
                <a:latin typeface="Aptos" panose="020B0004020202020204" pitchFamily="34" charset="0"/>
              </a:rPr>
              <a:t>Delener</a:t>
            </a:r>
            <a:r>
              <a:rPr lang="en-GB" sz="1400" dirty="0">
                <a:latin typeface="Aptos" panose="020B0004020202020204" pitchFamily="34" charset="0"/>
              </a:rPr>
              <a:t>, N. (2019) Ethical Issues in International Marketing. Routledge.</a:t>
            </a: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Ko, E., Kim, E., Taylor, C. R., Kim, K. H., &amp; Kang, I. J. (2007). Cross-national market segmentation in the fashion industry: A study of European, Korean, and US consumers. International Marketing Review, 24(5), 629–651. </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a:spcBef>
                <a:spcPts val="0"/>
              </a:spcBef>
              <a:spcAft>
                <a:spcPts val="600"/>
              </a:spcAft>
            </a:pPr>
            <a:r>
              <a:rPr lang="en-GB" sz="1400" dirty="0">
                <a:latin typeface="Aptos" panose="020B0004020202020204" pitchFamily="34" charset="0"/>
              </a:rPr>
              <a:t> Murphy, P. E., </a:t>
            </a:r>
            <a:r>
              <a:rPr lang="en-GB" sz="1400" dirty="0" err="1">
                <a:latin typeface="Aptos" panose="020B0004020202020204" pitchFamily="34" charset="0"/>
              </a:rPr>
              <a:t>Laczniak</a:t>
            </a:r>
            <a:r>
              <a:rPr lang="en-GB" sz="1400" dirty="0">
                <a:latin typeface="Aptos" panose="020B0004020202020204" pitchFamily="34" charset="0"/>
              </a:rPr>
              <a:t>, E. R., &amp; Harris, F. J. (Fiona J. (2017). Ethics in marketing : international cases and perspectives. (Second edition.). Routledge.</a:t>
            </a:r>
          </a:p>
          <a:p>
            <a:pPr>
              <a:spcBef>
                <a:spcPts val="0"/>
              </a:spcBef>
              <a:spcAft>
                <a:spcPts val="600"/>
              </a:spcAft>
            </a:pPr>
            <a:r>
              <a:rPr lang="en-GB" sz="1400" dirty="0">
                <a:latin typeface="Aptos" panose="020B0004020202020204" pitchFamily="34" charset="0"/>
              </a:rPr>
              <a:t>Wind, Y., &amp; Douglas, S. P. (1972). International market segmentation. European Journal of Marketing, 6(1), 17–25.</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9276</TotalTime>
  <Words>1685</Words>
  <Application>Microsoft Office PowerPoint</Application>
  <PresentationFormat>On-screen Show (4:3)</PresentationFormat>
  <Paragraphs>145</Paragraphs>
  <Slides>29</Slides>
  <Notes>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29</vt:i4>
      </vt:variant>
    </vt:vector>
  </HeadingPairs>
  <TitlesOfParts>
    <vt:vector size="37" baseType="lpstr">
      <vt:lpstr>Aptos</vt:lpstr>
      <vt:lpstr>Aptos Display</vt:lpstr>
      <vt:lpstr>Arial</vt:lpstr>
      <vt:lpstr>Calibri</vt:lpstr>
      <vt:lpstr>Courier New</vt:lpstr>
      <vt:lpstr>Wingdings</vt:lpstr>
      <vt:lpstr>Custom Design</vt:lpstr>
      <vt:lpstr>CDC PPT master theme</vt:lpstr>
      <vt:lpstr>International Marketing: Principles and Practices LCMB 7026</vt:lpstr>
      <vt:lpstr>Week Ten</vt:lpstr>
      <vt:lpstr>Last week</vt:lpstr>
      <vt:lpstr>PowerPoint Presentation</vt:lpstr>
      <vt:lpstr>PowerPoint Presentation</vt:lpstr>
      <vt:lpstr>Ethical or unethical?</vt:lpstr>
      <vt:lpstr>Ethics, social responsibility and culture </vt:lpstr>
      <vt:lpstr>PowerPoint Presentation</vt:lpstr>
      <vt:lpstr>PowerPoint Presentation</vt:lpstr>
      <vt:lpstr>Ethical issues in international segmentation</vt:lpstr>
      <vt:lpstr>PowerPoint Presentation</vt:lpstr>
      <vt:lpstr>Ethical issues in international positioning</vt:lpstr>
      <vt:lpstr>Ethical issues in international product marketing</vt:lpstr>
      <vt:lpstr>Ethical issues in international product marketing</vt:lpstr>
      <vt:lpstr>Ethical issues in standardization  and adaptation</vt:lpstr>
      <vt:lpstr>Ethical issues in standardization  and adaptation</vt:lpstr>
      <vt:lpstr>Ethics and international market research</vt:lpstr>
      <vt:lpstr>Ethical issues in pricing</vt:lpstr>
      <vt:lpstr>Ethical issues in pricing</vt:lpstr>
      <vt:lpstr>Ethical issues in pricing</vt:lpstr>
      <vt:lpstr>Ethical issues in international advertising</vt:lpstr>
      <vt:lpstr>Ethical issues in international advertising</vt:lpstr>
      <vt:lpstr>Ethics and international market research</vt:lpstr>
      <vt:lpstr>Green marketing and sustainability</vt:lpstr>
      <vt:lpstr>Green marketing and sustainability</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Tushara Balendran</cp:lastModifiedBy>
  <cp:revision>1133</cp:revision>
  <dcterms:created xsi:type="dcterms:W3CDTF">2011-10-11T02:36:14Z</dcterms:created>
  <dcterms:modified xsi:type="dcterms:W3CDTF">2026-06-26T08:07:43Z</dcterms:modified>
</cp:coreProperties>
</file>