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9" r:id="rId1"/>
  </p:sldMasterIdLst>
  <p:notesMasterIdLst>
    <p:notesMasterId r:id="rId39"/>
  </p:notesMasterIdLst>
  <p:sldIdLst>
    <p:sldId id="261" r:id="rId2"/>
    <p:sldId id="262" r:id="rId3"/>
    <p:sldId id="285" r:id="rId4"/>
    <p:sldId id="286" r:id="rId5"/>
    <p:sldId id="287" r:id="rId6"/>
    <p:sldId id="288" r:id="rId7"/>
    <p:sldId id="289" r:id="rId8"/>
    <p:sldId id="290" r:id="rId9"/>
    <p:sldId id="265" r:id="rId10"/>
    <p:sldId id="279" r:id="rId11"/>
    <p:sldId id="283" r:id="rId12"/>
    <p:sldId id="280" r:id="rId13"/>
    <p:sldId id="281" r:id="rId14"/>
    <p:sldId id="282" r:id="rId15"/>
    <p:sldId id="284" r:id="rId16"/>
    <p:sldId id="298" r:id="rId17"/>
    <p:sldId id="291" r:id="rId18"/>
    <p:sldId id="275" r:id="rId19"/>
    <p:sldId id="276" r:id="rId20"/>
    <p:sldId id="308" r:id="rId21"/>
    <p:sldId id="272" r:id="rId22"/>
    <p:sldId id="271" r:id="rId23"/>
    <p:sldId id="264" r:id="rId24"/>
    <p:sldId id="268" r:id="rId25"/>
    <p:sldId id="309" r:id="rId26"/>
    <p:sldId id="266" r:id="rId27"/>
    <p:sldId id="269" r:id="rId28"/>
    <p:sldId id="294" r:id="rId29"/>
    <p:sldId id="307" r:id="rId30"/>
    <p:sldId id="306" r:id="rId31"/>
    <p:sldId id="295" r:id="rId32"/>
    <p:sldId id="296" r:id="rId33"/>
    <p:sldId id="297" r:id="rId34"/>
    <p:sldId id="299" r:id="rId35"/>
    <p:sldId id="300" r:id="rId36"/>
    <p:sldId id="301" r:id="rId37"/>
    <p:sldId id="302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63"/>
  </p:normalViewPr>
  <p:slideViewPr>
    <p:cSldViewPr>
      <p:cViewPr varScale="1">
        <p:scale>
          <a:sx n="86" d="100"/>
          <a:sy n="86" d="100"/>
        </p:scale>
        <p:origin x="1864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98B8C-2063-4257-8E86-052B435B6410}" type="datetimeFigureOut">
              <a:rPr lang="en-GB" smtClean="0"/>
              <a:t>24/02/2021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36945-BE58-4B82-9EAF-D8A749DC6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143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351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95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24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46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24/02/2021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095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24/02/2021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45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24/02/2021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919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90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733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47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884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F19A5F-9B0D-4C8D-B492-7E9635DE0EAE}" type="datetimeFigureOut">
              <a:rPr lang="en-GB" smtClean="0"/>
              <a:t>24/02/2021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074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hyperlink" Target="https://www.ready.gov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gi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png"/><Relationship Id="rId4" Type="http://schemas.openxmlformats.org/officeDocument/2006/relationships/hyperlink" Target="https://www.youtube.com/watch?v=vYyUb_MI7to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postplanner.com/" TargetMode="External"/><Relationship Id="rId4" Type="http://schemas.openxmlformats.org/officeDocument/2006/relationships/image" Target="../media/image20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socialbakers.com/blog/2367-native-facebook-videos-get-more-reach-than-any-other-type-of-post" TargetMode="External"/><Relationship Id="rId4" Type="http://schemas.openxmlformats.org/officeDocument/2006/relationships/hyperlink" Target="http://www.statisticbrain.com/attention-span-statistics/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tiff"/><Relationship Id="rId4" Type="http://schemas.openxmlformats.org/officeDocument/2006/relationships/image" Target="../media/image23.tif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tif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591" y="5700840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2090522"/>
            <a:ext cx="3619500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3527377" y="3447835"/>
            <a:ext cx="561662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Mark </a:t>
            </a:r>
          </a:p>
          <a:p>
            <a:pPr algn="ctr"/>
            <a:r>
              <a:rPr lang="en-US" sz="60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Napieralla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696457" y="2235717"/>
            <a:ext cx="32784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M5X02089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3102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The aims of todays lecture:</a:t>
            </a:r>
          </a:p>
          <a:p>
            <a:endParaRPr lang="en-GB" dirty="0"/>
          </a:p>
          <a:p>
            <a:r>
              <a:rPr lang="en-GB" dirty="0"/>
              <a:t>To recap sport for all / Wolfenden Report / Policy</a:t>
            </a:r>
          </a:p>
          <a:p>
            <a:endParaRPr lang="en-GB" dirty="0"/>
          </a:p>
          <a:p>
            <a:r>
              <a:rPr lang="en-GB" dirty="0"/>
              <a:t>To understand the processes in planning, implementing and monitoring sports development initiatives </a:t>
            </a:r>
          </a:p>
          <a:p>
            <a:endParaRPr lang="en-GB" dirty="0"/>
          </a:p>
          <a:p>
            <a:r>
              <a:rPr lang="en-GB" dirty="0"/>
              <a:t>Explore further Grant funding available to sports / activity organisations and prepare and application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352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Wolfenden</a:t>
            </a:r>
            <a:r>
              <a:rPr lang="en-GB" b="1" dirty="0"/>
              <a:t> Report</a:t>
            </a:r>
            <a:r>
              <a:rPr lang="en-GB" b="1" u="sng" dirty="0"/>
              <a:t>: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1957 a team was employed to review the provision of sport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Chaired by Sir John </a:t>
            </a:r>
            <a:r>
              <a:rPr lang="en-GB" dirty="0" err="1"/>
              <a:t>Wolfenden</a:t>
            </a:r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Key findings- School sport had increased participation, increased participation post War, team sports popular, more people doing different sports such as skiing, MTB, climbing but hard to put a figure on it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THE GAP 13-24 year olds- drop off in participation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More collaboration needed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Children wont always continue doing the sports they have in school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Wales- priceless </a:t>
            </a:r>
            <a:r>
              <a:rPr lang="en-GB" dirty="0" err="1"/>
              <a:t>assests</a:t>
            </a:r>
            <a:r>
              <a:rPr lang="en-GB" dirty="0"/>
              <a:t>- mountains/beaches/countryside-not used enough by the Welsh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b="1" dirty="0"/>
              <a:t>SPORTS DEVELOPMENT COUNCIL RECOMMENDED </a:t>
            </a:r>
          </a:p>
        </p:txBody>
      </p:sp>
    </p:spTree>
    <p:extLst>
      <p:ext uri="{BB962C8B-B14F-4D97-AF65-F5344CB8AC3E}">
        <p14:creationId xmlns:p14="http://schemas.microsoft.com/office/powerpoint/2010/main" val="1163484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SPORT FOR ALL</a:t>
            </a:r>
            <a:r>
              <a:rPr lang="en-GB" b="1" u="sng" dirty="0"/>
              <a:t>:</a:t>
            </a:r>
          </a:p>
          <a:p>
            <a:endParaRPr lang="en-GB" b="1" u="sng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Sporting strategy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Sport in the 1970’s was booming with increased participation and new facilities being built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Participation in indoor sport doubled in the 1970’s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Sport for all policy – 1966-1984 What was the impact/findings?</a:t>
            </a:r>
          </a:p>
        </p:txBody>
      </p:sp>
    </p:spTree>
    <p:extLst>
      <p:ext uri="{BB962C8B-B14F-4D97-AF65-F5344CB8AC3E}">
        <p14:creationId xmlns:p14="http://schemas.microsoft.com/office/powerpoint/2010/main" val="2573601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378317"/>
            <a:ext cx="873690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SPORT FOR ALL</a:t>
            </a:r>
            <a:r>
              <a:rPr lang="en-GB" b="1" u="sng" dirty="0"/>
              <a:t>:</a:t>
            </a:r>
          </a:p>
          <a:p>
            <a:endParaRPr lang="en-GB" b="1" u="sng" dirty="0"/>
          </a:p>
          <a:p>
            <a:r>
              <a:rPr lang="en-GB" dirty="0"/>
              <a:t>Most people do not rank exercise high when it comes the things that determine quality of life </a:t>
            </a:r>
          </a:p>
          <a:p>
            <a:r>
              <a:rPr lang="en-GB" dirty="0"/>
              <a:t>One policy of the council is it encourage and assist authorities to make greater provisions for </a:t>
            </a:r>
            <a:r>
              <a:rPr lang="en-GB" b="1" dirty="0"/>
              <a:t>disabled people to take part in sport</a:t>
            </a:r>
            <a:r>
              <a:rPr lang="en-GB" dirty="0"/>
              <a:t>, Another policy was for organizations to </a:t>
            </a:r>
            <a:r>
              <a:rPr lang="en-GB" b="1" dirty="0"/>
              <a:t>use more of their natural resources </a:t>
            </a:r>
            <a:r>
              <a:rPr lang="en-GB" dirty="0"/>
              <a:t>, To </a:t>
            </a:r>
            <a:r>
              <a:rPr lang="en-GB" b="1" dirty="0"/>
              <a:t>use sport as way to reduce anti-social behaviour</a:t>
            </a:r>
            <a:r>
              <a:rPr lang="en-GB" dirty="0"/>
              <a:t> , To increase the opportunities to take part in sport in </a:t>
            </a:r>
            <a:r>
              <a:rPr lang="en-GB" b="1" dirty="0"/>
              <a:t>densely populated low income areas</a:t>
            </a:r>
            <a:r>
              <a:rPr lang="en-GB" dirty="0"/>
              <a:t>, To encourage more in </a:t>
            </a:r>
            <a:r>
              <a:rPr lang="en-GB" b="1" dirty="0"/>
              <a:t>depth research </a:t>
            </a:r>
            <a:r>
              <a:rPr lang="en-GB" dirty="0"/>
              <a:t>to gain greater understanding of what people want and need </a:t>
            </a:r>
          </a:p>
          <a:p>
            <a:r>
              <a:rPr lang="en-GB" dirty="0"/>
              <a:t> More quality </a:t>
            </a:r>
            <a:r>
              <a:rPr lang="en-GB" b="1" dirty="0"/>
              <a:t>school facilities </a:t>
            </a:r>
            <a:r>
              <a:rPr lang="en-GB" dirty="0"/>
              <a:t>, More </a:t>
            </a:r>
            <a:r>
              <a:rPr lang="en-GB" b="1" dirty="0"/>
              <a:t>quality participation all over the country </a:t>
            </a:r>
            <a:r>
              <a:rPr lang="en-GB" dirty="0"/>
              <a:t>, Increase </a:t>
            </a:r>
            <a:r>
              <a:rPr lang="en-GB" b="1" dirty="0"/>
              <a:t>participation of mothers </a:t>
            </a:r>
            <a:r>
              <a:rPr lang="en-GB" dirty="0"/>
              <a:t>, The council also placed an emphasis on increasing the participation of </a:t>
            </a:r>
            <a:r>
              <a:rPr lang="en-GB" b="1" dirty="0"/>
              <a:t>retired people specifically between 45 and 59 </a:t>
            </a:r>
            <a:r>
              <a:rPr lang="en-GB" dirty="0"/>
              <a:t>, Persuading </a:t>
            </a:r>
            <a:r>
              <a:rPr lang="en-GB" b="1" dirty="0"/>
              <a:t>drop outs to return </a:t>
            </a:r>
            <a:r>
              <a:rPr lang="en-GB" dirty="0"/>
              <a:t>to sport , To </a:t>
            </a:r>
            <a:r>
              <a:rPr lang="en-GB" b="1" dirty="0"/>
              <a:t>encourage governing bodies to recruit at all lev</a:t>
            </a:r>
            <a:r>
              <a:rPr lang="en-GB" dirty="0"/>
              <a:t>els not just those they believe have a future in that particular sport </a:t>
            </a:r>
          </a:p>
          <a:p>
            <a:r>
              <a:rPr lang="en-GB" b="1" dirty="0"/>
              <a:t>The main objective is to get everyone healthy </a:t>
            </a:r>
            <a:r>
              <a:rPr lang="en-GB" dirty="0"/>
              <a:t>as all studies show people function better and are more productive when healthy , And to </a:t>
            </a:r>
            <a:r>
              <a:rPr lang="en-GB" b="1" dirty="0"/>
              <a:t>just generally improve the quality of life </a:t>
            </a:r>
          </a:p>
          <a:p>
            <a:r>
              <a:rPr lang="en-GB" b="1" dirty="0"/>
              <a:t>For school to open their facilities to the public </a:t>
            </a:r>
            <a:r>
              <a:rPr lang="en-GB" dirty="0"/>
              <a:t>so that pupils who played sport in school can continue to do so after they leave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5546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SPORT FOR ALL</a:t>
            </a:r>
            <a:r>
              <a:rPr lang="en-GB" b="1" u="sng" dirty="0"/>
              <a:t>:</a:t>
            </a:r>
          </a:p>
          <a:p>
            <a:endParaRPr lang="en-GB" b="1" u="sng" dirty="0"/>
          </a:p>
          <a:p>
            <a:r>
              <a:rPr lang="en-GB" b="1" dirty="0"/>
              <a:t>Wants needs- </a:t>
            </a:r>
            <a:r>
              <a:rPr lang="en-GB" dirty="0"/>
              <a:t>Greater focus on health needed, not just sport. Targeting certain disease. Policy makers not always the right people.</a:t>
            </a:r>
          </a:p>
          <a:p>
            <a:r>
              <a:rPr lang="en-GB" b="1" dirty="0"/>
              <a:t>Research</a:t>
            </a:r>
            <a:r>
              <a:rPr lang="en-GB" dirty="0"/>
              <a:t>- most research was on those already participating. More was needed on the non participants. Gender Gap more men than women participating. </a:t>
            </a:r>
          </a:p>
          <a:p>
            <a:r>
              <a:rPr lang="en-GB" b="1" dirty="0"/>
              <a:t>Sponsorship</a:t>
            </a:r>
            <a:r>
              <a:rPr lang="en-GB" dirty="0"/>
              <a:t>- More money coming into sport but most of it at the elite end.</a:t>
            </a:r>
          </a:p>
          <a:p>
            <a:r>
              <a:rPr lang="en-GB" b="1" dirty="0"/>
              <a:t>Staffing</a:t>
            </a:r>
            <a:r>
              <a:rPr lang="en-GB" dirty="0"/>
              <a:t>- Numbers involved in developing sport doubled, there was a gap in training as there was lots of facilities being developed but  few qualified to run them.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9925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SPORT FOR ALL: SUCCESS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Participation spiked shortly after the council formed from 73 to 77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Increase in some notable sections of participation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More sports facilities developed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Action Sports have shown a way to more local planning and more local initiative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Decentralisation and the breakdown of target groups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More professional roles in sports and sports development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Research into drop out rates THE GAP undertaken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96767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SPORT FOR ALL: Failure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policy seemed to only half work as the % of people taking part in sport went up but so did the amount of people who died from heart disease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Many boys and Girls drop out of sport and physical recreation when they leave school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More Volunteers are needed but with the success of Professionals it is unlikely as they are pushing them away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10-15 year age gap provides a useful focus for sports councils strategies but a closer identification of different attitudes within each age group is necessary in order to devise policies and programmes which will now attract the non- participants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Polices need to move from a national emphasis to a regional emphasis as different areas have different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52972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51520" y="1946929"/>
            <a:ext cx="871296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roles and responsibilities of a sports development officer:</a:t>
            </a:r>
          </a:p>
          <a:p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Finding and training staff, coaches and volunteers for projects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Promoting and running projects and activities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Monitoring and evaluating projects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Finding funding, managing resources and budgets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Putting local and national policies into practice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Attending meetings, seminars and conferences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Coaching or supervising sport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r>
              <a:rPr lang="en-GB" dirty="0"/>
              <a:t>View AYP Officer Job Description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12010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The planning process:</a:t>
            </a:r>
          </a:p>
          <a:p>
            <a:endParaRPr lang="en-GB" b="1" u="sng" dirty="0"/>
          </a:p>
          <a:p>
            <a:r>
              <a:rPr lang="en-GB" b="1" u="sng" dirty="0"/>
              <a:t>Two types of plans- 1- Strategic 2- Operational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ctr"/>
            <a:endParaRPr lang="en-GB" dirty="0"/>
          </a:p>
          <a:p>
            <a:endParaRPr lang="en-GB" dirty="0"/>
          </a:p>
        </p:txBody>
      </p:sp>
      <p:pic>
        <p:nvPicPr>
          <p:cNvPr id="1030" name="Picture 6" descr="Image result for sport planning diagra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1647" y="3068960"/>
            <a:ext cx="5684981" cy="3630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Down Arrow 2"/>
          <p:cNvSpPr/>
          <p:nvPr/>
        </p:nvSpPr>
        <p:spPr>
          <a:xfrm rot="19459649">
            <a:off x="2795774" y="2988058"/>
            <a:ext cx="360040" cy="8640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6234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The planning process: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ctr"/>
            <a:r>
              <a:rPr lang="en-GB" dirty="0">
                <a:hlinkClick r:id="rId4"/>
              </a:rPr>
              <a:t>https://www.ready.gov/</a:t>
            </a:r>
            <a:endParaRPr lang="en-GB" dirty="0"/>
          </a:p>
          <a:p>
            <a:endParaRPr lang="en-GB" dirty="0"/>
          </a:p>
        </p:txBody>
      </p:sp>
      <p:pic>
        <p:nvPicPr>
          <p:cNvPr id="1028" name="Picture 4" descr="Program Management Cycle Diagram - Program Management Cycle: Planning leads to Implimentation leads to Tesing and Exercises leads to Program Improvement and back to Planni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4585" y="2582762"/>
            <a:ext cx="3448050" cy="343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4279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The planning process: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Image result for program planning diagra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72879"/>
            <a:ext cx="4612481" cy="4547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22543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The planning process: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7784" y="75091"/>
            <a:ext cx="3464421" cy="6624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56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The planning process: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ctr"/>
            <a:r>
              <a:rPr lang="en-GB" dirty="0"/>
              <a:t>Figure 8.3  Six steps in planning health interventions. </a:t>
            </a:r>
          </a:p>
          <a:p>
            <a:pPr algn="ctr"/>
            <a:r>
              <a:rPr lang="en-GB" dirty="0"/>
              <a:t>(Diagram: </a:t>
            </a:r>
            <a:r>
              <a:rPr lang="en-GB" dirty="0" err="1"/>
              <a:t>Henk</a:t>
            </a:r>
            <a:r>
              <a:rPr lang="en-GB" dirty="0"/>
              <a:t> von </a:t>
            </a:r>
            <a:r>
              <a:rPr lang="en-GB" dirty="0" err="1"/>
              <a:t>Stokkom</a:t>
            </a:r>
            <a:r>
              <a:rPr lang="en-GB" dirty="0"/>
              <a:t>)</a:t>
            </a:r>
          </a:p>
          <a:p>
            <a:endParaRPr lang="en-GB" dirty="0"/>
          </a:p>
        </p:txBody>
      </p:sp>
      <p:pic>
        <p:nvPicPr>
          <p:cNvPr id="3074" name="Picture 2" descr="Image result for program planning diagra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24600"/>
            <a:ext cx="4752528" cy="3842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89634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Image result for afan valley mountain biki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248194"/>
            <a:ext cx="5597748" cy="2603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8677" y="160338"/>
            <a:ext cx="4411881" cy="3220993"/>
          </a:xfrm>
          <a:prstGeom prst="rect">
            <a:avLst/>
          </a:prstGeom>
        </p:spPr>
      </p:pic>
      <p:sp>
        <p:nvSpPr>
          <p:cNvPr id="7" name="Right Arrow 6"/>
          <p:cNvSpPr/>
          <p:nvPr/>
        </p:nvSpPr>
        <p:spPr>
          <a:xfrm rot="5400000">
            <a:off x="4624658" y="3376342"/>
            <a:ext cx="1512168" cy="13294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4116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F8DF4B-3839-064F-9E27-EE0A8A61E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Planning</a:t>
            </a:r>
            <a:endParaRPr lang="en-US" sz="2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318436A-FF07-8440-AD8B-F4E578D9B4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437" y="1675227"/>
            <a:ext cx="7709124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3051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Planning Cycle Diagra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04664"/>
            <a:ext cx="4824536" cy="644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11786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D2DCE-2553-7140-894F-C7AE8EF42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1060" y="805941"/>
            <a:ext cx="3733482" cy="109053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0000"/>
                </a:solidFill>
              </a:rPr>
              <a:t>Brainstorm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5EF831-E7EA-7B4C-AF0C-6A54C20B36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5078" r="3779"/>
          <a:stretch/>
        </p:blipFill>
        <p:spPr>
          <a:xfrm>
            <a:off x="20" y="1351210"/>
            <a:ext cx="4180350" cy="4375387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54416-E2BF-0D4A-A105-BF44ED991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1285" y="2997130"/>
            <a:ext cx="4543849" cy="2729467"/>
          </a:xfrm>
        </p:spPr>
        <p:txBody>
          <a:bodyPr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00000"/>
                </a:solidFill>
              </a:rPr>
              <a:t>You are setting up a new club, session or activity</a:t>
            </a:r>
          </a:p>
          <a:p>
            <a:pPr marL="0" indent="0" algn="ctr">
              <a:buNone/>
            </a:pPr>
            <a:endParaRPr lang="en-US" sz="2000" b="1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2000" b="1" dirty="0">
                <a:solidFill>
                  <a:srgbClr val="000000"/>
                </a:solidFill>
              </a:rPr>
              <a:t>How can you promote / market this? </a:t>
            </a:r>
          </a:p>
          <a:p>
            <a:pPr marL="0" indent="0" algn="ctr">
              <a:buNone/>
            </a:pPr>
            <a:endParaRPr lang="en-US" sz="2000" b="1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2000" b="1" dirty="0">
                <a:solidFill>
                  <a:srgbClr val="000000"/>
                </a:solidFill>
              </a:rPr>
              <a:t>At what cost?</a:t>
            </a:r>
          </a:p>
          <a:p>
            <a:pPr marL="0" indent="0" algn="ctr">
              <a:buNone/>
            </a:pPr>
            <a:endParaRPr lang="en-US" sz="2000" b="1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2000" b="1" dirty="0" err="1">
                <a:solidFill>
                  <a:srgbClr val="000000"/>
                </a:solidFill>
              </a:rPr>
              <a:t>Menti</a:t>
            </a:r>
            <a:r>
              <a:rPr lang="en-US" sz="2000" b="1" dirty="0">
                <a:solidFill>
                  <a:srgbClr val="000000"/>
                </a:solidFill>
              </a:rPr>
              <a:t> feedback</a:t>
            </a:r>
          </a:p>
          <a:p>
            <a:pPr marL="0" indent="0">
              <a:buNone/>
            </a:pPr>
            <a:endParaRPr lang="en-US" sz="15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5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82718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D2DCE-2553-7140-894F-C7AE8EF42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7944" y="445863"/>
            <a:ext cx="4796598" cy="1090538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0000"/>
                </a:solidFill>
              </a:rPr>
              <a:t>Targeting age groups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5EF831-E7EA-7B4C-AF0C-6A54C20B36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5078" r="3779"/>
          <a:stretch/>
        </p:blipFill>
        <p:spPr>
          <a:xfrm>
            <a:off x="20" y="1351210"/>
            <a:ext cx="4180350" cy="4375387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54416-E2BF-0D4A-A105-BF44ED991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6971" y="2199216"/>
            <a:ext cx="5017190" cy="3233701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00000"/>
                </a:solidFill>
              </a:rPr>
              <a:t>What methods are best for the following ages and why?</a:t>
            </a:r>
          </a:p>
          <a:p>
            <a:pPr marL="0" indent="0" algn="ctr">
              <a:buNone/>
            </a:pPr>
            <a:endParaRPr lang="en-US" sz="2000" b="1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2000" b="1" dirty="0">
                <a:solidFill>
                  <a:srgbClr val="000000"/>
                </a:solidFill>
              </a:rPr>
              <a:t>0-11yr olds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rgbClr val="000000"/>
                </a:solidFill>
              </a:rPr>
              <a:t>14-18 year olds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rgbClr val="000000"/>
                </a:solidFill>
              </a:rPr>
              <a:t>18-24 year olds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rgbClr val="000000"/>
                </a:solidFill>
              </a:rPr>
              <a:t>24-50 year olds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rgbClr val="000000"/>
                </a:solidFill>
              </a:rPr>
              <a:t>50 +</a:t>
            </a:r>
          </a:p>
          <a:p>
            <a:pPr marL="0" indent="0">
              <a:buNone/>
            </a:pPr>
            <a:endParaRPr lang="en-US" sz="15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5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01726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BEB1DB4-EEA8-4C0D-B55D-759E099577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83" y="123541"/>
            <a:ext cx="4392488" cy="6610917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DA12E33-8926-4A50-884E-1C628D1937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1515" y="1196752"/>
            <a:ext cx="4185705" cy="4149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5326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Social Media- The bad :</a:t>
            </a:r>
          </a:p>
        </p:txBody>
      </p:sp>
      <p:pic>
        <p:nvPicPr>
          <p:cNvPr id="4098" name="Picture 2" descr="Image result for keyboard warrio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552" y="2430929"/>
            <a:ext cx="5402886" cy="3335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eyes emoj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461" y="1700808"/>
            <a:ext cx="3043893" cy="3043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Image result for digital footprin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1089" y="4990823"/>
            <a:ext cx="2976265" cy="116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53185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757189"/>
            <a:ext cx="873690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https://www.youtube.com/watch?v=vYyUb_MI7to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17 million followers 2017</a:t>
            </a:r>
          </a:p>
          <a:p>
            <a:r>
              <a:rPr lang="en-GB" dirty="0"/>
              <a:t>37 million followers 2021</a:t>
            </a:r>
          </a:p>
          <a:p>
            <a:endParaRPr lang="en-GB" dirty="0"/>
          </a:p>
          <a:p>
            <a:r>
              <a:rPr lang="en-GB" dirty="0"/>
              <a:t>Ronaldo- 122 million</a:t>
            </a:r>
          </a:p>
          <a:p>
            <a:endParaRPr lang="en-GB" dirty="0"/>
          </a:p>
          <a:p>
            <a:r>
              <a:rPr lang="en-GB" dirty="0"/>
              <a:t>Population of Wales- 3, 100, 000</a:t>
            </a:r>
          </a:p>
          <a:p>
            <a:endParaRPr lang="en-GB" dirty="0"/>
          </a:p>
          <a:p>
            <a:r>
              <a:rPr lang="en-GB" dirty="0"/>
              <a:t>LAD Bible is- over 5 times the population of wales</a:t>
            </a:r>
          </a:p>
          <a:p>
            <a:endParaRPr lang="en-GB" dirty="0"/>
          </a:p>
          <a:p>
            <a:r>
              <a:rPr lang="en-GB" dirty="0"/>
              <a:t>HOW DID THIS HAPPEN?</a:t>
            </a:r>
          </a:p>
          <a:p>
            <a:endParaRPr lang="en-GB" dirty="0"/>
          </a:p>
          <a:p>
            <a:r>
              <a:rPr lang="en-GB" dirty="0"/>
              <a:t>What is it about the content?</a:t>
            </a:r>
          </a:p>
        </p:txBody>
      </p:sp>
      <p:pic>
        <p:nvPicPr>
          <p:cNvPr id="3074" name="Picture 2" descr="https://scontent-lhr3-1.xx.fbcdn.net/v/t1.0-9/14089094_2876158332431338_8582479377794959579_n.png?oh=cf7c076a262ef1f8c8673e09cdd3a66b&amp;oe=58B2407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686294"/>
            <a:ext cx="4139952" cy="4139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6977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u="sng" dirty="0"/>
          </a:p>
          <a:p>
            <a:endParaRPr lang="en-GB" b="1" u="sng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832" y="2901823"/>
            <a:ext cx="3936390" cy="1968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7879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Top tips when posting to </a:t>
            </a:r>
            <a:r>
              <a:rPr lang="en-GB" b="1" u="sng" dirty="0" err="1"/>
              <a:t>facebook</a:t>
            </a:r>
            <a:r>
              <a:rPr lang="en-GB" b="1" u="sng" dirty="0"/>
              <a:t>:</a:t>
            </a:r>
          </a:p>
          <a:p>
            <a:endParaRPr lang="en-GB" dirty="0"/>
          </a:p>
          <a:p>
            <a:r>
              <a:rPr lang="en-GB" dirty="0"/>
              <a:t>1- Ask a question</a:t>
            </a:r>
          </a:p>
          <a:p>
            <a:r>
              <a:rPr lang="en-GB" dirty="0"/>
              <a:t>2- Keep it short</a:t>
            </a:r>
          </a:p>
          <a:p>
            <a:r>
              <a:rPr lang="en-GB" dirty="0"/>
              <a:t>3- Give a clear call to action- tell people what to do</a:t>
            </a:r>
          </a:p>
          <a:p>
            <a:r>
              <a:rPr lang="en-GB" dirty="0"/>
              <a:t>4- Offer some valuable information</a:t>
            </a:r>
          </a:p>
          <a:p>
            <a:r>
              <a:rPr lang="en-GB" dirty="0"/>
              <a:t>5- Post them a link</a:t>
            </a:r>
          </a:p>
          <a:p>
            <a:r>
              <a:rPr lang="en-GB" dirty="0"/>
              <a:t>6- Be positive</a:t>
            </a:r>
          </a:p>
          <a:p>
            <a:r>
              <a:rPr lang="en-GB" dirty="0"/>
              <a:t>7- Post an image</a:t>
            </a:r>
          </a:p>
          <a:p>
            <a:endParaRPr lang="en-GB" dirty="0"/>
          </a:p>
          <a:p>
            <a:endParaRPr lang="en-GB" b="1" u="sng" dirty="0"/>
          </a:p>
        </p:txBody>
      </p:sp>
      <p:pic>
        <p:nvPicPr>
          <p:cNvPr id="2" name="Picture 2" descr="7 No-brainer Tips to Write an Awesome Facebook Pos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885921"/>
            <a:ext cx="4427711" cy="2324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059832" y="6360328"/>
            <a:ext cx="5697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http://www.postplanner.com/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23824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Top tips when posting to </a:t>
            </a:r>
            <a:r>
              <a:rPr lang="en-GB" b="1" u="sng" dirty="0" err="1"/>
              <a:t>facebook</a:t>
            </a:r>
            <a:r>
              <a:rPr lang="en-GB" b="1" u="sng" dirty="0"/>
              <a:t>:</a:t>
            </a:r>
          </a:p>
          <a:p>
            <a:endParaRPr lang="en-GB" b="1" u="sng" dirty="0"/>
          </a:p>
          <a:p>
            <a:r>
              <a:rPr lang="en-GB" dirty="0"/>
              <a:t>A </a:t>
            </a:r>
            <a:r>
              <a:rPr lang="en-GB" dirty="0">
                <a:hlinkClick r:id="rId4"/>
              </a:rPr>
              <a:t>study by the National Center for Biotechnology Information</a:t>
            </a:r>
            <a:r>
              <a:rPr lang="en-GB" dirty="0"/>
              <a:t> 2018 showed that people have an attention span of how many seconds when reading posts? </a:t>
            </a:r>
          </a:p>
          <a:p>
            <a:endParaRPr lang="en-GB" b="1" u="sng" dirty="0"/>
          </a:p>
          <a:p>
            <a:r>
              <a:rPr lang="en-GB" dirty="0"/>
              <a:t>8 seconds</a:t>
            </a:r>
          </a:p>
          <a:p>
            <a:endParaRPr lang="en-GB" dirty="0"/>
          </a:p>
          <a:p>
            <a:r>
              <a:rPr lang="en-GB" dirty="0"/>
              <a:t>Now- 1.7 seconds with a piece of content on mobile compared to 2.5 seconds on desktop</a:t>
            </a:r>
          </a:p>
          <a:p>
            <a:endParaRPr lang="en-GB" dirty="0"/>
          </a:p>
          <a:p>
            <a:r>
              <a:rPr lang="en-GB" dirty="0"/>
              <a:t>On Facebook, there are four types of content you can post: links, images, videos and text updates. According to a </a:t>
            </a:r>
            <a:r>
              <a:rPr lang="en-GB" dirty="0" err="1">
                <a:hlinkClick r:id="rId5"/>
              </a:rPr>
              <a:t>Socialbakers</a:t>
            </a:r>
            <a:r>
              <a:rPr lang="en-GB" dirty="0">
                <a:hlinkClick r:id="rId5"/>
              </a:rPr>
              <a:t> study</a:t>
            </a:r>
            <a:r>
              <a:rPr lang="en-GB" dirty="0"/>
              <a:t> video is the most important engagement driver, followed by text updates, links and photos</a:t>
            </a:r>
          </a:p>
          <a:p>
            <a:endParaRPr lang="en-GB" b="1" u="sng" dirty="0"/>
          </a:p>
          <a:p>
            <a:r>
              <a:rPr lang="en-GB" dirty="0"/>
              <a:t>If brand awareness is your main goal, images and videos are a better</a:t>
            </a:r>
            <a:endParaRPr lang="en-GB" b="1" u="sng" dirty="0"/>
          </a:p>
          <a:p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77827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jjcov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8741" y="-11917"/>
            <a:ext cx="5895530" cy="6869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10824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8494"/>
            <a:ext cx="6156176" cy="231337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7975" y="2636912"/>
            <a:ext cx="858450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Creating a successful post- </a:t>
            </a:r>
          </a:p>
          <a:p>
            <a:endParaRPr lang="en-GB" dirty="0"/>
          </a:p>
          <a:p>
            <a:r>
              <a:rPr lang="en-GB" dirty="0"/>
              <a:t>Interesting </a:t>
            </a:r>
            <a:r>
              <a:rPr lang="en-GB" b="1" dirty="0"/>
              <a:t>eye catching image</a:t>
            </a:r>
            <a:r>
              <a:rPr lang="en-GB" dirty="0"/>
              <a:t>- Money / sports </a:t>
            </a:r>
          </a:p>
          <a:p>
            <a:endParaRPr lang="en-GB" dirty="0"/>
          </a:p>
          <a:p>
            <a:r>
              <a:rPr lang="en-GB" b="1" dirty="0"/>
              <a:t>Short snappy </a:t>
            </a:r>
            <a:r>
              <a:rPr lang="en-GB" dirty="0"/>
              <a:t>post- including:</a:t>
            </a:r>
          </a:p>
          <a:p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b="1" dirty="0"/>
              <a:t>Ask a question- </a:t>
            </a:r>
            <a:r>
              <a:rPr lang="en-GB" dirty="0"/>
              <a:t>Do you know someone involved in sport that could use £1500 to develop a club / community group. Ask to share- Please share this post with that person. </a:t>
            </a:r>
          </a:p>
          <a:p>
            <a:endParaRPr lang="en-GB" dirty="0"/>
          </a:p>
          <a:p>
            <a:r>
              <a:rPr lang="en-GB" b="1" dirty="0"/>
              <a:t>Publish at the right time for the post- </a:t>
            </a:r>
            <a:r>
              <a:rPr lang="en-GB" dirty="0"/>
              <a:t>Are there times when sports people are more likely to be on </a:t>
            </a:r>
            <a:r>
              <a:rPr lang="en-GB" dirty="0" err="1"/>
              <a:t>facebook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4614716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A1A6D-A797-E644-977A-0059C9522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What is a SWOT analysis?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0B22E-76D0-D94C-BE7E-2BC8B9474D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dirty="0"/>
              <a:t>One of the many strategic planning tools organizations can use to analyze its current offer and plan for future development or change. </a:t>
            </a:r>
          </a:p>
          <a:p>
            <a:pPr marL="0" indent="0" algn="ctr">
              <a:buNone/>
            </a:pPr>
            <a:endParaRPr lang="en-US" dirty="0"/>
          </a:p>
          <a:p>
            <a:r>
              <a:rPr lang="en-GB" sz="1900" b="1" dirty="0"/>
              <a:t>Strengths</a:t>
            </a:r>
            <a:r>
              <a:rPr lang="en-GB" sz="1900" dirty="0"/>
              <a:t> are internal attributes of the organization that are helpful to the achievement of the objective. </a:t>
            </a:r>
          </a:p>
          <a:p>
            <a:r>
              <a:rPr lang="en-GB" sz="1900" dirty="0"/>
              <a:t> </a:t>
            </a:r>
            <a:r>
              <a:rPr lang="en-GB" sz="1900" b="1" dirty="0"/>
              <a:t>Weaknesses </a:t>
            </a:r>
            <a:r>
              <a:rPr lang="en-GB" sz="1900" dirty="0"/>
              <a:t>are internal attributes of the organization that are harmful to the achievement of the objective. </a:t>
            </a:r>
          </a:p>
          <a:p>
            <a:r>
              <a:rPr lang="en-GB" sz="1900" dirty="0"/>
              <a:t> </a:t>
            </a:r>
            <a:r>
              <a:rPr lang="en-GB" sz="1900" b="1" dirty="0"/>
              <a:t>Opportunities</a:t>
            </a:r>
            <a:r>
              <a:rPr lang="en-GB" sz="1900" dirty="0"/>
              <a:t> are external conditions that are helpful to the achievement of the objective. </a:t>
            </a:r>
          </a:p>
          <a:p>
            <a:r>
              <a:rPr lang="en-GB" sz="1900" dirty="0"/>
              <a:t> </a:t>
            </a:r>
            <a:r>
              <a:rPr lang="en-GB" sz="1900" b="1" dirty="0"/>
              <a:t>Threats</a:t>
            </a:r>
            <a:r>
              <a:rPr lang="en-GB" sz="1900" dirty="0"/>
              <a:t> are external conditions that are harmful to the achievement of the objective. </a:t>
            </a:r>
          </a:p>
          <a:p>
            <a:pPr marL="0" indent="0" algn="ctr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12148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2E53B-FE7D-924C-AC86-01F718B730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Presentation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64C1C-996B-A341-818A-4C09B0B607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2575198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i="1" dirty="0"/>
              <a:t>Group 1-9:30am</a:t>
            </a:r>
          </a:p>
          <a:p>
            <a:pPr marL="0" indent="0">
              <a:buNone/>
            </a:pPr>
            <a:endParaRPr lang="en-US" b="1" i="1" dirty="0"/>
          </a:p>
          <a:p>
            <a:r>
              <a:rPr lang="en-US" dirty="0"/>
              <a:t>Ashleigh</a:t>
            </a:r>
          </a:p>
          <a:p>
            <a:r>
              <a:rPr lang="en-US" dirty="0"/>
              <a:t>Bradley</a:t>
            </a:r>
          </a:p>
          <a:p>
            <a:r>
              <a:rPr lang="en-US" dirty="0" err="1"/>
              <a:t>Dewi</a:t>
            </a:r>
            <a:endParaRPr lang="en-US" dirty="0"/>
          </a:p>
          <a:p>
            <a:r>
              <a:rPr lang="en-US" dirty="0"/>
              <a:t>Cerys Grigg</a:t>
            </a:r>
          </a:p>
          <a:p>
            <a:r>
              <a:rPr lang="en-US" dirty="0"/>
              <a:t>Jacob </a:t>
            </a:r>
          </a:p>
          <a:p>
            <a:r>
              <a:rPr lang="en-US" dirty="0" err="1"/>
              <a:t>Dafydd</a:t>
            </a: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C02252F-6D1B-1444-91E3-EB8D659A6153}"/>
              </a:ext>
            </a:extLst>
          </p:cNvPr>
          <p:cNvSpPr txBox="1">
            <a:spLocks/>
          </p:cNvSpPr>
          <p:nvPr/>
        </p:nvSpPr>
        <p:spPr>
          <a:xfrm>
            <a:off x="4572000" y="1794968"/>
            <a:ext cx="2575198" cy="435133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b="1" i="1" dirty="0"/>
              <a:t>Group 2-10:30am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b="1" i="1" dirty="0"/>
          </a:p>
          <a:p>
            <a:r>
              <a:rPr lang="en-US" dirty="0"/>
              <a:t>Chelsea</a:t>
            </a:r>
          </a:p>
          <a:p>
            <a:r>
              <a:rPr lang="en-US" dirty="0"/>
              <a:t>Amir</a:t>
            </a:r>
          </a:p>
          <a:p>
            <a:r>
              <a:rPr lang="en-US" dirty="0"/>
              <a:t>Evan</a:t>
            </a:r>
          </a:p>
          <a:p>
            <a:r>
              <a:rPr lang="en-US" dirty="0"/>
              <a:t>Cerys Young</a:t>
            </a:r>
          </a:p>
          <a:p>
            <a:r>
              <a:rPr lang="en-US" dirty="0"/>
              <a:t>Morgan</a:t>
            </a:r>
          </a:p>
          <a:p>
            <a:r>
              <a:rPr lang="en-US" dirty="0"/>
              <a:t>Dan</a:t>
            </a:r>
          </a:p>
        </p:txBody>
      </p:sp>
    </p:spTree>
    <p:extLst>
      <p:ext uri="{BB962C8B-B14F-4D97-AF65-F5344CB8AC3E}">
        <p14:creationId xmlns:p14="http://schemas.microsoft.com/office/powerpoint/2010/main" val="134237138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55575" y="1360135"/>
            <a:ext cx="8808913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200" dirty="0"/>
              <a:t>Students are required to work as an individual to produce a presentation that will be presented to peers and potential funding organizations and partners. </a:t>
            </a:r>
            <a:r>
              <a:rPr lang="en-GB" sz="2200" b="1" dirty="0"/>
              <a:t>Use audio and visual aids</a:t>
            </a:r>
            <a:r>
              <a:rPr lang="en-GB" sz="2200" dirty="0"/>
              <a:t> to support your presentation. Students must </a:t>
            </a:r>
            <a:r>
              <a:rPr lang="en-GB" sz="2200" b="1" dirty="0"/>
              <a:t>be persuasive </a:t>
            </a:r>
            <a:r>
              <a:rPr lang="en-GB" sz="2200" dirty="0"/>
              <a:t>and </a:t>
            </a:r>
            <a:r>
              <a:rPr lang="en-GB" sz="2200" b="1" dirty="0"/>
              <a:t>respond to questions </a:t>
            </a:r>
            <a:r>
              <a:rPr lang="en-GB" sz="2200" dirty="0"/>
              <a:t>from the audience. </a:t>
            </a:r>
          </a:p>
          <a:p>
            <a:pPr fontAlgn="base"/>
            <a:r>
              <a:rPr lang="en-GB" sz="2200" dirty="0"/>
              <a:t> </a:t>
            </a:r>
          </a:p>
          <a:p>
            <a:pPr fontAlgn="base"/>
            <a:r>
              <a:rPr lang="en-GB" sz="2200" b="1" dirty="0"/>
              <a:t>Your task:</a:t>
            </a:r>
          </a:p>
          <a:p>
            <a:pPr fontAlgn="base"/>
            <a:r>
              <a:rPr lang="en-GB" sz="2200" dirty="0"/>
              <a:t> </a:t>
            </a:r>
          </a:p>
          <a:p>
            <a:pPr fontAlgn="base"/>
            <a:r>
              <a:rPr lang="en-GB" sz="2200" dirty="0"/>
              <a:t>You have been asked to develop a new sustainable activity session to engage 7-11 year olds in physical activity / sport at the </a:t>
            </a:r>
            <a:r>
              <a:rPr lang="en-GB" sz="2200" dirty="0" err="1"/>
              <a:t>Llangatwg</a:t>
            </a:r>
            <a:r>
              <a:rPr lang="en-GB" sz="2200" dirty="0"/>
              <a:t> Community School facility. </a:t>
            </a:r>
            <a:r>
              <a:rPr lang="en-GB" sz="2200" b="1" dirty="0"/>
              <a:t>Highlight- your research, ideas for engaging this group, how you will develop the session, potential partners / funding and key recommendations. </a:t>
            </a:r>
          </a:p>
          <a:p>
            <a:pPr fontAlgn="base"/>
            <a:endParaRPr lang="en-GB" sz="2200" dirty="0"/>
          </a:p>
          <a:p>
            <a:pPr algn="ctr" fontAlgn="base"/>
            <a:r>
              <a:rPr lang="en-GB" sz="2200" b="1" dirty="0"/>
              <a:t>            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875955" y="262912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latin typeface="Corsiva Hebrew" charset="-79"/>
                <a:ea typeface="Corsiva Hebrew" charset="-79"/>
                <a:cs typeface="Corsiva Hebrew" charset="-79"/>
              </a:rPr>
              <a:t>A2</a:t>
            </a:r>
          </a:p>
        </p:txBody>
      </p:sp>
    </p:spTree>
    <p:extLst>
      <p:ext uri="{BB962C8B-B14F-4D97-AF65-F5344CB8AC3E}">
        <p14:creationId xmlns:p14="http://schemas.microsoft.com/office/powerpoint/2010/main" val="20262221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195736" y="434344"/>
            <a:ext cx="47525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u="sng" dirty="0">
                <a:latin typeface="Corsiva Hebrew" charset="-79"/>
                <a:ea typeface="Corsiva Hebrew" charset="-79"/>
                <a:cs typeface="Corsiva Hebrew" charset="-79"/>
              </a:rPr>
              <a:t>Expectations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166745" y="1357674"/>
            <a:ext cx="47525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Corsiva Hebrew" charset="-79"/>
                <a:ea typeface="Corsiva Hebrew" charset="-79"/>
                <a:cs typeface="Corsiva Hebrew" charset="-79"/>
              </a:rPr>
              <a:t>1. Appearance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3613" y="2281004"/>
            <a:ext cx="2866099" cy="430299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4108" y="2393963"/>
            <a:ext cx="3261658" cy="4077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22081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195736" y="434344"/>
            <a:ext cx="47525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u="sng" dirty="0">
                <a:latin typeface="Corsiva Hebrew" charset="-79"/>
                <a:ea typeface="Corsiva Hebrew" charset="-79"/>
                <a:cs typeface="Corsiva Hebrew" charset="-79"/>
              </a:rPr>
              <a:t>Expectations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547664" y="2813548"/>
            <a:ext cx="574685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Corsiva Hebrew" charset="-79"/>
                <a:ea typeface="Corsiva Hebrew" charset="-79"/>
                <a:cs typeface="Corsiva Hebrew" charset="-79"/>
              </a:rPr>
              <a:t>2. Presentation Skills</a:t>
            </a:r>
          </a:p>
        </p:txBody>
      </p:sp>
    </p:spTree>
    <p:extLst>
      <p:ext uri="{BB962C8B-B14F-4D97-AF65-F5344CB8AC3E}">
        <p14:creationId xmlns:p14="http://schemas.microsoft.com/office/powerpoint/2010/main" val="366001123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3920" y="0"/>
            <a:ext cx="37837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310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195736" y="434344"/>
            <a:ext cx="47525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u="sng" dirty="0">
                <a:latin typeface="Corsiva Hebrew" charset="-79"/>
                <a:ea typeface="Corsiva Hebrew" charset="-79"/>
                <a:cs typeface="Corsiva Hebrew" charset="-79"/>
              </a:rPr>
              <a:t>Expectations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227437" y="2398050"/>
            <a:ext cx="668912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latin typeface="Corsiva Hebrew" charset="-79"/>
                <a:ea typeface="Corsiva Hebrew" charset="-79"/>
                <a:cs typeface="Corsiva Hebrew" charset="-79"/>
              </a:rPr>
              <a:t>3. Quality of materials- Interesting Slides, Visual Aids</a:t>
            </a:r>
          </a:p>
        </p:txBody>
      </p:sp>
    </p:spTree>
    <p:extLst>
      <p:ext uri="{BB962C8B-B14F-4D97-AF65-F5344CB8AC3E}">
        <p14:creationId xmlns:p14="http://schemas.microsoft.com/office/powerpoint/2010/main" val="136854154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259632" y="548680"/>
            <a:ext cx="668912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Embrace challenges and find your way around obstacles to succeed</a:t>
            </a:r>
          </a:p>
        </p:txBody>
      </p:sp>
    </p:spTree>
    <p:extLst>
      <p:ext uri="{BB962C8B-B14F-4D97-AF65-F5344CB8AC3E}">
        <p14:creationId xmlns:p14="http://schemas.microsoft.com/office/powerpoint/2010/main" val="24167151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13017" b="2"/>
          <a:stretch/>
        </p:blipFill>
        <p:spPr>
          <a:xfrm>
            <a:off x="482600" y="643467"/>
            <a:ext cx="8178799" cy="5571066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748037" y="1484784"/>
            <a:ext cx="191336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Embrace challenges and find your way around obstacles to succeed</a:t>
            </a:r>
          </a:p>
        </p:txBody>
      </p:sp>
    </p:spTree>
    <p:extLst>
      <p:ext uri="{BB962C8B-B14F-4D97-AF65-F5344CB8AC3E}">
        <p14:creationId xmlns:p14="http://schemas.microsoft.com/office/powerpoint/2010/main" val="2239372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30" y="321960"/>
            <a:ext cx="4091937" cy="396917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2032" y="1160807"/>
            <a:ext cx="4091938" cy="2291485"/>
          </a:xfrm>
          <a:prstGeom prst="rect">
            <a:avLst/>
          </a:prstGeom>
        </p:spPr>
      </p:pic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95653" y="4756638"/>
            <a:ext cx="8354891" cy="9304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 b="1" u="sng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40798081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1468</Words>
  <Application>Microsoft Macintosh PowerPoint</Application>
  <PresentationFormat>On-screen Show (4:3)</PresentationFormat>
  <Paragraphs>253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3" baseType="lpstr">
      <vt:lpstr>Arial</vt:lpstr>
      <vt:lpstr>Calibri</vt:lpstr>
      <vt:lpstr>Calibri Light</vt:lpstr>
      <vt:lpstr>Corsiva Hebrew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Planning</vt:lpstr>
      <vt:lpstr>PowerPoint Presentation</vt:lpstr>
      <vt:lpstr>Brainstorm</vt:lpstr>
      <vt:lpstr>Targeting age groups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is a SWOT analysis?</vt:lpstr>
      <vt:lpstr>Presentation Groups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Napieralla</dc:creator>
  <cp:lastModifiedBy>Mark Napieralla</cp:lastModifiedBy>
  <cp:revision>9</cp:revision>
  <dcterms:created xsi:type="dcterms:W3CDTF">2019-11-07T22:16:51Z</dcterms:created>
  <dcterms:modified xsi:type="dcterms:W3CDTF">2021-02-24T20:52:03Z</dcterms:modified>
</cp:coreProperties>
</file>