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6" d="100"/>
          <a:sy n="116" d="100"/>
        </p:scale>
        <p:origin x="33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1CBDCB29-5B79-482A-ABD7-DE4AEE791520}" type="datetimeFigureOut">
              <a:rPr lang="en-GB" smtClean="0"/>
              <a:t>11/08/2022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05620C-E9A6-4FD8-9D84-FB38D0650AA7}" type="slidenum">
              <a:rPr lang="en-GB" smtClean="0"/>
              <a:t>‹#›</a:t>
            </a:fld>
            <a:endParaRPr lang="en-GB"/>
          </a:p>
        </p:txBody>
      </p:sp>
    </p:spTree>
    <p:extLst>
      <p:ext uri="{BB962C8B-B14F-4D97-AF65-F5344CB8AC3E}">
        <p14:creationId xmlns:p14="http://schemas.microsoft.com/office/powerpoint/2010/main" val="11782063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CBDCB29-5B79-482A-ABD7-DE4AEE791520}" type="datetimeFigureOut">
              <a:rPr lang="en-GB" smtClean="0"/>
              <a:t>11/08/2022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05620C-E9A6-4FD8-9D84-FB38D0650AA7}" type="slidenum">
              <a:rPr lang="en-GB" smtClean="0"/>
              <a:t>‹#›</a:t>
            </a:fld>
            <a:endParaRPr lang="en-GB"/>
          </a:p>
        </p:txBody>
      </p:sp>
    </p:spTree>
    <p:extLst>
      <p:ext uri="{BB962C8B-B14F-4D97-AF65-F5344CB8AC3E}">
        <p14:creationId xmlns:p14="http://schemas.microsoft.com/office/powerpoint/2010/main" val="42851277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CBDCB29-5B79-482A-ABD7-DE4AEE791520}" type="datetimeFigureOut">
              <a:rPr lang="en-GB" smtClean="0"/>
              <a:t>11/08/2022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05620C-E9A6-4FD8-9D84-FB38D0650AA7}" type="slidenum">
              <a:rPr lang="en-GB" smtClean="0"/>
              <a:t>‹#›</a:t>
            </a:fld>
            <a:endParaRPr lang="en-GB"/>
          </a:p>
        </p:txBody>
      </p:sp>
    </p:spTree>
    <p:extLst>
      <p:ext uri="{BB962C8B-B14F-4D97-AF65-F5344CB8AC3E}">
        <p14:creationId xmlns:p14="http://schemas.microsoft.com/office/powerpoint/2010/main" val="17221421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1CBDCB29-5B79-482A-ABD7-DE4AEE791520}" type="datetimeFigureOut">
              <a:rPr lang="en-GB" smtClean="0"/>
              <a:t>11/08/2022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05620C-E9A6-4FD8-9D84-FB38D0650AA7}" type="slidenum">
              <a:rPr lang="en-GB" smtClean="0"/>
              <a:t>‹#›</a:t>
            </a:fld>
            <a:endParaRPr lang="en-GB"/>
          </a:p>
        </p:txBody>
      </p:sp>
    </p:spTree>
    <p:extLst>
      <p:ext uri="{BB962C8B-B14F-4D97-AF65-F5344CB8AC3E}">
        <p14:creationId xmlns:p14="http://schemas.microsoft.com/office/powerpoint/2010/main" val="37397189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1CBDCB29-5B79-482A-ABD7-DE4AEE791520}" type="datetimeFigureOut">
              <a:rPr lang="en-GB" smtClean="0"/>
              <a:t>11/08/2022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05620C-E9A6-4FD8-9D84-FB38D0650AA7}" type="slidenum">
              <a:rPr lang="en-GB" smtClean="0"/>
              <a:t>‹#›</a:t>
            </a:fld>
            <a:endParaRPr lang="en-GB"/>
          </a:p>
        </p:txBody>
      </p:sp>
    </p:spTree>
    <p:extLst>
      <p:ext uri="{BB962C8B-B14F-4D97-AF65-F5344CB8AC3E}">
        <p14:creationId xmlns:p14="http://schemas.microsoft.com/office/powerpoint/2010/main" val="28114266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1CBDCB29-5B79-482A-ABD7-DE4AEE791520}" type="datetimeFigureOut">
              <a:rPr lang="en-GB" smtClean="0"/>
              <a:t>11/08/2022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05620C-E9A6-4FD8-9D84-FB38D0650AA7}" type="slidenum">
              <a:rPr lang="en-GB" smtClean="0"/>
              <a:t>‹#›</a:t>
            </a:fld>
            <a:endParaRPr lang="en-GB"/>
          </a:p>
        </p:txBody>
      </p:sp>
    </p:spTree>
    <p:extLst>
      <p:ext uri="{BB962C8B-B14F-4D97-AF65-F5344CB8AC3E}">
        <p14:creationId xmlns:p14="http://schemas.microsoft.com/office/powerpoint/2010/main" val="32962254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CBDCB29-5B79-482A-ABD7-DE4AEE791520}" type="datetimeFigureOut">
              <a:rPr lang="en-GB" smtClean="0"/>
              <a:t>11/08/2022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05620C-E9A6-4FD8-9D84-FB38D0650AA7}" type="slidenum">
              <a:rPr lang="en-GB" smtClean="0"/>
              <a:t>‹#›</a:t>
            </a:fld>
            <a:endParaRPr lang="en-GB"/>
          </a:p>
        </p:txBody>
      </p:sp>
    </p:spTree>
    <p:extLst>
      <p:ext uri="{BB962C8B-B14F-4D97-AF65-F5344CB8AC3E}">
        <p14:creationId xmlns:p14="http://schemas.microsoft.com/office/powerpoint/2010/main" val="10833634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CBDCB29-5B79-482A-ABD7-DE4AEE791520}" type="datetimeFigureOut">
              <a:rPr lang="en-GB" smtClean="0"/>
              <a:t>11/08/2022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05620C-E9A6-4FD8-9D84-FB38D0650AA7}" type="slidenum">
              <a:rPr lang="en-GB" smtClean="0"/>
              <a:t>‹#›</a:t>
            </a:fld>
            <a:endParaRPr lang="en-GB"/>
          </a:p>
        </p:txBody>
      </p:sp>
    </p:spTree>
    <p:extLst>
      <p:ext uri="{BB962C8B-B14F-4D97-AF65-F5344CB8AC3E}">
        <p14:creationId xmlns:p14="http://schemas.microsoft.com/office/powerpoint/2010/main" val="39372622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CBDCB29-5B79-482A-ABD7-DE4AEE791520}" type="datetimeFigureOut">
              <a:rPr lang="en-GB" smtClean="0"/>
              <a:t>11/08/2022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05620C-E9A6-4FD8-9D84-FB38D0650AA7}" type="slidenum">
              <a:rPr lang="en-GB" smtClean="0"/>
              <a:t>‹#›</a:t>
            </a:fld>
            <a:endParaRPr lang="en-GB"/>
          </a:p>
        </p:txBody>
      </p:sp>
    </p:spTree>
    <p:extLst>
      <p:ext uri="{BB962C8B-B14F-4D97-AF65-F5344CB8AC3E}">
        <p14:creationId xmlns:p14="http://schemas.microsoft.com/office/powerpoint/2010/main" val="20342275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CBDCB29-5B79-482A-ABD7-DE4AEE791520}" type="datetimeFigureOut">
              <a:rPr lang="en-GB" smtClean="0"/>
              <a:t>11/08/2022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05620C-E9A6-4FD8-9D84-FB38D0650AA7}" type="slidenum">
              <a:rPr lang="en-GB" smtClean="0"/>
              <a:t>‹#›</a:t>
            </a:fld>
            <a:endParaRPr lang="en-GB"/>
          </a:p>
        </p:txBody>
      </p:sp>
    </p:spTree>
    <p:extLst>
      <p:ext uri="{BB962C8B-B14F-4D97-AF65-F5344CB8AC3E}">
        <p14:creationId xmlns:p14="http://schemas.microsoft.com/office/powerpoint/2010/main" val="4506088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CBDCB29-5B79-482A-ABD7-DE4AEE791520}" type="datetimeFigureOut">
              <a:rPr lang="en-GB" smtClean="0"/>
              <a:t>11/08/2022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05620C-E9A6-4FD8-9D84-FB38D0650AA7}" type="slidenum">
              <a:rPr lang="en-GB" smtClean="0"/>
              <a:t>‹#›</a:t>
            </a:fld>
            <a:endParaRPr lang="en-GB"/>
          </a:p>
        </p:txBody>
      </p:sp>
    </p:spTree>
    <p:extLst>
      <p:ext uri="{BB962C8B-B14F-4D97-AF65-F5344CB8AC3E}">
        <p14:creationId xmlns:p14="http://schemas.microsoft.com/office/powerpoint/2010/main" val="33573997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CBDCB29-5B79-482A-ABD7-DE4AEE791520}" type="datetimeFigureOut">
              <a:rPr lang="en-GB" smtClean="0"/>
              <a:t>11/08/2022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05620C-E9A6-4FD8-9D84-FB38D0650AA7}" type="slidenum">
              <a:rPr lang="en-GB" smtClean="0"/>
              <a:t>‹#›</a:t>
            </a:fld>
            <a:endParaRPr lang="en-GB"/>
          </a:p>
        </p:txBody>
      </p:sp>
    </p:spTree>
    <p:extLst>
      <p:ext uri="{BB962C8B-B14F-4D97-AF65-F5344CB8AC3E}">
        <p14:creationId xmlns:p14="http://schemas.microsoft.com/office/powerpoint/2010/main" val="39075246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b="1" u="sng" dirty="0" smtClean="0">
                <a:effectLst>
                  <a:outerShdw blurRad="38100" dist="38100" dir="2700000" algn="tl">
                    <a:srgbClr val="000000">
                      <a:alpha val="43137"/>
                    </a:srgbClr>
                  </a:outerShdw>
                </a:effectLst>
              </a:rPr>
              <a:t>Academic and employability skills</a:t>
            </a:r>
            <a:endParaRPr lang="en-GB" b="1" u="sng" dirty="0">
              <a:effectLst>
                <a:outerShdw blurRad="38100" dist="38100" dir="2700000" algn="tl">
                  <a:srgbClr val="000000">
                    <a:alpha val="43137"/>
                  </a:srgbClr>
                </a:outerShdw>
              </a:effectLst>
            </a:endParaRPr>
          </a:p>
        </p:txBody>
      </p:sp>
      <p:sp>
        <p:nvSpPr>
          <p:cNvPr id="3" name="Subtitle 2"/>
          <p:cNvSpPr>
            <a:spLocks noGrp="1"/>
          </p:cNvSpPr>
          <p:nvPr>
            <p:ph type="subTitle" idx="1"/>
          </p:nvPr>
        </p:nvSpPr>
        <p:spPr/>
        <p:txBody>
          <a:bodyPr/>
          <a:lstStyle/>
          <a:p>
            <a:r>
              <a:rPr lang="en-US" i="1" dirty="0" smtClean="0"/>
              <a:t>Student name: Vasile Baica</a:t>
            </a:r>
          </a:p>
          <a:p>
            <a:r>
              <a:rPr lang="en-US" i="1" dirty="0" smtClean="0"/>
              <a:t>Student ID: 2131727</a:t>
            </a:r>
            <a:endParaRPr lang="en-GB" i="1" dirty="0"/>
          </a:p>
        </p:txBody>
      </p:sp>
    </p:spTree>
    <p:extLst>
      <p:ext uri="{BB962C8B-B14F-4D97-AF65-F5344CB8AC3E}">
        <p14:creationId xmlns:p14="http://schemas.microsoft.com/office/powerpoint/2010/main" val="39499574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u="sng" dirty="0" smtClean="0"/>
              <a:t>Table of contents</a:t>
            </a:r>
            <a:endParaRPr lang="en-GB" b="1" u="sng" dirty="0"/>
          </a:p>
        </p:txBody>
      </p:sp>
      <p:sp>
        <p:nvSpPr>
          <p:cNvPr id="3" name="Content Placeholder 2"/>
          <p:cNvSpPr>
            <a:spLocks noGrp="1"/>
          </p:cNvSpPr>
          <p:nvPr>
            <p:ph idx="1"/>
          </p:nvPr>
        </p:nvSpPr>
        <p:spPr/>
        <p:txBody>
          <a:bodyPr/>
          <a:lstStyle/>
          <a:p>
            <a:r>
              <a:rPr lang="en-US" dirty="0" err="1" smtClean="0"/>
              <a:t>Introdtion</a:t>
            </a:r>
            <a:r>
              <a:rPr lang="en-US" dirty="0" smtClean="0"/>
              <a:t> </a:t>
            </a:r>
          </a:p>
          <a:p>
            <a:r>
              <a:rPr lang="en-US" dirty="0" smtClean="0"/>
              <a:t>Swot analysis</a:t>
            </a:r>
          </a:p>
          <a:p>
            <a:r>
              <a:rPr lang="en-US" dirty="0" smtClean="0"/>
              <a:t>Time management tools</a:t>
            </a:r>
          </a:p>
          <a:p>
            <a:r>
              <a:rPr lang="en-US" dirty="0" smtClean="0"/>
              <a:t>Personal development plan </a:t>
            </a:r>
          </a:p>
          <a:p>
            <a:r>
              <a:rPr lang="en-US" dirty="0" smtClean="0"/>
              <a:t>Organizing study</a:t>
            </a:r>
          </a:p>
          <a:p>
            <a:r>
              <a:rPr lang="en-US" dirty="0" smtClean="0"/>
              <a:t>Academic writing </a:t>
            </a:r>
          </a:p>
          <a:p>
            <a:r>
              <a:rPr lang="en-US" dirty="0" smtClean="0"/>
              <a:t>Conclusion </a:t>
            </a:r>
          </a:p>
          <a:p>
            <a:r>
              <a:rPr lang="en-US" dirty="0" smtClean="0"/>
              <a:t>References </a:t>
            </a:r>
            <a:endParaRPr lang="en-GB" dirty="0"/>
          </a:p>
        </p:txBody>
      </p:sp>
    </p:spTree>
    <p:extLst>
      <p:ext uri="{BB962C8B-B14F-4D97-AF65-F5344CB8AC3E}">
        <p14:creationId xmlns:p14="http://schemas.microsoft.com/office/powerpoint/2010/main" val="27283634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u="sng" dirty="0" smtClean="0"/>
              <a:t>Introduction </a:t>
            </a:r>
            <a:endParaRPr lang="en-GB" b="1" u="sng" dirty="0"/>
          </a:p>
        </p:txBody>
      </p:sp>
      <p:sp>
        <p:nvSpPr>
          <p:cNvPr id="3" name="Content Placeholder 2"/>
          <p:cNvSpPr>
            <a:spLocks noGrp="1"/>
          </p:cNvSpPr>
          <p:nvPr>
            <p:ph idx="1"/>
          </p:nvPr>
        </p:nvSpPr>
        <p:spPr/>
        <p:txBody>
          <a:bodyPr/>
          <a:lstStyle/>
          <a:p>
            <a:r>
              <a:rPr lang="en-US" dirty="0"/>
              <a:t>The presentation includes way of improving academic and employability skills within the personal learning process. Where personal analyses are analyzed and discussed within the presentation. SWOT analysis, personal development plan, academic writing, organizing study, and time management tools will be discussed within the presentation briefly. This will also show the effectiveness of that tools within the academic and employability skills.</a:t>
            </a:r>
            <a:endParaRPr lang="en-GB" dirty="0"/>
          </a:p>
          <a:p>
            <a:endParaRPr lang="en-GB" dirty="0"/>
          </a:p>
        </p:txBody>
      </p:sp>
    </p:spTree>
    <p:extLst>
      <p:ext uri="{BB962C8B-B14F-4D97-AF65-F5344CB8AC3E}">
        <p14:creationId xmlns:p14="http://schemas.microsoft.com/office/powerpoint/2010/main" val="14254778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u="sng" dirty="0" smtClean="0"/>
              <a:t>Swot analysis</a:t>
            </a:r>
            <a:endParaRPr lang="en-GB" b="1" u="sng" dirty="0"/>
          </a:p>
        </p:txBody>
      </p:sp>
      <p:sp>
        <p:nvSpPr>
          <p:cNvPr id="3" name="Content Placeholder 2"/>
          <p:cNvSpPr>
            <a:spLocks noGrp="1"/>
          </p:cNvSpPr>
          <p:nvPr>
            <p:ph idx="1"/>
          </p:nvPr>
        </p:nvSpPr>
        <p:spPr/>
        <p:txBody>
          <a:bodyPr>
            <a:normAutofit fontScale="92500" lnSpcReduction="20000"/>
          </a:bodyPr>
          <a:lstStyle/>
          <a:p>
            <a:r>
              <a:rPr lang="en-US" dirty="0"/>
              <a:t>My biggest strength is my management and operational skills which I learned from my academic learnings. Another side, my technological skills help me in researching and analyzing some complicated topics.</a:t>
            </a:r>
            <a:endParaRPr lang="en-GB" dirty="0"/>
          </a:p>
          <a:p>
            <a:r>
              <a:rPr lang="en-US" dirty="0"/>
              <a:t>A weakness of mine is my work experience which will create lots of damage to my professional career (</a:t>
            </a:r>
            <a:r>
              <a:rPr lang="en-US" dirty="0" err="1"/>
              <a:t>Cotronei</a:t>
            </a:r>
            <a:r>
              <a:rPr lang="en-US" dirty="0"/>
              <a:t>-Baird, 2020). Although my introverted characteristics will affect my communication skills in my presentation.</a:t>
            </a:r>
            <a:endParaRPr lang="en-GB" dirty="0"/>
          </a:p>
          <a:p>
            <a:r>
              <a:rPr lang="en-US" dirty="0"/>
              <a:t>On the other hand, a part-time job will be a great opportunity for me where I can use my academic expertise within my workplace. </a:t>
            </a:r>
            <a:endParaRPr lang="en-GB" dirty="0"/>
          </a:p>
          <a:p>
            <a:r>
              <a:rPr lang="en-US" dirty="0"/>
              <a:t>Time management of mine will be the biggest threat, which needs to improve by taking some initiatives within my personal and professional life. Another side, the job opportunities over the world getting more competitive, which will also be a threat to me as a fresher.</a:t>
            </a:r>
            <a:endParaRPr lang="en-GB" dirty="0"/>
          </a:p>
        </p:txBody>
      </p:sp>
    </p:spTree>
    <p:extLst>
      <p:ext uri="{BB962C8B-B14F-4D97-AF65-F5344CB8AC3E}">
        <p14:creationId xmlns:p14="http://schemas.microsoft.com/office/powerpoint/2010/main" val="11403518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u="sng" dirty="0" smtClean="0"/>
              <a:t>Time management tools</a:t>
            </a:r>
            <a:endParaRPr lang="en-GB" b="1" u="sng" dirty="0"/>
          </a:p>
        </p:txBody>
      </p:sp>
      <p:sp>
        <p:nvSpPr>
          <p:cNvPr id="3" name="Content Placeholder 2"/>
          <p:cNvSpPr>
            <a:spLocks noGrp="1"/>
          </p:cNvSpPr>
          <p:nvPr>
            <p:ph idx="1"/>
          </p:nvPr>
        </p:nvSpPr>
        <p:spPr/>
        <p:txBody>
          <a:bodyPr>
            <a:normAutofit fontScale="85000" lnSpcReduction="10000"/>
          </a:bodyPr>
          <a:lstStyle/>
          <a:p>
            <a:r>
              <a:rPr lang="en-US" dirty="0"/>
              <a:t>A time planner that has all the information I need to plan and arrange my academic and professional lives is the first time management tool I require. A smart time scheduler will have a master list where I can record each job, objective, or necessary activity as it arises. This master list then serves as the foundation of my time management strategy (</a:t>
            </a:r>
            <a:r>
              <a:rPr lang="en-US" dirty="0" err="1"/>
              <a:t>Osmani</a:t>
            </a:r>
            <a:r>
              <a:rPr lang="en-US" dirty="0"/>
              <a:t> et al., 2019).</a:t>
            </a:r>
            <a:endParaRPr lang="en-GB" dirty="0"/>
          </a:p>
          <a:p>
            <a:r>
              <a:rPr lang="en-US" dirty="0"/>
              <a:t>The next stage is for me to </a:t>
            </a:r>
            <a:r>
              <a:rPr lang="en-US" dirty="0" err="1"/>
              <a:t>prioritise</a:t>
            </a:r>
            <a:r>
              <a:rPr lang="en-US" dirty="0"/>
              <a:t> this list after creating a successful master list for my day's activities. Once the main list is sorted, it serves as a road map to help me go from morning to night as quickly and effectively as possible. This manual explains what I must accomplish and what is more and less significant.</a:t>
            </a:r>
            <a:endParaRPr lang="en-GB" dirty="0"/>
          </a:p>
          <a:p>
            <a:r>
              <a:rPr lang="en-US" dirty="0"/>
              <a:t>There are a tone of different Personal Digital Assistants (PDAs) and computer-based time planner systems available today, and they are both excellent (Gill, 2018). These systems have digital time management tools that can connect to or be loaded into a computer to help </a:t>
            </a:r>
            <a:r>
              <a:rPr lang="en-US" dirty="0" err="1"/>
              <a:t>organise</a:t>
            </a:r>
            <a:r>
              <a:rPr lang="en-US" dirty="0"/>
              <a:t> every aspect of life.</a:t>
            </a:r>
            <a:endParaRPr lang="en-GB" dirty="0"/>
          </a:p>
          <a:p>
            <a:endParaRPr lang="en-GB" dirty="0"/>
          </a:p>
        </p:txBody>
      </p:sp>
    </p:spTree>
    <p:extLst>
      <p:ext uri="{BB962C8B-B14F-4D97-AF65-F5344CB8AC3E}">
        <p14:creationId xmlns:p14="http://schemas.microsoft.com/office/powerpoint/2010/main" val="11463658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u="sng" dirty="0" smtClean="0"/>
              <a:t>Personal development plan </a:t>
            </a:r>
            <a:endParaRPr lang="en-GB" b="1" u="sng" dirty="0"/>
          </a:p>
        </p:txBody>
      </p:sp>
      <p:sp>
        <p:nvSpPr>
          <p:cNvPr id="3" name="Content Placeholder 2"/>
          <p:cNvSpPr>
            <a:spLocks noGrp="1"/>
          </p:cNvSpPr>
          <p:nvPr>
            <p:ph idx="1"/>
          </p:nvPr>
        </p:nvSpPr>
        <p:spPr/>
        <p:txBody>
          <a:bodyPr>
            <a:normAutofit lnSpcReduction="10000"/>
          </a:bodyPr>
          <a:lstStyle/>
          <a:p>
            <a:r>
              <a:rPr lang="en-US" dirty="0"/>
              <a:t>Personal development depends on proper practicing and taking different effective initiatives, where short courses, training, analysis and research are included. On improving academic skills, communication, problem-solving, analysis, time management, and other effective skills are required. However, that skills and abilities need to be improved in personal as well as professional life (</a:t>
            </a:r>
            <a:r>
              <a:rPr lang="en-US" dirty="0" err="1"/>
              <a:t>Idkhan</a:t>
            </a:r>
            <a:r>
              <a:rPr lang="en-US" dirty="0"/>
              <a:t> et al., 2021). Most of the cases, proper practicing, and concentration within the project help the individuals on getting absolute success in academic and employability skills. I have a lack of communication skills, problem-solving skills, and analysis skills which affect my academic and employability skills as well, however, I set my goals and timeframe on removing the legacy of that skills.</a:t>
            </a:r>
            <a:endParaRPr lang="en-GB" dirty="0"/>
          </a:p>
          <a:p>
            <a:endParaRPr lang="en-GB" dirty="0"/>
          </a:p>
        </p:txBody>
      </p:sp>
    </p:spTree>
    <p:extLst>
      <p:ext uri="{BB962C8B-B14F-4D97-AF65-F5344CB8AC3E}">
        <p14:creationId xmlns:p14="http://schemas.microsoft.com/office/powerpoint/2010/main" val="6551289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u="sng" dirty="0" smtClean="0"/>
              <a:t>Organizing study</a:t>
            </a:r>
            <a:endParaRPr lang="en-GB" b="1" u="sng" dirty="0"/>
          </a:p>
        </p:txBody>
      </p:sp>
      <p:sp>
        <p:nvSpPr>
          <p:cNvPr id="3" name="Content Placeholder 2"/>
          <p:cNvSpPr>
            <a:spLocks noGrp="1"/>
          </p:cNvSpPr>
          <p:nvPr>
            <p:ph idx="1"/>
          </p:nvPr>
        </p:nvSpPr>
        <p:spPr/>
        <p:txBody>
          <a:bodyPr/>
          <a:lstStyle/>
          <a:p>
            <a:r>
              <a:rPr lang="en-US" dirty="0"/>
              <a:t>Organizing study and study materials will also be an effective tool for improving academic and employability skills. As a student, I have to make proper planning and organize my study on improving my academic and employability skills. First of all, I need to collect effective resources like books, articles, and others that will be needed for my study (</a:t>
            </a:r>
            <a:r>
              <a:rPr lang="en-US" dirty="0" err="1"/>
              <a:t>Igwe</a:t>
            </a:r>
            <a:r>
              <a:rPr lang="en-US" dirty="0"/>
              <a:t>, Lock and </a:t>
            </a:r>
            <a:r>
              <a:rPr lang="en-US" dirty="0" err="1"/>
              <a:t>Rugara</a:t>
            </a:r>
            <a:r>
              <a:rPr lang="en-US" dirty="0"/>
              <a:t>, 2022). Another side, I also take effective notes from the lecture of the teachers while attending classes. Setting an effective plan will also help me on improving my academic skills by fulfilling the goals that are planned.</a:t>
            </a:r>
            <a:endParaRPr lang="en-GB" dirty="0"/>
          </a:p>
          <a:p>
            <a:endParaRPr lang="en-GB" dirty="0"/>
          </a:p>
        </p:txBody>
      </p:sp>
    </p:spTree>
    <p:extLst>
      <p:ext uri="{BB962C8B-B14F-4D97-AF65-F5344CB8AC3E}">
        <p14:creationId xmlns:p14="http://schemas.microsoft.com/office/powerpoint/2010/main" val="1681700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u="sng" dirty="0" smtClean="0"/>
              <a:t>Academic writing</a:t>
            </a:r>
            <a:endParaRPr lang="en-GB" b="1" u="sng" dirty="0"/>
          </a:p>
        </p:txBody>
      </p:sp>
      <p:sp>
        <p:nvSpPr>
          <p:cNvPr id="3" name="Content Placeholder 2"/>
          <p:cNvSpPr>
            <a:spLocks noGrp="1"/>
          </p:cNvSpPr>
          <p:nvPr>
            <p:ph idx="1"/>
          </p:nvPr>
        </p:nvSpPr>
        <p:spPr/>
        <p:txBody>
          <a:bodyPr/>
          <a:lstStyle/>
          <a:p>
            <a:r>
              <a:rPr lang="en-US" dirty="0"/>
              <a:t>Academic writing helps to improve academic and employability skills within the learning process. However, I should use that tools within my learning process, which sill improve the presentation and communication within the exam or other competitive places (</a:t>
            </a:r>
            <a:r>
              <a:rPr lang="en-US" dirty="0" err="1"/>
              <a:t>Cotronei</a:t>
            </a:r>
            <a:r>
              <a:rPr lang="en-US" dirty="0"/>
              <a:t>-Baird, 2020). Academic writing tools also helps the students on improving the academic result within their examination, which indirectly helps the employability within their careers.</a:t>
            </a:r>
            <a:endParaRPr lang="en-GB" dirty="0"/>
          </a:p>
          <a:p>
            <a:endParaRPr lang="en-GB" dirty="0"/>
          </a:p>
        </p:txBody>
      </p:sp>
    </p:spTree>
    <p:extLst>
      <p:ext uri="{BB962C8B-B14F-4D97-AF65-F5344CB8AC3E}">
        <p14:creationId xmlns:p14="http://schemas.microsoft.com/office/powerpoint/2010/main" val="33919397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u="sng" dirty="0" smtClean="0"/>
              <a:t>Conclusion </a:t>
            </a:r>
            <a:endParaRPr lang="en-GB" b="1" u="sng" dirty="0"/>
          </a:p>
        </p:txBody>
      </p:sp>
      <p:sp>
        <p:nvSpPr>
          <p:cNvPr id="3" name="Content Placeholder 2"/>
          <p:cNvSpPr>
            <a:spLocks noGrp="1"/>
          </p:cNvSpPr>
          <p:nvPr>
            <p:ph idx="1"/>
          </p:nvPr>
        </p:nvSpPr>
        <p:spPr/>
        <p:txBody>
          <a:bodyPr/>
          <a:lstStyle/>
          <a:p>
            <a:r>
              <a:rPr lang="en-US" dirty="0"/>
              <a:t>Academic and employability skills can be boosted by implementing some activities and initiatives within the learning process which ensures the best learning for a student within the learning process. However, the students should ensure time management, personal development, effective academic writing, organizing studies, and strategic plans for their studies within the learning process. Researching and analysis of these tools will impact the academic studies of students, which ensures ultimate success within the academic sector.</a:t>
            </a:r>
            <a:endParaRPr lang="en-GB" dirty="0"/>
          </a:p>
          <a:p>
            <a:endParaRPr lang="en-GB" dirty="0"/>
          </a:p>
        </p:txBody>
      </p:sp>
    </p:spTree>
    <p:extLst>
      <p:ext uri="{BB962C8B-B14F-4D97-AF65-F5344CB8AC3E}">
        <p14:creationId xmlns:p14="http://schemas.microsoft.com/office/powerpoint/2010/main" val="15651008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u="sng" dirty="0" smtClean="0">
                <a:effectLst>
                  <a:outerShdw blurRad="38100" dist="38100" dir="2700000" algn="tl">
                    <a:srgbClr val="000000">
                      <a:alpha val="43137"/>
                    </a:srgbClr>
                  </a:outerShdw>
                </a:effectLst>
              </a:rPr>
              <a:t>References </a:t>
            </a:r>
            <a:endParaRPr lang="en-GB" b="1" u="sng"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p:txBody>
          <a:bodyPr>
            <a:normAutofit fontScale="70000" lnSpcReduction="20000"/>
          </a:bodyPr>
          <a:lstStyle/>
          <a:p>
            <a:r>
              <a:rPr lang="en-US" dirty="0" err="1"/>
              <a:t>Cotronei</a:t>
            </a:r>
            <a:r>
              <a:rPr lang="en-US" dirty="0"/>
              <a:t>-Baird, V.S., 2020. Academic hindrances in the integration of employability skills development in teaching and assessment practice. Higher Education, 79(2), pp.203-223.</a:t>
            </a:r>
            <a:endParaRPr lang="en-GB" dirty="0"/>
          </a:p>
          <a:p>
            <a:r>
              <a:rPr lang="en-US" dirty="0" err="1"/>
              <a:t>Osmani</a:t>
            </a:r>
            <a:r>
              <a:rPr lang="en-US" dirty="0"/>
              <a:t>, M., </a:t>
            </a:r>
            <a:r>
              <a:rPr lang="en-US" dirty="0" err="1"/>
              <a:t>Weerakkody</a:t>
            </a:r>
            <a:r>
              <a:rPr lang="en-US" dirty="0"/>
              <a:t>, V., Hindi, N. and </a:t>
            </a:r>
            <a:r>
              <a:rPr lang="en-US" dirty="0" err="1"/>
              <a:t>Eldabi</a:t>
            </a:r>
            <a:r>
              <a:rPr lang="en-US" dirty="0"/>
              <a:t>, T., 2019. Graduates employability skills: A review of literature against market demand. Journal of Education for Business, 94(7), pp.423-432.</a:t>
            </a:r>
            <a:endParaRPr lang="en-GB" dirty="0"/>
          </a:p>
          <a:p>
            <a:r>
              <a:rPr lang="en-US" dirty="0"/>
              <a:t>Gill, R., 2018. Building employability skills for higher education students: An Australian example. Journal of Teaching and Learning for Graduate Employability, 9(1), pp.84-92.</a:t>
            </a:r>
            <a:endParaRPr lang="en-GB" dirty="0"/>
          </a:p>
          <a:p>
            <a:r>
              <a:rPr lang="en-US" dirty="0" err="1"/>
              <a:t>Idkhan</a:t>
            </a:r>
            <a:r>
              <a:rPr lang="en-US" dirty="0"/>
              <a:t>, A.M., </a:t>
            </a:r>
            <a:r>
              <a:rPr lang="en-US" dirty="0" err="1"/>
              <a:t>Syam</a:t>
            </a:r>
            <a:r>
              <a:rPr lang="en-US" dirty="0"/>
              <a:t>, H., </a:t>
            </a:r>
            <a:r>
              <a:rPr lang="en-US" dirty="0" err="1"/>
              <a:t>Sunardi</a:t>
            </a:r>
            <a:r>
              <a:rPr lang="en-US" dirty="0"/>
              <a:t>, S. and </a:t>
            </a:r>
            <a:r>
              <a:rPr lang="en-US" dirty="0" err="1"/>
              <a:t>Hasim</a:t>
            </a:r>
            <a:r>
              <a:rPr lang="en-US" dirty="0"/>
              <a:t>, A.H., 2021. The Employability Skills of Engineering Students': Assessment at the University. International Journal of Instruction, 14(4), pp.119-134.</a:t>
            </a:r>
            <a:endParaRPr lang="en-GB" dirty="0"/>
          </a:p>
          <a:p>
            <a:r>
              <a:rPr lang="en-US" dirty="0"/>
              <a:t>Stewart, B.A., 2021. An empirical approach to identifying employability skills required of graduates in the environmental sciences. Industry and Higher Education, 35(2), pp.89-101.</a:t>
            </a:r>
            <a:endParaRPr lang="en-GB" dirty="0"/>
          </a:p>
          <a:p>
            <a:r>
              <a:rPr lang="en-US" dirty="0" err="1"/>
              <a:t>Igwe</a:t>
            </a:r>
            <a:r>
              <a:rPr lang="en-US" dirty="0"/>
              <a:t>, P.A., Lock, D. and </a:t>
            </a:r>
            <a:r>
              <a:rPr lang="en-US" dirty="0" err="1"/>
              <a:t>Rugara</a:t>
            </a:r>
            <a:r>
              <a:rPr lang="en-US" dirty="0"/>
              <a:t>, D.G., 2022. What factors determine the development of employability skills in Nigerian higher education?. Innovations in Education and Teaching International, 59(3), pp.337-348.</a:t>
            </a:r>
            <a:endParaRPr lang="en-GB" dirty="0"/>
          </a:p>
        </p:txBody>
      </p:sp>
    </p:spTree>
    <p:extLst>
      <p:ext uri="{BB962C8B-B14F-4D97-AF65-F5344CB8AC3E}">
        <p14:creationId xmlns:p14="http://schemas.microsoft.com/office/powerpoint/2010/main" val="2053164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TotalTime>
  <Words>1060</Words>
  <Application>Microsoft Office PowerPoint</Application>
  <PresentationFormat>Widescreen</PresentationFormat>
  <Paragraphs>38</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Academic and employability skills</vt:lpstr>
      <vt:lpstr>Table of contents</vt:lpstr>
      <vt:lpstr>Introduction </vt:lpstr>
      <vt:lpstr>Swot analysis</vt:lpstr>
      <vt:lpstr>Time management tools</vt:lpstr>
      <vt:lpstr>Personal development plan </vt:lpstr>
      <vt:lpstr>Organizing study</vt:lpstr>
      <vt:lpstr>Academic writing</vt:lpstr>
      <vt:lpstr>Conclusion </vt:lpstr>
      <vt:lpstr>References </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and employability skills</dc:title>
  <dc:creator>Adult</dc:creator>
  <cp:lastModifiedBy>Adult</cp:lastModifiedBy>
  <cp:revision>2</cp:revision>
  <dcterms:created xsi:type="dcterms:W3CDTF">2022-08-11T12:02:43Z</dcterms:created>
  <dcterms:modified xsi:type="dcterms:W3CDTF">2022-08-11T12:04:32Z</dcterms:modified>
</cp:coreProperties>
</file>