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77" r:id="rId1"/>
  </p:sldMasterIdLst>
  <p:sldIdLst>
    <p:sldId id="256" r:id="rId2"/>
    <p:sldId id="310" r:id="rId3"/>
    <p:sldId id="262" r:id="rId4"/>
    <p:sldId id="263" r:id="rId5"/>
    <p:sldId id="264" r:id="rId6"/>
    <p:sldId id="265" r:id="rId7"/>
    <p:sldId id="268" r:id="rId8"/>
    <p:sldId id="311" r:id="rId9"/>
    <p:sldId id="312" r:id="rId10"/>
    <p:sldId id="314" r:id="rId11"/>
    <p:sldId id="315" r:id="rId12"/>
    <p:sldId id="316" r:id="rId13"/>
    <p:sldId id="274" r:id="rId14"/>
    <p:sldId id="275" r:id="rId15"/>
    <p:sldId id="276" r:id="rId16"/>
    <p:sldId id="280" r:id="rId17"/>
    <p:sldId id="277" r:id="rId18"/>
    <p:sldId id="278" r:id="rId19"/>
    <p:sldId id="279" r:id="rId20"/>
    <p:sldId id="325" r:id="rId21"/>
    <p:sldId id="320" r:id="rId22"/>
    <p:sldId id="321" r:id="rId23"/>
    <p:sldId id="322" r:id="rId24"/>
    <p:sldId id="326" r:id="rId25"/>
    <p:sldId id="324" r:id="rId26"/>
    <p:sldId id="323" r:id="rId27"/>
    <p:sldId id="318" r:id="rId28"/>
    <p:sldId id="319" r:id="rId29"/>
    <p:sldId id="327" r:id="rId30"/>
    <p:sldId id="284"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C32E64-5861-4736-BF57-19502E5468C9}" v="87" dt="2025-02-04T21:19:36.7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7" d="100"/>
          <a:sy n="97" d="100"/>
        </p:scale>
        <p:origin x="68" y="4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9C68E-6640-405D-B0EF-DEDFE5F3F9E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5E505CF-01A3-4CBA-833D-6888B8DBFCB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6800C35-99DD-46E6-9A83-286CA032987F}"/>
              </a:ext>
            </a:extLst>
          </p:cNvPr>
          <p:cNvSpPr>
            <a:spLocks noGrp="1"/>
          </p:cNvSpPr>
          <p:nvPr>
            <p:ph type="dt" sz="half" idx="10"/>
          </p:nvPr>
        </p:nvSpPr>
        <p:spPr/>
        <p:txBody>
          <a:bodyPr/>
          <a:lstStyle/>
          <a:p>
            <a:fld id="{B61BEF0D-F0BB-DE4B-95CE-6DB70DBA9567}" type="datetimeFigureOut">
              <a:rPr lang="en-US" smtClean="0"/>
              <a:pPr/>
              <a:t>1/16/2026</a:t>
            </a:fld>
            <a:endParaRPr lang="en-US" dirty="0"/>
          </a:p>
        </p:txBody>
      </p:sp>
      <p:sp>
        <p:nvSpPr>
          <p:cNvPr id="5" name="Footer Placeholder 4">
            <a:extLst>
              <a:ext uri="{FF2B5EF4-FFF2-40B4-BE49-F238E27FC236}">
                <a16:creationId xmlns:a16="http://schemas.microsoft.com/office/drawing/2014/main" id="{0347AF79-9BED-4B19-A060-4C38A429784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7CD5C60-3304-435E-BB77-15083E7342F0}"/>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165048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79CCA8-88BE-46A6-8D9C-4DCD1D86676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B3B0759-0615-437A-9629-E23F13E01F4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33008C-0482-4608-80F5-3392CECC5C2A}"/>
              </a:ext>
            </a:extLst>
          </p:cNvPr>
          <p:cNvSpPr>
            <a:spLocks noGrp="1"/>
          </p:cNvSpPr>
          <p:nvPr>
            <p:ph type="dt" sz="half" idx="10"/>
          </p:nvPr>
        </p:nvSpPr>
        <p:spPr/>
        <p:txBody>
          <a:bodyPr/>
          <a:lstStyle/>
          <a:p>
            <a:fld id="{B61BEF0D-F0BB-DE4B-95CE-6DB70DBA9567}" type="datetimeFigureOut">
              <a:rPr lang="en-US" smtClean="0"/>
              <a:pPr/>
              <a:t>1/16/2026</a:t>
            </a:fld>
            <a:endParaRPr lang="en-US" dirty="0"/>
          </a:p>
        </p:txBody>
      </p:sp>
      <p:sp>
        <p:nvSpPr>
          <p:cNvPr id="5" name="Footer Placeholder 4">
            <a:extLst>
              <a:ext uri="{FF2B5EF4-FFF2-40B4-BE49-F238E27FC236}">
                <a16:creationId xmlns:a16="http://schemas.microsoft.com/office/drawing/2014/main" id="{1146D650-B505-465F-9D30-7C4B4270649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DDC73D3-DC8C-4606-B868-AD14E0C456A3}"/>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06952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24270-D50C-4279-802A-49D8513FF44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D4148CF-BE50-4350-B9CF-B84698CB12B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5B4778F-B13A-4DAB-8DBA-797E27DF5F78}"/>
              </a:ext>
            </a:extLst>
          </p:cNvPr>
          <p:cNvSpPr>
            <a:spLocks noGrp="1"/>
          </p:cNvSpPr>
          <p:nvPr>
            <p:ph type="dt" sz="half" idx="10"/>
          </p:nvPr>
        </p:nvSpPr>
        <p:spPr/>
        <p:txBody>
          <a:bodyPr/>
          <a:lstStyle/>
          <a:p>
            <a:fld id="{B61BEF0D-F0BB-DE4B-95CE-6DB70DBA9567}" type="datetimeFigureOut">
              <a:rPr lang="en-US" smtClean="0"/>
              <a:pPr/>
              <a:t>1/16/2026</a:t>
            </a:fld>
            <a:endParaRPr lang="en-US" dirty="0"/>
          </a:p>
        </p:txBody>
      </p:sp>
      <p:sp>
        <p:nvSpPr>
          <p:cNvPr id="5" name="Footer Placeholder 4">
            <a:extLst>
              <a:ext uri="{FF2B5EF4-FFF2-40B4-BE49-F238E27FC236}">
                <a16:creationId xmlns:a16="http://schemas.microsoft.com/office/drawing/2014/main" id="{D1CDCE6B-D327-4FF0-817B-5487EB59BC2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40FFF43-EB4A-45EA-B80C-584B788C4E3B}"/>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060315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4E9FF-C735-4FBB-AE8D-598AE95565D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C6A7184-C8D3-4FC7-98C3-67273EFEC19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913DA48-4EE6-4599-B3C8-7C48E1A296D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26DADAB-F859-4BD7-BC25-6C1910FBA0B5}"/>
              </a:ext>
            </a:extLst>
          </p:cNvPr>
          <p:cNvSpPr>
            <a:spLocks noGrp="1"/>
          </p:cNvSpPr>
          <p:nvPr>
            <p:ph type="dt" sz="half" idx="10"/>
          </p:nvPr>
        </p:nvSpPr>
        <p:spPr/>
        <p:txBody>
          <a:bodyPr/>
          <a:lstStyle/>
          <a:p>
            <a:fld id="{B61BEF0D-F0BB-DE4B-95CE-6DB70DBA9567}" type="datetimeFigureOut">
              <a:rPr lang="en-US" smtClean="0"/>
              <a:pPr/>
              <a:t>1/16/2026</a:t>
            </a:fld>
            <a:endParaRPr lang="en-US" dirty="0"/>
          </a:p>
        </p:txBody>
      </p:sp>
      <p:sp>
        <p:nvSpPr>
          <p:cNvPr id="6" name="Footer Placeholder 5">
            <a:extLst>
              <a:ext uri="{FF2B5EF4-FFF2-40B4-BE49-F238E27FC236}">
                <a16:creationId xmlns:a16="http://schemas.microsoft.com/office/drawing/2014/main" id="{38EE3AEE-06FC-4579-B52B-48DE9554C18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F1B2650-DCC0-41AF-8159-97DB5717DC6E}"/>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514580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BFE353-9B30-4E2A-9460-911E41EF757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A13D10-D6AD-41CE-B31B-F50CA46F24D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9306BCC-0497-420C-84D4-CD66F756FCC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F2AA931-F59F-4490-84CA-767C56337F4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D149A24-4D08-4E52-8E5E-FF39FA2CB8F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4E47938-CE8E-4126-96B4-75D94379274D}"/>
              </a:ext>
            </a:extLst>
          </p:cNvPr>
          <p:cNvSpPr>
            <a:spLocks noGrp="1"/>
          </p:cNvSpPr>
          <p:nvPr>
            <p:ph type="dt" sz="half" idx="10"/>
          </p:nvPr>
        </p:nvSpPr>
        <p:spPr/>
        <p:txBody>
          <a:bodyPr/>
          <a:lstStyle/>
          <a:p>
            <a:fld id="{B61BEF0D-F0BB-DE4B-95CE-6DB70DBA9567}" type="datetimeFigureOut">
              <a:rPr lang="en-US" smtClean="0"/>
              <a:pPr/>
              <a:t>1/16/2026</a:t>
            </a:fld>
            <a:endParaRPr lang="en-US" dirty="0"/>
          </a:p>
        </p:txBody>
      </p:sp>
      <p:sp>
        <p:nvSpPr>
          <p:cNvPr id="8" name="Footer Placeholder 7">
            <a:extLst>
              <a:ext uri="{FF2B5EF4-FFF2-40B4-BE49-F238E27FC236}">
                <a16:creationId xmlns:a16="http://schemas.microsoft.com/office/drawing/2014/main" id="{0A92A12A-790F-49B5-B0D7-F7073FAB88E3}"/>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EA5FC46-C34D-4754-A314-29EE058401C4}"/>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096056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70187-E631-4084-A899-849B305E33E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8A0C0CA-6FF1-4C04-B16F-BAE1CEC6E02A}"/>
              </a:ext>
            </a:extLst>
          </p:cNvPr>
          <p:cNvSpPr>
            <a:spLocks noGrp="1"/>
          </p:cNvSpPr>
          <p:nvPr>
            <p:ph type="dt" sz="half" idx="10"/>
          </p:nvPr>
        </p:nvSpPr>
        <p:spPr/>
        <p:txBody>
          <a:bodyPr/>
          <a:lstStyle/>
          <a:p>
            <a:fld id="{B61BEF0D-F0BB-DE4B-95CE-6DB70DBA9567}" type="datetimeFigureOut">
              <a:rPr lang="en-US" smtClean="0"/>
              <a:pPr/>
              <a:t>1/16/2026</a:t>
            </a:fld>
            <a:endParaRPr lang="en-US" dirty="0"/>
          </a:p>
        </p:txBody>
      </p:sp>
      <p:sp>
        <p:nvSpPr>
          <p:cNvPr id="4" name="Footer Placeholder 3">
            <a:extLst>
              <a:ext uri="{FF2B5EF4-FFF2-40B4-BE49-F238E27FC236}">
                <a16:creationId xmlns:a16="http://schemas.microsoft.com/office/drawing/2014/main" id="{2DD835FF-5AC8-4918-A34D-D64EAD4ADA9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DDE3A3A-9A81-4F2D-BE1D-12F6FDA87401}"/>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156426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3118AF0-4E45-4F6A-9F1D-B0EC45D9ED04}"/>
              </a:ext>
            </a:extLst>
          </p:cNvPr>
          <p:cNvSpPr>
            <a:spLocks noGrp="1"/>
          </p:cNvSpPr>
          <p:nvPr>
            <p:ph type="dt" sz="half" idx="10"/>
          </p:nvPr>
        </p:nvSpPr>
        <p:spPr/>
        <p:txBody>
          <a:bodyPr/>
          <a:lstStyle/>
          <a:p>
            <a:fld id="{B61BEF0D-F0BB-DE4B-95CE-6DB70DBA9567}" type="datetimeFigureOut">
              <a:rPr lang="en-US" smtClean="0"/>
              <a:pPr/>
              <a:t>1/16/2026</a:t>
            </a:fld>
            <a:endParaRPr lang="en-US" dirty="0"/>
          </a:p>
        </p:txBody>
      </p:sp>
      <p:sp>
        <p:nvSpPr>
          <p:cNvPr id="3" name="Footer Placeholder 2">
            <a:extLst>
              <a:ext uri="{FF2B5EF4-FFF2-40B4-BE49-F238E27FC236}">
                <a16:creationId xmlns:a16="http://schemas.microsoft.com/office/drawing/2014/main" id="{F2225688-8093-43A7-9575-B51091A69A6D}"/>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4C43A51C-D2EE-4EE9-B89B-099E9EE9B79C}"/>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792790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24C83E-4F44-4745-BAD8-BA04D37CD1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5E3937B-2635-4832-B618-A1C8AF7303C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BD5597D-827E-41A9-86FD-50BE4B2F89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E6D790B-FECD-4DC3-B51F-D64694EBE2CA}"/>
              </a:ext>
            </a:extLst>
          </p:cNvPr>
          <p:cNvSpPr>
            <a:spLocks noGrp="1"/>
          </p:cNvSpPr>
          <p:nvPr>
            <p:ph type="dt" sz="half" idx="10"/>
          </p:nvPr>
        </p:nvSpPr>
        <p:spPr/>
        <p:txBody>
          <a:bodyPr/>
          <a:lstStyle/>
          <a:p>
            <a:fld id="{B61BEF0D-F0BB-DE4B-95CE-6DB70DBA9567}" type="datetimeFigureOut">
              <a:rPr lang="en-US" smtClean="0"/>
              <a:pPr/>
              <a:t>1/16/2026</a:t>
            </a:fld>
            <a:endParaRPr lang="en-US" dirty="0"/>
          </a:p>
        </p:txBody>
      </p:sp>
      <p:sp>
        <p:nvSpPr>
          <p:cNvPr id="6" name="Footer Placeholder 5">
            <a:extLst>
              <a:ext uri="{FF2B5EF4-FFF2-40B4-BE49-F238E27FC236}">
                <a16:creationId xmlns:a16="http://schemas.microsoft.com/office/drawing/2014/main" id="{EE61B437-F6C9-4FBA-A9B3-E7CDFE8E4642}"/>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2A0EC97-87CA-4782-81DE-B69BF5AC1FF1}"/>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45497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1D34F-96AF-4B39-9EA4-8BB9636ECA2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AC6BD12-5514-43DF-BCAD-5EE899AE688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AB1585E-F02C-42E3-BE32-AFFD64CA39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BE794C-3E00-4136-ACE6-60CFEB21DBE8}"/>
              </a:ext>
            </a:extLst>
          </p:cNvPr>
          <p:cNvSpPr>
            <a:spLocks noGrp="1"/>
          </p:cNvSpPr>
          <p:nvPr>
            <p:ph type="dt" sz="half" idx="10"/>
          </p:nvPr>
        </p:nvSpPr>
        <p:spPr/>
        <p:txBody>
          <a:bodyPr/>
          <a:lstStyle/>
          <a:p>
            <a:fld id="{B61BEF0D-F0BB-DE4B-95CE-6DB70DBA9567}" type="datetimeFigureOut">
              <a:rPr lang="en-US" smtClean="0"/>
              <a:pPr/>
              <a:t>1/16/2026</a:t>
            </a:fld>
            <a:endParaRPr lang="en-US" dirty="0"/>
          </a:p>
        </p:txBody>
      </p:sp>
      <p:sp>
        <p:nvSpPr>
          <p:cNvPr id="6" name="Footer Placeholder 5">
            <a:extLst>
              <a:ext uri="{FF2B5EF4-FFF2-40B4-BE49-F238E27FC236}">
                <a16:creationId xmlns:a16="http://schemas.microsoft.com/office/drawing/2014/main" id="{64711480-89A2-4130-8756-3723A0168C0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E9229B4D-2062-42F5-9B18-9FE80297F891}"/>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108481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0D4BF-0811-4691-893C-9FC86FD8361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D323266-26E7-4CFD-BD0F-B21FB0208C7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907BD5-361B-49C2-997B-FF17118A2CAE}"/>
              </a:ext>
            </a:extLst>
          </p:cNvPr>
          <p:cNvSpPr>
            <a:spLocks noGrp="1"/>
          </p:cNvSpPr>
          <p:nvPr>
            <p:ph type="dt" sz="half" idx="10"/>
          </p:nvPr>
        </p:nvSpPr>
        <p:spPr/>
        <p:txBody>
          <a:bodyPr/>
          <a:lstStyle/>
          <a:p>
            <a:fld id="{B61BEF0D-F0BB-DE4B-95CE-6DB70DBA9567}" type="datetimeFigureOut">
              <a:rPr lang="en-US" smtClean="0"/>
              <a:pPr/>
              <a:t>1/16/2026</a:t>
            </a:fld>
            <a:endParaRPr lang="en-US" dirty="0"/>
          </a:p>
        </p:txBody>
      </p:sp>
      <p:sp>
        <p:nvSpPr>
          <p:cNvPr id="5" name="Footer Placeholder 4">
            <a:extLst>
              <a:ext uri="{FF2B5EF4-FFF2-40B4-BE49-F238E27FC236}">
                <a16:creationId xmlns:a16="http://schemas.microsoft.com/office/drawing/2014/main" id="{9B6F8453-8BD3-4524-8D62-4A0A16C15C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70E9A4C-63E5-469F-91E4-CBBAC376A6AF}"/>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696297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BD0546C-7A0E-485F-8859-36B4921D105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B85D3A8-2E3E-4E7C-9C1A-6FCEC323AF1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454840-459A-4D0F-AC83-3F20730CB176}"/>
              </a:ext>
            </a:extLst>
          </p:cNvPr>
          <p:cNvSpPr>
            <a:spLocks noGrp="1"/>
          </p:cNvSpPr>
          <p:nvPr>
            <p:ph type="dt" sz="half" idx="10"/>
          </p:nvPr>
        </p:nvSpPr>
        <p:spPr/>
        <p:txBody>
          <a:bodyPr/>
          <a:lstStyle/>
          <a:p>
            <a:fld id="{B61BEF0D-F0BB-DE4B-95CE-6DB70DBA9567}" type="datetimeFigureOut">
              <a:rPr lang="en-US" smtClean="0"/>
              <a:pPr/>
              <a:t>1/16/2026</a:t>
            </a:fld>
            <a:endParaRPr lang="en-US" dirty="0"/>
          </a:p>
        </p:txBody>
      </p:sp>
      <p:sp>
        <p:nvSpPr>
          <p:cNvPr id="5" name="Footer Placeholder 4">
            <a:extLst>
              <a:ext uri="{FF2B5EF4-FFF2-40B4-BE49-F238E27FC236}">
                <a16:creationId xmlns:a16="http://schemas.microsoft.com/office/drawing/2014/main" id="{D560686E-F212-402C-ABD9-89D9C17E810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2AE31CB-1F8E-499C-B1B0-787C34B3B384}"/>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96500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alpha val="8000"/>
          </a:srgb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6F569AF-F759-487E-9BDD-9612B2757A6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C032EF0-3BB8-44C5-8F85-7F85822975F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65CAE4-A072-4738-B5CD-8749667894E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1BEF0D-F0BB-DE4B-95CE-6DB70DBA9567}" type="datetimeFigureOut">
              <a:rPr lang="en-US" smtClean="0"/>
              <a:pPr/>
              <a:t>1/16/2026</a:t>
            </a:fld>
            <a:endParaRPr lang="en-US" dirty="0"/>
          </a:p>
        </p:txBody>
      </p:sp>
      <p:sp>
        <p:nvSpPr>
          <p:cNvPr id="5" name="Footer Placeholder 4">
            <a:extLst>
              <a:ext uri="{FF2B5EF4-FFF2-40B4-BE49-F238E27FC236}">
                <a16:creationId xmlns:a16="http://schemas.microsoft.com/office/drawing/2014/main" id="{25479903-81DF-4437-90FD-C5BBEA4D4A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45C3ADB0-C5A4-4EBF-BC33-F4A1D8CC34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75599219"/>
      </p:ext>
    </p:extLst>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www.freepngimg.com/png/22191-little-girl" TargetMode="External"/><Relationship Id="rId3" Type="http://schemas.openxmlformats.org/officeDocument/2006/relationships/image" Target="../media/image1.jpg"/><Relationship Id="rId7" Type="http://schemas.openxmlformats.org/officeDocument/2006/relationships/image" Target="../media/image3.png"/><Relationship Id="rId12" Type="http://schemas.openxmlformats.org/officeDocument/2006/relationships/hyperlink" Target="https://www.mykidsite.com/cute-girl-smiling-4/" TargetMode="External"/><Relationship Id="rId2" Type="http://schemas.openxmlformats.org/officeDocument/2006/relationships/hyperlink" Target="https://online.clickview.co.uk/exchange/videos/41246178/stress-relief-video-relax-with-a-smile" TargetMode="External"/><Relationship Id="rId1" Type="http://schemas.openxmlformats.org/officeDocument/2006/relationships/slideLayout" Target="../slideLayouts/slideLayout2.xml"/><Relationship Id="rId6" Type="http://schemas.openxmlformats.org/officeDocument/2006/relationships/hyperlink" Target="https://pixnio.com/people/children-kids/child-daughter-smile-smile-people-cute-portrait-baby-innocence" TargetMode="External"/><Relationship Id="rId11" Type="http://schemas.openxmlformats.org/officeDocument/2006/relationships/image" Target="../media/image5.jpg"/><Relationship Id="rId5" Type="http://schemas.openxmlformats.org/officeDocument/2006/relationships/image" Target="../media/image2.jpg"/><Relationship Id="rId10" Type="http://schemas.openxmlformats.org/officeDocument/2006/relationships/hyperlink" Target="https://pxhere.com/en/photo/884782" TargetMode="External"/><Relationship Id="rId4" Type="http://schemas.openxmlformats.org/officeDocument/2006/relationships/hyperlink" Target="https://www.pinterest.com/pin/46373071141642790/" TargetMode="External"/><Relationship Id="rId9"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hyperlink" Target="http://www.amh.org.uk/services/menssana/healthy-me-2/" TargetMode="External"/><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hyperlink" Target="https://ocw.tudelft.nl/courses/empirical-research-methods/" TargetMode="External"/><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clipart-library.com/student-reflection-cliparts.html" TargetMode="External"/><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hyperlink" Target="https://webstockreview.net/explore/evaluation-clipart-evaluator/" TargetMode="External"/><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owl.excelsior.edu/writing-process/prewriting-strategies/prewriting-strategies-asking-defining-questions/" TargetMode="External"/><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hyperlink" Target="http://clipartmag.com/smile-clipart" TargetMode="External"/><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clker.com/clipart-color-chain-links.html" TargetMode="External"/><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theconversation.com/good-tests-make-children-fail-heres-why-59329" TargetMode="External"/><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pngall.com/question-mark-png" TargetMode="External"/><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hyperlink" Target="https://www.mind.org.uk/information-support/tips-for-everyday-living/adhd-and-mental-health/"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nhs.uk/mental-health/self-help/tips-and-support/raise-low-self-esteem/" TargetMode="External"/><Relationship Id="rId2" Type="http://schemas.openxmlformats.org/officeDocument/2006/relationships/hyperlink" Target="https://www.nhs.uk/conditions/baby/babys-development/behaviour/separation-anxiety/" TargetMode="External"/><Relationship Id="rId1" Type="http://schemas.openxmlformats.org/officeDocument/2006/relationships/slideLayout" Target="../slideLayouts/slideLayout2.xml"/><Relationship Id="rId5" Type="http://schemas.openxmlformats.org/officeDocument/2006/relationships/hyperlink" Target="http://clipartmag.com/anxiety-clipart" TargetMode="External"/><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hyperlink" Target="https://www.nhs.uk/mental-health/conditions/social-anxiety/" TargetMode="External"/><Relationship Id="rId2" Type="http://schemas.openxmlformats.org/officeDocument/2006/relationships/hyperlink" Target="https://www.nhs.uk/conditions/baby/babys-development/behaviour/separation-anxiety/" TargetMode="External"/><Relationship Id="rId1" Type="http://schemas.openxmlformats.org/officeDocument/2006/relationships/slideLayout" Target="../slideLayouts/slideLayout2.xml"/><Relationship Id="rId5" Type="http://schemas.openxmlformats.org/officeDocument/2006/relationships/hyperlink" Target="http://theswirlworld.com/2013/04/06/15-things-to-give-up/" TargetMode="External"/><Relationship Id="rId4" Type="http://schemas.openxmlformats.org/officeDocument/2006/relationships/image" Target="../media/image23.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hyperlink" Target="http://www.pngall.com/question-mark-png"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nhs.uk/conditions/autism/" TargetMode="External"/><Relationship Id="rId7" Type="http://schemas.openxmlformats.org/officeDocument/2006/relationships/image" Target="../media/image21.jpeg"/><Relationship Id="rId2" Type="http://schemas.openxmlformats.org/officeDocument/2006/relationships/hyperlink" Target="https://www.nhs.uk/conditions/attention-deficit-hyperactivity-disorder-adhd/" TargetMode="External"/><Relationship Id="rId1" Type="http://schemas.openxmlformats.org/officeDocument/2006/relationships/slideLayout" Target="../slideLayouts/slideLayout2.xml"/><Relationship Id="rId6" Type="http://schemas.openxmlformats.org/officeDocument/2006/relationships/hyperlink" Target="https://www.mind.org.uk/information-support/tips-for-everyday-living/autism-and-mental-health/" TargetMode="External"/><Relationship Id="rId5" Type="http://schemas.openxmlformats.org/officeDocument/2006/relationships/hyperlink" Target="https://blogs.ed.ac.uk/staffpridenetwork/2020/05/01/lgbtq-resources-during-covid-19/" TargetMode="External"/><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hyperlink" Target="https://www.cranbrookfellowshipbaptist.ca/ministries/hymn-sing" TargetMode="External"/><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hyperlink" Target="https://www.cranbrookfellowshipbaptist.ca/ministries/hymn-sing" TargetMode="External"/><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hyperlink" Target="https://www.bing.com/videos/search?q=child+anxiety+video&amp;&amp;view=detail&amp;mid=BA2CC41418C58E2CCF43BA2CC41418C58E2CCF43&amp;&amp;FORM=VDRVRV" TargetMode="External"/><Relationship Id="rId1" Type="http://schemas.openxmlformats.org/officeDocument/2006/relationships/slideLayout" Target="../slideLayouts/slideLayout4.xml"/><Relationship Id="rId5" Type="http://schemas.openxmlformats.org/officeDocument/2006/relationships/image" Target="../media/image21.jpeg"/><Relationship Id="rId4" Type="http://schemas.openxmlformats.org/officeDocument/2006/relationships/hyperlink" Target="http://drickerich.blogspot.com/2015/03/this-is-wonderful-article-to-help-our.html" TargetMode="External"/></Relationships>
</file>

<file path=ppt/slides/_rels/slide30.xml.rels><?xml version="1.0" encoding="UTF-8" standalone="yes"?>
<Relationships xmlns="http://schemas.openxmlformats.org/package/2006/relationships"><Relationship Id="rId2" Type="http://schemas.openxmlformats.org/officeDocument/2006/relationships/hyperlink" Target="http://www.youngminds.org.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0" name="Rectangle 7">
            <a:extLst>
              <a:ext uri="{FF2B5EF4-FFF2-40B4-BE49-F238E27FC236}">
                <a16:creationId xmlns:a16="http://schemas.microsoft.com/office/drawing/2014/main" id="{B26EE4FD-480F-42A5-9FEB-DA630457C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5">
            <a:extLst>
              <a:ext uri="{FF2B5EF4-FFF2-40B4-BE49-F238E27FC236}">
                <a16:creationId xmlns:a16="http://schemas.microsoft.com/office/drawing/2014/main" id="{A187062F-BE14-42FC-B06A-607DB23849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842688" y="1766812"/>
            <a:ext cx="822493" cy="4232692"/>
          </a:xfrm>
          <a:custGeom>
            <a:avLst/>
            <a:gdLst>
              <a:gd name="T0" fmla="*/ 491 w 491"/>
              <a:gd name="T1" fmla="*/ 2247 h 2732"/>
              <a:gd name="T2" fmla="*/ 0 w 491"/>
              <a:gd name="T3" fmla="*/ 2732 h 2732"/>
              <a:gd name="T4" fmla="*/ 0 w 491"/>
              <a:gd name="T5" fmla="*/ 486 h 2732"/>
              <a:gd name="T6" fmla="*/ 491 w 491"/>
              <a:gd name="T7" fmla="*/ 0 h 2732"/>
              <a:gd name="T8" fmla="*/ 491 w 491"/>
              <a:gd name="T9" fmla="*/ 2247 h 2732"/>
            </a:gdLst>
            <a:ahLst/>
            <a:cxnLst>
              <a:cxn ang="0">
                <a:pos x="T0" y="T1"/>
              </a:cxn>
              <a:cxn ang="0">
                <a:pos x="T2" y="T3"/>
              </a:cxn>
              <a:cxn ang="0">
                <a:pos x="T4" y="T5"/>
              </a:cxn>
              <a:cxn ang="0">
                <a:pos x="T6" y="T7"/>
              </a:cxn>
              <a:cxn ang="0">
                <a:pos x="T8" y="T9"/>
              </a:cxn>
            </a:cxnLst>
            <a:rect l="0" t="0" r="r" b="b"/>
            <a:pathLst>
              <a:path w="491" h="2732">
                <a:moveTo>
                  <a:pt x="491" y="2247"/>
                </a:moveTo>
                <a:lnTo>
                  <a:pt x="0" y="2732"/>
                </a:lnTo>
                <a:lnTo>
                  <a:pt x="0" y="486"/>
                </a:lnTo>
                <a:lnTo>
                  <a:pt x="491" y="0"/>
                </a:lnTo>
                <a:lnTo>
                  <a:pt x="491" y="224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6">
            <a:extLst>
              <a:ext uri="{FF2B5EF4-FFF2-40B4-BE49-F238E27FC236}">
                <a16:creationId xmlns:a16="http://schemas.microsoft.com/office/drawing/2014/main" id="{731FE21B-2A45-4BF5-8B03-E12341988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842689" y="1423780"/>
            <a:ext cx="687754" cy="3820236"/>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7">
            <a:extLst>
              <a:ext uri="{FF2B5EF4-FFF2-40B4-BE49-F238E27FC236}">
                <a16:creationId xmlns:a16="http://schemas.microsoft.com/office/drawing/2014/main" id="{2DC5A94D-79ED-48F5-9DC5-96CBB507C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1183243" y="1239381"/>
            <a:ext cx="347200" cy="3699705"/>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Rectangle 8">
            <a:extLst>
              <a:ext uri="{FF2B5EF4-FFF2-40B4-BE49-F238E27FC236}">
                <a16:creationId xmlns:a16="http://schemas.microsoft.com/office/drawing/2014/main" id="{93A3D4BE-AF25-4F9A-9C29-1145CCE24A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1183242" y="1230651"/>
            <a:ext cx="10208658" cy="3531073"/>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D423354E-2D93-4C37-BDB2-EDA4DA1A2006}"/>
              </a:ext>
            </a:extLst>
          </p:cNvPr>
          <p:cNvSpPr>
            <a:spLocks noGrp="1"/>
          </p:cNvSpPr>
          <p:nvPr>
            <p:ph type="ctrTitle"/>
          </p:nvPr>
        </p:nvSpPr>
        <p:spPr>
          <a:xfrm>
            <a:off x="2373132" y="1885044"/>
            <a:ext cx="9236026" cy="2876680"/>
          </a:xfrm>
        </p:spPr>
        <p:txBody>
          <a:bodyPr anchor="b">
            <a:normAutofit fontScale="90000"/>
          </a:bodyPr>
          <a:lstStyle/>
          <a:p>
            <a:pPr algn="l"/>
            <a:r>
              <a:rPr lang="en-GB" sz="4000" dirty="0">
                <a:solidFill>
                  <a:srgbClr val="FFFFFF"/>
                </a:solidFill>
              </a:rPr>
              <a:t>      </a:t>
            </a:r>
            <a:r>
              <a:rPr lang="en-GB" sz="3600" dirty="0" err="1">
                <a:solidFill>
                  <a:srgbClr val="FFFFFF"/>
                </a:solidFill>
              </a:rPr>
              <a:t>Anghenion</a:t>
            </a:r>
            <a:r>
              <a:rPr lang="en-GB" sz="3600" dirty="0">
                <a:solidFill>
                  <a:srgbClr val="FFFFFF"/>
                </a:solidFill>
              </a:rPr>
              <a:t> Dysgu </a:t>
            </a:r>
            <a:r>
              <a:rPr lang="en-GB" sz="3600" dirty="0" err="1">
                <a:solidFill>
                  <a:srgbClr val="FFFFFF"/>
                </a:solidFill>
              </a:rPr>
              <a:t>Ychwangeol</a:t>
            </a:r>
            <a:r>
              <a:rPr lang="en-GB" sz="3600" dirty="0">
                <a:solidFill>
                  <a:srgbClr val="FFFFFF"/>
                </a:solidFill>
              </a:rPr>
              <a:t> a </a:t>
            </a:r>
            <a:r>
              <a:rPr lang="en-GB" sz="3600" dirty="0" err="1">
                <a:solidFill>
                  <a:srgbClr val="FFFFFF"/>
                </a:solidFill>
              </a:rPr>
              <a:t>Lles</a:t>
            </a:r>
            <a:br>
              <a:rPr lang="en-GB" sz="3600" dirty="0">
                <a:solidFill>
                  <a:srgbClr val="FFFFFF"/>
                </a:solidFill>
              </a:rPr>
            </a:br>
            <a:br>
              <a:rPr lang="en-GB" sz="3600" dirty="0">
                <a:solidFill>
                  <a:srgbClr val="FFFFFF"/>
                </a:solidFill>
              </a:rPr>
            </a:br>
            <a:r>
              <a:rPr lang="en-GB" sz="3600" dirty="0">
                <a:solidFill>
                  <a:srgbClr val="FFFFFF"/>
                </a:solidFill>
              </a:rPr>
              <a:t>  Additional Learning Needs and Well-being</a:t>
            </a:r>
            <a:br>
              <a:rPr lang="en-GB" sz="3600" dirty="0">
                <a:solidFill>
                  <a:srgbClr val="FFFFFF"/>
                </a:solidFill>
              </a:rPr>
            </a:br>
            <a:br>
              <a:rPr lang="en-GB" sz="3600" dirty="0">
                <a:solidFill>
                  <a:srgbClr val="FFFFFF"/>
                </a:solidFill>
              </a:rPr>
            </a:br>
            <a:r>
              <a:rPr lang="en-GB" sz="3600" dirty="0">
                <a:solidFill>
                  <a:srgbClr val="FFFFFF"/>
                </a:solidFill>
              </a:rPr>
              <a:t>                            ECES6021C</a:t>
            </a:r>
            <a:br>
              <a:rPr lang="en-GB" sz="6100" dirty="0">
                <a:solidFill>
                  <a:srgbClr val="FFFFFF"/>
                </a:solidFill>
              </a:rPr>
            </a:br>
            <a:endParaRPr lang="en-GB" sz="6100" dirty="0">
              <a:solidFill>
                <a:srgbClr val="FFFFFF"/>
              </a:solidFill>
            </a:endParaRPr>
          </a:p>
        </p:txBody>
      </p:sp>
      <p:sp>
        <p:nvSpPr>
          <p:cNvPr id="3" name="Subtitle 2">
            <a:extLst>
              <a:ext uri="{FF2B5EF4-FFF2-40B4-BE49-F238E27FC236}">
                <a16:creationId xmlns:a16="http://schemas.microsoft.com/office/drawing/2014/main" id="{F41FFEC1-48CE-4279-87AA-E48DD9E9B18B}"/>
              </a:ext>
            </a:extLst>
          </p:cNvPr>
          <p:cNvSpPr>
            <a:spLocks noGrp="1"/>
          </p:cNvSpPr>
          <p:nvPr>
            <p:ph type="subTitle" idx="1"/>
          </p:nvPr>
        </p:nvSpPr>
        <p:spPr>
          <a:xfrm>
            <a:off x="1987499" y="4810308"/>
            <a:ext cx="9003022" cy="1076551"/>
          </a:xfrm>
        </p:spPr>
        <p:txBody>
          <a:bodyPr>
            <a:normAutofit fontScale="92500" lnSpcReduction="20000"/>
          </a:bodyPr>
          <a:lstStyle/>
          <a:p>
            <a:pPr algn="l"/>
            <a:r>
              <a:rPr lang="en-GB" dirty="0"/>
              <a:t>                          </a:t>
            </a:r>
          </a:p>
          <a:p>
            <a:pPr algn="l"/>
            <a:r>
              <a:rPr lang="en-GB" dirty="0"/>
              <a:t>		Iechyd </a:t>
            </a:r>
            <a:r>
              <a:rPr lang="en-GB" dirty="0" err="1"/>
              <a:t>Meddwl</a:t>
            </a:r>
            <a:r>
              <a:rPr lang="en-GB" dirty="0"/>
              <a:t> a </a:t>
            </a:r>
            <a:r>
              <a:rPr lang="en-GB" dirty="0" err="1"/>
              <a:t>Lles</a:t>
            </a:r>
            <a:r>
              <a:rPr lang="en-GB" dirty="0"/>
              <a:t> Plant a </a:t>
            </a:r>
            <a:r>
              <a:rPr lang="en-GB" dirty="0" err="1"/>
              <a:t>Phobl</a:t>
            </a:r>
            <a:r>
              <a:rPr lang="en-GB" dirty="0"/>
              <a:t> </a:t>
            </a:r>
            <a:r>
              <a:rPr lang="en-GB" dirty="0" err="1"/>
              <a:t>Ifance</a:t>
            </a:r>
            <a:endParaRPr lang="en-GB" dirty="0"/>
          </a:p>
          <a:p>
            <a:pPr algn="l"/>
            <a:r>
              <a:rPr lang="en-GB" dirty="0"/>
              <a:t>                  Children and </a:t>
            </a:r>
            <a:r>
              <a:rPr lang="en-GB"/>
              <a:t>Young People’s </a:t>
            </a:r>
            <a:r>
              <a:rPr lang="en-GB" dirty="0"/>
              <a:t>Mental Health and Wellbeing</a:t>
            </a:r>
          </a:p>
        </p:txBody>
      </p:sp>
    </p:spTree>
    <p:extLst>
      <p:ext uri="{BB962C8B-B14F-4D97-AF65-F5344CB8AC3E}">
        <p14:creationId xmlns:p14="http://schemas.microsoft.com/office/powerpoint/2010/main" val="27147418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75E01-7408-4EA2-BD2D-17F394CF8106}"/>
              </a:ext>
            </a:extLst>
          </p:cNvPr>
          <p:cNvSpPr>
            <a:spLocks noGrp="1"/>
          </p:cNvSpPr>
          <p:nvPr>
            <p:ph type="title"/>
          </p:nvPr>
        </p:nvSpPr>
        <p:spPr/>
        <p:txBody>
          <a:bodyPr/>
          <a:lstStyle/>
          <a:p>
            <a:r>
              <a:rPr lang="en-GB" dirty="0" err="1"/>
              <a:t>Ymlaciwch</a:t>
            </a:r>
            <a:r>
              <a:rPr lang="en-GB" dirty="0"/>
              <a:t> gyda </a:t>
            </a:r>
            <a:r>
              <a:rPr lang="en-GB" dirty="0" err="1"/>
              <a:t>gwen</a:t>
            </a:r>
            <a:r>
              <a:rPr lang="en-GB" dirty="0"/>
              <a:t> / Relax with a smile</a:t>
            </a:r>
            <a:br>
              <a:rPr lang="en-GB" dirty="0"/>
            </a:br>
            <a:r>
              <a:rPr lang="en-GB" dirty="0"/>
              <a:t>                     </a:t>
            </a:r>
            <a:r>
              <a:rPr lang="en-GB" dirty="0" err="1">
                <a:hlinkClick r:id="rId2"/>
              </a:rPr>
              <a:t>gwenwch</a:t>
            </a:r>
            <a:r>
              <a:rPr lang="en-GB" dirty="0">
                <a:hlinkClick r:id="rId2"/>
              </a:rPr>
              <a:t> / smile</a:t>
            </a:r>
            <a:endParaRPr lang="en-GB" dirty="0"/>
          </a:p>
        </p:txBody>
      </p:sp>
      <p:pic>
        <p:nvPicPr>
          <p:cNvPr id="7" name="Content Placeholder 6" descr="A person smiling with a mountain in the background&#10;&#10;Description automatically generated with medium confidence">
            <a:extLst>
              <a:ext uri="{FF2B5EF4-FFF2-40B4-BE49-F238E27FC236}">
                <a16:creationId xmlns:a16="http://schemas.microsoft.com/office/drawing/2014/main" id="{8AFA5CAA-E672-4CB6-B99F-B52D33FB3347}"/>
              </a:ext>
            </a:extLst>
          </p:cNvPr>
          <p:cNvPicPr>
            <a:picLocks noGrp="1" noChangeAspect="1"/>
          </p:cNvPicPr>
          <p:nvPr>
            <p:ph idx="1"/>
          </p:nvPr>
        </p:nvPicPr>
        <p:blipFill>
          <a:blip r:embed="rId3">
            <a:extLst>
              <a:ext uri="{837473B0-CC2E-450A-ABE3-18F120FF3D39}">
                <a1611:picAttrSrcUrl xmlns:a1611="http://schemas.microsoft.com/office/drawing/2016/11/main" r:id="rId4"/>
              </a:ext>
            </a:extLst>
          </a:blip>
          <a:stretch>
            <a:fillRect/>
          </a:stretch>
        </p:blipFill>
        <p:spPr>
          <a:xfrm>
            <a:off x="8455881" y="1800039"/>
            <a:ext cx="2897919" cy="4351338"/>
          </a:xfrm>
        </p:spPr>
      </p:pic>
      <p:pic>
        <p:nvPicPr>
          <p:cNvPr id="9" name="Picture 8" descr="A close up of a baby&#10;&#10;Description automatically generated with medium confidence">
            <a:extLst>
              <a:ext uri="{FF2B5EF4-FFF2-40B4-BE49-F238E27FC236}">
                <a16:creationId xmlns:a16="http://schemas.microsoft.com/office/drawing/2014/main" id="{2919399B-A9BA-4488-8662-8894DA8B82C2}"/>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1029015" y="4571998"/>
            <a:ext cx="2663907" cy="1776169"/>
          </a:xfrm>
          <a:prstGeom prst="rect">
            <a:avLst/>
          </a:prstGeom>
        </p:spPr>
      </p:pic>
      <p:pic>
        <p:nvPicPr>
          <p:cNvPr id="11" name="Picture 10" descr="A close-up of a person smiling&#10;&#10;Description automatically generated with medium confidence">
            <a:extLst>
              <a:ext uri="{FF2B5EF4-FFF2-40B4-BE49-F238E27FC236}">
                <a16:creationId xmlns:a16="http://schemas.microsoft.com/office/drawing/2014/main" id="{E1936B46-9767-41D0-9ADC-6E249F151543}"/>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311967" y="1938891"/>
            <a:ext cx="4098004" cy="2633107"/>
          </a:xfrm>
          <a:prstGeom prst="rect">
            <a:avLst/>
          </a:prstGeom>
        </p:spPr>
      </p:pic>
      <p:pic>
        <p:nvPicPr>
          <p:cNvPr id="14" name="Picture 13" descr="A picture containing person, baby, indoor, child&#10;&#10;Description automatically generated">
            <a:extLst>
              <a:ext uri="{FF2B5EF4-FFF2-40B4-BE49-F238E27FC236}">
                <a16:creationId xmlns:a16="http://schemas.microsoft.com/office/drawing/2014/main" id="{2641F7EB-16BC-4300-9514-42D54FEF5011}"/>
              </a:ext>
            </a:extLst>
          </p:cNvPr>
          <p:cNvPicPr>
            <a:picLocks noChangeAspect="1"/>
          </p:cNvPicPr>
          <p:nvPr/>
        </p:nvPicPr>
        <p:blipFill>
          <a:blip r:embed="rId9">
            <a:extLst>
              <a:ext uri="{837473B0-CC2E-450A-ABE3-18F120FF3D39}">
                <a1611:picAttrSrcUrl xmlns:a1611="http://schemas.microsoft.com/office/drawing/2016/11/main" r:id="rId10"/>
              </a:ext>
            </a:extLst>
          </a:blip>
          <a:stretch>
            <a:fillRect/>
          </a:stretch>
        </p:blipFill>
        <p:spPr>
          <a:xfrm>
            <a:off x="4797609" y="2032732"/>
            <a:ext cx="2540913" cy="1693942"/>
          </a:xfrm>
          <a:prstGeom prst="rect">
            <a:avLst/>
          </a:prstGeom>
        </p:spPr>
      </p:pic>
      <p:pic>
        <p:nvPicPr>
          <p:cNvPr id="16" name="Picture 15" descr="A picture containing grass, outdoor, person, child&#10;&#10;Description automatically generated">
            <a:extLst>
              <a:ext uri="{FF2B5EF4-FFF2-40B4-BE49-F238E27FC236}">
                <a16:creationId xmlns:a16="http://schemas.microsoft.com/office/drawing/2014/main" id="{7DD005A7-07E0-4033-A984-51A92C707D9B}"/>
              </a:ext>
            </a:extLst>
          </p:cNvPr>
          <p:cNvPicPr>
            <a:picLocks noChangeAspect="1"/>
          </p:cNvPicPr>
          <p:nvPr/>
        </p:nvPicPr>
        <p:blipFill>
          <a:blip r:embed="rId11">
            <a:extLst>
              <a:ext uri="{837473B0-CC2E-450A-ABE3-18F120FF3D39}">
                <a1611:picAttrSrcUrl xmlns:a1611="http://schemas.microsoft.com/office/drawing/2016/11/main" r:id="rId12"/>
              </a:ext>
            </a:extLst>
          </a:blip>
          <a:stretch>
            <a:fillRect/>
          </a:stretch>
        </p:blipFill>
        <p:spPr>
          <a:xfrm>
            <a:off x="4936994" y="3975708"/>
            <a:ext cx="2416877" cy="2372459"/>
          </a:xfrm>
          <a:prstGeom prst="rect">
            <a:avLst/>
          </a:prstGeom>
        </p:spPr>
      </p:pic>
    </p:spTree>
    <p:extLst>
      <p:ext uri="{BB962C8B-B14F-4D97-AF65-F5344CB8AC3E}">
        <p14:creationId xmlns:p14="http://schemas.microsoft.com/office/powerpoint/2010/main" val="14215189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2268" y="375244"/>
            <a:ext cx="10515600" cy="1325563"/>
          </a:xfrm>
        </p:spPr>
        <p:txBody>
          <a:bodyPr>
            <a:normAutofit/>
          </a:bodyPr>
          <a:lstStyle/>
          <a:p>
            <a:r>
              <a:rPr lang="en-GB" dirty="0">
                <a:latin typeface="Arial" panose="020B0604020202020204" pitchFamily="34" charset="0"/>
                <a:cs typeface="Arial" panose="020B0604020202020204" pitchFamily="34" charset="0"/>
              </a:rPr>
              <a:t>Nod y </a:t>
            </a:r>
            <a:r>
              <a:rPr lang="en-GB" dirty="0" err="1">
                <a:latin typeface="Arial" panose="020B0604020202020204" pitchFamily="34" charset="0"/>
                <a:cs typeface="Arial" panose="020B0604020202020204" pitchFamily="34" charset="0"/>
              </a:rPr>
              <a:t>Modiwl</a:t>
            </a:r>
            <a:r>
              <a:rPr lang="en-GB" dirty="0">
                <a:latin typeface="Arial" panose="020B0604020202020204" pitchFamily="34" charset="0"/>
                <a:cs typeface="Arial" panose="020B0604020202020204" pitchFamily="34" charset="0"/>
              </a:rPr>
              <a:t> /  </a:t>
            </a:r>
            <a:r>
              <a:rPr lang="en-GB" i="1" dirty="0">
                <a:latin typeface="Arial" panose="020B0604020202020204" pitchFamily="34" charset="0"/>
                <a:cs typeface="Arial" panose="020B0604020202020204" pitchFamily="34" charset="0"/>
              </a:rPr>
              <a:t>Module Aim</a:t>
            </a:r>
          </a:p>
        </p:txBody>
      </p:sp>
      <p:sp>
        <p:nvSpPr>
          <p:cNvPr id="3" name="Content Placeholder 2"/>
          <p:cNvSpPr>
            <a:spLocks noGrp="1"/>
          </p:cNvSpPr>
          <p:nvPr>
            <p:ph sz="half" idx="1"/>
          </p:nvPr>
        </p:nvSpPr>
        <p:spPr>
          <a:xfrm>
            <a:off x="1422400" y="3423402"/>
            <a:ext cx="4597191" cy="3057203"/>
          </a:xfrm>
          <a:prstGeom prst="rect">
            <a:avLst/>
          </a:prstGeom>
        </p:spPr>
        <p:style>
          <a:lnRef idx="2">
            <a:schemeClr val="accent4"/>
          </a:lnRef>
          <a:fillRef idx="1">
            <a:schemeClr val="lt1"/>
          </a:fillRef>
          <a:effectRef idx="0">
            <a:schemeClr val="accent4"/>
          </a:effectRef>
          <a:fontRef idx="minor">
            <a:schemeClr val="dk1"/>
          </a:fontRef>
        </p:style>
        <p:txBody>
          <a:bodyPr>
            <a:normAutofit/>
          </a:bodyPr>
          <a:lstStyle/>
          <a:p>
            <a:r>
              <a:rPr lang="cy-GB" sz="2400" b="0" i="0" u="none" strike="noStrike" dirty="0">
                <a:solidFill>
                  <a:srgbClr val="000000"/>
                </a:solidFill>
                <a:effectLst/>
                <a:latin typeface="Arial" panose="020B0604020202020204" pitchFamily="34" charset="0"/>
              </a:rPr>
              <a:t>Datblygu dealltwriaeth feirniadol o rôl ac effaith llesiant mewn addysg a dadansoddi’n feirniadol yr arferion a’r dulliau sy’n cefnogi hyn. </a:t>
            </a:r>
            <a:r>
              <a:rPr lang="cy-GB" sz="2400" b="1" i="0" u="none" strike="noStrike" dirty="0">
                <a:solidFill>
                  <a:srgbClr val="000000"/>
                </a:solidFill>
                <a:effectLst/>
                <a:latin typeface="Arial" panose="020B0604020202020204" pitchFamily="34" charset="0"/>
              </a:rPr>
              <a:t> </a:t>
            </a:r>
            <a:r>
              <a:rPr lang="cy-GB" sz="2400" b="0" i="0" u="none" strike="noStrike" dirty="0">
                <a:solidFill>
                  <a:srgbClr val="000000"/>
                </a:solidFill>
                <a:effectLst/>
                <a:latin typeface="Arial" panose="020B0604020202020204" pitchFamily="34" charset="0"/>
              </a:rPr>
              <a:t> </a:t>
            </a:r>
          </a:p>
          <a:p>
            <a:endParaRPr lang="en-GB" sz="3600" dirty="0"/>
          </a:p>
        </p:txBody>
      </p:sp>
      <p:sp>
        <p:nvSpPr>
          <p:cNvPr id="4" name="Content Placeholder 3"/>
          <p:cNvSpPr>
            <a:spLocks noGrp="1"/>
          </p:cNvSpPr>
          <p:nvPr>
            <p:ph sz="half" idx="2"/>
          </p:nvPr>
        </p:nvSpPr>
        <p:spPr>
          <a:xfrm>
            <a:off x="6095999" y="3429001"/>
            <a:ext cx="5029201" cy="3029301"/>
          </a:xfrm>
          <a:prstGeom prst="rect">
            <a:avLst/>
          </a:prstGeom>
        </p:spPr>
        <p:style>
          <a:lnRef idx="2">
            <a:schemeClr val="accent3"/>
          </a:lnRef>
          <a:fillRef idx="1">
            <a:schemeClr val="lt1"/>
          </a:fillRef>
          <a:effectRef idx="0">
            <a:schemeClr val="accent3"/>
          </a:effectRef>
          <a:fontRef idx="minor">
            <a:schemeClr val="dk1"/>
          </a:fontRef>
        </p:style>
        <p:txBody>
          <a:bodyPr>
            <a:normAutofit/>
          </a:bodyPr>
          <a:lstStyle/>
          <a:p>
            <a:r>
              <a:rPr lang="en-GB" sz="2400" b="0" i="0" u="none" strike="noStrike" dirty="0">
                <a:solidFill>
                  <a:srgbClr val="000000"/>
                </a:solidFill>
                <a:effectLst/>
                <a:latin typeface="Arial" panose="020B0604020202020204" pitchFamily="34" charset="0"/>
              </a:rPr>
              <a:t>To develop a critical understanding of the role and impact of well-being in education and critically analyse the practices and approaches which support this.</a:t>
            </a:r>
            <a:r>
              <a:rPr lang="en-GB" sz="2400" b="1" i="0" u="none" strike="noStrike" dirty="0">
                <a:solidFill>
                  <a:srgbClr val="000000"/>
                </a:solidFill>
                <a:effectLst/>
                <a:latin typeface="Arial" panose="020B0604020202020204" pitchFamily="34" charset="0"/>
              </a:rPr>
              <a:t> </a:t>
            </a:r>
            <a:r>
              <a:rPr lang="en-GB" sz="2400" b="0" i="0" u="none" strike="noStrike" dirty="0">
                <a:solidFill>
                  <a:srgbClr val="000000"/>
                </a:solidFill>
                <a:effectLst/>
                <a:latin typeface="Arial" panose="020B0604020202020204" pitchFamily="34" charset="0"/>
              </a:rPr>
              <a:t> </a:t>
            </a:r>
            <a:endParaRPr lang="en-GB" sz="2400" b="0" i="0" u="none" strike="noStrike" dirty="0">
              <a:solidFill>
                <a:srgbClr val="000000"/>
              </a:solidFill>
              <a:effectLst/>
              <a:latin typeface="verdana" panose="020B0604030504040204" pitchFamily="34" charset="0"/>
            </a:endParaRPr>
          </a:p>
          <a:p>
            <a:endParaRPr lang="en-GB" sz="2400" dirty="0">
              <a:latin typeface="Arial" panose="020B0604020202020204" pitchFamily="34" charset="0"/>
              <a:cs typeface="Arial" panose="020B0604020202020204" pitchFamily="34" charset="0"/>
            </a:endParaRPr>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p:blipFill>
        <p:spPr bwMode="auto">
          <a:xfrm>
            <a:off x="4459455" y="1844824"/>
            <a:ext cx="3273090" cy="1440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481036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6217" y="188640"/>
            <a:ext cx="8341596" cy="1143000"/>
          </a:xfrm>
        </p:spPr>
        <p:txBody>
          <a:bodyPr>
            <a:normAutofit/>
          </a:bodyPr>
          <a:lstStyle/>
          <a:p>
            <a:r>
              <a:rPr lang="en-GB" sz="3600" dirty="0" err="1">
                <a:latin typeface="Arial" panose="020B0604020202020204" pitchFamily="34" charset="0"/>
                <a:cs typeface="Arial" panose="020B0604020202020204" pitchFamily="34" charset="0"/>
              </a:rPr>
              <a:t>Deilliannau</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Dysgu</a:t>
            </a:r>
            <a:r>
              <a:rPr lang="en-GB" sz="3600" dirty="0">
                <a:latin typeface="Arial" panose="020B0604020202020204" pitchFamily="34" charset="0"/>
                <a:cs typeface="Arial" panose="020B0604020202020204" pitchFamily="34" charset="0"/>
              </a:rPr>
              <a:t> / </a:t>
            </a:r>
            <a:r>
              <a:rPr lang="en-GB" sz="3600" i="1" dirty="0">
                <a:latin typeface="Arial" panose="020B0604020202020204" pitchFamily="34" charset="0"/>
                <a:cs typeface="Arial" panose="020B0604020202020204" pitchFamily="34" charset="0"/>
              </a:rPr>
              <a:t>Learning Outcomes</a:t>
            </a:r>
          </a:p>
        </p:txBody>
      </p:sp>
      <p:sp>
        <p:nvSpPr>
          <p:cNvPr id="3" name="Content Placeholder 2"/>
          <p:cNvSpPr>
            <a:spLocks noGrp="1"/>
          </p:cNvSpPr>
          <p:nvPr>
            <p:ph sz="half" idx="1"/>
          </p:nvPr>
        </p:nvSpPr>
        <p:spPr>
          <a:xfrm>
            <a:off x="1981200" y="4509121"/>
            <a:ext cx="4038600" cy="1617043"/>
          </a:xfrm>
          <a:prstGeom prst="rect">
            <a:avLst/>
          </a:prstGeom>
        </p:spPr>
        <p:style>
          <a:lnRef idx="2">
            <a:schemeClr val="accent4"/>
          </a:lnRef>
          <a:fillRef idx="1">
            <a:schemeClr val="lt1"/>
          </a:fillRef>
          <a:effectRef idx="0">
            <a:schemeClr val="accent4"/>
          </a:effectRef>
          <a:fontRef idx="minor">
            <a:schemeClr val="dk1"/>
          </a:fontRef>
        </p:style>
        <p:txBody>
          <a:bodyPr vert="horz" lIns="91440" tIns="45720" rIns="91440" bIns="45720" rtlCol="0" anchor="t">
            <a:normAutofit fontScale="92500" lnSpcReduction="20000"/>
          </a:bodyPr>
          <a:lstStyle/>
          <a:p>
            <a:pPr algn="just" rtl="0" fontAlgn="base">
              <a:buFont typeface="Arial" panose="020B0604020202020204" pitchFamily="34" charset="0"/>
              <a:buChar char="•"/>
            </a:pPr>
            <a:r>
              <a:rPr lang="cy-GB" b="0" i="0" u="none" strike="noStrike" dirty="0">
                <a:solidFill>
                  <a:srgbClr val="000000"/>
                </a:solidFill>
                <a:effectLst/>
                <a:latin typeface="Arial" panose="020B0604020202020204" pitchFamily="34" charset="0"/>
              </a:rPr>
              <a:t>Archwilio’n feirniadol effaith deddfwriaeth a pholisi ar yr agenda llesiant yn y Deyrnas Unedig o ran addysg. </a:t>
            </a:r>
            <a:endParaRPr lang="cy-GB" b="0" i="0" u="none" strike="noStrike" dirty="0">
              <a:solidFill>
                <a:srgbClr val="000000"/>
              </a:solidFill>
              <a:effectLst/>
              <a:latin typeface="verdana" panose="020B0604030504040204" pitchFamily="34" charset="0"/>
            </a:endParaRPr>
          </a:p>
          <a:p>
            <a:endParaRPr lang="en-GB" dirty="0">
              <a:solidFill>
                <a:srgbClr val="FF0000"/>
              </a:solidFill>
            </a:endParaRPr>
          </a:p>
          <a:p>
            <a:endParaRPr lang="en-GB" dirty="0">
              <a:solidFill>
                <a:srgbClr val="FF0000"/>
              </a:solidFill>
            </a:endParaRPr>
          </a:p>
        </p:txBody>
      </p:sp>
      <p:sp>
        <p:nvSpPr>
          <p:cNvPr id="4" name="Content Placeholder 3"/>
          <p:cNvSpPr>
            <a:spLocks noGrp="1"/>
          </p:cNvSpPr>
          <p:nvPr>
            <p:ph sz="half" idx="2"/>
          </p:nvPr>
        </p:nvSpPr>
        <p:spPr>
          <a:xfrm>
            <a:off x="6172200" y="4509121"/>
            <a:ext cx="4038600" cy="1617043"/>
          </a:xfrm>
          <a:prstGeom prst="rect">
            <a:avLst/>
          </a:prstGeom>
        </p:spPr>
        <p:style>
          <a:lnRef idx="2">
            <a:schemeClr val="accent3"/>
          </a:lnRef>
          <a:fillRef idx="1">
            <a:schemeClr val="lt1"/>
          </a:fillRef>
          <a:effectRef idx="0">
            <a:schemeClr val="accent3"/>
          </a:effectRef>
          <a:fontRef idx="minor">
            <a:schemeClr val="dk1"/>
          </a:fontRef>
        </p:style>
        <p:txBody>
          <a:bodyPr>
            <a:normAutofit fontScale="92500" lnSpcReduction="20000"/>
          </a:bodyPr>
          <a:lstStyle/>
          <a:p>
            <a:pPr algn="just"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Critically examine the impact of legislation and policy on the well-being agenda in the UK in relation to education. </a:t>
            </a:r>
            <a:endParaRPr lang="en-GB" b="0" i="0" u="none" strike="noStrike" dirty="0">
              <a:solidFill>
                <a:srgbClr val="000000"/>
              </a:solidFill>
              <a:effectLst/>
              <a:latin typeface="verdana" panose="020B0604030504040204" pitchFamily="34" charset="0"/>
            </a:endParaRPr>
          </a:p>
          <a:p>
            <a:pPr marL="68580" indent="0">
              <a:buNone/>
            </a:pPr>
            <a:endParaRPr lang="en-GB" dirty="0"/>
          </a:p>
          <a:p>
            <a:endParaRPr lang="en-GB" i="1" dirty="0">
              <a:solidFill>
                <a:srgbClr val="FF0000"/>
              </a:solidFill>
            </a:endParaRPr>
          </a:p>
          <a:p>
            <a:endParaRPr lang="en-GB" dirty="0"/>
          </a:p>
          <a:p>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p:blipFill>
        <p:spPr bwMode="auto">
          <a:xfrm>
            <a:off x="4076540" y="1556792"/>
            <a:ext cx="4038920" cy="2808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808083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GB" dirty="0" err="1">
                <a:latin typeface="Arial" panose="020B0604020202020204" pitchFamily="34" charset="0"/>
                <a:cs typeface="Arial" panose="020B0604020202020204" pitchFamily="34" charset="0"/>
              </a:rPr>
              <a:t>Deilliannau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Dysgu</a:t>
            </a:r>
            <a:r>
              <a:rPr lang="en-GB" dirty="0">
                <a:latin typeface="Arial" panose="020B0604020202020204" pitchFamily="34" charset="0"/>
                <a:cs typeface="Arial" panose="020B0604020202020204" pitchFamily="34" charset="0"/>
              </a:rPr>
              <a:t> / </a:t>
            </a:r>
            <a:r>
              <a:rPr lang="en-GB" i="1" dirty="0">
                <a:latin typeface="Arial" panose="020B0604020202020204" pitchFamily="34" charset="0"/>
                <a:cs typeface="Arial" panose="020B0604020202020204" pitchFamily="34" charset="0"/>
              </a:rPr>
              <a:t>Learning Outcomes</a:t>
            </a:r>
            <a:endParaRPr lang="en-GB" dirty="0"/>
          </a:p>
        </p:txBody>
      </p:sp>
      <p:sp>
        <p:nvSpPr>
          <p:cNvPr id="3" name="Content Placeholder 2"/>
          <p:cNvSpPr>
            <a:spLocks noGrp="1"/>
          </p:cNvSpPr>
          <p:nvPr>
            <p:ph sz="half" idx="1"/>
          </p:nvPr>
        </p:nvSpPr>
        <p:spPr>
          <a:xfrm>
            <a:off x="303321" y="3018027"/>
            <a:ext cx="4038600" cy="2764904"/>
          </a:xfrm>
        </p:spPr>
        <p:style>
          <a:lnRef idx="2">
            <a:schemeClr val="accent3"/>
          </a:lnRef>
          <a:fillRef idx="1">
            <a:schemeClr val="lt1"/>
          </a:fillRef>
          <a:effectRef idx="0">
            <a:schemeClr val="accent3"/>
          </a:effectRef>
          <a:fontRef idx="minor">
            <a:schemeClr val="dk1"/>
          </a:fontRef>
        </p:style>
        <p:txBody>
          <a:bodyPr/>
          <a:lstStyle/>
          <a:p>
            <a:pPr algn="just" rtl="0" fontAlgn="base">
              <a:buFont typeface="Arial" panose="020B0604020202020204" pitchFamily="34" charset="0"/>
              <a:buChar char="•"/>
            </a:pPr>
            <a:r>
              <a:rPr lang="cy-GB" b="0" i="0" u="none" strike="noStrike" dirty="0">
                <a:solidFill>
                  <a:srgbClr val="000000"/>
                </a:solidFill>
                <a:effectLst/>
                <a:latin typeface="Arial" panose="020B0604020202020204" pitchFamily="34" charset="0"/>
              </a:rPr>
              <a:t>Adfyfyrio’n feirniadol ar rôl ac effaith hunanofal i staff, plant a phobl ifanc wrth gyflawni nodau llesiant ehangach. </a:t>
            </a:r>
            <a:endParaRPr lang="cy-GB" b="0" i="0" u="none" strike="noStrike" dirty="0">
              <a:solidFill>
                <a:srgbClr val="000000"/>
              </a:solidFill>
              <a:effectLst/>
              <a:latin typeface="verdana" panose="020B0604030504040204" pitchFamily="34" charset="0"/>
            </a:endParaRPr>
          </a:p>
          <a:p>
            <a:endParaRPr lang="en-GB" dirty="0"/>
          </a:p>
        </p:txBody>
      </p:sp>
      <p:sp>
        <p:nvSpPr>
          <p:cNvPr id="4" name="Content Placeholder 3"/>
          <p:cNvSpPr>
            <a:spLocks noGrp="1"/>
          </p:cNvSpPr>
          <p:nvPr>
            <p:ph sz="half" idx="2"/>
          </p:nvPr>
        </p:nvSpPr>
        <p:spPr>
          <a:xfrm>
            <a:off x="7713955" y="3098424"/>
            <a:ext cx="4038600" cy="2764904"/>
          </a:xfrm>
        </p:spPr>
        <p:style>
          <a:lnRef idx="2">
            <a:schemeClr val="accent4"/>
          </a:lnRef>
          <a:fillRef idx="1">
            <a:schemeClr val="lt1"/>
          </a:fillRef>
          <a:effectRef idx="0">
            <a:schemeClr val="accent4"/>
          </a:effectRef>
          <a:fontRef idx="minor">
            <a:schemeClr val="dk1"/>
          </a:fontRef>
        </p:style>
        <p:txBody>
          <a:bodyPr/>
          <a:lstStyle/>
          <a:p>
            <a:pPr algn="just"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Critically reflect on the role and impact of self-care for staff, children and young people in achieving wider well-being goals. </a:t>
            </a:r>
            <a:endParaRPr lang="en-GB" b="0" i="0" u="none" strike="noStrike" dirty="0">
              <a:solidFill>
                <a:srgbClr val="000000"/>
              </a:solidFill>
              <a:effectLst/>
              <a:latin typeface="verdana" panose="020B0604030504040204" pitchFamily="34" charset="0"/>
            </a:endParaRPr>
          </a:p>
          <a:p>
            <a:endParaRPr lang="en-GB" dirty="0"/>
          </a:p>
        </p:txBody>
      </p:sp>
      <p:pic>
        <p:nvPicPr>
          <p:cNvPr id="6" name="Picture 5" descr="A picture containing logo&#10;&#10;Description automatically generated">
            <a:extLst>
              <a:ext uri="{FF2B5EF4-FFF2-40B4-BE49-F238E27FC236}">
                <a16:creationId xmlns:a16="http://schemas.microsoft.com/office/drawing/2014/main" id="{754B28BF-E8DE-4860-A863-00CBBB03EAF0}"/>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833839" y="1603641"/>
            <a:ext cx="2388197" cy="2410486"/>
          </a:xfrm>
          <a:prstGeom prst="rect">
            <a:avLst/>
          </a:prstGeom>
        </p:spPr>
      </p:pic>
    </p:spTree>
    <p:extLst>
      <p:ext uri="{BB962C8B-B14F-4D97-AF65-F5344CB8AC3E}">
        <p14:creationId xmlns:p14="http://schemas.microsoft.com/office/powerpoint/2010/main" val="34495785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GB" dirty="0" err="1">
                <a:latin typeface="Arial" panose="020B0604020202020204" pitchFamily="34" charset="0"/>
                <a:cs typeface="Arial" panose="020B0604020202020204" pitchFamily="34" charset="0"/>
              </a:rPr>
              <a:t>Deilliannau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Dysgu</a:t>
            </a:r>
            <a:r>
              <a:rPr lang="en-GB" dirty="0">
                <a:latin typeface="Arial" panose="020B0604020202020204" pitchFamily="34" charset="0"/>
                <a:cs typeface="Arial" panose="020B0604020202020204" pitchFamily="34" charset="0"/>
              </a:rPr>
              <a:t> / </a:t>
            </a:r>
            <a:r>
              <a:rPr lang="en-GB" i="1" dirty="0">
                <a:latin typeface="Arial" panose="020B0604020202020204" pitchFamily="34" charset="0"/>
                <a:cs typeface="Arial" panose="020B0604020202020204" pitchFamily="34" charset="0"/>
              </a:rPr>
              <a:t>Learning Outcomes</a:t>
            </a:r>
            <a:endParaRPr lang="en-GB" dirty="0"/>
          </a:p>
        </p:txBody>
      </p:sp>
      <p:sp>
        <p:nvSpPr>
          <p:cNvPr id="3" name="Content Placeholder 2"/>
          <p:cNvSpPr>
            <a:spLocks noGrp="1"/>
          </p:cNvSpPr>
          <p:nvPr>
            <p:ph sz="half" idx="1"/>
          </p:nvPr>
        </p:nvSpPr>
        <p:spPr>
          <a:xfrm>
            <a:off x="605161" y="3758455"/>
            <a:ext cx="4038600" cy="2193107"/>
          </a:xfrm>
          <a:prstGeom prst="rect">
            <a:avLst/>
          </a:prstGeom>
        </p:spPr>
        <p:style>
          <a:lnRef idx="2">
            <a:schemeClr val="accent4"/>
          </a:lnRef>
          <a:fillRef idx="1">
            <a:schemeClr val="lt1"/>
          </a:fillRef>
          <a:effectRef idx="0">
            <a:schemeClr val="accent4"/>
          </a:effectRef>
          <a:fontRef idx="minor">
            <a:schemeClr val="dk1"/>
          </a:fontRef>
        </p:style>
        <p:txBody>
          <a:bodyPr vert="horz" lIns="91440" tIns="45720" rIns="91440" bIns="45720" rtlCol="0" anchor="t">
            <a:normAutofit fontScale="92500" lnSpcReduction="10000"/>
          </a:bodyPr>
          <a:lstStyle/>
          <a:p>
            <a:pPr algn="just" rtl="0" fontAlgn="base">
              <a:buFont typeface="Arial" panose="020B0604020202020204" pitchFamily="34" charset="0"/>
              <a:buChar char="•"/>
            </a:pPr>
            <a:r>
              <a:rPr lang="cy-GB" b="0" i="0" u="none" strike="noStrike" dirty="0">
                <a:solidFill>
                  <a:srgbClr val="000000"/>
                </a:solidFill>
                <a:effectLst/>
                <a:latin typeface="Arial" panose="020B0604020202020204" pitchFamily="34" charset="0"/>
              </a:rPr>
              <a:t>Dadansoddi’n feirniadol ffyrdd o hyrwyddo llesiant cynaliadwy a gwerthuso deilliannau mewn amgylchedd sy’n seiliedig ar addysg. </a:t>
            </a:r>
            <a:endParaRPr lang="cy-GB" b="0" i="0" u="none" strike="noStrike" dirty="0">
              <a:solidFill>
                <a:srgbClr val="000000"/>
              </a:solidFill>
              <a:effectLst/>
              <a:latin typeface="verdana" panose="020B0604030504040204" pitchFamily="34" charset="0"/>
            </a:endParaRPr>
          </a:p>
          <a:p>
            <a:pPr marL="68580" indent="0">
              <a:buNone/>
            </a:pPr>
            <a:endParaRPr lang="en-GB" dirty="0"/>
          </a:p>
        </p:txBody>
      </p:sp>
      <p:sp>
        <p:nvSpPr>
          <p:cNvPr id="4" name="Content Placeholder 3"/>
          <p:cNvSpPr>
            <a:spLocks noGrp="1"/>
          </p:cNvSpPr>
          <p:nvPr>
            <p:ph sz="half" idx="2"/>
          </p:nvPr>
        </p:nvSpPr>
        <p:spPr>
          <a:xfrm>
            <a:off x="7248370" y="3758455"/>
            <a:ext cx="4038600" cy="2193107"/>
          </a:xfrm>
          <a:prstGeom prst="rect">
            <a:avLst/>
          </a:prstGeom>
        </p:spPr>
        <p:style>
          <a:lnRef idx="2">
            <a:schemeClr val="accent3"/>
          </a:lnRef>
          <a:fillRef idx="1">
            <a:schemeClr val="lt1"/>
          </a:fillRef>
          <a:effectRef idx="0">
            <a:schemeClr val="accent3"/>
          </a:effectRef>
          <a:fontRef idx="minor">
            <a:schemeClr val="dk1"/>
          </a:fontRef>
        </p:style>
        <p:txBody>
          <a:bodyPr>
            <a:normAutofit fontScale="92500" lnSpcReduction="10000"/>
          </a:bodyPr>
          <a:lstStyle/>
          <a:p>
            <a:pPr algn="just"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Critically analyse ways of promoting sustainable well-being and evaluating outcomes in an education-based environment. </a:t>
            </a:r>
            <a:endParaRPr lang="en-GB" b="0" i="0" u="none" strike="noStrike" dirty="0">
              <a:solidFill>
                <a:srgbClr val="000000"/>
              </a:solidFill>
              <a:effectLst/>
              <a:latin typeface="verdana" panose="020B0604030504040204" pitchFamily="34" charset="0"/>
            </a:endParaRPr>
          </a:p>
          <a:p>
            <a:endParaRPr lang="en-GB" i="1" dirty="0"/>
          </a:p>
        </p:txBody>
      </p:sp>
      <p:pic>
        <p:nvPicPr>
          <p:cNvPr id="4099" name="Picture 3"/>
          <p:cNvPicPr>
            <a:picLocks noChangeAspect="1" noChangeArrowheads="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p:blipFill>
        <p:spPr bwMode="auto">
          <a:xfrm>
            <a:off x="4793566" y="1690688"/>
            <a:ext cx="3058861" cy="21589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430890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02100" y="203616"/>
            <a:ext cx="10972800" cy="2006225"/>
          </a:xfrm>
        </p:spPr>
        <p:txBody>
          <a:bodyPr>
            <a:normAutofit/>
          </a:bodyPr>
          <a:lstStyle/>
          <a:p>
            <a:r>
              <a:rPr lang="en-GB" sz="3200" b="1" i="1" dirty="0"/>
              <a:t>LLES? / WELL-BEING?</a:t>
            </a:r>
          </a:p>
        </p:txBody>
      </p:sp>
      <p:sp>
        <p:nvSpPr>
          <p:cNvPr id="3" name="Content Placeholder 2"/>
          <p:cNvSpPr>
            <a:spLocks noGrp="1"/>
          </p:cNvSpPr>
          <p:nvPr>
            <p:ph sz="half" idx="1"/>
          </p:nvPr>
        </p:nvSpPr>
        <p:spPr>
          <a:xfrm>
            <a:off x="609600" y="4305300"/>
            <a:ext cx="5384800" cy="2125664"/>
          </a:xfrm>
        </p:spPr>
        <p:style>
          <a:lnRef idx="2">
            <a:schemeClr val="accent3"/>
          </a:lnRef>
          <a:fillRef idx="1">
            <a:schemeClr val="lt1"/>
          </a:fillRef>
          <a:effectRef idx="0">
            <a:schemeClr val="accent3"/>
          </a:effectRef>
          <a:fontRef idx="minor">
            <a:schemeClr val="dk1"/>
          </a:fontRef>
        </p:style>
        <p:txBody>
          <a:bodyPr vert="horz" lIns="91440" tIns="45720" rIns="91440" bIns="45720" rtlCol="0" anchor="t">
            <a:normAutofit fontScale="77500" lnSpcReduction="20000"/>
          </a:bodyPr>
          <a:lstStyle/>
          <a:p>
            <a:r>
              <a:rPr lang="en-GB" dirty="0" err="1"/>
              <a:t>Mewn</a:t>
            </a:r>
            <a:r>
              <a:rPr lang="en-GB" dirty="0"/>
              <a:t> </a:t>
            </a:r>
            <a:r>
              <a:rPr lang="en-GB" dirty="0" err="1"/>
              <a:t>parau</a:t>
            </a:r>
            <a:r>
              <a:rPr lang="en-GB" dirty="0"/>
              <a:t> neu </a:t>
            </a:r>
            <a:r>
              <a:rPr lang="en-GB" dirty="0" err="1"/>
              <a:t>grwpiau</a:t>
            </a:r>
            <a:r>
              <a:rPr lang="en-GB" dirty="0"/>
              <a:t> </a:t>
            </a:r>
            <a:r>
              <a:rPr lang="en-GB" dirty="0" err="1"/>
              <a:t>bach</a:t>
            </a:r>
            <a:r>
              <a:rPr lang="en-GB" dirty="0"/>
              <a:t>, </a:t>
            </a:r>
            <a:r>
              <a:rPr lang="en-GB" dirty="0" err="1"/>
              <a:t>ystyriwch</a:t>
            </a:r>
            <a:r>
              <a:rPr lang="en-GB" dirty="0"/>
              <a:t> y </a:t>
            </a:r>
            <a:r>
              <a:rPr lang="en-GB" dirty="0" err="1"/>
              <a:t>cyflyrau</a:t>
            </a:r>
            <a:r>
              <a:rPr lang="en-GB" dirty="0"/>
              <a:t> </a:t>
            </a:r>
            <a:r>
              <a:rPr lang="en-GB" dirty="0" err="1"/>
              <a:t>hynny</a:t>
            </a:r>
            <a:r>
              <a:rPr lang="en-GB" dirty="0"/>
              <a:t> a </a:t>
            </a:r>
            <a:r>
              <a:rPr lang="en-GB" dirty="0" err="1"/>
              <a:t>drafodwyd</a:t>
            </a:r>
            <a:r>
              <a:rPr lang="en-GB" dirty="0"/>
              <a:t> </a:t>
            </a:r>
            <a:r>
              <a:rPr lang="en-GB" dirty="0" err="1"/>
              <a:t>ym</a:t>
            </a:r>
            <a:r>
              <a:rPr lang="en-GB" dirty="0"/>
              <a:t> </a:t>
            </a:r>
            <a:r>
              <a:rPr lang="en-GB" dirty="0" err="1"/>
              <a:t>modiwl</a:t>
            </a:r>
            <a:r>
              <a:rPr lang="en-GB" dirty="0"/>
              <a:t> ECES5006C – ‘Mae </a:t>
            </a:r>
            <a:r>
              <a:rPr lang="en-GB" dirty="0" err="1"/>
              <a:t>Pawb</a:t>
            </a:r>
            <a:r>
              <a:rPr lang="en-GB" dirty="0"/>
              <a:t> </a:t>
            </a:r>
            <a:r>
              <a:rPr lang="en-GB" dirty="0" err="1"/>
              <a:t>yn</a:t>
            </a:r>
            <a:r>
              <a:rPr lang="en-GB" dirty="0"/>
              <a:t> </a:t>
            </a:r>
            <a:r>
              <a:rPr lang="en-GB" dirty="0" err="1"/>
              <a:t>Golygu</a:t>
            </a:r>
            <a:r>
              <a:rPr lang="en-GB" dirty="0"/>
              <a:t> </a:t>
            </a:r>
            <a:r>
              <a:rPr lang="en-GB" dirty="0" err="1"/>
              <a:t>Pawb</a:t>
            </a:r>
            <a:r>
              <a:rPr lang="en-GB" dirty="0"/>
              <a:t>’. </a:t>
            </a:r>
          </a:p>
          <a:p>
            <a:r>
              <a:rPr lang="en-GB" dirty="0" err="1"/>
              <a:t>Ydych</a:t>
            </a:r>
            <a:r>
              <a:rPr lang="en-GB" dirty="0"/>
              <a:t> </a:t>
            </a:r>
            <a:r>
              <a:rPr lang="en-GB" dirty="0" err="1"/>
              <a:t>chi’n</a:t>
            </a:r>
            <a:r>
              <a:rPr lang="en-GB" dirty="0"/>
              <a:t> </a:t>
            </a:r>
            <a:r>
              <a:rPr lang="en-GB" dirty="0" err="1"/>
              <a:t>meddwl</a:t>
            </a:r>
            <a:r>
              <a:rPr lang="en-GB" dirty="0"/>
              <a:t> bod y </a:t>
            </a:r>
            <a:r>
              <a:rPr lang="en-GB" dirty="0" err="1"/>
              <a:t>cyflyrau</a:t>
            </a:r>
            <a:r>
              <a:rPr lang="en-GB" dirty="0"/>
              <a:t> </a:t>
            </a:r>
            <a:r>
              <a:rPr lang="en-GB" dirty="0" err="1"/>
              <a:t>hyn</a:t>
            </a:r>
            <a:r>
              <a:rPr lang="en-GB" dirty="0"/>
              <a:t> </a:t>
            </a:r>
            <a:r>
              <a:rPr lang="en-GB" dirty="0" err="1"/>
              <a:t>yn</a:t>
            </a:r>
            <a:r>
              <a:rPr lang="en-GB" dirty="0"/>
              <a:t> </a:t>
            </a:r>
            <a:r>
              <a:rPr lang="en-GB" dirty="0" err="1"/>
              <a:t>gallu</a:t>
            </a:r>
            <a:r>
              <a:rPr lang="en-GB" dirty="0"/>
              <a:t> </a:t>
            </a:r>
            <a:r>
              <a:rPr lang="en-GB" dirty="0" err="1"/>
              <a:t>cael</a:t>
            </a:r>
            <a:r>
              <a:rPr lang="en-GB" dirty="0"/>
              <a:t> </a:t>
            </a:r>
            <a:r>
              <a:rPr lang="en-GB" dirty="0" err="1"/>
              <a:t>effaith</a:t>
            </a:r>
            <a:r>
              <a:rPr lang="en-GB" dirty="0"/>
              <a:t> </a:t>
            </a:r>
            <a:r>
              <a:rPr lang="en-GB" dirty="0" err="1"/>
              <a:t>negyddol</a:t>
            </a:r>
            <a:r>
              <a:rPr lang="en-GB" dirty="0"/>
              <a:t> </a:t>
            </a:r>
            <a:r>
              <a:rPr lang="en-GB" dirty="0" err="1"/>
              <a:t>ar</a:t>
            </a:r>
            <a:r>
              <a:rPr lang="en-GB" dirty="0"/>
              <a:t> les? Sut?</a:t>
            </a:r>
          </a:p>
          <a:p>
            <a:r>
              <a:rPr lang="en-GB" dirty="0"/>
              <a:t>A </a:t>
            </a:r>
            <a:r>
              <a:rPr lang="en-GB" dirty="0" err="1"/>
              <a:t>oes</a:t>
            </a:r>
            <a:r>
              <a:rPr lang="en-GB" dirty="0"/>
              <a:t> </a:t>
            </a:r>
            <a:r>
              <a:rPr lang="en-GB" dirty="0" err="1"/>
              <a:t>Anghenion</a:t>
            </a:r>
            <a:r>
              <a:rPr lang="en-GB" dirty="0"/>
              <a:t> </a:t>
            </a:r>
            <a:r>
              <a:rPr lang="en-GB" dirty="0" err="1"/>
              <a:t>Dysgu</a:t>
            </a:r>
            <a:r>
              <a:rPr lang="en-GB" dirty="0"/>
              <a:t> </a:t>
            </a:r>
            <a:r>
              <a:rPr lang="en-GB" dirty="0" err="1"/>
              <a:t>Ychwangol</a:t>
            </a:r>
            <a:r>
              <a:rPr lang="en-GB" dirty="0"/>
              <a:t> </a:t>
            </a:r>
            <a:r>
              <a:rPr lang="en-GB" dirty="0" err="1"/>
              <a:t>eraill</a:t>
            </a:r>
            <a:r>
              <a:rPr lang="en-GB" dirty="0"/>
              <a:t> </a:t>
            </a:r>
            <a:r>
              <a:rPr lang="en-GB" dirty="0" err="1"/>
              <a:t>sy’n</a:t>
            </a:r>
            <a:r>
              <a:rPr lang="en-GB" dirty="0"/>
              <a:t> </a:t>
            </a:r>
            <a:r>
              <a:rPr lang="en-GB" dirty="0" err="1"/>
              <a:t>gallu</a:t>
            </a:r>
            <a:r>
              <a:rPr lang="en-GB" dirty="0"/>
              <a:t> </a:t>
            </a:r>
            <a:r>
              <a:rPr lang="en-GB" dirty="0" err="1"/>
              <a:t>effeitho</a:t>
            </a:r>
            <a:r>
              <a:rPr lang="en-GB" dirty="0"/>
              <a:t> </a:t>
            </a:r>
            <a:r>
              <a:rPr lang="en-GB" dirty="0" err="1"/>
              <a:t>ar</a:t>
            </a:r>
            <a:r>
              <a:rPr lang="en-GB" dirty="0"/>
              <a:t> les?  Sut?</a:t>
            </a:r>
          </a:p>
        </p:txBody>
      </p:sp>
      <p:sp>
        <p:nvSpPr>
          <p:cNvPr id="4" name="Content Placeholder 3"/>
          <p:cNvSpPr>
            <a:spLocks noGrp="1"/>
          </p:cNvSpPr>
          <p:nvPr>
            <p:ph sz="half" idx="2"/>
          </p:nvPr>
        </p:nvSpPr>
        <p:spPr>
          <a:xfrm>
            <a:off x="6197600" y="4305300"/>
            <a:ext cx="5588000" cy="2125664"/>
          </a:xfrm>
        </p:spPr>
        <p:style>
          <a:lnRef idx="2">
            <a:schemeClr val="accent4"/>
          </a:lnRef>
          <a:fillRef idx="1">
            <a:schemeClr val="lt1"/>
          </a:fillRef>
          <a:effectRef idx="0">
            <a:schemeClr val="accent4"/>
          </a:effectRef>
          <a:fontRef idx="minor">
            <a:schemeClr val="dk1"/>
          </a:fontRef>
        </p:style>
        <p:txBody>
          <a:bodyPr>
            <a:normAutofit fontScale="77500" lnSpcReduction="20000"/>
          </a:bodyPr>
          <a:lstStyle/>
          <a:p>
            <a:r>
              <a:rPr lang="en-GB" i="1" dirty="0"/>
              <a:t>In pairs or small groups, consider the diagnosable conditions that we discussed in the ECES5006 module ‘All Means All’. </a:t>
            </a:r>
          </a:p>
          <a:p>
            <a:r>
              <a:rPr lang="en-GB" i="1" dirty="0"/>
              <a:t>Do you think that these conditions could have an adverse affect on well-being? How?</a:t>
            </a:r>
          </a:p>
          <a:p>
            <a:r>
              <a:rPr lang="en-GB" i="1" dirty="0"/>
              <a:t>Are there other Additional Learning Needs that could affect well-being? How?</a:t>
            </a:r>
          </a:p>
          <a:p>
            <a:endParaRPr lang="en-GB" i="1" dirty="0"/>
          </a:p>
          <a:p>
            <a:endParaRPr lang="en-GB" i="1" dirty="0"/>
          </a:p>
          <a:p>
            <a:pPr marL="0" indent="0">
              <a:buNone/>
            </a:pPr>
            <a:endParaRPr lang="en-GB" dirty="0"/>
          </a:p>
          <a:p>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p:blipFill>
        <p:spPr>
          <a:xfrm>
            <a:off x="4149122" y="1703016"/>
            <a:ext cx="3039280" cy="2026187"/>
          </a:xfrm>
          <a:prstGeom prst="rect">
            <a:avLst/>
          </a:prstGeom>
        </p:spPr>
      </p:pic>
    </p:spTree>
    <p:extLst>
      <p:ext uri="{BB962C8B-B14F-4D97-AF65-F5344CB8AC3E}">
        <p14:creationId xmlns:p14="http://schemas.microsoft.com/office/powerpoint/2010/main" val="6380135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99F96-DC93-42B7-BAAF-A880DE444A62}"/>
              </a:ext>
            </a:extLst>
          </p:cNvPr>
          <p:cNvSpPr>
            <a:spLocks noGrp="1"/>
          </p:cNvSpPr>
          <p:nvPr>
            <p:ph type="title"/>
          </p:nvPr>
        </p:nvSpPr>
        <p:spPr>
          <a:xfrm>
            <a:off x="1970965" y="913971"/>
            <a:ext cx="10515600" cy="1325563"/>
          </a:xfrm>
        </p:spPr>
        <p:txBody>
          <a:bodyPr/>
          <a:lstStyle/>
          <a:p>
            <a:r>
              <a:rPr lang="en-GB" dirty="0" err="1"/>
              <a:t>Sesiwn</a:t>
            </a:r>
            <a:r>
              <a:rPr lang="en-GB" dirty="0"/>
              <a:t> </a:t>
            </a:r>
            <a:r>
              <a:rPr lang="en-GB" dirty="0" err="1"/>
              <a:t>heddiw</a:t>
            </a:r>
            <a:r>
              <a:rPr lang="en-GB" dirty="0"/>
              <a:t> / Today’s session</a:t>
            </a:r>
          </a:p>
        </p:txBody>
      </p:sp>
      <p:sp>
        <p:nvSpPr>
          <p:cNvPr id="3" name="Content Placeholder 2">
            <a:extLst>
              <a:ext uri="{FF2B5EF4-FFF2-40B4-BE49-F238E27FC236}">
                <a16:creationId xmlns:a16="http://schemas.microsoft.com/office/drawing/2014/main" id="{4729B191-F7B4-422F-B91F-B99DC74FE35C}"/>
              </a:ext>
            </a:extLst>
          </p:cNvPr>
          <p:cNvSpPr>
            <a:spLocks noGrp="1"/>
          </p:cNvSpPr>
          <p:nvPr>
            <p:ph sz="half" idx="1"/>
          </p:nvPr>
        </p:nvSpPr>
        <p:spPr>
          <a:xfrm>
            <a:off x="817418" y="2788516"/>
            <a:ext cx="5614204" cy="4351338"/>
          </a:xfrm>
        </p:spPr>
        <p:txBody>
          <a:bodyPr>
            <a:normAutofit/>
          </a:bodyPr>
          <a:lstStyle/>
          <a:p>
            <a:r>
              <a:rPr lang="en-GB" dirty="0"/>
              <a:t>Heddiw </a:t>
            </a:r>
            <a:r>
              <a:rPr lang="en-GB" dirty="0" err="1"/>
              <a:t>rydym</a:t>
            </a:r>
            <a:r>
              <a:rPr lang="en-GB" dirty="0"/>
              <a:t> </a:t>
            </a:r>
            <a:r>
              <a:rPr lang="en-GB" dirty="0" err="1"/>
              <a:t>yn</a:t>
            </a:r>
            <a:r>
              <a:rPr lang="en-GB" dirty="0"/>
              <a:t> </a:t>
            </a:r>
            <a:r>
              <a:rPr lang="en-GB" dirty="0" err="1"/>
              <a:t>mynd</a:t>
            </a:r>
            <a:r>
              <a:rPr lang="en-GB" dirty="0"/>
              <a:t> </a:t>
            </a:r>
            <a:r>
              <a:rPr lang="en-GB" dirty="0" err="1"/>
              <a:t>i</a:t>
            </a:r>
            <a:r>
              <a:rPr lang="en-GB" dirty="0"/>
              <a:t> </a:t>
            </a:r>
            <a:r>
              <a:rPr lang="en-GB" dirty="0" err="1"/>
              <a:t>ffocysu</a:t>
            </a:r>
            <a:r>
              <a:rPr lang="en-GB" dirty="0"/>
              <a:t> </a:t>
            </a:r>
            <a:r>
              <a:rPr lang="en-GB" dirty="0" err="1"/>
              <a:t>ar</a:t>
            </a:r>
            <a:r>
              <a:rPr lang="en-GB" dirty="0"/>
              <a:t> rai </a:t>
            </a:r>
            <a:r>
              <a:rPr lang="en-GB" dirty="0" err="1"/>
              <a:t>eraill</a:t>
            </a:r>
            <a:r>
              <a:rPr lang="en-GB" dirty="0"/>
              <a:t>:</a:t>
            </a:r>
          </a:p>
          <a:p>
            <a:r>
              <a:rPr lang="en-GB" dirty="0" err="1">
                <a:solidFill>
                  <a:srgbClr val="111111"/>
                </a:solidFill>
                <a:latin typeface="Segoe UI" panose="020B0502040204020203" pitchFamily="34" charset="0"/>
              </a:rPr>
              <a:t>A</a:t>
            </a:r>
            <a:r>
              <a:rPr lang="en-GB" b="0" i="0" u="none" strike="noStrike" dirty="0" err="1">
                <a:solidFill>
                  <a:srgbClr val="111111"/>
                </a:solidFill>
                <a:effectLst/>
                <a:latin typeface="Segoe UI" panose="020B0502040204020203" pitchFamily="34" charset="0"/>
              </a:rPr>
              <a:t>nhwylder</a:t>
            </a:r>
            <a:r>
              <a:rPr lang="en-GB" b="0" i="0" u="none" strike="noStrike" dirty="0">
                <a:solidFill>
                  <a:srgbClr val="111111"/>
                </a:solidFill>
                <a:effectLst/>
                <a:latin typeface="Segoe UI" panose="020B0502040204020203" pitchFamily="34" charset="0"/>
              </a:rPr>
              <a:t> </a:t>
            </a:r>
            <a:r>
              <a:rPr lang="en-GB" b="0" i="0" u="none" strike="noStrike" dirty="0" err="1">
                <a:solidFill>
                  <a:srgbClr val="111111"/>
                </a:solidFill>
                <a:effectLst/>
                <a:latin typeface="Segoe UI" panose="020B0502040204020203" pitchFamily="34" charset="0"/>
              </a:rPr>
              <a:t>diffyg</a:t>
            </a:r>
            <a:r>
              <a:rPr lang="en-GB" b="0" i="0" u="none" strike="noStrike" dirty="0">
                <a:solidFill>
                  <a:srgbClr val="111111"/>
                </a:solidFill>
                <a:effectLst/>
                <a:latin typeface="Segoe UI" panose="020B0502040204020203" pitchFamily="34" charset="0"/>
              </a:rPr>
              <a:t> </a:t>
            </a:r>
            <a:r>
              <a:rPr lang="en-GB" b="0" i="0" u="none" strike="noStrike" dirty="0" err="1">
                <a:solidFill>
                  <a:srgbClr val="111111"/>
                </a:solidFill>
                <a:effectLst/>
                <a:latin typeface="Segoe UI" panose="020B0502040204020203" pitchFamily="34" charset="0"/>
              </a:rPr>
              <a:t>canolbwyntio</a:t>
            </a:r>
            <a:r>
              <a:rPr lang="en-GB" b="0" i="0" u="none" strike="noStrike" dirty="0">
                <a:solidFill>
                  <a:srgbClr val="111111"/>
                </a:solidFill>
                <a:effectLst/>
                <a:latin typeface="Segoe UI" panose="020B0502040204020203" pitchFamily="34" charset="0"/>
              </a:rPr>
              <a:t> a </a:t>
            </a:r>
            <a:r>
              <a:rPr lang="en-GB" b="0" i="0" u="none" strike="noStrike" dirty="0" err="1">
                <a:solidFill>
                  <a:srgbClr val="111111"/>
                </a:solidFill>
                <a:effectLst/>
                <a:latin typeface="Segoe UI" panose="020B0502040204020203" pitchFamily="34" charset="0"/>
              </a:rPr>
              <a:t>gorfywiogrwydd</a:t>
            </a:r>
            <a:r>
              <a:rPr lang="en-GB" b="0" i="0" u="none" strike="noStrike" dirty="0">
                <a:solidFill>
                  <a:srgbClr val="111111"/>
                </a:solidFill>
                <a:effectLst/>
                <a:latin typeface="Segoe UI" panose="020B0502040204020203" pitchFamily="34" charset="0"/>
              </a:rPr>
              <a:t> </a:t>
            </a:r>
            <a:r>
              <a:rPr lang="en-GB" dirty="0"/>
              <a:t>(ADHD)</a:t>
            </a:r>
          </a:p>
          <a:p>
            <a:r>
              <a:rPr lang="en-GB" dirty="0" err="1"/>
              <a:t>Pryder</a:t>
            </a:r>
            <a:r>
              <a:rPr lang="en-GB" dirty="0"/>
              <a:t>/</a:t>
            </a:r>
            <a:r>
              <a:rPr lang="en-GB" dirty="0" err="1"/>
              <a:t>Gor-bryder</a:t>
            </a:r>
            <a:endParaRPr lang="en-GB" dirty="0"/>
          </a:p>
          <a:p>
            <a:pPr marL="0" indent="0">
              <a:buNone/>
            </a:pPr>
            <a:endParaRPr lang="en-GB" dirty="0"/>
          </a:p>
          <a:p>
            <a:endParaRPr lang="en-GB" dirty="0"/>
          </a:p>
        </p:txBody>
      </p:sp>
      <p:sp>
        <p:nvSpPr>
          <p:cNvPr id="4" name="Content Placeholder 3">
            <a:extLst>
              <a:ext uri="{FF2B5EF4-FFF2-40B4-BE49-F238E27FC236}">
                <a16:creationId xmlns:a16="http://schemas.microsoft.com/office/drawing/2014/main" id="{53D08A25-FA05-47FF-880D-C6FD956F88E3}"/>
              </a:ext>
            </a:extLst>
          </p:cNvPr>
          <p:cNvSpPr>
            <a:spLocks noGrp="1"/>
          </p:cNvSpPr>
          <p:nvPr>
            <p:ph sz="half" idx="2"/>
          </p:nvPr>
        </p:nvSpPr>
        <p:spPr>
          <a:xfrm>
            <a:off x="6611264" y="2239534"/>
            <a:ext cx="5181600" cy="4351338"/>
          </a:xfrm>
        </p:spPr>
        <p:txBody>
          <a:bodyPr>
            <a:normAutofit/>
          </a:bodyPr>
          <a:lstStyle/>
          <a:p>
            <a:endParaRPr lang="en-GB" dirty="0"/>
          </a:p>
          <a:p>
            <a:r>
              <a:rPr lang="en-GB" dirty="0"/>
              <a:t>Today we are going to focus on some others:</a:t>
            </a:r>
          </a:p>
          <a:p>
            <a:r>
              <a:rPr lang="en-GB" dirty="0"/>
              <a:t>ADHD</a:t>
            </a:r>
          </a:p>
          <a:p>
            <a:r>
              <a:rPr lang="en-GB" dirty="0"/>
              <a:t>Anxiety</a:t>
            </a:r>
          </a:p>
        </p:txBody>
      </p:sp>
      <p:pic>
        <p:nvPicPr>
          <p:cNvPr id="6" name="Picture 5" descr="Icon&#10;&#10;Description automatically generated">
            <a:extLst>
              <a:ext uri="{FF2B5EF4-FFF2-40B4-BE49-F238E27FC236}">
                <a16:creationId xmlns:a16="http://schemas.microsoft.com/office/drawing/2014/main" id="{1DF8F917-6633-4FAB-ABDF-C8C658A4F1FB}"/>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9844838" y="452062"/>
            <a:ext cx="1426770" cy="1426770"/>
          </a:xfrm>
          <a:prstGeom prst="rect">
            <a:avLst/>
          </a:prstGeom>
        </p:spPr>
      </p:pic>
    </p:spTree>
    <p:extLst>
      <p:ext uri="{BB962C8B-B14F-4D97-AF65-F5344CB8AC3E}">
        <p14:creationId xmlns:p14="http://schemas.microsoft.com/office/powerpoint/2010/main" val="16509201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D253583-2E92-4712-9F2C-B6A825899BA5}"/>
              </a:ext>
            </a:extLst>
          </p:cNvPr>
          <p:cNvSpPr>
            <a:spLocks noGrp="1"/>
          </p:cNvSpPr>
          <p:nvPr>
            <p:ph sz="half" idx="1"/>
          </p:nvPr>
        </p:nvSpPr>
        <p:spPr>
          <a:xfrm>
            <a:off x="458057" y="893338"/>
            <a:ext cx="5181600" cy="5674043"/>
          </a:xfrm>
        </p:spPr>
        <p:txBody>
          <a:bodyPr>
            <a:normAutofit fontScale="70000" lnSpcReduction="20000"/>
          </a:bodyPr>
          <a:lstStyle/>
          <a:p>
            <a:pPr fontAlgn="base"/>
            <a:r>
              <a:rPr lang="en-GB" b="1" i="0" dirty="0">
                <a:solidFill>
                  <a:srgbClr val="1F1F1F"/>
                </a:solidFill>
                <a:effectLst/>
                <a:latin typeface="Arial" panose="020B0604020202020204" pitchFamily="34" charset="0"/>
              </a:rPr>
              <a:t>Pam </a:t>
            </a:r>
            <a:r>
              <a:rPr lang="en-GB" b="1" i="0" dirty="0" err="1">
                <a:solidFill>
                  <a:srgbClr val="1F1F1F"/>
                </a:solidFill>
                <a:effectLst/>
                <a:latin typeface="Arial" panose="020B0604020202020204" pitchFamily="34" charset="0"/>
              </a:rPr>
              <a:t>mae</a:t>
            </a:r>
            <a:r>
              <a:rPr lang="en-GB" b="1" i="0" dirty="0">
                <a:solidFill>
                  <a:srgbClr val="1F1F1F"/>
                </a:solidFill>
                <a:effectLst/>
                <a:latin typeface="Arial" panose="020B0604020202020204" pitchFamily="34" charset="0"/>
              </a:rPr>
              <a:t> </a:t>
            </a:r>
            <a:r>
              <a:rPr lang="en-GB" b="1" i="0" dirty="0" err="1">
                <a:solidFill>
                  <a:srgbClr val="1F1F1F"/>
                </a:solidFill>
                <a:effectLst/>
                <a:latin typeface="Arial" panose="020B0604020202020204" pitchFamily="34" charset="0"/>
              </a:rPr>
              <a:t>lles</a:t>
            </a:r>
            <a:r>
              <a:rPr lang="en-GB" b="1" i="0" dirty="0">
                <a:solidFill>
                  <a:srgbClr val="1F1F1F"/>
                </a:solidFill>
                <a:effectLst/>
                <a:latin typeface="Arial" panose="020B0604020202020204" pitchFamily="34" charset="0"/>
              </a:rPr>
              <a:t>, </a:t>
            </a:r>
            <a:r>
              <a:rPr lang="en-GB" b="1" i="0" dirty="0" err="1">
                <a:solidFill>
                  <a:srgbClr val="1F1F1F"/>
                </a:solidFill>
                <a:effectLst/>
                <a:latin typeface="Arial" panose="020B0604020202020204" pitchFamily="34" charset="0"/>
              </a:rPr>
              <a:t>tegwch</a:t>
            </a:r>
            <a:r>
              <a:rPr lang="en-GB" b="1" i="0" dirty="0">
                <a:solidFill>
                  <a:srgbClr val="1F1F1F"/>
                </a:solidFill>
                <a:effectLst/>
                <a:latin typeface="Arial" panose="020B0604020202020204" pitchFamily="34" charset="0"/>
              </a:rPr>
              <a:t> a </a:t>
            </a:r>
            <a:r>
              <a:rPr lang="en-GB" b="1" i="0" dirty="0" err="1">
                <a:solidFill>
                  <a:srgbClr val="1F1F1F"/>
                </a:solidFill>
                <a:effectLst/>
                <a:latin typeface="Arial" panose="020B0604020202020204" pitchFamily="34" charset="0"/>
              </a:rPr>
              <a:t>chynhwysiant</a:t>
            </a:r>
            <a:r>
              <a:rPr lang="en-GB" b="1" i="0" dirty="0">
                <a:solidFill>
                  <a:srgbClr val="1F1F1F"/>
                </a:solidFill>
                <a:effectLst/>
                <a:latin typeface="Arial" panose="020B0604020202020204" pitchFamily="34" charset="0"/>
              </a:rPr>
              <a:t> </a:t>
            </a:r>
            <a:r>
              <a:rPr lang="en-GB" b="1" i="0" dirty="0" err="1">
                <a:solidFill>
                  <a:srgbClr val="1F1F1F"/>
                </a:solidFill>
                <a:effectLst/>
                <a:latin typeface="Arial" panose="020B0604020202020204" pitchFamily="34" charset="0"/>
              </a:rPr>
              <a:t>yn</a:t>
            </a:r>
            <a:r>
              <a:rPr lang="en-GB" b="1" i="0" dirty="0">
                <a:solidFill>
                  <a:srgbClr val="1F1F1F"/>
                </a:solidFill>
                <a:effectLst/>
                <a:latin typeface="Arial" panose="020B0604020202020204" pitchFamily="34" charset="0"/>
              </a:rPr>
              <a:t> </a:t>
            </a:r>
            <a:r>
              <a:rPr lang="en-GB" b="1" i="0" dirty="0" err="1">
                <a:solidFill>
                  <a:srgbClr val="1F1F1F"/>
                </a:solidFill>
                <a:effectLst/>
                <a:latin typeface="Arial" panose="020B0604020202020204" pitchFamily="34" charset="0"/>
              </a:rPr>
              <a:t>bwysig</a:t>
            </a:r>
            <a:endParaRPr lang="en-GB" b="1" i="0" dirty="0">
              <a:solidFill>
                <a:srgbClr val="1F1F1F"/>
              </a:solidFill>
              <a:effectLst/>
              <a:latin typeface="Arial" panose="020B0604020202020204" pitchFamily="34" charset="0"/>
            </a:endParaRPr>
          </a:p>
          <a:p>
            <a:pPr algn="l" fontAlgn="base"/>
            <a:endParaRPr lang="en-GB" b="0" i="0" dirty="0">
              <a:solidFill>
                <a:srgbClr val="1F1F1F"/>
              </a:solidFill>
              <a:effectLst/>
              <a:latin typeface="Arial" panose="020B0604020202020204" pitchFamily="34" charset="0"/>
            </a:endParaRPr>
          </a:p>
          <a:p>
            <a:pPr algn="l" fontAlgn="base"/>
            <a:r>
              <a:rPr lang="en-GB" b="0" i="0" dirty="0">
                <a:solidFill>
                  <a:srgbClr val="1F1F1F"/>
                </a:solidFill>
                <a:effectLst/>
                <a:latin typeface="Arial" panose="020B0604020202020204" pitchFamily="34" charset="0"/>
              </a:rPr>
              <a:t>Mae </a:t>
            </a:r>
            <a:r>
              <a:rPr lang="en-GB" b="0" i="0" dirty="0" err="1">
                <a:solidFill>
                  <a:srgbClr val="1F1F1F"/>
                </a:solidFill>
                <a:effectLst/>
                <a:latin typeface="Arial" panose="020B0604020202020204" pitchFamily="34" charset="0"/>
              </a:rPr>
              <a:t>gan</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ddysgwyr</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hawl</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i</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gael</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yr</a:t>
            </a:r>
            <a:r>
              <a:rPr lang="en-GB" b="0" i="0" dirty="0">
                <a:solidFill>
                  <a:srgbClr val="1F1F1F"/>
                </a:solidFill>
                <a:effectLst/>
                <a:latin typeface="Arial" panose="020B0604020202020204" pitchFamily="34" charset="0"/>
              </a:rPr>
              <a:t> iechyd </a:t>
            </a:r>
            <a:r>
              <a:rPr lang="en-GB" b="0" i="0" dirty="0" err="1">
                <a:solidFill>
                  <a:srgbClr val="1F1F1F"/>
                </a:solidFill>
                <a:effectLst/>
                <a:latin typeface="Arial" panose="020B0604020202020204" pitchFamily="34" charset="0"/>
              </a:rPr>
              <a:t>gorau</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posibl</a:t>
            </a:r>
            <a:r>
              <a:rPr lang="en-GB" b="0" i="0" dirty="0">
                <a:solidFill>
                  <a:srgbClr val="1F1F1F"/>
                </a:solidFill>
                <a:effectLst/>
                <a:latin typeface="Arial" panose="020B0604020202020204" pitchFamily="34" charset="0"/>
              </a:rPr>
              <a:t> a </a:t>
            </a:r>
            <a:r>
              <a:rPr lang="en-GB" b="0" i="0" dirty="0" err="1">
                <a:solidFill>
                  <a:srgbClr val="1F1F1F"/>
                </a:solidFill>
                <a:effectLst/>
                <a:latin typeface="Arial" panose="020B0604020202020204" pitchFamily="34" charset="0"/>
              </a:rPr>
              <a:t>chael</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eu</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hamddiffyn</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rhag</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niwed</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Hefyd</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mae</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lles</a:t>
            </a:r>
            <a:r>
              <a:rPr lang="en-GB" b="0" i="0" dirty="0">
                <a:solidFill>
                  <a:srgbClr val="1F1F1F"/>
                </a:solidFill>
                <a:effectLst/>
                <a:latin typeface="Arial" panose="020B0604020202020204" pitchFamily="34" charset="0"/>
              </a:rPr>
              <a:t> da </a:t>
            </a:r>
            <a:r>
              <a:rPr lang="en-GB" b="0" i="0" dirty="0" err="1">
                <a:solidFill>
                  <a:srgbClr val="1F1F1F"/>
                </a:solidFill>
                <a:effectLst/>
                <a:latin typeface="Arial" panose="020B0604020202020204" pitchFamily="34" charset="0"/>
              </a:rPr>
              <a:t>yn</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hanfodol</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i</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gynnydd</a:t>
            </a:r>
            <a:r>
              <a:rPr lang="en-GB" b="0" i="0" dirty="0">
                <a:solidFill>
                  <a:srgbClr val="1F1F1F"/>
                </a:solidFill>
                <a:effectLst/>
                <a:latin typeface="Arial" panose="020B0604020202020204" pitchFamily="34" charset="0"/>
              </a:rPr>
              <a:t> a </a:t>
            </a:r>
            <a:r>
              <a:rPr lang="en-GB" b="0" i="0" dirty="0" err="1">
                <a:solidFill>
                  <a:srgbClr val="1F1F1F"/>
                </a:solidFill>
                <a:effectLst/>
                <a:latin typeface="Arial" panose="020B0604020202020204" pitchFamily="34" charset="0"/>
              </a:rPr>
              <a:t>chyflawniad</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dysgwyr</a:t>
            </a:r>
            <a:r>
              <a:rPr lang="en-GB" b="0" i="0" dirty="0">
                <a:solidFill>
                  <a:srgbClr val="1F1F1F"/>
                </a:solidFill>
                <a:effectLst/>
                <a:latin typeface="Arial" panose="020B0604020202020204" pitchFamily="34" charset="0"/>
              </a:rPr>
              <a:t>. Mae </a:t>
            </a:r>
            <a:r>
              <a:rPr lang="en-GB" b="0" i="0" dirty="0" err="1">
                <a:solidFill>
                  <a:srgbClr val="1F1F1F"/>
                </a:solidFill>
                <a:effectLst/>
                <a:latin typeface="Arial" panose="020B0604020202020204" pitchFamily="34" charset="0"/>
              </a:rPr>
              <a:t>angen</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i</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ddysgwyr</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brofi</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lles</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corfforol</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seicolegol</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emosiynol</a:t>
            </a:r>
            <a:r>
              <a:rPr lang="en-GB" b="0" i="0" dirty="0">
                <a:solidFill>
                  <a:srgbClr val="1F1F1F"/>
                </a:solidFill>
                <a:effectLst/>
                <a:latin typeface="Arial" panose="020B0604020202020204" pitchFamily="34" charset="0"/>
              </a:rPr>
              <a:t> a </a:t>
            </a:r>
            <a:r>
              <a:rPr lang="en-GB" b="0" i="0" dirty="0" err="1">
                <a:solidFill>
                  <a:srgbClr val="1F1F1F"/>
                </a:solidFill>
                <a:effectLst/>
                <a:latin typeface="Arial" panose="020B0604020202020204" pitchFamily="34" charset="0"/>
              </a:rPr>
              <a:t>chymdeithasol</a:t>
            </a:r>
            <a:r>
              <a:rPr lang="en-GB" b="0" i="0" dirty="0">
                <a:solidFill>
                  <a:srgbClr val="1F1F1F"/>
                </a:solidFill>
                <a:effectLst/>
                <a:latin typeface="Arial" panose="020B0604020202020204" pitchFamily="34" charset="0"/>
              </a:rPr>
              <a:t> er </a:t>
            </a:r>
            <a:r>
              <a:rPr lang="en-GB" b="0" i="0" dirty="0" err="1">
                <a:solidFill>
                  <a:srgbClr val="1F1F1F"/>
                </a:solidFill>
                <a:effectLst/>
                <a:latin typeface="Arial" panose="020B0604020202020204" pitchFamily="34" charset="0"/>
              </a:rPr>
              <a:t>mwyn</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ffynnu</a:t>
            </a:r>
            <a:r>
              <a:rPr lang="en-GB" b="0" i="0" dirty="0">
                <a:solidFill>
                  <a:srgbClr val="1F1F1F"/>
                </a:solidFill>
                <a:effectLst/>
                <a:latin typeface="Arial" panose="020B0604020202020204" pitchFamily="34" charset="0"/>
              </a:rPr>
              <a:t> a </a:t>
            </a:r>
            <a:r>
              <a:rPr lang="en-GB" b="0" i="0" dirty="0" err="1">
                <a:solidFill>
                  <a:srgbClr val="1F1F1F"/>
                </a:solidFill>
                <a:effectLst/>
                <a:latin typeface="Arial" panose="020B0604020202020204" pitchFamily="34" charset="0"/>
              </a:rPr>
              <a:t>chymryd</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rhan</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yn</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llwyddiannus</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yn</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eu</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haddysg</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mewn</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cymdeithas</a:t>
            </a:r>
            <a:r>
              <a:rPr lang="en-GB" b="0" i="0" dirty="0">
                <a:solidFill>
                  <a:srgbClr val="1F1F1F"/>
                </a:solidFill>
                <a:effectLst/>
                <a:latin typeface="Arial" panose="020B0604020202020204" pitchFamily="34" charset="0"/>
              </a:rPr>
              <a:t> ac </a:t>
            </a:r>
            <a:r>
              <a:rPr lang="en-GB" b="0" i="0" dirty="0" err="1">
                <a:solidFill>
                  <a:srgbClr val="1F1F1F"/>
                </a:solidFill>
                <a:effectLst/>
                <a:latin typeface="Arial" panose="020B0604020202020204" pitchFamily="34" charset="0"/>
              </a:rPr>
              <a:t>yn</a:t>
            </a:r>
            <a:r>
              <a:rPr lang="en-GB" b="0" i="0" dirty="0">
                <a:solidFill>
                  <a:srgbClr val="1F1F1F"/>
                </a:solidFill>
                <a:effectLst/>
                <a:latin typeface="Arial" panose="020B0604020202020204" pitchFamily="34" charset="0"/>
              </a:rPr>
              <a:t> y </a:t>
            </a:r>
            <a:r>
              <a:rPr lang="en-GB" b="0" i="0" dirty="0" err="1">
                <a:solidFill>
                  <a:srgbClr val="1F1F1F"/>
                </a:solidFill>
                <a:effectLst/>
                <a:latin typeface="Arial" panose="020B0604020202020204" pitchFamily="34" charset="0"/>
              </a:rPr>
              <a:t>cyfleoedd</a:t>
            </a:r>
            <a:r>
              <a:rPr lang="en-GB" b="0" i="0" dirty="0">
                <a:solidFill>
                  <a:srgbClr val="1F1F1F"/>
                </a:solidFill>
                <a:effectLst/>
                <a:latin typeface="Arial" panose="020B0604020202020204" pitchFamily="34" charset="0"/>
              </a:rPr>
              <a:t> y </a:t>
            </a:r>
            <a:r>
              <a:rPr lang="en-GB" b="0" i="0" dirty="0" err="1">
                <a:solidFill>
                  <a:srgbClr val="1F1F1F"/>
                </a:solidFill>
                <a:effectLst/>
                <a:latin typeface="Arial" panose="020B0604020202020204" pitchFamily="34" charset="0"/>
              </a:rPr>
              <a:t>bydd</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bywyd</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yn</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eu</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cynnig</a:t>
            </a:r>
            <a:r>
              <a:rPr lang="en-GB" b="0" i="0" dirty="0">
                <a:solidFill>
                  <a:srgbClr val="1F1F1F"/>
                </a:solidFill>
                <a:effectLst/>
                <a:latin typeface="Arial" panose="020B0604020202020204" pitchFamily="34" charset="0"/>
              </a:rPr>
              <a:t>.</a:t>
            </a:r>
          </a:p>
          <a:p>
            <a:pPr algn="l" fontAlgn="base"/>
            <a:r>
              <a:rPr lang="en-GB" b="0" i="0" dirty="0" err="1">
                <a:solidFill>
                  <a:srgbClr val="1F1F1F"/>
                </a:solidFill>
                <a:effectLst/>
                <a:latin typeface="Arial" panose="020B0604020202020204" pitchFamily="34" charset="0"/>
              </a:rPr>
              <a:t>Bydd</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lefelau</a:t>
            </a:r>
            <a:r>
              <a:rPr lang="en-GB" b="0" i="0" dirty="0">
                <a:solidFill>
                  <a:srgbClr val="1F1F1F"/>
                </a:solidFill>
                <a:effectLst/>
                <a:latin typeface="Arial" panose="020B0604020202020204" pitchFamily="34" charset="0"/>
              </a:rPr>
              <a:t> da o les </a:t>
            </a:r>
            <a:r>
              <a:rPr lang="en-GB" b="0" i="0" dirty="0" err="1">
                <a:solidFill>
                  <a:srgbClr val="1F1F1F"/>
                </a:solidFill>
                <a:effectLst/>
                <a:latin typeface="Arial" panose="020B0604020202020204" pitchFamily="34" charset="0"/>
              </a:rPr>
              <a:t>yn</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grymuso</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dysgwyr</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i</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gymryd</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cyfrifoldeb</a:t>
            </a:r>
            <a:r>
              <a:rPr lang="en-GB" b="0" i="0" dirty="0">
                <a:solidFill>
                  <a:srgbClr val="1F1F1F"/>
                </a:solidFill>
                <a:effectLst/>
                <a:latin typeface="Arial" panose="020B0604020202020204" pitchFamily="34" charset="0"/>
              </a:rPr>
              <a:t> am </a:t>
            </a:r>
            <a:r>
              <a:rPr lang="en-GB" b="0" i="0" dirty="0" err="1">
                <a:solidFill>
                  <a:srgbClr val="1F1F1F"/>
                </a:solidFill>
                <a:effectLst/>
                <a:latin typeface="Arial" panose="020B0604020202020204" pitchFamily="34" charset="0"/>
              </a:rPr>
              <a:t>eu</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bywydau</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eu</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hunain</a:t>
            </a:r>
            <a:r>
              <a:rPr lang="en-GB" b="0" i="0" dirty="0">
                <a:solidFill>
                  <a:srgbClr val="1F1F1F"/>
                </a:solidFill>
                <a:effectLst/>
                <a:latin typeface="Arial" panose="020B0604020202020204" pitchFamily="34" charset="0"/>
              </a:rPr>
              <a:t> ac </a:t>
            </a:r>
            <a:r>
              <a:rPr lang="en-GB" b="0" i="0" dirty="0" err="1">
                <a:solidFill>
                  <a:srgbClr val="1F1F1F"/>
                </a:solidFill>
                <a:effectLst/>
                <a:latin typeface="Arial" panose="020B0604020202020204" pitchFamily="34" charset="0"/>
              </a:rPr>
              <a:t>i</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gael</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dylanwad</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cadarnhaol</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ar</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fywydau</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pobl</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eraill</a:t>
            </a:r>
            <a:r>
              <a:rPr lang="en-GB" b="0" i="0" dirty="0">
                <a:solidFill>
                  <a:srgbClr val="1F1F1F"/>
                </a:solidFill>
                <a:effectLst/>
                <a:latin typeface="Arial" panose="020B0604020202020204" pitchFamily="34" charset="0"/>
              </a:rPr>
              <a:t>. Mae </a:t>
            </a:r>
            <a:r>
              <a:rPr lang="en-GB" b="0" i="0" dirty="0" err="1">
                <a:solidFill>
                  <a:srgbClr val="1F1F1F"/>
                </a:solidFill>
                <a:effectLst/>
                <a:latin typeface="Arial" panose="020B0604020202020204" pitchFamily="34" charset="0"/>
              </a:rPr>
              <a:t>ysgol</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deg</a:t>
            </a:r>
            <a:r>
              <a:rPr lang="en-GB" b="0" i="0" dirty="0">
                <a:solidFill>
                  <a:srgbClr val="1F1F1F"/>
                </a:solidFill>
                <a:effectLst/>
                <a:latin typeface="Arial" panose="020B0604020202020204" pitchFamily="34" charset="0"/>
              </a:rPr>
              <a:t> a </a:t>
            </a:r>
            <a:r>
              <a:rPr lang="en-GB" b="0" i="0" dirty="0" err="1">
                <a:solidFill>
                  <a:srgbClr val="1F1F1F"/>
                </a:solidFill>
                <a:effectLst/>
                <a:latin typeface="Arial" panose="020B0604020202020204" pitchFamily="34" charset="0"/>
              </a:rPr>
              <a:t>chynhwysol</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yn</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ystyried</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yr</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heriau</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unigryw</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sy'n</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wynebu</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dysgwyr</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unigol</a:t>
            </a:r>
            <a:r>
              <a:rPr lang="en-GB" b="0" i="0" dirty="0">
                <a:solidFill>
                  <a:srgbClr val="1F1F1F"/>
                </a:solidFill>
                <a:effectLst/>
                <a:latin typeface="Arial" panose="020B0604020202020204" pitchFamily="34" charset="0"/>
              </a:rPr>
              <a:t> ac </a:t>
            </a:r>
            <a:r>
              <a:rPr lang="en-GB" b="0" i="0" dirty="0" err="1">
                <a:solidFill>
                  <a:srgbClr val="1F1F1F"/>
                </a:solidFill>
                <a:effectLst/>
                <a:latin typeface="Arial" panose="020B0604020202020204" pitchFamily="34" charset="0"/>
              </a:rPr>
              <a:t>yn</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ymateb</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iddynt</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gan</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eu</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galluogi</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i</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wneud</a:t>
            </a:r>
            <a:r>
              <a:rPr lang="en-GB" b="0" i="0" dirty="0">
                <a:solidFill>
                  <a:srgbClr val="1F1F1F"/>
                </a:solidFill>
                <a:effectLst/>
                <a:latin typeface="Arial" panose="020B0604020202020204" pitchFamily="34" charset="0"/>
              </a:rPr>
              <a:t> </a:t>
            </a:r>
            <a:r>
              <a:rPr lang="en-GB" b="0" i="0" dirty="0" err="1">
                <a:solidFill>
                  <a:srgbClr val="1F1F1F"/>
                </a:solidFill>
                <a:effectLst/>
                <a:latin typeface="Arial" panose="020B0604020202020204" pitchFamily="34" charset="0"/>
              </a:rPr>
              <a:t>cynnydd</a:t>
            </a:r>
            <a:r>
              <a:rPr lang="en-GB" b="0" i="0" dirty="0">
                <a:solidFill>
                  <a:srgbClr val="1F1F1F"/>
                </a:solidFill>
                <a:effectLst/>
                <a:latin typeface="Arial" panose="020B0604020202020204" pitchFamily="34" charset="0"/>
              </a:rPr>
              <a:t> da.</a:t>
            </a:r>
          </a:p>
          <a:p>
            <a:r>
              <a:rPr lang="en-GB" dirty="0" err="1"/>
              <a:t>Llywodraeth</a:t>
            </a:r>
            <a:r>
              <a:rPr lang="en-GB" dirty="0"/>
              <a:t> Cymru (2021)</a:t>
            </a:r>
            <a:br>
              <a:rPr lang="en-GB" dirty="0"/>
            </a:br>
            <a:endParaRPr lang="en-GB" dirty="0"/>
          </a:p>
        </p:txBody>
      </p:sp>
      <p:sp>
        <p:nvSpPr>
          <p:cNvPr id="4" name="Content Placeholder 3">
            <a:extLst>
              <a:ext uri="{FF2B5EF4-FFF2-40B4-BE49-F238E27FC236}">
                <a16:creationId xmlns:a16="http://schemas.microsoft.com/office/drawing/2014/main" id="{BCB6227D-483E-4C75-8511-9A18C6D0D86D}"/>
              </a:ext>
            </a:extLst>
          </p:cNvPr>
          <p:cNvSpPr>
            <a:spLocks noGrp="1"/>
          </p:cNvSpPr>
          <p:nvPr>
            <p:ph sz="half" idx="2"/>
          </p:nvPr>
        </p:nvSpPr>
        <p:spPr>
          <a:xfrm>
            <a:off x="6172200" y="605790"/>
            <a:ext cx="5181600" cy="7109460"/>
          </a:xfrm>
        </p:spPr>
        <p:txBody>
          <a:bodyPr>
            <a:normAutofit fontScale="70000" lnSpcReduction="20000"/>
          </a:bodyPr>
          <a:lstStyle/>
          <a:p>
            <a:pPr algn="l" fontAlgn="base"/>
            <a:endParaRPr lang="en-GB" b="0" i="0" dirty="0">
              <a:solidFill>
                <a:srgbClr val="1F1F1F"/>
              </a:solidFill>
              <a:effectLst/>
              <a:latin typeface="inherit"/>
            </a:endParaRPr>
          </a:p>
          <a:p>
            <a:pPr algn="l" fontAlgn="base"/>
            <a:r>
              <a:rPr lang="en-GB" b="1" dirty="0">
                <a:solidFill>
                  <a:srgbClr val="1F1F1F"/>
                </a:solidFill>
                <a:latin typeface="Arial" panose="020B0604020202020204" pitchFamily="34" charset="0"/>
                <a:cs typeface="Arial" panose="020B0604020202020204" pitchFamily="34" charset="0"/>
              </a:rPr>
              <a:t>Why well-being, equity and inclusion matter</a:t>
            </a:r>
          </a:p>
          <a:p>
            <a:pPr algn="l" fontAlgn="base"/>
            <a:r>
              <a:rPr lang="en-GB" b="0" i="0" dirty="0">
                <a:solidFill>
                  <a:srgbClr val="1F1F1F"/>
                </a:solidFill>
                <a:effectLst/>
                <a:latin typeface="Arial" panose="020B0604020202020204" pitchFamily="34" charset="0"/>
                <a:cs typeface="Arial" panose="020B0604020202020204" pitchFamily="34" charset="0"/>
              </a:rPr>
              <a:t>Learners have the right to the best possible health and protection from harm. Good well-being is fundamental to learners’ progress and achievement. Learners need to experience physical, psychological, emotional and social well-being in order to thrive and engage successfully with their education, society and the opportunities that life presents.</a:t>
            </a:r>
          </a:p>
          <a:p>
            <a:pPr algn="l" fontAlgn="base"/>
            <a:r>
              <a:rPr lang="en-GB" b="0" i="0" dirty="0">
                <a:solidFill>
                  <a:srgbClr val="1F1F1F"/>
                </a:solidFill>
                <a:effectLst/>
                <a:latin typeface="Arial" panose="020B0604020202020204" pitchFamily="34" charset="0"/>
                <a:cs typeface="Arial" panose="020B0604020202020204" pitchFamily="34" charset="0"/>
              </a:rPr>
              <a:t>Good levels of well-being empower learners to take responsibility for their own lives and to have a positive influence on the lives of others. An equitable and inclusive school takes account of and responds to the unique challenges that present themselves to individual learners, enabling them to make good progress.</a:t>
            </a:r>
          </a:p>
          <a:p>
            <a:pPr algn="l" fontAlgn="base"/>
            <a:r>
              <a:rPr lang="en-GB" dirty="0">
                <a:solidFill>
                  <a:srgbClr val="1F1F1F"/>
                </a:solidFill>
                <a:latin typeface="Arial" panose="020B0604020202020204" pitchFamily="34" charset="0"/>
                <a:cs typeface="Arial" panose="020B0604020202020204" pitchFamily="34" charset="0"/>
              </a:rPr>
              <a:t>Welsh Government (2021)</a:t>
            </a:r>
            <a:endParaRPr lang="en-GB" b="0" i="0" dirty="0">
              <a:solidFill>
                <a:srgbClr val="1F1F1F"/>
              </a:solidFill>
              <a:effectLst/>
              <a:latin typeface="Arial" panose="020B0604020202020204" pitchFamily="34" charset="0"/>
              <a:cs typeface="Arial" panose="020B0604020202020204" pitchFamily="34" charset="0"/>
            </a:endParaRPr>
          </a:p>
          <a:p>
            <a:pPr marL="0" indent="0">
              <a:buNone/>
            </a:pPr>
            <a:br>
              <a:rPr lang="en-GB" b="0" i="0" dirty="0">
                <a:solidFill>
                  <a:srgbClr val="1F1F1F"/>
                </a:solidFill>
                <a:effectLst/>
                <a:latin typeface="Arial" panose="020B0604020202020204" pitchFamily="34" charset="0"/>
              </a:rPr>
            </a:br>
            <a:endParaRPr lang="en-GB" dirty="0"/>
          </a:p>
        </p:txBody>
      </p:sp>
      <p:pic>
        <p:nvPicPr>
          <p:cNvPr id="6" name="Graphic 5">
            <a:extLst>
              <a:ext uri="{FF2B5EF4-FFF2-40B4-BE49-F238E27FC236}">
                <a16:creationId xmlns:a16="http://schemas.microsoft.com/office/drawing/2014/main" id="{523F0493-4F4E-4C81-988B-25D703F60BF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895493" y="5729181"/>
            <a:ext cx="2838450" cy="838200"/>
          </a:xfrm>
          <a:prstGeom prst="rect">
            <a:avLst/>
          </a:prstGeom>
        </p:spPr>
      </p:pic>
    </p:spTree>
    <p:extLst>
      <p:ext uri="{BB962C8B-B14F-4D97-AF65-F5344CB8AC3E}">
        <p14:creationId xmlns:p14="http://schemas.microsoft.com/office/powerpoint/2010/main" val="38856003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01138-713E-4412-8AC5-644E07C21E62}"/>
              </a:ext>
            </a:extLst>
          </p:cNvPr>
          <p:cNvSpPr>
            <a:spLocks noGrp="1"/>
          </p:cNvSpPr>
          <p:nvPr>
            <p:ph type="title"/>
          </p:nvPr>
        </p:nvSpPr>
        <p:spPr/>
        <p:txBody>
          <a:bodyPr>
            <a:normAutofit/>
          </a:bodyPr>
          <a:lstStyle/>
          <a:p>
            <a:r>
              <a:rPr lang="en-GB" sz="3600" dirty="0"/>
              <a:t>Beth all </a:t>
            </a:r>
            <a:r>
              <a:rPr lang="en-GB" sz="3600" dirty="0" err="1"/>
              <a:t>lleoliadau</a:t>
            </a:r>
            <a:r>
              <a:rPr lang="en-GB" sz="3600" dirty="0"/>
              <a:t> </a:t>
            </a:r>
            <a:r>
              <a:rPr lang="en-GB" sz="3600" dirty="0" err="1"/>
              <a:t>wneud</a:t>
            </a:r>
            <a:r>
              <a:rPr lang="en-GB" sz="3600" dirty="0"/>
              <a:t>? /  What settings can do?</a:t>
            </a:r>
          </a:p>
        </p:txBody>
      </p:sp>
      <p:sp>
        <p:nvSpPr>
          <p:cNvPr id="3" name="Content Placeholder 2">
            <a:extLst>
              <a:ext uri="{FF2B5EF4-FFF2-40B4-BE49-F238E27FC236}">
                <a16:creationId xmlns:a16="http://schemas.microsoft.com/office/drawing/2014/main" id="{5898C3B7-06E1-42D9-AEB2-B7F24CF91013}"/>
              </a:ext>
            </a:extLst>
          </p:cNvPr>
          <p:cNvSpPr>
            <a:spLocks noGrp="1"/>
          </p:cNvSpPr>
          <p:nvPr>
            <p:ph sz="half" idx="1"/>
          </p:nvPr>
        </p:nvSpPr>
        <p:spPr/>
        <p:txBody>
          <a:bodyPr>
            <a:normAutofit fontScale="77500" lnSpcReduction="20000"/>
          </a:bodyPr>
          <a:lstStyle/>
          <a:p>
            <a:r>
              <a:rPr lang="en-GB" dirty="0" err="1"/>
              <a:t>Creu</a:t>
            </a:r>
            <a:r>
              <a:rPr lang="en-GB" dirty="0"/>
              <a:t> </a:t>
            </a:r>
            <a:r>
              <a:rPr lang="en-GB" dirty="0" err="1"/>
              <a:t>amgylchedd</a:t>
            </a:r>
            <a:r>
              <a:rPr lang="en-GB" dirty="0"/>
              <a:t> </a:t>
            </a:r>
            <a:r>
              <a:rPr lang="en-GB" dirty="0" err="1"/>
              <a:t>ysgol</a:t>
            </a:r>
            <a:r>
              <a:rPr lang="en-GB" dirty="0"/>
              <a:t> </a:t>
            </a:r>
            <a:r>
              <a:rPr lang="en-GB" dirty="0" err="1"/>
              <a:t>gyfan</a:t>
            </a:r>
            <a:r>
              <a:rPr lang="en-GB" dirty="0"/>
              <a:t> </a:t>
            </a:r>
            <a:r>
              <a:rPr lang="en-GB" dirty="0" err="1"/>
              <a:t>sy'n</a:t>
            </a:r>
            <a:r>
              <a:rPr lang="en-GB" dirty="0"/>
              <a:t> </a:t>
            </a:r>
            <a:r>
              <a:rPr lang="en-GB" dirty="0" err="1"/>
              <a:t>pwysleisio</a:t>
            </a:r>
            <a:r>
              <a:rPr lang="en-GB" dirty="0"/>
              <a:t> </a:t>
            </a:r>
            <a:r>
              <a:rPr lang="en-GB" dirty="0" err="1"/>
              <a:t>cynhwysiant</a:t>
            </a:r>
            <a:r>
              <a:rPr lang="en-GB" dirty="0"/>
              <a:t> a </a:t>
            </a:r>
            <a:r>
              <a:rPr lang="en-GB" dirty="0" err="1"/>
              <a:t>chydweithrediad</a:t>
            </a:r>
            <a:endParaRPr lang="en-GB" dirty="0"/>
          </a:p>
          <a:p>
            <a:r>
              <a:rPr lang="en-GB" dirty="0"/>
              <a:t>Bod â </a:t>
            </a:r>
            <a:r>
              <a:rPr lang="en-GB" dirty="0" err="1"/>
              <a:t>dyheadau</a:t>
            </a:r>
            <a:r>
              <a:rPr lang="en-GB" dirty="0"/>
              <a:t> </a:t>
            </a:r>
            <a:r>
              <a:rPr lang="en-GB" dirty="0" err="1"/>
              <a:t>uchel</a:t>
            </a:r>
            <a:r>
              <a:rPr lang="en-GB" dirty="0"/>
              <a:t> </a:t>
            </a:r>
            <a:r>
              <a:rPr lang="en-GB" dirty="0" err="1"/>
              <a:t>ar</a:t>
            </a:r>
            <a:r>
              <a:rPr lang="en-GB" dirty="0"/>
              <a:t> </a:t>
            </a:r>
            <a:r>
              <a:rPr lang="en-GB" dirty="0" err="1"/>
              <a:t>gyfer</a:t>
            </a:r>
            <a:r>
              <a:rPr lang="en-GB" dirty="0"/>
              <a:t> </a:t>
            </a:r>
            <a:r>
              <a:rPr lang="en-GB" dirty="0" err="1"/>
              <a:t>pob</a:t>
            </a:r>
            <a:r>
              <a:rPr lang="en-GB" dirty="0"/>
              <a:t> </a:t>
            </a:r>
            <a:r>
              <a:rPr lang="en-GB" dirty="0" err="1"/>
              <a:t>plentyn</a:t>
            </a:r>
            <a:r>
              <a:rPr lang="en-GB" dirty="0"/>
              <a:t> a </a:t>
            </a:r>
            <a:r>
              <a:rPr lang="en-GB" dirty="0" err="1"/>
              <a:t>pherson</a:t>
            </a:r>
            <a:r>
              <a:rPr lang="en-GB" dirty="0"/>
              <a:t> </a:t>
            </a:r>
            <a:r>
              <a:rPr lang="en-GB" dirty="0" err="1"/>
              <a:t>ifanc</a:t>
            </a:r>
            <a:r>
              <a:rPr lang="en-GB" dirty="0"/>
              <a:t>.</a:t>
            </a:r>
          </a:p>
          <a:p>
            <a:r>
              <a:rPr lang="en-GB" dirty="0" err="1"/>
              <a:t>Darparu</a:t>
            </a:r>
            <a:r>
              <a:rPr lang="en-GB" dirty="0"/>
              <a:t> </a:t>
            </a:r>
            <a:r>
              <a:rPr lang="en-GB" dirty="0" err="1"/>
              <a:t>rhaglenni</a:t>
            </a:r>
            <a:r>
              <a:rPr lang="en-GB" dirty="0"/>
              <a:t> </a:t>
            </a:r>
            <a:r>
              <a:rPr lang="en-GB" dirty="0" err="1"/>
              <a:t>sgiliau</a:t>
            </a:r>
            <a:r>
              <a:rPr lang="en-GB" dirty="0"/>
              <a:t> </a:t>
            </a:r>
            <a:r>
              <a:rPr lang="en-GB" dirty="0" err="1"/>
              <a:t>cymdeithasol</a:t>
            </a:r>
            <a:r>
              <a:rPr lang="en-GB" dirty="0"/>
              <a:t> ac </a:t>
            </a:r>
            <a:r>
              <a:rPr lang="en-GB" dirty="0" err="1"/>
              <a:t>emosiynol</a:t>
            </a:r>
            <a:r>
              <a:rPr lang="en-GB" dirty="0"/>
              <a:t> </a:t>
            </a:r>
            <a:r>
              <a:rPr lang="en-GB" dirty="0" err="1"/>
              <a:t>sy'n</a:t>
            </a:r>
            <a:r>
              <a:rPr lang="en-GB" dirty="0"/>
              <a:t> </a:t>
            </a:r>
            <a:r>
              <a:rPr lang="en-GB" dirty="0" err="1"/>
              <a:t>anelu</a:t>
            </a:r>
            <a:r>
              <a:rPr lang="en-GB" dirty="0"/>
              <a:t> at </a:t>
            </a:r>
            <a:r>
              <a:rPr lang="en-GB" dirty="0" err="1"/>
              <a:t>feithrin</a:t>
            </a:r>
            <a:r>
              <a:rPr lang="en-GB" dirty="0"/>
              <a:t> </a:t>
            </a:r>
            <a:r>
              <a:rPr lang="en-GB" dirty="0" err="1"/>
              <a:t>gwydnwch</a:t>
            </a:r>
            <a:endParaRPr lang="en-GB" dirty="0"/>
          </a:p>
          <a:p>
            <a:r>
              <a:rPr lang="en-GB" dirty="0" err="1"/>
              <a:t>Creu</a:t>
            </a:r>
            <a:r>
              <a:rPr lang="en-GB" dirty="0"/>
              <a:t> </a:t>
            </a:r>
            <a:r>
              <a:rPr lang="en-GB" dirty="0" err="1"/>
              <a:t>adolygiad</a:t>
            </a:r>
            <a:r>
              <a:rPr lang="en-GB" dirty="0"/>
              <a:t> </a:t>
            </a:r>
            <a:r>
              <a:rPr lang="en-GB" dirty="0" err="1"/>
              <a:t>rheolaidd</a:t>
            </a:r>
            <a:r>
              <a:rPr lang="en-GB" dirty="0"/>
              <a:t> o CDU </a:t>
            </a:r>
            <a:r>
              <a:rPr lang="en-GB" dirty="0" err="1"/>
              <a:t>sy'n</a:t>
            </a:r>
            <a:r>
              <a:rPr lang="en-GB" dirty="0"/>
              <a:t> </a:t>
            </a:r>
            <a:r>
              <a:rPr lang="en-GB" dirty="0" err="1"/>
              <a:t>adeiladu</a:t>
            </a:r>
            <a:r>
              <a:rPr lang="en-GB" dirty="0"/>
              <a:t> </a:t>
            </a:r>
            <a:r>
              <a:rPr lang="en-GB" dirty="0" err="1"/>
              <a:t>sgiliau</a:t>
            </a:r>
            <a:r>
              <a:rPr lang="en-GB" dirty="0"/>
              <a:t> gam </a:t>
            </a:r>
            <a:r>
              <a:rPr lang="en-GB" dirty="0" err="1"/>
              <a:t>wrth</a:t>
            </a:r>
            <a:r>
              <a:rPr lang="en-GB" dirty="0"/>
              <a:t> gam </a:t>
            </a:r>
            <a:r>
              <a:rPr lang="en-GB" dirty="0" err="1"/>
              <a:t>i</a:t>
            </a:r>
            <a:r>
              <a:rPr lang="en-GB" dirty="0"/>
              <a:t> </a:t>
            </a:r>
            <a:r>
              <a:rPr lang="en-GB" dirty="0" err="1"/>
              <a:t>wella</a:t>
            </a:r>
            <a:r>
              <a:rPr lang="en-GB" dirty="0"/>
              <a:t> </a:t>
            </a:r>
            <a:r>
              <a:rPr lang="en-GB" dirty="0" err="1"/>
              <a:t>llwyddiant</a:t>
            </a:r>
            <a:r>
              <a:rPr lang="en-GB" dirty="0"/>
              <a:t> </a:t>
            </a:r>
          </a:p>
          <a:p>
            <a:r>
              <a:rPr lang="en-GB" dirty="0" err="1"/>
              <a:t>Sicrhau</a:t>
            </a:r>
            <a:r>
              <a:rPr lang="en-GB" dirty="0"/>
              <a:t> bod </a:t>
            </a:r>
            <a:r>
              <a:rPr lang="en-GB" dirty="0" err="1"/>
              <a:t>disgyblion</a:t>
            </a:r>
            <a:r>
              <a:rPr lang="en-GB" dirty="0"/>
              <a:t> </a:t>
            </a:r>
            <a:r>
              <a:rPr lang="en-GB" dirty="0" err="1"/>
              <a:t>yn</a:t>
            </a:r>
            <a:r>
              <a:rPr lang="en-GB" dirty="0"/>
              <a:t> </a:t>
            </a:r>
            <a:r>
              <a:rPr lang="en-GB" dirty="0" err="1"/>
              <a:t>gwerthfawrogi</a:t>
            </a:r>
            <a:r>
              <a:rPr lang="en-GB" dirty="0"/>
              <a:t> </a:t>
            </a:r>
            <a:r>
              <a:rPr lang="en-GB" dirty="0" err="1"/>
              <a:t>gwahaniaeth</a:t>
            </a:r>
            <a:endParaRPr lang="en-GB" dirty="0"/>
          </a:p>
          <a:p>
            <a:r>
              <a:rPr lang="en-GB" dirty="0" err="1"/>
              <a:t>Gwersi</a:t>
            </a:r>
            <a:r>
              <a:rPr lang="en-GB" dirty="0"/>
              <a:t> Iechyd a </a:t>
            </a:r>
            <a:r>
              <a:rPr lang="en-GB" dirty="0" err="1"/>
              <a:t>Lles</a:t>
            </a:r>
            <a:r>
              <a:rPr lang="en-GB" dirty="0"/>
              <a:t> o </a:t>
            </a:r>
            <a:r>
              <a:rPr lang="en-GB" dirty="0" err="1"/>
              <a:t>ansawdd</a:t>
            </a:r>
            <a:r>
              <a:rPr lang="en-GB" dirty="0"/>
              <a:t> da </a:t>
            </a:r>
            <a:r>
              <a:rPr lang="en-GB" dirty="0" err="1"/>
              <a:t>sy'n</a:t>
            </a:r>
            <a:r>
              <a:rPr lang="en-GB" dirty="0"/>
              <a:t> </a:t>
            </a:r>
            <a:r>
              <a:rPr lang="en-GB" dirty="0" err="1"/>
              <a:t>hyrwyddo</a:t>
            </a:r>
            <a:r>
              <a:rPr lang="en-GB" dirty="0"/>
              <a:t> </a:t>
            </a:r>
            <a:r>
              <a:rPr lang="en-GB" dirty="0" err="1"/>
              <a:t>perthnasoedd</a:t>
            </a:r>
            <a:r>
              <a:rPr lang="en-GB" dirty="0"/>
              <a:t> ac </a:t>
            </a:r>
            <a:r>
              <a:rPr lang="en-GB" dirty="0" err="1"/>
              <a:t>amrywiaeth</a:t>
            </a:r>
            <a:endParaRPr lang="en-GB" dirty="0"/>
          </a:p>
          <a:p>
            <a:endParaRPr lang="en-GB" dirty="0"/>
          </a:p>
          <a:p>
            <a:endParaRPr lang="en-GB" dirty="0"/>
          </a:p>
        </p:txBody>
      </p:sp>
      <p:sp>
        <p:nvSpPr>
          <p:cNvPr id="4" name="Content Placeholder 3">
            <a:extLst>
              <a:ext uri="{FF2B5EF4-FFF2-40B4-BE49-F238E27FC236}">
                <a16:creationId xmlns:a16="http://schemas.microsoft.com/office/drawing/2014/main" id="{2EBB91BE-D668-4ED6-9722-E86F17B276A9}"/>
              </a:ext>
            </a:extLst>
          </p:cNvPr>
          <p:cNvSpPr>
            <a:spLocks noGrp="1"/>
          </p:cNvSpPr>
          <p:nvPr>
            <p:ph sz="half" idx="2"/>
          </p:nvPr>
        </p:nvSpPr>
        <p:spPr/>
        <p:txBody>
          <a:bodyPr>
            <a:normAutofit fontScale="77500" lnSpcReduction="20000"/>
          </a:bodyPr>
          <a:lstStyle/>
          <a:p>
            <a:r>
              <a:rPr lang="en-GB" dirty="0"/>
              <a:t>Create a whole-school environment emphasising inclusion and cooperation</a:t>
            </a:r>
          </a:p>
          <a:p>
            <a:r>
              <a:rPr lang="en-GB" dirty="0"/>
              <a:t>Have high aspirations for all children and young people.</a:t>
            </a:r>
          </a:p>
          <a:p>
            <a:r>
              <a:rPr lang="en-GB" dirty="0"/>
              <a:t>Deliver social and emotional skills programmes which aim to build resilience</a:t>
            </a:r>
          </a:p>
          <a:p>
            <a:r>
              <a:rPr lang="en-GB" dirty="0"/>
              <a:t>Create regularly review an IDP that builds skills step by step to improve success </a:t>
            </a:r>
          </a:p>
          <a:p>
            <a:r>
              <a:rPr lang="en-GB" dirty="0"/>
              <a:t>Ensure pupils value difference</a:t>
            </a:r>
          </a:p>
          <a:p>
            <a:r>
              <a:rPr lang="en-GB" dirty="0"/>
              <a:t>Good quality Health and Well-being lessons promoting relationships and diversity</a:t>
            </a:r>
          </a:p>
          <a:p>
            <a:pPr marL="0" indent="0">
              <a:buNone/>
            </a:pPr>
            <a:endParaRPr lang="en-GB" dirty="0"/>
          </a:p>
        </p:txBody>
      </p:sp>
    </p:spTree>
    <p:extLst>
      <p:ext uri="{BB962C8B-B14F-4D97-AF65-F5344CB8AC3E}">
        <p14:creationId xmlns:p14="http://schemas.microsoft.com/office/powerpoint/2010/main" val="29597063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7A7B9-7D14-4E7F-9B84-6C3FC205C599}"/>
              </a:ext>
            </a:extLst>
          </p:cNvPr>
          <p:cNvSpPr>
            <a:spLocks noGrp="1"/>
          </p:cNvSpPr>
          <p:nvPr>
            <p:ph type="title"/>
          </p:nvPr>
        </p:nvSpPr>
        <p:spPr>
          <a:xfrm>
            <a:off x="297951" y="365125"/>
            <a:ext cx="11671441" cy="1325563"/>
          </a:xfrm>
        </p:spPr>
        <p:txBody>
          <a:bodyPr/>
          <a:lstStyle/>
          <a:p>
            <a:r>
              <a:rPr lang="en-GB" sz="4400" dirty="0"/>
              <a:t>Beth all </a:t>
            </a:r>
            <a:r>
              <a:rPr lang="en-GB" sz="4400" dirty="0" err="1"/>
              <a:t>lleoliadau</a:t>
            </a:r>
            <a:r>
              <a:rPr lang="en-GB" sz="4400" dirty="0"/>
              <a:t> </a:t>
            </a:r>
            <a:r>
              <a:rPr lang="en-GB" sz="4400" dirty="0" err="1"/>
              <a:t>wneud</a:t>
            </a:r>
            <a:r>
              <a:rPr lang="en-GB" sz="4400" dirty="0"/>
              <a:t>?/What settings can do?</a:t>
            </a:r>
            <a:endParaRPr lang="en-GB" dirty="0"/>
          </a:p>
        </p:txBody>
      </p:sp>
      <p:sp>
        <p:nvSpPr>
          <p:cNvPr id="3" name="Content Placeholder 2">
            <a:extLst>
              <a:ext uri="{FF2B5EF4-FFF2-40B4-BE49-F238E27FC236}">
                <a16:creationId xmlns:a16="http://schemas.microsoft.com/office/drawing/2014/main" id="{B4A37EEB-71F9-45D9-A69A-5EAC6133865C}"/>
              </a:ext>
            </a:extLst>
          </p:cNvPr>
          <p:cNvSpPr>
            <a:spLocks noGrp="1"/>
          </p:cNvSpPr>
          <p:nvPr>
            <p:ph sz="half" idx="1"/>
          </p:nvPr>
        </p:nvSpPr>
        <p:spPr>
          <a:xfrm>
            <a:off x="478605" y="1541123"/>
            <a:ext cx="5181600" cy="5388796"/>
          </a:xfrm>
        </p:spPr>
        <p:txBody>
          <a:bodyPr>
            <a:normAutofit fontScale="77500" lnSpcReduction="20000"/>
          </a:bodyPr>
          <a:lstStyle/>
          <a:p>
            <a:r>
              <a:rPr lang="en-GB" dirty="0" err="1"/>
              <a:t>Cefnogi</a:t>
            </a:r>
            <a:r>
              <a:rPr lang="en-GB" dirty="0"/>
              <a:t> plant a </a:t>
            </a:r>
            <a:r>
              <a:rPr lang="en-GB" dirty="0" err="1"/>
              <a:t>phobl</a:t>
            </a:r>
            <a:r>
              <a:rPr lang="en-GB" dirty="0"/>
              <a:t> </a:t>
            </a:r>
            <a:r>
              <a:rPr lang="en-GB" dirty="0" err="1"/>
              <a:t>ifanc</a:t>
            </a:r>
            <a:r>
              <a:rPr lang="en-GB" dirty="0"/>
              <a:t> ag ADY </a:t>
            </a:r>
            <a:r>
              <a:rPr lang="en-GB" dirty="0" err="1"/>
              <a:t>i</a:t>
            </a:r>
            <a:r>
              <a:rPr lang="en-GB" dirty="0"/>
              <a:t> </a:t>
            </a:r>
            <a:r>
              <a:rPr lang="en-GB" dirty="0" err="1"/>
              <a:t>deimlo</a:t>
            </a:r>
            <a:r>
              <a:rPr lang="en-GB" dirty="0"/>
              <a:t> </a:t>
            </a:r>
            <a:r>
              <a:rPr lang="en-GB" dirty="0" err="1"/>
              <a:t>eu</a:t>
            </a:r>
            <a:r>
              <a:rPr lang="en-GB" dirty="0"/>
              <a:t> bod </a:t>
            </a:r>
            <a:r>
              <a:rPr lang="en-GB" dirty="0" err="1"/>
              <a:t>yn</a:t>
            </a:r>
            <a:r>
              <a:rPr lang="en-GB" dirty="0"/>
              <a:t> </a:t>
            </a:r>
            <a:r>
              <a:rPr lang="en-GB" dirty="0" err="1"/>
              <a:t>cael</a:t>
            </a:r>
            <a:r>
              <a:rPr lang="en-GB" dirty="0"/>
              <a:t> </a:t>
            </a:r>
            <a:r>
              <a:rPr lang="en-GB" dirty="0" err="1"/>
              <a:t>eu</a:t>
            </a:r>
            <a:r>
              <a:rPr lang="en-GB" dirty="0"/>
              <a:t> </a:t>
            </a:r>
            <a:r>
              <a:rPr lang="en-GB" dirty="0" err="1"/>
              <a:t>derbyn</a:t>
            </a:r>
            <a:r>
              <a:rPr lang="en-GB" dirty="0"/>
              <a:t> </a:t>
            </a:r>
            <a:r>
              <a:rPr lang="en-GB" dirty="0" err="1"/>
              <a:t>a'u</a:t>
            </a:r>
            <a:r>
              <a:rPr lang="en-GB" dirty="0"/>
              <a:t> </a:t>
            </a:r>
            <a:r>
              <a:rPr lang="en-GB" dirty="0" err="1"/>
              <a:t>perthyn</a:t>
            </a:r>
            <a:endParaRPr lang="en-GB" dirty="0"/>
          </a:p>
          <a:p>
            <a:r>
              <a:rPr lang="en-GB" dirty="0" err="1"/>
              <a:t>Mynd</a:t>
            </a:r>
            <a:r>
              <a:rPr lang="en-GB" dirty="0"/>
              <a:t> </a:t>
            </a:r>
            <a:r>
              <a:rPr lang="en-GB" dirty="0" err="1"/>
              <a:t>i'r</a:t>
            </a:r>
            <a:r>
              <a:rPr lang="en-GB" dirty="0"/>
              <a:t> </a:t>
            </a:r>
            <a:r>
              <a:rPr lang="en-GB" dirty="0" err="1"/>
              <a:t>afael</a:t>
            </a:r>
            <a:r>
              <a:rPr lang="en-GB" dirty="0"/>
              <a:t> â </a:t>
            </a:r>
            <a:r>
              <a:rPr lang="en-GB" dirty="0" err="1"/>
              <a:t>bwlio</a:t>
            </a:r>
            <a:r>
              <a:rPr lang="en-GB" dirty="0"/>
              <a:t> a </a:t>
            </a:r>
            <a:r>
              <a:rPr lang="en-GB" dirty="0" err="1"/>
              <a:t>gwahaniaethu</a:t>
            </a:r>
            <a:endParaRPr lang="en-GB" dirty="0"/>
          </a:p>
          <a:p>
            <a:r>
              <a:rPr lang="en-GB" dirty="0" err="1"/>
              <a:t>Gweld</a:t>
            </a:r>
            <a:r>
              <a:rPr lang="en-GB" dirty="0"/>
              <a:t> plant a </a:t>
            </a:r>
            <a:r>
              <a:rPr lang="en-GB" dirty="0" err="1"/>
              <a:t>phobl</a:t>
            </a:r>
            <a:r>
              <a:rPr lang="en-GB" dirty="0"/>
              <a:t> </a:t>
            </a:r>
            <a:r>
              <a:rPr lang="en-GB" dirty="0" err="1"/>
              <a:t>ifanc</a:t>
            </a:r>
            <a:r>
              <a:rPr lang="en-GB" dirty="0"/>
              <a:t> </a:t>
            </a:r>
            <a:r>
              <a:rPr lang="en-GB" dirty="0" err="1"/>
              <a:t>yn</a:t>
            </a:r>
            <a:r>
              <a:rPr lang="en-GB" dirty="0"/>
              <a:t> </a:t>
            </a:r>
            <a:r>
              <a:rPr lang="en-GB" dirty="0" err="1"/>
              <a:t>gyffredinol</a:t>
            </a:r>
            <a:r>
              <a:rPr lang="en-GB" dirty="0"/>
              <a:t> </a:t>
            </a:r>
            <a:r>
              <a:rPr lang="en-GB" dirty="0" err="1"/>
              <a:t>yn</a:t>
            </a:r>
            <a:r>
              <a:rPr lang="en-GB" dirty="0"/>
              <a:t> </a:t>
            </a:r>
            <a:r>
              <a:rPr lang="en-GB" dirty="0" err="1"/>
              <a:t>hytrach</a:t>
            </a:r>
            <a:r>
              <a:rPr lang="en-GB" dirty="0"/>
              <a:t> </a:t>
            </a:r>
            <a:r>
              <a:rPr lang="en-GB" dirty="0" err="1"/>
              <a:t>na</a:t>
            </a:r>
            <a:r>
              <a:rPr lang="en-GB" dirty="0"/>
              <a:t> </a:t>
            </a:r>
            <a:r>
              <a:rPr lang="en-GB" dirty="0" err="1"/>
              <a:t>chanolbwyntio</a:t>
            </a:r>
            <a:r>
              <a:rPr lang="en-GB" dirty="0"/>
              <a:t> </a:t>
            </a:r>
            <a:r>
              <a:rPr lang="en-GB" dirty="0" err="1"/>
              <a:t>ar</a:t>
            </a:r>
            <a:r>
              <a:rPr lang="en-GB" dirty="0"/>
              <a:t> </a:t>
            </a:r>
            <a:r>
              <a:rPr lang="en-GB" dirty="0" err="1"/>
              <a:t>eu</a:t>
            </a:r>
            <a:r>
              <a:rPr lang="en-GB" dirty="0"/>
              <a:t> </a:t>
            </a:r>
            <a:r>
              <a:rPr lang="en-GB" dirty="0" err="1"/>
              <a:t>hanabledd</a:t>
            </a:r>
            <a:r>
              <a:rPr lang="en-GB" dirty="0"/>
              <a:t> neu </a:t>
            </a:r>
            <a:r>
              <a:rPr lang="en-GB" dirty="0" err="1"/>
              <a:t>salwch</a:t>
            </a:r>
            <a:r>
              <a:rPr lang="en-GB" dirty="0"/>
              <a:t> </a:t>
            </a:r>
            <a:r>
              <a:rPr lang="en-GB" dirty="0" err="1"/>
              <a:t>yn</a:t>
            </a:r>
            <a:r>
              <a:rPr lang="en-GB" dirty="0"/>
              <a:t> </a:t>
            </a:r>
            <a:r>
              <a:rPr lang="en-GB" dirty="0" err="1"/>
              <a:t>unig</a:t>
            </a:r>
            <a:endParaRPr lang="en-GB" dirty="0"/>
          </a:p>
          <a:p>
            <a:r>
              <a:rPr lang="en-GB" dirty="0"/>
              <a:t>Bod </a:t>
            </a:r>
            <a:r>
              <a:rPr lang="en-GB" dirty="0" err="1"/>
              <a:t>yn</a:t>
            </a:r>
            <a:r>
              <a:rPr lang="en-GB" dirty="0"/>
              <a:t> </a:t>
            </a:r>
            <a:r>
              <a:rPr lang="en-GB" dirty="0" err="1"/>
              <a:t>ymwybodol</a:t>
            </a:r>
            <a:r>
              <a:rPr lang="en-GB" dirty="0"/>
              <a:t> o </a:t>
            </a:r>
            <a:r>
              <a:rPr lang="en-GB" dirty="0" err="1"/>
              <a:t>arwyddion</a:t>
            </a:r>
            <a:r>
              <a:rPr lang="en-GB" dirty="0"/>
              <a:t> </a:t>
            </a:r>
            <a:r>
              <a:rPr lang="en-GB" dirty="0" err="1"/>
              <a:t>cynnar</a:t>
            </a:r>
            <a:r>
              <a:rPr lang="en-GB" dirty="0"/>
              <a:t> o </a:t>
            </a:r>
            <a:r>
              <a:rPr lang="en-GB" dirty="0" err="1"/>
              <a:t>risg</a:t>
            </a:r>
            <a:r>
              <a:rPr lang="en-GB" dirty="0"/>
              <a:t> </a:t>
            </a:r>
            <a:r>
              <a:rPr lang="en-GB" dirty="0" err="1"/>
              <a:t>gynyddol</a:t>
            </a:r>
            <a:r>
              <a:rPr lang="en-GB" dirty="0"/>
              <a:t> </a:t>
            </a:r>
            <a:r>
              <a:rPr lang="en-GB" dirty="0" err="1"/>
              <a:t>i</a:t>
            </a:r>
            <a:r>
              <a:rPr lang="en-GB" dirty="0"/>
              <a:t> iechyd </a:t>
            </a:r>
            <a:r>
              <a:rPr lang="en-GB" dirty="0" err="1"/>
              <a:t>meddwl</a:t>
            </a:r>
            <a:r>
              <a:rPr lang="en-GB" dirty="0"/>
              <a:t> a </a:t>
            </a:r>
            <a:r>
              <a:rPr lang="en-GB" dirty="0" err="1"/>
              <a:t>pharatoi</a:t>
            </a:r>
            <a:r>
              <a:rPr lang="en-GB" dirty="0"/>
              <a:t> </a:t>
            </a:r>
            <a:r>
              <a:rPr lang="en-GB" dirty="0" err="1"/>
              <a:t>ffactorau</a:t>
            </a:r>
            <a:r>
              <a:rPr lang="en-GB" dirty="0"/>
              <a:t> </a:t>
            </a:r>
            <a:r>
              <a:rPr lang="en-GB" dirty="0" err="1"/>
              <a:t>amddiffynnol</a:t>
            </a:r>
            <a:r>
              <a:rPr lang="en-GB" dirty="0"/>
              <a:t> </a:t>
            </a:r>
            <a:r>
              <a:rPr lang="en-GB" dirty="0" err="1"/>
              <a:t>i</a:t>
            </a:r>
            <a:r>
              <a:rPr lang="en-GB" dirty="0"/>
              <a:t> </a:t>
            </a:r>
            <a:r>
              <a:rPr lang="en-GB" dirty="0" err="1"/>
              <a:t>atal</a:t>
            </a:r>
            <a:r>
              <a:rPr lang="en-GB" dirty="0"/>
              <a:t> </a:t>
            </a:r>
            <a:r>
              <a:rPr lang="en-GB" dirty="0" err="1"/>
              <a:t>cynnydd</a:t>
            </a:r>
            <a:r>
              <a:rPr lang="en-GB" dirty="0"/>
              <a:t> </a:t>
            </a:r>
            <a:r>
              <a:rPr lang="en-GB" dirty="0" err="1"/>
              <a:t>pellach</a:t>
            </a:r>
            <a:endParaRPr lang="en-GB" dirty="0"/>
          </a:p>
          <a:p>
            <a:r>
              <a:rPr lang="en-GB" dirty="0" err="1"/>
              <a:t>Darparu</a:t>
            </a:r>
            <a:r>
              <a:rPr lang="en-GB" dirty="0"/>
              <a:t> </a:t>
            </a:r>
            <a:r>
              <a:rPr lang="en-GB" dirty="0" err="1"/>
              <a:t>cymorth</a:t>
            </a:r>
            <a:r>
              <a:rPr lang="en-GB" dirty="0"/>
              <a:t> </a:t>
            </a:r>
            <a:r>
              <a:rPr lang="en-GB" dirty="0" err="1"/>
              <a:t>ychwanegol</a:t>
            </a:r>
            <a:r>
              <a:rPr lang="en-GB" dirty="0"/>
              <a:t> </a:t>
            </a:r>
            <a:r>
              <a:rPr lang="en-GB" dirty="0" err="1"/>
              <a:t>e.e.</a:t>
            </a:r>
            <a:r>
              <a:rPr lang="en-GB" dirty="0"/>
              <a:t> </a:t>
            </a:r>
            <a:r>
              <a:rPr lang="en-GB" dirty="0" err="1"/>
              <a:t>drwy</a:t>
            </a:r>
            <a:r>
              <a:rPr lang="en-GB" dirty="0"/>
              <a:t> </a:t>
            </a:r>
            <a:r>
              <a:rPr lang="en-GB" dirty="0" err="1"/>
              <a:t>ofal</a:t>
            </a:r>
            <a:r>
              <a:rPr lang="en-GB" dirty="0"/>
              <a:t> </a:t>
            </a:r>
            <a:r>
              <a:rPr lang="en-GB" dirty="0" err="1"/>
              <a:t>bugeiliol</a:t>
            </a:r>
            <a:r>
              <a:rPr lang="en-GB" dirty="0"/>
              <a:t>/</a:t>
            </a:r>
            <a:r>
              <a:rPr lang="en-GB" dirty="0" err="1"/>
              <a:t>cwnsela</a:t>
            </a:r>
            <a:r>
              <a:rPr lang="en-GB" dirty="0"/>
              <a:t> </a:t>
            </a:r>
            <a:r>
              <a:rPr lang="en-GB" dirty="0" err="1"/>
              <a:t>mewn</a:t>
            </a:r>
            <a:r>
              <a:rPr lang="en-GB" dirty="0"/>
              <a:t> </a:t>
            </a:r>
            <a:r>
              <a:rPr lang="en-GB" dirty="0" err="1"/>
              <a:t>ysgolion</a:t>
            </a:r>
            <a:r>
              <a:rPr lang="en-GB" dirty="0"/>
              <a:t>, </a:t>
            </a:r>
            <a:r>
              <a:rPr lang="en-GB" dirty="0" err="1"/>
              <a:t>nyrsys</a:t>
            </a:r>
            <a:r>
              <a:rPr lang="en-GB" dirty="0"/>
              <a:t> </a:t>
            </a:r>
            <a:r>
              <a:rPr lang="en-GB" dirty="0" err="1"/>
              <a:t>ysgol</a:t>
            </a:r>
            <a:r>
              <a:rPr lang="en-GB" dirty="0"/>
              <a:t> neu </a:t>
            </a:r>
            <a:r>
              <a:rPr lang="en-GB" dirty="0" err="1"/>
              <a:t>drwy</a:t>
            </a:r>
            <a:r>
              <a:rPr lang="en-GB" dirty="0"/>
              <a:t> </a:t>
            </a:r>
            <a:r>
              <a:rPr lang="en-GB" dirty="0" err="1"/>
              <a:t>gyfeirio</a:t>
            </a:r>
            <a:r>
              <a:rPr lang="en-GB" dirty="0"/>
              <a:t> at </a:t>
            </a:r>
            <a:r>
              <a:rPr lang="en-GB" b="1" dirty="0" err="1"/>
              <a:t>asiantaethau</a:t>
            </a:r>
            <a:r>
              <a:rPr lang="en-GB" b="1" dirty="0"/>
              <a:t> </a:t>
            </a:r>
            <a:r>
              <a:rPr lang="en-GB" b="1" dirty="0" err="1"/>
              <a:t>allanol</a:t>
            </a:r>
            <a:r>
              <a:rPr lang="en-GB" b="1" dirty="0"/>
              <a:t>.</a:t>
            </a:r>
          </a:p>
          <a:p>
            <a:r>
              <a:rPr lang="en-GB" b="1" dirty="0"/>
              <a:t>Anna Freud National Centre for Children and Families / Mentally Healthy Schools</a:t>
            </a:r>
          </a:p>
          <a:p>
            <a:endParaRPr lang="en-GB" dirty="0"/>
          </a:p>
          <a:p>
            <a:endParaRPr lang="en-GB" dirty="0"/>
          </a:p>
        </p:txBody>
      </p:sp>
      <p:sp>
        <p:nvSpPr>
          <p:cNvPr id="4" name="Content Placeholder 3">
            <a:extLst>
              <a:ext uri="{FF2B5EF4-FFF2-40B4-BE49-F238E27FC236}">
                <a16:creationId xmlns:a16="http://schemas.microsoft.com/office/drawing/2014/main" id="{6262C40C-8A08-4028-B8AA-A626A3D58653}"/>
              </a:ext>
            </a:extLst>
          </p:cNvPr>
          <p:cNvSpPr>
            <a:spLocks noGrp="1"/>
          </p:cNvSpPr>
          <p:nvPr>
            <p:ph sz="half" idx="2"/>
          </p:nvPr>
        </p:nvSpPr>
        <p:spPr/>
        <p:txBody>
          <a:bodyPr>
            <a:normAutofit fontScale="77500" lnSpcReduction="20000"/>
          </a:bodyPr>
          <a:lstStyle/>
          <a:p>
            <a:r>
              <a:rPr lang="en-GB" dirty="0"/>
              <a:t>Support children and young people with ALN to feel accepted and belong</a:t>
            </a:r>
          </a:p>
          <a:p>
            <a:r>
              <a:rPr lang="en-GB" dirty="0"/>
              <a:t>Tackle bullying and discrimination</a:t>
            </a:r>
          </a:p>
          <a:p>
            <a:r>
              <a:rPr lang="en-GB" dirty="0"/>
              <a:t>See children and young people as a whole rather than focusing just on their disability or illness</a:t>
            </a:r>
          </a:p>
          <a:p>
            <a:r>
              <a:rPr lang="en-GB" dirty="0"/>
              <a:t>Be aware of early signs of escalating risk to mental health and mobilise protective factors to prevent further escalation</a:t>
            </a:r>
          </a:p>
          <a:p>
            <a:r>
              <a:rPr lang="en-GB" dirty="0"/>
              <a:t>Provide extra support e.g. through pastoral care/school counselling, school nurses or through referral to </a:t>
            </a:r>
            <a:r>
              <a:rPr lang="en-GB" b="1" dirty="0"/>
              <a:t>external agencies.</a:t>
            </a:r>
          </a:p>
          <a:p>
            <a:r>
              <a:rPr lang="en-GB" b="1" dirty="0"/>
              <a:t>Anna Freud National Centre for Children and Families / Mentally Healthy Schools</a:t>
            </a:r>
          </a:p>
        </p:txBody>
      </p:sp>
    </p:spTree>
    <p:extLst>
      <p:ext uri="{BB962C8B-B14F-4D97-AF65-F5344CB8AC3E}">
        <p14:creationId xmlns:p14="http://schemas.microsoft.com/office/powerpoint/2010/main" val="2291538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a:extLst>
              <a:ext uri="{FF2B5EF4-FFF2-40B4-BE49-F238E27FC236}">
                <a16:creationId xmlns:a16="http://schemas.microsoft.com/office/drawing/2014/main" id="{D36FE2C8-4682-402A-8EC7-FA36A6F40C9C}"/>
              </a:ext>
            </a:extLst>
          </p:cNvPr>
          <p:cNvPicPr>
            <a:picLocks noGrp="1" noChangeAspect="1" noChangeArrowheads="1"/>
          </p:cNvPicPr>
          <p:nvPr>
            <p:ph sz="half" idx="2"/>
          </p:nvPr>
        </p:nvPicPr>
        <p:blipFill rotWithShape="1">
          <a:blip r:embed="rId2">
            <a:extLst>
              <a:ext uri="{28A0092B-C50C-407E-A947-70E740481C1C}">
                <a14:useLocalDpi xmlns:a14="http://schemas.microsoft.com/office/drawing/2010/main" val="0"/>
              </a:ext>
            </a:extLst>
          </a:blip>
          <a:srcRect b="8907"/>
          <a:stretch/>
        </p:blipFill>
        <p:spPr bwMode="auto">
          <a:xfrm>
            <a:off x="1028699" y="42343"/>
            <a:ext cx="10812235" cy="5835944"/>
          </a:xfrm>
          <a:prstGeom prst="rect">
            <a:avLst/>
          </a:prstGeom>
          <a:noFill/>
          <a:extLst>
            <a:ext uri="{909E8E84-426E-40DD-AFC4-6F175D3DCCD1}">
              <a14:hiddenFill xmlns:a14="http://schemas.microsoft.com/office/drawing/2010/main">
                <a:solidFill>
                  <a:srgbClr val="FFFFFF"/>
                </a:solidFill>
              </a14:hiddenFill>
            </a:ext>
          </a:extLst>
        </p:spPr>
      </p:pic>
      <p:sp>
        <p:nvSpPr>
          <p:cNvPr id="71" name="Rectangle 70">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C49D36-ABEA-48F1-8434-06FBE687C804}"/>
              </a:ext>
            </a:extLst>
          </p:cNvPr>
          <p:cNvSpPr>
            <a:spLocks noGrp="1"/>
          </p:cNvSpPr>
          <p:nvPr>
            <p:ph type="title"/>
          </p:nvPr>
        </p:nvSpPr>
        <p:spPr>
          <a:xfrm>
            <a:off x="490537" y="350729"/>
            <a:ext cx="11210925" cy="744836"/>
          </a:xfrm>
        </p:spPr>
        <p:txBody>
          <a:bodyPr vert="horz" lIns="91440" tIns="45720" rIns="91440" bIns="45720" rtlCol="0" anchor="ctr">
            <a:normAutofit/>
          </a:bodyPr>
          <a:lstStyle/>
          <a:p>
            <a:pPr algn="ctr"/>
            <a:r>
              <a:rPr lang="en-US" sz="3600" dirty="0">
                <a:solidFill>
                  <a:schemeClr val="tx1">
                    <a:lumMod val="85000"/>
                    <a:lumOff val="15000"/>
                  </a:schemeClr>
                </a:solidFill>
              </a:rPr>
              <a:t>CAMHS</a:t>
            </a:r>
          </a:p>
        </p:txBody>
      </p:sp>
      <p:cxnSp>
        <p:nvCxnSpPr>
          <p:cNvPr id="73" name="Straight Connector 72">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61812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D5A8B-7976-4278-9156-BEDBCDC9FE85}"/>
              </a:ext>
            </a:extLst>
          </p:cNvPr>
          <p:cNvSpPr>
            <a:spLocks noGrp="1"/>
          </p:cNvSpPr>
          <p:nvPr>
            <p:ph type="title"/>
          </p:nvPr>
        </p:nvSpPr>
        <p:spPr>
          <a:xfrm>
            <a:off x="838200" y="365125"/>
            <a:ext cx="11353800" cy="1325563"/>
          </a:xfrm>
        </p:spPr>
        <p:txBody>
          <a:bodyPr>
            <a:normAutofit fontScale="90000"/>
          </a:bodyPr>
          <a:lstStyle/>
          <a:p>
            <a:r>
              <a:rPr lang="en-GB" dirty="0" err="1">
                <a:latin typeface="Roboto" panose="02000000000000000000" pitchFamily="2" charset="0"/>
              </a:rPr>
              <a:t>Anhwylder</a:t>
            </a:r>
            <a:r>
              <a:rPr lang="en-GB" dirty="0">
                <a:latin typeface="Roboto" panose="02000000000000000000" pitchFamily="2" charset="0"/>
              </a:rPr>
              <a:t> </a:t>
            </a:r>
            <a:r>
              <a:rPr lang="en-GB" dirty="0" err="1">
                <a:latin typeface="Roboto" panose="02000000000000000000" pitchFamily="2" charset="0"/>
              </a:rPr>
              <a:t>diffyg</a:t>
            </a:r>
            <a:r>
              <a:rPr lang="en-GB" dirty="0">
                <a:latin typeface="Roboto" panose="02000000000000000000" pitchFamily="2" charset="0"/>
              </a:rPr>
              <a:t> </a:t>
            </a:r>
            <a:r>
              <a:rPr lang="en-GB" dirty="0" err="1">
                <a:latin typeface="Roboto" panose="02000000000000000000" pitchFamily="2" charset="0"/>
              </a:rPr>
              <a:t>canolbwyntio</a:t>
            </a:r>
            <a:r>
              <a:rPr lang="en-GB" dirty="0">
                <a:latin typeface="Roboto" panose="02000000000000000000" pitchFamily="2" charset="0"/>
              </a:rPr>
              <a:t> a </a:t>
            </a:r>
            <a:r>
              <a:rPr lang="en-GB" dirty="0" err="1">
                <a:latin typeface="Roboto" panose="02000000000000000000" pitchFamily="2" charset="0"/>
              </a:rPr>
              <a:t>gorfywiogrwydd</a:t>
            </a:r>
            <a:br>
              <a:rPr lang="en-GB" b="1" dirty="0">
                <a:solidFill>
                  <a:srgbClr val="666666"/>
                </a:solidFill>
                <a:effectLst/>
                <a:latin typeface="Roboto" panose="02000000000000000000" pitchFamily="2" charset="0"/>
              </a:rPr>
            </a:br>
            <a:r>
              <a:rPr lang="en-GB" dirty="0"/>
              <a:t>Attention Deficit and Hyperactivity Disorder (ADHD)</a:t>
            </a:r>
          </a:p>
        </p:txBody>
      </p:sp>
      <p:sp>
        <p:nvSpPr>
          <p:cNvPr id="3" name="Content Placeholder 2">
            <a:extLst>
              <a:ext uri="{FF2B5EF4-FFF2-40B4-BE49-F238E27FC236}">
                <a16:creationId xmlns:a16="http://schemas.microsoft.com/office/drawing/2014/main" id="{36D72EE6-32D6-4195-93B0-62CDA712F1DF}"/>
              </a:ext>
            </a:extLst>
          </p:cNvPr>
          <p:cNvSpPr>
            <a:spLocks noGrp="1"/>
          </p:cNvSpPr>
          <p:nvPr>
            <p:ph idx="1"/>
          </p:nvPr>
        </p:nvSpPr>
        <p:spPr>
          <a:xfrm>
            <a:off x="6096000" y="1825625"/>
            <a:ext cx="5257800" cy="4351338"/>
          </a:xfrm>
        </p:spPr>
        <p:txBody>
          <a:bodyPr/>
          <a:lstStyle/>
          <a:p>
            <a:r>
              <a:rPr lang="en-GB" dirty="0"/>
              <a:t>Persistent pattern of inattention , hyperactivity and impulsivity</a:t>
            </a:r>
          </a:p>
          <a:p>
            <a:r>
              <a:rPr lang="en-GB" dirty="0"/>
              <a:t>Is the child predominantly inattentive? Hyperactive / impulsive? Or combination of both? </a:t>
            </a:r>
          </a:p>
          <a:p>
            <a:endParaRPr lang="en-GB" dirty="0"/>
          </a:p>
        </p:txBody>
      </p:sp>
      <p:pic>
        <p:nvPicPr>
          <p:cNvPr id="4" name="Picture 3">
            <a:extLst>
              <a:ext uri="{FF2B5EF4-FFF2-40B4-BE49-F238E27FC236}">
                <a16:creationId xmlns:a16="http://schemas.microsoft.com/office/drawing/2014/main" id="{E2A42887-5369-4B87-826E-4A5C68626464}"/>
              </a:ext>
            </a:extLst>
          </p:cNvPr>
          <p:cNvPicPr>
            <a:picLocks noChangeAspect="1"/>
          </p:cNvPicPr>
          <p:nvPr/>
        </p:nvPicPr>
        <p:blipFill>
          <a:blip r:embed="rId2"/>
          <a:stretch>
            <a:fillRect/>
          </a:stretch>
        </p:blipFill>
        <p:spPr>
          <a:xfrm>
            <a:off x="4076914" y="4619587"/>
            <a:ext cx="2715634" cy="1862361"/>
          </a:xfrm>
          <a:prstGeom prst="rect">
            <a:avLst/>
          </a:prstGeom>
        </p:spPr>
      </p:pic>
      <p:sp>
        <p:nvSpPr>
          <p:cNvPr id="5" name="Content Placeholder 2">
            <a:extLst>
              <a:ext uri="{FF2B5EF4-FFF2-40B4-BE49-F238E27FC236}">
                <a16:creationId xmlns:a16="http://schemas.microsoft.com/office/drawing/2014/main" id="{F3D9B671-3405-4464-95DF-597CCD7319BE}"/>
              </a:ext>
            </a:extLst>
          </p:cNvPr>
          <p:cNvSpPr txBox="1">
            <a:spLocks/>
          </p:cNvSpPr>
          <p:nvPr/>
        </p:nvSpPr>
        <p:spPr>
          <a:xfrm>
            <a:off x="676275" y="1995673"/>
            <a:ext cx="52578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err="1"/>
              <a:t>Patrwm</a:t>
            </a:r>
            <a:r>
              <a:rPr lang="en-GB" dirty="0"/>
              <a:t> </a:t>
            </a:r>
            <a:r>
              <a:rPr lang="en-GB" dirty="0" err="1"/>
              <a:t>parhaus</a:t>
            </a:r>
            <a:r>
              <a:rPr lang="en-GB" dirty="0"/>
              <a:t> o </a:t>
            </a:r>
            <a:r>
              <a:rPr lang="en-GB" dirty="0" err="1"/>
              <a:t>ddiffyg</a:t>
            </a:r>
            <a:r>
              <a:rPr lang="en-GB" dirty="0"/>
              <a:t> </a:t>
            </a:r>
            <a:r>
              <a:rPr lang="en-GB" dirty="0" err="1"/>
              <a:t>canolbwyntio</a:t>
            </a:r>
            <a:r>
              <a:rPr lang="en-GB" dirty="0"/>
              <a:t>, </a:t>
            </a:r>
            <a:r>
              <a:rPr lang="en-GB" dirty="0" err="1"/>
              <a:t>gorfywiogrwydd</a:t>
            </a:r>
            <a:r>
              <a:rPr lang="en-GB" dirty="0"/>
              <a:t> a </a:t>
            </a:r>
            <a:r>
              <a:rPr lang="en-GB" dirty="0" err="1"/>
              <a:t>diffyg</a:t>
            </a:r>
            <a:r>
              <a:rPr lang="en-GB" dirty="0"/>
              <a:t> </a:t>
            </a:r>
            <a:r>
              <a:rPr lang="en-GB" dirty="0" err="1"/>
              <a:t>amynedd</a:t>
            </a:r>
            <a:endParaRPr lang="en-GB" dirty="0"/>
          </a:p>
          <a:p>
            <a:r>
              <a:rPr lang="en-GB" dirty="0"/>
              <a:t>A </a:t>
            </a:r>
            <a:r>
              <a:rPr lang="en-GB" dirty="0" err="1"/>
              <a:t>yw'r</a:t>
            </a:r>
            <a:r>
              <a:rPr lang="en-GB" dirty="0"/>
              <a:t> </a:t>
            </a:r>
            <a:r>
              <a:rPr lang="en-GB" dirty="0" err="1"/>
              <a:t>plentyn</a:t>
            </a:r>
            <a:r>
              <a:rPr lang="en-GB" dirty="0"/>
              <a:t> </a:t>
            </a:r>
            <a:r>
              <a:rPr lang="en-GB" dirty="0" err="1"/>
              <a:t>yn</a:t>
            </a:r>
            <a:r>
              <a:rPr lang="en-GB" dirty="0"/>
              <a:t> </a:t>
            </a:r>
            <a:r>
              <a:rPr lang="en-GB" dirty="0" err="1"/>
              <a:t>ddigyswllt</a:t>
            </a:r>
            <a:r>
              <a:rPr lang="en-GB" dirty="0"/>
              <a:t> </a:t>
            </a:r>
            <a:r>
              <a:rPr lang="en-GB" dirty="0" err="1"/>
              <a:t>yn</a:t>
            </a:r>
            <a:r>
              <a:rPr lang="en-GB" dirty="0"/>
              <a:t> </a:t>
            </a:r>
            <a:r>
              <a:rPr lang="en-GB" dirty="0" err="1"/>
              <a:t>bennaf</a:t>
            </a:r>
            <a:r>
              <a:rPr lang="en-GB" dirty="0"/>
              <a:t>? </a:t>
            </a:r>
            <a:r>
              <a:rPr lang="en-GB" dirty="0" err="1"/>
              <a:t>Goractif</a:t>
            </a:r>
            <a:r>
              <a:rPr lang="en-GB" dirty="0"/>
              <a:t> / </a:t>
            </a:r>
            <a:r>
              <a:rPr lang="en-GB" dirty="0" err="1"/>
              <a:t>byrbwyll</a:t>
            </a:r>
            <a:r>
              <a:rPr lang="en-GB" dirty="0"/>
              <a:t>? Neu </a:t>
            </a:r>
            <a:r>
              <a:rPr lang="en-GB" dirty="0" err="1"/>
              <a:t>gyfuniad</a:t>
            </a:r>
            <a:r>
              <a:rPr lang="en-GB" dirty="0"/>
              <a:t> </a:t>
            </a:r>
            <a:r>
              <a:rPr lang="en-GB" dirty="0" err="1"/>
              <a:t>o'r</a:t>
            </a:r>
            <a:r>
              <a:rPr lang="en-GB" dirty="0"/>
              <a:t> </a:t>
            </a:r>
            <a:r>
              <a:rPr lang="en-GB" dirty="0" err="1"/>
              <a:t>ddau</a:t>
            </a:r>
            <a:r>
              <a:rPr lang="en-GB" dirty="0"/>
              <a:t>? </a:t>
            </a:r>
          </a:p>
          <a:p>
            <a:endParaRPr lang="en-GB" dirty="0"/>
          </a:p>
        </p:txBody>
      </p:sp>
    </p:spTree>
    <p:extLst>
      <p:ext uri="{BB962C8B-B14F-4D97-AF65-F5344CB8AC3E}">
        <p14:creationId xmlns:p14="http://schemas.microsoft.com/office/powerpoint/2010/main" val="32244654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9B86E-F281-45A4-9901-17390ED6C6C0}"/>
              </a:ext>
            </a:extLst>
          </p:cNvPr>
          <p:cNvSpPr>
            <a:spLocks noGrp="1"/>
          </p:cNvSpPr>
          <p:nvPr>
            <p:ph type="title"/>
          </p:nvPr>
        </p:nvSpPr>
        <p:spPr>
          <a:xfrm>
            <a:off x="1687669" y="624110"/>
            <a:ext cx="9767045" cy="1280890"/>
          </a:xfrm>
        </p:spPr>
        <p:txBody>
          <a:bodyPr vert="horz" lIns="91440" tIns="45720" rIns="91440" bIns="45720" rtlCol="0" anchor="t">
            <a:normAutofit/>
          </a:bodyPr>
          <a:lstStyle/>
          <a:p>
            <a:r>
              <a:rPr lang="en-GB" sz="3200" dirty="0" err="1">
                <a:latin typeface="Roboto" panose="02000000000000000000" pitchFamily="2" charset="0"/>
              </a:rPr>
              <a:t>Anhwylder</a:t>
            </a:r>
            <a:r>
              <a:rPr lang="en-GB" sz="3200" dirty="0">
                <a:latin typeface="Roboto" panose="02000000000000000000" pitchFamily="2" charset="0"/>
              </a:rPr>
              <a:t> </a:t>
            </a:r>
            <a:r>
              <a:rPr lang="en-GB" sz="3200" dirty="0" err="1">
                <a:latin typeface="Roboto" panose="02000000000000000000" pitchFamily="2" charset="0"/>
              </a:rPr>
              <a:t>diffyg</a:t>
            </a:r>
            <a:r>
              <a:rPr lang="en-GB" sz="3200" dirty="0">
                <a:latin typeface="Roboto" panose="02000000000000000000" pitchFamily="2" charset="0"/>
              </a:rPr>
              <a:t> </a:t>
            </a:r>
            <a:r>
              <a:rPr lang="en-GB" sz="3200" dirty="0" err="1">
                <a:latin typeface="Roboto" panose="02000000000000000000" pitchFamily="2" charset="0"/>
              </a:rPr>
              <a:t>canolbwyntio</a:t>
            </a:r>
            <a:r>
              <a:rPr lang="en-GB" sz="3200" dirty="0">
                <a:latin typeface="Roboto" panose="02000000000000000000" pitchFamily="2" charset="0"/>
              </a:rPr>
              <a:t> a </a:t>
            </a:r>
            <a:r>
              <a:rPr lang="en-GB" sz="3200" dirty="0" err="1">
                <a:latin typeface="Roboto" panose="02000000000000000000" pitchFamily="2" charset="0"/>
              </a:rPr>
              <a:t>gorfywiogrwydd</a:t>
            </a:r>
            <a:br>
              <a:rPr lang="en-GB" sz="3200" b="1" dirty="0">
                <a:solidFill>
                  <a:srgbClr val="666666"/>
                </a:solidFill>
                <a:effectLst/>
                <a:latin typeface="Roboto" panose="02000000000000000000" pitchFamily="2" charset="0"/>
              </a:rPr>
            </a:br>
            <a:r>
              <a:rPr lang="en-GB" sz="3200" dirty="0"/>
              <a:t>Attention Deficit and Hyperactivity Disorder (ADHD)</a:t>
            </a:r>
            <a:endParaRPr lang="en-US" sz="3200" dirty="0"/>
          </a:p>
        </p:txBody>
      </p:sp>
      <p:sp>
        <p:nvSpPr>
          <p:cNvPr id="3" name="Content Placeholder 2">
            <a:extLst>
              <a:ext uri="{FF2B5EF4-FFF2-40B4-BE49-F238E27FC236}">
                <a16:creationId xmlns:a16="http://schemas.microsoft.com/office/drawing/2014/main" id="{3BD5EFA9-EB99-4BD7-BED4-4AFCC68189E9}"/>
              </a:ext>
            </a:extLst>
          </p:cNvPr>
          <p:cNvSpPr>
            <a:spLocks noGrp="1"/>
          </p:cNvSpPr>
          <p:nvPr>
            <p:ph sz="half" idx="1"/>
          </p:nvPr>
        </p:nvSpPr>
        <p:spPr>
          <a:xfrm>
            <a:off x="7313942" y="2213225"/>
            <a:ext cx="4140772" cy="3777622"/>
          </a:xfrm>
        </p:spPr>
        <p:txBody>
          <a:bodyPr vert="horz" lIns="91440" tIns="45720" rIns="91440" bIns="45720" rtlCol="0">
            <a:normAutofit/>
          </a:bodyPr>
          <a:lstStyle/>
          <a:p>
            <a:r>
              <a:rPr lang="en-US" sz="2000" dirty="0">
                <a:solidFill>
                  <a:srgbClr val="000000"/>
                </a:solidFill>
              </a:rPr>
              <a:t>Most common form of Neuro- developmental delay in the UK</a:t>
            </a:r>
          </a:p>
          <a:p>
            <a:r>
              <a:rPr lang="en-US" sz="2000" dirty="0">
                <a:solidFill>
                  <a:srgbClr val="000000"/>
                </a:solidFill>
              </a:rPr>
              <a:t>Estimates of prevalence appear to have risen over time</a:t>
            </a:r>
          </a:p>
          <a:p>
            <a:r>
              <a:rPr lang="en-US" sz="2000" dirty="0">
                <a:solidFill>
                  <a:srgbClr val="000000"/>
                </a:solidFill>
              </a:rPr>
              <a:t>BUT… at least in part, associated with increased recognition and diagnostic practices.</a:t>
            </a:r>
          </a:p>
          <a:p>
            <a:r>
              <a:rPr lang="en-US" sz="2000" dirty="0">
                <a:solidFill>
                  <a:srgbClr val="000000"/>
                </a:solidFill>
              </a:rPr>
              <a:t> Estimates of prevalence varies depending on the diagnostic criteria used. </a:t>
            </a:r>
          </a:p>
          <a:p>
            <a:endParaRPr lang="en-US" sz="1600" dirty="0">
              <a:solidFill>
                <a:srgbClr val="000000"/>
              </a:solidFill>
            </a:endParaRPr>
          </a:p>
        </p:txBody>
      </p:sp>
      <p:pic>
        <p:nvPicPr>
          <p:cNvPr id="5" name="Content Placeholder 4">
            <a:extLst>
              <a:ext uri="{FF2B5EF4-FFF2-40B4-BE49-F238E27FC236}">
                <a16:creationId xmlns:a16="http://schemas.microsoft.com/office/drawing/2014/main" id="{DBED8D07-3E39-4C02-9059-05F55C0479B6}"/>
              </a:ext>
            </a:extLst>
          </p:cNvPr>
          <p:cNvPicPr>
            <a:picLocks noGrp="1" noChangeAspect="1"/>
          </p:cNvPicPr>
          <p:nvPr>
            <p:ph sz="half" idx="2"/>
          </p:nvPr>
        </p:nvPicPr>
        <p:blipFill>
          <a:blip r:embed="rId2"/>
          <a:stretch>
            <a:fillRect/>
          </a:stretch>
        </p:blipFill>
        <p:spPr>
          <a:xfrm>
            <a:off x="4695603" y="4659604"/>
            <a:ext cx="2051187" cy="1574286"/>
          </a:xfrm>
          <a:prstGeom prst="rect">
            <a:avLst/>
          </a:prstGeom>
        </p:spPr>
      </p:pic>
      <p:sp>
        <p:nvSpPr>
          <p:cNvPr id="6" name="Content Placeholder 2">
            <a:extLst>
              <a:ext uri="{FF2B5EF4-FFF2-40B4-BE49-F238E27FC236}">
                <a16:creationId xmlns:a16="http://schemas.microsoft.com/office/drawing/2014/main" id="{4E156F54-2B72-4C09-BAC6-081A2FF96E2D}"/>
              </a:ext>
            </a:extLst>
          </p:cNvPr>
          <p:cNvSpPr txBox="1">
            <a:spLocks/>
          </p:cNvSpPr>
          <p:nvPr/>
        </p:nvSpPr>
        <p:spPr>
          <a:xfrm>
            <a:off x="554831" y="2096413"/>
            <a:ext cx="4140772" cy="462288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olidFill>
                  <a:srgbClr val="000000"/>
                </a:solidFill>
              </a:rPr>
              <a:t>Y math </a:t>
            </a:r>
            <a:r>
              <a:rPr lang="en-US" sz="2000" dirty="0" err="1">
                <a:solidFill>
                  <a:srgbClr val="000000"/>
                </a:solidFill>
              </a:rPr>
              <a:t>mwyaf</a:t>
            </a:r>
            <a:r>
              <a:rPr lang="en-US" sz="2000" dirty="0">
                <a:solidFill>
                  <a:srgbClr val="000000"/>
                </a:solidFill>
              </a:rPr>
              <a:t> </a:t>
            </a:r>
            <a:r>
              <a:rPr lang="en-US" sz="2000" dirty="0" err="1">
                <a:solidFill>
                  <a:srgbClr val="000000"/>
                </a:solidFill>
              </a:rPr>
              <a:t>cyffredin</a:t>
            </a:r>
            <a:r>
              <a:rPr lang="en-US" sz="2000" dirty="0">
                <a:solidFill>
                  <a:srgbClr val="000000"/>
                </a:solidFill>
              </a:rPr>
              <a:t> o </a:t>
            </a:r>
            <a:r>
              <a:rPr lang="en-US" sz="2000" dirty="0" err="1">
                <a:solidFill>
                  <a:srgbClr val="000000"/>
                </a:solidFill>
              </a:rPr>
              <a:t>Oedi</a:t>
            </a:r>
            <a:r>
              <a:rPr lang="en-US" sz="2000" dirty="0">
                <a:solidFill>
                  <a:srgbClr val="000000"/>
                </a:solidFill>
              </a:rPr>
              <a:t> </a:t>
            </a:r>
            <a:r>
              <a:rPr lang="en-US" sz="2000" dirty="0" err="1">
                <a:solidFill>
                  <a:srgbClr val="000000"/>
                </a:solidFill>
              </a:rPr>
              <a:t>Niwro-ddatblygiadol</a:t>
            </a:r>
            <a:r>
              <a:rPr lang="en-US" sz="2000" dirty="0">
                <a:solidFill>
                  <a:srgbClr val="000000"/>
                </a:solidFill>
              </a:rPr>
              <a:t> </a:t>
            </a:r>
            <a:r>
              <a:rPr lang="en-US" sz="2000" dirty="0" err="1">
                <a:solidFill>
                  <a:srgbClr val="000000"/>
                </a:solidFill>
              </a:rPr>
              <a:t>yn</a:t>
            </a:r>
            <a:r>
              <a:rPr lang="en-US" sz="2000" dirty="0">
                <a:solidFill>
                  <a:srgbClr val="000000"/>
                </a:solidFill>
              </a:rPr>
              <a:t> y DU</a:t>
            </a:r>
          </a:p>
          <a:p>
            <a:r>
              <a:rPr lang="en-US" sz="2000" dirty="0" err="1">
                <a:solidFill>
                  <a:srgbClr val="000000"/>
                </a:solidFill>
              </a:rPr>
              <a:t>Amcangyfrifon</a:t>
            </a:r>
            <a:r>
              <a:rPr lang="en-US" sz="2000" dirty="0">
                <a:solidFill>
                  <a:srgbClr val="000000"/>
                </a:solidFill>
              </a:rPr>
              <a:t> o </a:t>
            </a:r>
            <a:r>
              <a:rPr lang="en-US" sz="2000" dirty="0" err="1">
                <a:solidFill>
                  <a:srgbClr val="000000"/>
                </a:solidFill>
              </a:rPr>
              <a:t>nifer</a:t>
            </a:r>
            <a:r>
              <a:rPr lang="en-US" sz="2000" dirty="0">
                <a:solidFill>
                  <a:srgbClr val="000000"/>
                </a:solidFill>
              </a:rPr>
              <a:t> </a:t>
            </a:r>
            <a:r>
              <a:rPr lang="en-US" sz="2000" dirty="0" err="1">
                <a:solidFill>
                  <a:srgbClr val="000000"/>
                </a:solidFill>
              </a:rPr>
              <a:t>yr</a:t>
            </a:r>
            <a:r>
              <a:rPr lang="en-US" sz="2000" dirty="0">
                <a:solidFill>
                  <a:srgbClr val="000000"/>
                </a:solidFill>
              </a:rPr>
              <a:t> </a:t>
            </a:r>
            <a:r>
              <a:rPr lang="en-US" sz="2000" dirty="0" err="1">
                <a:solidFill>
                  <a:srgbClr val="000000"/>
                </a:solidFill>
              </a:rPr>
              <a:t>achosion</a:t>
            </a:r>
            <a:r>
              <a:rPr lang="en-US" sz="2000" dirty="0">
                <a:solidFill>
                  <a:srgbClr val="000000"/>
                </a:solidFill>
              </a:rPr>
              <a:t> </a:t>
            </a:r>
            <a:r>
              <a:rPr lang="en-US" sz="2000" dirty="0" err="1">
                <a:solidFill>
                  <a:srgbClr val="000000"/>
                </a:solidFill>
              </a:rPr>
              <a:t>yn</a:t>
            </a:r>
            <a:r>
              <a:rPr lang="en-US" sz="2000" dirty="0">
                <a:solidFill>
                  <a:srgbClr val="000000"/>
                </a:solidFill>
              </a:rPr>
              <a:t> </a:t>
            </a:r>
            <a:r>
              <a:rPr lang="en-US" sz="2000" dirty="0" err="1">
                <a:solidFill>
                  <a:srgbClr val="000000"/>
                </a:solidFill>
              </a:rPr>
              <a:t>ymddangos</a:t>
            </a:r>
            <a:r>
              <a:rPr lang="en-US" sz="2000" dirty="0">
                <a:solidFill>
                  <a:srgbClr val="000000"/>
                </a:solidFill>
              </a:rPr>
              <a:t> </a:t>
            </a:r>
            <a:r>
              <a:rPr lang="en-US" sz="2000" dirty="0" err="1">
                <a:solidFill>
                  <a:srgbClr val="000000"/>
                </a:solidFill>
              </a:rPr>
              <a:t>fel</a:t>
            </a:r>
            <a:r>
              <a:rPr lang="en-US" sz="2000" dirty="0">
                <a:solidFill>
                  <a:srgbClr val="000000"/>
                </a:solidFill>
              </a:rPr>
              <a:t> </a:t>
            </a:r>
            <a:r>
              <a:rPr lang="en-US" sz="2000" dirty="0" err="1">
                <a:solidFill>
                  <a:srgbClr val="000000"/>
                </a:solidFill>
              </a:rPr>
              <a:t>eu</a:t>
            </a:r>
            <a:r>
              <a:rPr lang="en-US" sz="2000" dirty="0">
                <a:solidFill>
                  <a:srgbClr val="000000"/>
                </a:solidFill>
              </a:rPr>
              <a:t> bod </a:t>
            </a:r>
            <a:r>
              <a:rPr lang="en-US" sz="2000" dirty="0" err="1">
                <a:solidFill>
                  <a:srgbClr val="000000"/>
                </a:solidFill>
              </a:rPr>
              <a:t>wedi</a:t>
            </a:r>
            <a:r>
              <a:rPr lang="en-US" sz="2000" dirty="0">
                <a:solidFill>
                  <a:srgbClr val="000000"/>
                </a:solidFill>
              </a:rPr>
              <a:t> </a:t>
            </a:r>
            <a:r>
              <a:rPr lang="en-US" sz="2000" dirty="0" err="1">
                <a:solidFill>
                  <a:srgbClr val="000000"/>
                </a:solidFill>
              </a:rPr>
              <a:t>codi</a:t>
            </a:r>
            <a:r>
              <a:rPr lang="en-US" sz="2000" dirty="0">
                <a:solidFill>
                  <a:srgbClr val="000000"/>
                </a:solidFill>
              </a:rPr>
              <a:t> </a:t>
            </a:r>
            <a:r>
              <a:rPr lang="en-US" sz="2000" dirty="0" err="1">
                <a:solidFill>
                  <a:srgbClr val="000000"/>
                </a:solidFill>
              </a:rPr>
              <a:t>dros</a:t>
            </a:r>
            <a:r>
              <a:rPr lang="en-US" sz="2000" dirty="0">
                <a:solidFill>
                  <a:srgbClr val="000000"/>
                </a:solidFill>
              </a:rPr>
              <a:t> </a:t>
            </a:r>
            <a:r>
              <a:rPr lang="en-US" sz="2000" dirty="0" err="1">
                <a:solidFill>
                  <a:srgbClr val="000000"/>
                </a:solidFill>
              </a:rPr>
              <a:t>amser</a:t>
            </a:r>
            <a:endParaRPr lang="en-US" sz="2000" dirty="0">
              <a:solidFill>
                <a:srgbClr val="000000"/>
              </a:solidFill>
            </a:endParaRPr>
          </a:p>
          <a:p>
            <a:r>
              <a:rPr lang="en-US" sz="2000" dirty="0">
                <a:solidFill>
                  <a:srgbClr val="000000"/>
                </a:solidFill>
              </a:rPr>
              <a:t>OND... </a:t>
            </a:r>
            <a:r>
              <a:rPr lang="en-US" sz="2000" dirty="0" err="1">
                <a:solidFill>
                  <a:srgbClr val="000000"/>
                </a:solidFill>
              </a:rPr>
              <a:t>yn</a:t>
            </a:r>
            <a:r>
              <a:rPr lang="en-US" sz="2000" dirty="0">
                <a:solidFill>
                  <a:srgbClr val="000000"/>
                </a:solidFill>
              </a:rPr>
              <a:t> </a:t>
            </a:r>
            <a:r>
              <a:rPr lang="en-US" sz="2000" dirty="0" err="1">
                <a:solidFill>
                  <a:srgbClr val="000000"/>
                </a:solidFill>
              </a:rPr>
              <a:t>rhannol</a:t>
            </a:r>
            <a:r>
              <a:rPr lang="en-US" sz="2000" dirty="0">
                <a:solidFill>
                  <a:srgbClr val="000000"/>
                </a:solidFill>
              </a:rPr>
              <a:t> o </a:t>
            </a:r>
            <a:r>
              <a:rPr lang="en-US" sz="2000" dirty="0" err="1">
                <a:solidFill>
                  <a:srgbClr val="000000"/>
                </a:solidFill>
              </a:rPr>
              <a:t>leiaf</a:t>
            </a:r>
            <a:r>
              <a:rPr lang="en-US" sz="2000" dirty="0">
                <a:solidFill>
                  <a:srgbClr val="000000"/>
                </a:solidFill>
              </a:rPr>
              <a:t>, </a:t>
            </a:r>
            <a:r>
              <a:rPr lang="en-US" sz="2000" dirty="0" err="1">
                <a:solidFill>
                  <a:srgbClr val="000000"/>
                </a:solidFill>
              </a:rPr>
              <a:t>yn</a:t>
            </a:r>
            <a:r>
              <a:rPr lang="en-US" sz="2000" dirty="0">
                <a:solidFill>
                  <a:srgbClr val="000000"/>
                </a:solidFill>
              </a:rPr>
              <a:t> </a:t>
            </a:r>
            <a:r>
              <a:rPr lang="en-US" sz="2000" dirty="0" err="1">
                <a:solidFill>
                  <a:srgbClr val="000000"/>
                </a:solidFill>
              </a:rPr>
              <a:t>gysylltiedig</a:t>
            </a:r>
            <a:r>
              <a:rPr lang="en-US" sz="2000" dirty="0">
                <a:solidFill>
                  <a:srgbClr val="000000"/>
                </a:solidFill>
              </a:rPr>
              <a:t> â </a:t>
            </a:r>
            <a:r>
              <a:rPr lang="en-US" sz="2000" dirty="0" err="1">
                <a:solidFill>
                  <a:srgbClr val="000000"/>
                </a:solidFill>
              </a:rPr>
              <a:t>mwy</a:t>
            </a:r>
            <a:r>
              <a:rPr lang="en-US" sz="2000" dirty="0">
                <a:solidFill>
                  <a:srgbClr val="000000"/>
                </a:solidFill>
              </a:rPr>
              <a:t> o </a:t>
            </a:r>
            <a:r>
              <a:rPr lang="en-US" sz="2000" dirty="0" err="1">
                <a:solidFill>
                  <a:srgbClr val="000000"/>
                </a:solidFill>
              </a:rPr>
              <a:t>gydnabyddiaeth</a:t>
            </a:r>
            <a:r>
              <a:rPr lang="en-US" sz="2000" dirty="0">
                <a:solidFill>
                  <a:srgbClr val="000000"/>
                </a:solidFill>
              </a:rPr>
              <a:t> ag </a:t>
            </a:r>
            <a:r>
              <a:rPr lang="en-US" sz="2000" dirty="0" err="1">
                <a:solidFill>
                  <a:srgbClr val="000000"/>
                </a:solidFill>
              </a:rPr>
              <a:t>arferion</a:t>
            </a:r>
            <a:r>
              <a:rPr lang="en-US" sz="2000" dirty="0">
                <a:solidFill>
                  <a:srgbClr val="000000"/>
                </a:solidFill>
              </a:rPr>
              <a:t> </a:t>
            </a:r>
            <a:r>
              <a:rPr lang="en-US" sz="2000" dirty="0" err="1">
                <a:solidFill>
                  <a:srgbClr val="000000"/>
                </a:solidFill>
              </a:rPr>
              <a:t>diagnostig</a:t>
            </a:r>
            <a:r>
              <a:rPr lang="en-US" sz="2000" dirty="0">
                <a:solidFill>
                  <a:srgbClr val="000000"/>
                </a:solidFill>
              </a:rPr>
              <a:t>.</a:t>
            </a:r>
          </a:p>
          <a:p>
            <a:r>
              <a:rPr lang="en-US" sz="2000" dirty="0">
                <a:solidFill>
                  <a:srgbClr val="000000"/>
                </a:solidFill>
              </a:rPr>
              <a:t> </a:t>
            </a:r>
            <a:r>
              <a:rPr lang="en-US" sz="2000" dirty="0" err="1">
                <a:solidFill>
                  <a:srgbClr val="000000"/>
                </a:solidFill>
              </a:rPr>
              <a:t>Amcangyfrifon</a:t>
            </a:r>
            <a:r>
              <a:rPr lang="en-US" sz="2000" dirty="0">
                <a:solidFill>
                  <a:srgbClr val="000000"/>
                </a:solidFill>
              </a:rPr>
              <a:t> o </a:t>
            </a:r>
            <a:r>
              <a:rPr lang="en-US" sz="2000" dirty="0" err="1">
                <a:solidFill>
                  <a:srgbClr val="000000"/>
                </a:solidFill>
              </a:rPr>
              <a:t>nifer</a:t>
            </a:r>
            <a:r>
              <a:rPr lang="en-US" sz="2000" dirty="0">
                <a:solidFill>
                  <a:srgbClr val="000000"/>
                </a:solidFill>
              </a:rPr>
              <a:t> </a:t>
            </a:r>
            <a:r>
              <a:rPr lang="en-US" sz="2000" dirty="0" err="1">
                <a:solidFill>
                  <a:srgbClr val="000000"/>
                </a:solidFill>
              </a:rPr>
              <a:t>yr</a:t>
            </a:r>
            <a:r>
              <a:rPr lang="en-US" sz="2000" dirty="0">
                <a:solidFill>
                  <a:srgbClr val="000000"/>
                </a:solidFill>
              </a:rPr>
              <a:t> </a:t>
            </a:r>
            <a:r>
              <a:rPr lang="en-US" sz="2000" dirty="0" err="1">
                <a:solidFill>
                  <a:srgbClr val="000000"/>
                </a:solidFill>
              </a:rPr>
              <a:t>achosion</a:t>
            </a:r>
            <a:r>
              <a:rPr lang="en-US" sz="2000" dirty="0">
                <a:solidFill>
                  <a:srgbClr val="000000"/>
                </a:solidFill>
              </a:rPr>
              <a:t> </a:t>
            </a:r>
            <a:r>
              <a:rPr lang="en-US" sz="2000" dirty="0" err="1">
                <a:solidFill>
                  <a:srgbClr val="000000"/>
                </a:solidFill>
              </a:rPr>
              <a:t>yn</a:t>
            </a:r>
            <a:r>
              <a:rPr lang="en-US" sz="2000" dirty="0">
                <a:solidFill>
                  <a:srgbClr val="000000"/>
                </a:solidFill>
              </a:rPr>
              <a:t> </a:t>
            </a:r>
            <a:r>
              <a:rPr lang="en-US" sz="2000" dirty="0" err="1">
                <a:solidFill>
                  <a:srgbClr val="000000"/>
                </a:solidFill>
              </a:rPr>
              <a:t>amrywio</a:t>
            </a:r>
            <a:r>
              <a:rPr lang="en-US" sz="2000" dirty="0">
                <a:solidFill>
                  <a:srgbClr val="000000"/>
                </a:solidFill>
              </a:rPr>
              <a:t> </a:t>
            </a:r>
            <a:r>
              <a:rPr lang="en-US" sz="2000" dirty="0" err="1">
                <a:solidFill>
                  <a:srgbClr val="000000"/>
                </a:solidFill>
              </a:rPr>
              <a:t>yn</a:t>
            </a:r>
            <a:r>
              <a:rPr lang="en-US" sz="2000" dirty="0">
                <a:solidFill>
                  <a:srgbClr val="000000"/>
                </a:solidFill>
              </a:rPr>
              <a:t> </a:t>
            </a:r>
            <a:r>
              <a:rPr lang="en-US" sz="2000" dirty="0" err="1">
                <a:solidFill>
                  <a:srgbClr val="000000"/>
                </a:solidFill>
              </a:rPr>
              <a:t>dibynnu</a:t>
            </a:r>
            <a:r>
              <a:rPr lang="en-US" sz="2000" dirty="0">
                <a:solidFill>
                  <a:srgbClr val="000000"/>
                </a:solidFill>
              </a:rPr>
              <a:t> </a:t>
            </a:r>
            <a:r>
              <a:rPr lang="en-US" sz="2000" dirty="0" err="1">
                <a:solidFill>
                  <a:srgbClr val="000000"/>
                </a:solidFill>
              </a:rPr>
              <a:t>ar</a:t>
            </a:r>
            <a:r>
              <a:rPr lang="en-US" sz="2000" dirty="0">
                <a:solidFill>
                  <a:srgbClr val="000000"/>
                </a:solidFill>
              </a:rPr>
              <a:t> y </a:t>
            </a:r>
            <a:r>
              <a:rPr lang="en-US" sz="2000" dirty="0" err="1">
                <a:solidFill>
                  <a:srgbClr val="000000"/>
                </a:solidFill>
              </a:rPr>
              <a:t>meini</a:t>
            </a:r>
            <a:r>
              <a:rPr lang="en-US" sz="2000" dirty="0">
                <a:solidFill>
                  <a:srgbClr val="000000"/>
                </a:solidFill>
              </a:rPr>
              <a:t> </a:t>
            </a:r>
            <a:r>
              <a:rPr lang="en-US" sz="2000" dirty="0" err="1">
                <a:solidFill>
                  <a:srgbClr val="000000"/>
                </a:solidFill>
              </a:rPr>
              <a:t>prawf</a:t>
            </a:r>
            <a:r>
              <a:rPr lang="en-US" sz="2000" dirty="0">
                <a:solidFill>
                  <a:srgbClr val="000000"/>
                </a:solidFill>
              </a:rPr>
              <a:t> </a:t>
            </a:r>
            <a:r>
              <a:rPr lang="en-US" sz="2000" dirty="0" err="1">
                <a:solidFill>
                  <a:srgbClr val="000000"/>
                </a:solidFill>
              </a:rPr>
              <a:t>diagnostig</a:t>
            </a:r>
            <a:r>
              <a:rPr lang="en-US" sz="2000" dirty="0">
                <a:solidFill>
                  <a:srgbClr val="000000"/>
                </a:solidFill>
              </a:rPr>
              <a:t> a </a:t>
            </a:r>
            <a:r>
              <a:rPr lang="en-US" sz="2000" dirty="0" err="1">
                <a:solidFill>
                  <a:srgbClr val="000000"/>
                </a:solidFill>
              </a:rPr>
              <a:t>ddefnyddir</a:t>
            </a:r>
            <a:r>
              <a:rPr lang="en-US" sz="2000" dirty="0">
                <a:solidFill>
                  <a:srgbClr val="000000"/>
                </a:solidFill>
              </a:rPr>
              <a:t>. </a:t>
            </a:r>
          </a:p>
          <a:p>
            <a:endParaRPr lang="en-US" sz="1600" dirty="0">
              <a:solidFill>
                <a:srgbClr val="000000"/>
              </a:solidFill>
            </a:endParaRPr>
          </a:p>
          <a:p>
            <a:endParaRPr lang="en-US" sz="1600" dirty="0">
              <a:solidFill>
                <a:srgbClr val="000000"/>
              </a:solidFill>
            </a:endParaRPr>
          </a:p>
        </p:txBody>
      </p:sp>
    </p:spTree>
    <p:extLst>
      <p:ext uri="{BB962C8B-B14F-4D97-AF65-F5344CB8AC3E}">
        <p14:creationId xmlns:p14="http://schemas.microsoft.com/office/powerpoint/2010/main" val="26961217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86A0D-584E-4136-A2E1-E6C815FF3B1F}"/>
              </a:ext>
            </a:extLst>
          </p:cNvPr>
          <p:cNvSpPr>
            <a:spLocks noGrp="1"/>
          </p:cNvSpPr>
          <p:nvPr>
            <p:ph type="title"/>
          </p:nvPr>
        </p:nvSpPr>
        <p:spPr>
          <a:xfrm>
            <a:off x="1332470" y="105633"/>
            <a:ext cx="10515600" cy="1325563"/>
          </a:xfrm>
        </p:spPr>
        <p:txBody>
          <a:bodyPr/>
          <a:lstStyle/>
          <a:p>
            <a:r>
              <a:rPr lang="en-GB" dirty="0" err="1"/>
              <a:t>Materion</a:t>
            </a:r>
            <a:r>
              <a:rPr lang="en-GB" dirty="0"/>
              <a:t> ADHD Issues</a:t>
            </a:r>
          </a:p>
        </p:txBody>
      </p:sp>
      <p:sp>
        <p:nvSpPr>
          <p:cNvPr id="3" name="Content Placeholder 2">
            <a:extLst>
              <a:ext uri="{FF2B5EF4-FFF2-40B4-BE49-F238E27FC236}">
                <a16:creationId xmlns:a16="http://schemas.microsoft.com/office/drawing/2014/main" id="{8DFC3081-5850-42FC-8718-E148D67EFF7D}"/>
              </a:ext>
            </a:extLst>
          </p:cNvPr>
          <p:cNvSpPr>
            <a:spLocks noGrp="1"/>
          </p:cNvSpPr>
          <p:nvPr>
            <p:ph idx="1"/>
          </p:nvPr>
        </p:nvSpPr>
        <p:spPr>
          <a:xfrm>
            <a:off x="6096000" y="1502969"/>
            <a:ext cx="5257799" cy="4842433"/>
          </a:xfrm>
        </p:spPr>
        <p:txBody>
          <a:bodyPr>
            <a:normAutofit fontScale="92500" lnSpcReduction="20000"/>
          </a:bodyPr>
          <a:lstStyle/>
          <a:p>
            <a:r>
              <a:rPr lang="en-GB" dirty="0"/>
              <a:t>1/3 or 2/3 of children with ADHD will continue to exhibit symptoms of disorder throughout their lifetime</a:t>
            </a:r>
          </a:p>
          <a:p>
            <a:r>
              <a:rPr lang="en-GB" dirty="0"/>
              <a:t>Hyperactivity and impulsivity decline with age; BUT… inattention and distractibility tend to persist</a:t>
            </a:r>
          </a:p>
          <a:p>
            <a:r>
              <a:rPr lang="en-GB" b="1" dirty="0">
                <a:solidFill>
                  <a:schemeClr val="tx1"/>
                </a:solidFill>
              </a:rPr>
              <a:t>ADOLESCENTS with ADHD are at increased risk for academic problems; difficult interpersonal relationships; low self-esteem; car accidents; higher incidence of psychiatric disorders; substance use and antisocial behaviour </a:t>
            </a:r>
          </a:p>
          <a:p>
            <a:r>
              <a:rPr lang="en-GB" dirty="0"/>
              <a:t>(Wilmshurst, 2015)</a:t>
            </a:r>
          </a:p>
          <a:p>
            <a:endParaRPr lang="en-GB" dirty="0"/>
          </a:p>
        </p:txBody>
      </p:sp>
      <p:sp>
        <p:nvSpPr>
          <p:cNvPr id="5" name="TextBox 4">
            <a:extLst>
              <a:ext uri="{FF2B5EF4-FFF2-40B4-BE49-F238E27FC236}">
                <a16:creationId xmlns:a16="http://schemas.microsoft.com/office/drawing/2014/main" id="{D4B64793-AA3E-4F7A-83F9-13D905C3353A}"/>
              </a:ext>
            </a:extLst>
          </p:cNvPr>
          <p:cNvSpPr txBox="1"/>
          <p:nvPr/>
        </p:nvSpPr>
        <p:spPr>
          <a:xfrm>
            <a:off x="838201" y="1431196"/>
            <a:ext cx="4672913" cy="4985980"/>
          </a:xfrm>
          <a:prstGeom prst="rect">
            <a:avLst/>
          </a:prstGeom>
          <a:noFill/>
        </p:spPr>
        <p:txBody>
          <a:bodyPr wrap="square">
            <a:spAutoFit/>
          </a:bodyPr>
          <a:lstStyle/>
          <a:p>
            <a:pPr marL="285750" indent="-285750">
              <a:buFont typeface="Arial" panose="020B0604020202020204" pitchFamily="34" charset="0"/>
              <a:buChar char="•"/>
            </a:pPr>
            <a:r>
              <a:rPr lang="en-GB" sz="2000" dirty="0" err="1"/>
              <a:t>Bydd</a:t>
            </a:r>
            <a:r>
              <a:rPr lang="en-GB" sz="2000" dirty="0"/>
              <a:t> 1/3 neu 2/3 o </a:t>
            </a:r>
            <a:r>
              <a:rPr lang="en-GB" sz="2000" dirty="0" err="1"/>
              <a:t>blant</a:t>
            </a:r>
            <a:r>
              <a:rPr lang="en-GB" sz="2000" dirty="0"/>
              <a:t> ag ADHD </a:t>
            </a:r>
            <a:r>
              <a:rPr lang="en-GB" sz="2000" dirty="0" err="1"/>
              <a:t>yn</a:t>
            </a:r>
            <a:r>
              <a:rPr lang="en-GB" sz="2000" dirty="0"/>
              <a:t> </a:t>
            </a:r>
            <a:r>
              <a:rPr lang="en-GB" sz="2000" dirty="0" err="1"/>
              <a:t>parhau</a:t>
            </a:r>
            <a:r>
              <a:rPr lang="en-GB" sz="2000" dirty="0"/>
              <a:t> </a:t>
            </a:r>
            <a:r>
              <a:rPr lang="en-GB" sz="2000" dirty="0" err="1"/>
              <a:t>i</a:t>
            </a:r>
            <a:r>
              <a:rPr lang="en-GB" sz="2000" dirty="0"/>
              <a:t> </a:t>
            </a:r>
            <a:r>
              <a:rPr lang="en-GB" sz="2000" dirty="0" err="1"/>
              <a:t>arddangos</a:t>
            </a:r>
            <a:r>
              <a:rPr lang="en-GB" sz="2000" dirty="0"/>
              <a:t> </a:t>
            </a:r>
            <a:r>
              <a:rPr lang="en-GB" sz="2000" dirty="0" err="1"/>
              <a:t>symptomau</a:t>
            </a:r>
            <a:r>
              <a:rPr lang="en-GB" sz="2000" dirty="0"/>
              <a:t> </a:t>
            </a:r>
            <a:r>
              <a:rPr lang="en-GB" sz="2000" dirty="0" err="1"/>
              <a:t>anhwylder</a:t>
            </a:r>
            <a:r>
              <a:rPr lang="en-GB" sz="2000" dirty="0"/>
              <a:t> </a:t>
            </a:r>
            <a:r>
              <a:rPr lang="en-GB" sz="2000" dirty="0" err="1"/>
              <a:t>drwy</a:t>
            </a:r>
            <a:r>
              <a:rPr lang="en-GB" sz="2000" dirty="0"/>
              <a:t> </a:t>
            </a:r>
            <a:r>
              <a:rPr lang="en-GB" sz="2000" dirty="0" err="1"/>
              <a:t>gydol</a:t>
            </a:r>
            <a:r>
              <a:rPr lang="en-GB" sz="2000" dirty="0"/>
              <a:t> </a:t>
            </a:r>
            <a:r>
              <a:rPr lang="en-GB" sz="2000" dirty="0" err="1"/>
              <a:t>eu</a:t>
            </a:r>
            <a:r>
              <a:rPr lang="en-GB" sz="2000" dirty="0"/>
              <a:t> hoes</a:t>
            </a:r>
          </a:p>
          <a:p>
            <a:pPr marL="285750" indent="-285750">
              <a:buFont typeface="Arial" panose="020B0604020202020204" pitchFamily="34" charset="0"/>
              <a:buChar char="•"/>
            </a:pPr>
            <a:r>
              <a:rPr lang="en-GB" sz="2000" dirty="0"/>
              <a:t>Mae </a:t>
            </a:r>
            <a:r>
              <a:rPr lang="en-GB" sz="2000" dirty="0" err="1"/>
              <a:t>gorfywiogrwydd</a:t>
            </a:r>
            <a:r>
              <a:rPr lang="en-GB" sz="2000" dirty="0"/>
              <a:t> a </a:t>
            </a:r>
            <a:r>
              <a:rPr lang="en-GB" sz="2000" dirty="0" err="1"/>
              <a:t>diffyg</a:t>
            </a:r>
            <a:r>
              <a:rPr lang="en-GB" sz="2000" dirty="0"/>
              <a:t> </a:t>
            </a:r>
            <a:r>
              <a:rPr lang="en-GB" sz="2000" dirty="0" err="1"/>
              <a:t>amynedd</a:t>
            </a:r>
            <a:r>
              <a:rPr lang="en-GB" sz="2000" dirty="0"/>
              <a:t> </a:t>
            </a:r>
            <a:r>
              <a:rPr lang="en-GB" sz="2000" dirty="0" err="1"/>
              <a:t>yn</a:t>
            </a:r>
            <a:r>
              <a:rPr lang="en-GB" sz="2000" dirty="0"/>
              <a:t> </a:t>
            </a:r>
            <a:r>
              <a:rPr lang="en-GB" sz="2000" dirty="0" err="1"/>
              <a:t>gostwng</a:t>
            </a:r>
            <a:r>
              <a:rPr lang="en-GB" sz="2000" dirty="0"/>
              <a:t> </a:t>
            </a:r>
            <a:r>
              <a:rPr lang="en-GB" sz="2000" dirty="0" err="1"/>
              <a:t>gydag</a:t>
            </a:r>
            <a:r>
              <a:rPr lang="en-GB" sz="2000" dirty="0"/>
              <a:t> </a:t>
            </a:r>
            <a:r>
              <a:rPr lang="en-GB" sz="2000" dirty="0" err="1"/>
              <a:t>oedran</a:t>
            </a:r>
            <a:r>
              <a:rPr lang="en-GB" sz="2000" dirty="0"/>
              <a:t>; OND... </a:t>
            </a:r>
            <a:r>
              <a:rPr lang="en-GB" sz="2000" dirty="0" err="1"/>
              <a:t>mae</a:t>
            </a:r>
            <a:r>
              <a:rPr lang="en-GB" sz="2000" dirty="0"/>
              <a:t> </a:t>
            </a:r>
            <a:r>
              <a:rPr lang="en-GB" sz="2000" dirty="0" err="1"/>
              <a:t>diffyg</a:t>
            </a:r>
            <a:r>
              <a:rPr lang="en-GB" sz="2000" dirty="0"/>
              <a:t> </a:t>
            </a:r>
            <a:r>
              <a:rPr lang="en-GB" sz="2000" dirty="0" err="1"/>
              <a:t>sylw</a:t>
            </a:r>
            <a:r>
              <a:rPr lang="en-GB" sz="2000" dirty="0"/>
              <a:t> a </a:t>
            </a:r>
            <a:r>
              <a:rPr lang="en-GB" sz="2000" dirty="0" err="1"/>
              <a:t>gwrthdyniad</a:t>
            </a:r>
            <a:r>
              <a:rPr lang="en-GB" sz="2000" dirty="0"/>
              <a:t> </a:t>
            </a:r>
            <a:r>
              <a:rPr lang="en-GB" sz="2000" dirty="0" err="1"/>
              <a:t>yn</a:t>
            </a:r>
            <a:r>
              <a:rPr lang="en-GB" sz="2000" dirty="0"/>
              <a:t> </a:t>
            </a:r>
            <a:r>
              <a:rPr lang="en-GB" sz="2000" dirty="0" err="1"/>
              <a:t>tueddu</a:t>
            </a:r>
            <a:r>
              <a:rPr lang="en-GB" sz="2000" dirty="0"/>
              <a:t> </a:t>
            </a:r>
            <a:r>
              <a:rPr lang="en-GB" sz="2000" dirty="0" err="1"/>
              <a:t>i</a:t>
            </a:r>
            <a:r>
              <a:rPr lang="en-GB" sz="2000" dirty="0"/>
              <a:t> </a:t>
            </a:r>
            <a:r>
              <a:rPr lang="en-GB" sz="2000" dirty="0" err="1"/>
              <a:t>barhau</a:t>
            </a:r>
            <a:endParaRPr lang="en-GB" sz="2000" dirty="0"/>
          </a:p>
          <a:p>
            <a:pPr marL="285750" indent="-285750">
              <a:buFont typeface="Arial" panose="020B0604020202020204" pitchFamily="34" charset="0"/>
              <a:buChar char="•"/>
            </a:pPr>
            <a:r>
              <a:rPr lang="en-GB" sz="2000" b="1" dirty="0"/>
              <a:t>MAE POBL IFANC ag ADHD </a:t>
            </a:r>
            <a:r>
              <a:rPr lang="en-GB" sz="2000" b="1" dirty="0" err="1"/>
              <a:t>mewn</a:t>
            </a:r>
            <a:r>
              <a:rPr lang="en-GB" sz="2000" b="1" dirty="0"/>
              <a:t> </a:t>
            </a:r>
            <a:r>
              <a:rPr lang="en-GB" sz="2000" b="1" dirty="0" err="1"/>
              <a:t>mwy</a:t>
            </a:r>
            <a:r>
              <a:rPr lang="en-GB" sz="2000" b="1" dirty="0"/>
              <a:t> o </a:t>
            </a:r>
            <a:r>
              <a:rPr lang="en-GB" sz="2000" b="1" dirty="0" err="1"/>
              <a:t>berygl</a:t>
            </a:r>
            <a:r>
              <a:rPr lang="en-GB" sz="2000" b="1" dirty="0"/>
              <a:t> o </a:t>
            </a:r>
            <a:r>
              <a:rPr lang="en-GB" sz="2000" b="1" dirty="0" err="1"/>
              <a:t>gael</a:t>
            </a:r>
            <a:r>
              <a:rPr lang="en-GB" sz="2000" b="1" dirty="0"/>
              <a:t> </a:t>
            </a:r>
            <a:r>
              <a:rPr lang="en-GB" sz="2000" b="1" dirty="0" err="1"/>
              <a:t>problemau</a:t>
            </a:r>
            <a:r>
              <a:rPr lang="en-GB" sz="2000" b="1" dirty="0"/>
              <a:t> </a:t>
            </a:r>
            <a:r>
              <a:rPr lang="en-GB" sz="2000" b="1" dirty="0" err="1"/>
              <a:t>academaidd</a:t>
            </a:r>
            <a:r>
              <a:rPr lang="en-GB" sz="2000" b="1" dirty="0"/>
              <a:t>; </a:t>
            </a:r>
            <a:r>
              <a:rPr lang="en-GB" sz="2000" b="1" dirty="0" err="1"/>
              <a:t>perthnasoedd</a:t>
            </a:r>
            <a:r>
              <a:rPr lang="en-GB" sz="2000" b="1" dirty="0"/>
              <a:t> </a:t>
            </a:r>
            <a:r>
              <a:rPr lang="en-GB" sz="2000" b="1" dirty="0" err="1"/>
              <a:t>rhyngbersonol</a:t>
            </a:r>
            <a:r>
              <a:rPr lang="en-GB" sz="2000" b="1" dirty="0"/>
              <a:t> </a:t>
            </a:r>
            <a:r>
              <a:rPr lang="en-GB" sz="2000" b="1" dirty="0" err="1"/>
              <a:t>anodd</a:t>
            </a:r>
            <a:r>
              <a:rPr lang="en-GB" sz="2000" b="1" dirty="0"/>
              <a:t>; </a:t>
            </a:r>
            <a:r>
              <a:rPr lang="en-GB" sz="2000" b="1" dirty="0" err="1"/>
              <a:t>hunan-barch</a:t>
            </a:r>
            <a:r>
              <a:rPr lang="en-GB" sz="2000" b="1" dirty="0"/>
              <a:t> </a:t>
            </a:r>
            <a:r>
              <a:rPr lang="en-GB" sz="2000" b="1" dirty="0" err="1"/>
              <a:t>isel</a:t>
            </a:r>
            <a:r>
              <a:rPr lang="en-GB" sz="2000" b="1" dirty="0"/>
              <a:t>; </a:t>
            </a:r>
            <a:r>
              <a:rPr lang="en-GB" sz="2000" b="1" dirty="0" err="1"/>
              <a:t>damweiniau</a:t>
            </a:r>
            <a:r>
              <a:rPr lang="en-GB" sz="2000" b="1" dirty="0"/>
              <a:t> </a:t>
            </a:r>
            <a:r>
              <a:rPr lang="en-GB" sz="2000" b="1" dirty="0" err="1"/>
              <a:t>ceir</a:t>
            </a:r>
            <a:r>
              <a:rPr lang="en-GB" sz="2000" b="1" dirty="0"/>
              <a:t>; </a:t>
            </a:r>
            <a:r>
              <a:rPr lang="en-GB" sz="2000" b="1" dirty="0" err="1"/>
              <a:t>mwy</a:t>
            </a:r>
            <a:r>
              <a:rPr lang="en-GB" sz="2000" b="1" dirty="0"/>
              <a:t> o </a:t>
            </a:r>
            <a:r>
              <a:rPr lang="en-GB" sz="2000" b="1" dirty="0" err="1"/>
              <a:t>achosion</a:t>
            </a:r>
            <a:r>
              <a:rPr lang="en-GB" sz="2000" b="1" dirty="0"/>
              <a:t> o </a:t>
            </a:r>
            <a:r>
              <a:rPr lang="en-GB" sz="2000" b="1" dirty="0" err="1"/>
              <a:t>anhwylderau</a:t>
            </a:r>
            <a:r>
              <a:rPr lang="en-GB" sz="2000" b="1" dirty="0"/>
              <a:t> </a:t>
            </a:r>
            <a:r>
              <a:rPr lang="en-GB" sz="2000" b="1" dirty="0" err="1"/>
              <a:t>seiciatrig</a:t>
            </a:r>
            <a:r>
              <a:rPr lang="en-GB" sz="2000" b="1" dirty="0"/>
              <a:t>; </a:t>
            </a:r>
            <a:r>
              <a:rPr lang="en-GB" sz="2000" b="1" dirty="0" err="1"/>
              <a:t>defnyddio</a:t>
            </a:r>
            <a:r>
              <a:rPr lang="en-GB" sz="2000" b="1" dirty="0"/>
              <a:t> </a:t>
            </a:r>
            <a:r>
              <a:rPr lang="en-GB" sz="2000" b="1" dirty="0" err="1"/>
              <a:t>sylweddau</a:t>
            </a:r>
            <a:r>
              <a:rPr lang="en-GB" sz="2000" b="1" dirty="0"/>
              <a:t> ac </a:t>
            </a:r>
            <a:r>
              <a:rPr lang="en-GB" sz="2000" b="1" dirty="0" err="1"/>
              <a:t>ymddygiad</a:t>
            </a:r>
            <a:r>
              <a:rPr lang="en-GB" sz="2000" b="1" dirty="0"/>
              <a:t> </a:t>
            </a:r>
            <a:r>
              <a:rPr lang="en-GB" sz="2000" b="1" dirty="0" err="1"/>
              <a:t>gwrthgymdeithasol</a:t>
            </a:r>
            <a:r>
              <a:rPr lang="en-GB" sz="2000" b="1" dirty="0"/>
              <a:t> </a:t>
            </a:r>
          </a:p>
          <a:p>
            <a:pPr marL="285750" indent="-285750">
              <a:buFont typeface="Arial" panose="020B0604020202020204" pitchFamily="34" charset="0"/>
              <a:buChar char="•"/>
            </a:pPr>
            <a:r>
              <a:rPr lang="en-GB" sz="2000" dirty="0"/>
              <a:t>(Wilmshurst, 2015)</a:t>
            </a:r>
          </a:p>
          <a:p>
            <a:endParaRPr lang="en-GB" dirty="0"/>
          </a:p>
        </p:txBody>
      </p:sp>
      <p:pic>
        <p:nvPicPr>
          <p:cNvPr id="6" name="Content Placeholder 4">
            <a:extLst>
              <a:ext uri="{FF2B5EF4-FFF2-40B4-BE49-F238E27FC236}">
                <a16:creationId xmlns:a16="http://schemas.microsoft.com/office/drawing/2014/main" id="{309B490B-6C46-452F-AB0B-F028234BA785}"/>
              </a:ext>
            </a:extLst>
          </p:cNvPr>
          <p:cNvPicPr>
            <a:picLocks noChangeAspect="1"/>
          </p:cNvPicPr>
          <p:nvPr/>
        </p:nvPicPr>
        <p:blipFill>
          <a:blip r:embed="rId2"/>
          <a:stretch>
            <a:fillRect/>
          </a:stretch>
        </p:blipFill>
        <p:spPr>
          <a:xfrm>
            <a:off x="10152299" y="251582"/>
            <a:ext cx="1201500" cy="1033664"/>
          </a:xfrm>
          <a:prstGeom prst="rect">
            <a:avLst/>
          </a:prstGeom>
        </p:spPr>
      </p:pic>
    </p:spTree>
    <p:extLst>
      <p:ext uri="{BB962C8B-B14F-4D97-AF65-F5344CB8AC3E}">
        <p14:creationId xmlns:p14="http://schemas.microsoft.com/office/powerpoint/2010/main" val="40159192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E78E2-F913-4586-9819-75CC80605E2E}"/>
              </a:ext>
            </a:extLst>
          </p:cNvPr>
          <p:cNvSpPr>
            <a:spLocks noGrp="1"/>
          </p:cNvSpPr>
          <p:nvPr>
            <p:ph type="title"/>
          </p:nvPr>
        </p:nvSpPr>
        <p:spPr/>
        <p:txBody>
          <a:bodyPr/>
          <a:lstStyle/>
          <a:p>
            <a:r>
              <a:rPr lang="en-GB" dirty="0"/>
              <a:t>ADHD and cognitive ability </a:t>
            </a:r>
          </a:p>
        </p:txBody>
      </p:sp>
      <p:sp>
        <p:nvSpPr>
          <p:cNvPr id="3" name="Content Placeholder 2">
            <a:extLst>
              <a:ext uri="{FF2B5EF4-FFF2-40B4-BE49-F238E27FC236}">
                <a16:creationId xmlns:a16="http://schemas.microsoft.com/office/drawing/2014/main" id="{213B8B27-13E8-4EEB-A771-20F48FD31AA1}"/>
              </a:ext>
            </a:extLst>
          </p:cNvPr>
          <p:cNvSpPr>
            <a:spLocks noGrp="1"/>
          </p:cNvSpPr>
          <p:nvPr>
            <p:ph idx="1"/>
          </p:nvPr>
        </p:nvSpPr>
        <p:spPr>
          <a:xfrm>
            <a:off x="6096000" y="1825625"/>
            <a:ext cx="5257800" cy="4351338"/>
          </a:xfrm>
        </p:spPr>
        <p:txBody>
          <a:bodyPr>
            <a:normAutofit fontScale="92500" lnSpcReduction="20000"/>
          </a:bodyPr>
          <a:lstStyle/>
          <a:p>
            <a:r>
              <a:rPr lang="en-GB" dirty="0"/>
              <a:t>Cognitive processing problems that interfere with the ability to  learn in traditional academic settings</a:t>
            </a:r>
          </a:p>
          <a:p>
            <a:r>
              <a:rPr lang="en-GB" dirty="0"/>
              <a:t>Example: </a:t>
            </a:r>
          </a:p>
          <a:p>
            <a:r>
              <a:rPr lang="en-GB" dirty="0"/>
              <a:t>Missing information presented by teachers </a:t>
            </a:r>
          </a:p>
          <a:p>
            <a:r>
              <a:rPr lang="en-GB" dirty="0"/>
              <a:t>Missing opportunities to practice newly learned academic skills</a:t>
            </a:r>
          </a:p>
          <a:p>
            <a:r>
              <a:rPr lang="en-GB" dirty="0"/>
              <a:t>General lower fund of information</a:t>
            </a:r>
          </a:p>
          <a:p>
            <a:r>
              <a:rPr lang="en-GB" dirty="0"/>
              <a:t>deficit in working memory</a:t>
            </a:r>
          </a:p>
          <a:p>
            <a:r>
              <a:rPr lang="en-GB" dirty="0"/>
              <a:t>organizing information and relating information to others</a:t>
            </a:r>
          </a:p>
          <a:p>
            <a:endParaRPr lang="en-GB" dirty="0"/>
          </a:p>
        </p:txBody>
      </p:sp>
      <p:sp>
        <p:nvSpPr>
          <p:cNvPr id="4" name="Content Placeholder 2">
            <a:extLst>
              <a:ext uri="{FF2B5EF4-FFF2-40B4-BE49-F238E27FC236}">
                <a16:creationId xmlns:a16="http://schemas.microsoft.com/office/drawing/2014/main" id="{E66956E9-9EF0-47FD-8FA3-05FEEA087057}"/>
              </a:ext>
            </a:extLst>
          </p:cNvPr>
          <p:cNvSpPr txBox="1">
            <a:spLocks/>
          </p:cNvSpPr>
          <p:nvPr/>
        </p:nvSpPr>
        <p:spPr>
          <a:xfrm>
            <a:off x="539579" y="1825625"/>
            <a:ext cx="5257800" cy="4351338"/>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err="1"/>
              <a:t>Problemau</a:t>
            </a:r>
            <a:r>
              <a:rPr lang="en-GB" dirty="0"/>
              <a:t> </a:t>
            </a:r>
            <a:r>
              <a:rPr lang="en-GB" dirty="0" err="1"/>
              <a:t>prosesu</a:t>
            </a:r>
            <a:r>
              <a:rPr lang="en-GB" dirty="0"/>
              <a:t> </a:t>
            </a:r>
            <a:r>
              <a:rPr lang="en-GB" dirty="0" err="1"/>
              <a:t>gwybyddol</a:t>
            </a:r>
            <a:r>
              <a:rPr lang="en-GB" dirty="0"/>
              <a:t> </a:t>
            </a:r>
            <a:r>
              <a:rPr lang="en-GB" dirty="0" err="1"/>
              <a:t>sy'n</a:t>
            </a:r>
            <a:r>
              <a:rPr lang="en-GB" dirty="0"/>
              <a:t> </a:t>
            </a:r>
            <a:r>
              <a:rPr lang="en-GB" dirty="0" err="1"/>
              <a:t>ymyrryd</a:t>
            </a:r>
            <a:r>
              <a:rPr lang="en-GB" dirty="0"/>
              <a:t> </a:t>
            </a:r>
            <a:r>
              <a:rPr lang="en-GB" dirty="0" err="1"/>
              <a:t>â'r</a:t>
            </a:r>
            <a:r>
              <a:rPr lang="en-GB" dirty="0"/>
              <a:t> </a:t>
            </a:r>
            <a:r>
              <a:rPr lang="en-GB" dirty="0" err="1"/>
              <a:t>gallu</a:t>
            </a:r>
            <a:r>
              <a:rPr lang="en-GB" dirty="0"/>
              <a:t> </a:t>
            </a:r>
            <a:r>
              <a:rPr lang="en-GB" dirty="0" err="1"/>
              <a:t>i</a:t>
            </a:r>
            <a:r>
              <a:rPr lang="en-GB" dirty="0"/>
              <a:t> </a:t>
            </a:r>
            <a:r>
              <a:rPr lang="en-GB" dirty="0" err="1"/>
              <a:t>ddysgu</a:t>
            </a:r>
            <a:r>
              <a:rPr lang="en-GB" dirty="0"/>
              <a:t> </a:t>
            </a:r>
            <a:r>
              <a:rPr lang="en-GB" dirty="0" err="1"/>
              <a:t>mewn</a:t>
            </a:r>
            <a:r>
              <a:rPr lang="en-GB" dirty="0"/>
              <a:t> </a:t>
            </a:r>
            <a:r>
              <a:rPr lang="en-GB" dirty="0" err="1"/>
              <a:t>lleoliadau</a:t>
            </a:r>
            <a:r>
              <a:rPr lang="en-GB" dirty="0"/>
              <a:t> </a:t>
            </a:r>
            <a:r>
              <a:rPr lang="en-GB" dirty="0" err="1"/>
              <a:t>academaidd</a:t>
            </a:r>
            <a:r>
              <a:rPr lang="en-GB" dirty="0"/>
              <a:t> </a:t>
            </a:r>
            <a:r>
              <a:rPr lang="en-GB" dirty="0" err="1"/>
              <a:t>traddodiadol</a:t>
            </a:r>
            <a:endParaRPr lang="en-GB" dirty="0"/>
          </a:p>
          <a:p>
            <a:r>
              <a:rPr lang="en-GB" dirty="0" err="1"/>
              <a:t>Enghraifft</a:t>
            </a:r>
            <a:r>
              <a:rPr lang="en-GB" dirty="0"/>
              <a:t>: </a:t>
            </a:r>
          </a:p>
          <a:p>
            <a:r>
              <a:rPr lang="en-GB" dirty="0" err="1"/>
              <a:t>Gwybodaeth</a:t>
            </a:r>
            <a:r>
              <a:rPr lang="en-GB" dirty="0"/>
              <a:t> </a:t>
            </a:r>
            <a:r>
              <a:rPr lang="en-GB" dirty="0" err="1"/>
              <a:t>ar</a:t>
            </a:r>
            <a:r>
              <a:rPr lang="en-GB" dirty="0"/>
              <a:t> </a:t>
            </a:r>
            <a:r>
              <a:rPr lang="en-GB" dirty="0" err="1"/>
              <a:t>goll</a:t>
            </a:r>
            <a:r>
              <a:rPr lang="en-GB" dirty="0"/>
              <a:t> a </a:t>
            </a:r>
            <a:r>
              <a:rPr lang="en-GB" dirty="0" err="1"/>
              <a:t>gyflwynir</a:t>
            </a:r>
            <a:r>
              <a:rPr lang="en-GB" dirty="0"/>
              <a:t> </a:t>
            </a:r>
            <a:r>
              <a:rPr lang="en-GB" dirty="0" err="1"/>
              <a:t>gan</a:t>
            </a:r>
            <a:r>
              <a:rPr lang="en-GB" dirty="0"/>
              <a:t> </a:t>
            </a:r>
            <a:r>
              <a:rPr lang="en-GB" dirty="0" err="1"/>
              <a:t>athrawon</a:t>
            </a:r>
            <a:r>
              <a:rPr lang="en-GB" dirty="0"/>
              <a:t> </a:t>
            </a:r>
          </a:p>
          <a:p>
            <a:r>
              <a:rPr lang="en-GB" dirty="0" err="1"/>
              <a:t>Colli</a:t>
            </a:r>
            <a:r>
              <a:rPr lang="en-GB" dirty="0"/>
              <a:t> </a:t>
            </a:r>
            <a:r>
              <a:rPr lang="en-GB" dirty="0" err="1"/>
              <a:t>cyfleoedd</a:t>
            </a:r>
            <a:r>
              <a:rPr lang="en-GB" dirty="0"/>
              <a:t> </a:t>
            </a:r>
            <a:r>
              <a:rPr lang="en-GB" dirty="0" err="1"/>
              <a:t>i</a:t>
            </a:r>
            <a:r>
              <a:rPr lang="en-GB" dirty="0"/>
              <a:t> </a:t>
            </a:r>
            <a:r>
              <a:rPr lang="en-GB" dirty="0" err="1"/>
              <a:t>ymarfer</a:t>
            </a:r>
            <a:r>
              <a:rPr lang="en-GB" dirty="0"/>
              <a:t> </a:t>
            </a:r>
            <a:r>
              <a:rPr lang="en-GB" dirty="0" err="1"/>
              <a:t>sgiliau</a:t>
            </a:r>
            <a:r>
              <a:rPr lang="en-GB" dirty="0"/>
              <a:t> </a:t>
            </a:r>
            <a:r>
              <a:rPr lang="en-GB" dirty="0" err="1"/>
              <a:t>academaidd</a:t>
            </a:r>
            <a:r>
              <a:rPr lang="en-GB" dirty="0"/>
              <a:t> </a:t>
            </a:r>
            <a:r>
              <a:rPr lang="en-GB" dirty="0" err="1"/>
              <a:t>sydd</a:t>
            </a:r>
            <a:r>
              <a:rPr lang="en-GB" dirty="0"/>
              <a:t> </a:t>
            </a:r>
            <a:r>
              <a:rPr lang="en-GB" dirty="0" err="1"/>
              <a:t>newydd</a:t>
            </a:r>
            <a:r>
              <a:rPr lang="en-GB" dirty="0"/>
              <a:t> </a:t>
            </a:r>
            <a:r>
              <a:rPr lang="en-GB" dirty="0" err="1"/>
              <a:t>eu</a:t>
            </a:r>
            <a:r>
              <a:rPr lang="en-GB" dirty="0"/>
              <a:t> </a:t>
            </a:r>
            <a:r>
              <a:rPr lang="en-GB" dirty="0" err="1"/>
              <a:t>dysgu</a:t>
            </a:r>
            <a:endParaRPr lang="en-GB" dirty="0"/>
          </a:p>
          <a:p>
            <a:r>
              <a:rPr lang="en-GB" dirty="0" err="1"/>
              <a:t>Cronfa</a:t>
            </a:r>
            <a:r>
              <a:rPr lang="en-GB" dirty="0"/>
              <a:t> is </a:t>
            </a:r>
            <a:r>
              <a:rPr lang="en-GB" dirty="0" err="1"/>
              <a:t>gyffredinol</a:t>
            </a:r>
            <a:r>
              <a:rPr lang="en-GB" dirty="0"/>
              <a:t> o </a:t>
            </a:r>
            <a:r>
              <a:rPr lang="en-GB" dirty="0" err="1"/>
              <a:t>wybodaeth</a:t>
            </a:r>
            <a:endParaRPr lang="en-GB" dirty="0"/>
          </a:p>
          <a:p>
            <a:r>
              <a:rPr lang="en-GB" dirty="0" err="1"/>
              <a:t>diffyg</a:t>
            </a:r>
            <a:r>
              <a:rPr lang="en-GB" dirty="0"/>
              <a:t> </a:t>
            </a:r>
            <a:r>
              <a:rPr lang="en-GB" dirty="0" err="1"/>
              <a:t>mewn</a:t>
            </a:r>
            <a:r>
              <a:rPr lang="en-GB" dirty="0"/>
              <a:t> </a:t>
            </a:r>
            <a:r>
              <a:rPr lang="en-GB" dirty="0" err="1"/>
              <a:t>cof</a:t>
            </a:r>
            <a:r>
              <a:rPr lang="en-GB" dirty="0"/>
              <a:t> </a:t>
            </a:r>
            <a:r>
              <a:rPr lang="en-GB" dirty="0" err="1"/>
              <a:t>gwaith</a:t>
            </a:r>
            <a:endParaRPr lang="en-GB" dirty="0"/>
          </a:p>
          <a:p>
            <a:r>
              <a:rPr lang="en-GB" dirty="0" err="1"/>
              <a:t>trefnu</a:t>
            </a:r>
            <a:r>
              <a:rPr lang="en-GB" dirty="0"/>
              <a:t> </a:t>
            </a:r>
            <a:r>
              <a:rPr lang="en-GB" dirty="0" err="1"/>
              <a:t>gwybodaeth</a:t>
            </a:r>
            <a:r>
              <a:rPr lang="en-GB" dirty="0"/>
              <a:t> a </a:t>
            </a:r>
            <a:r>
              <a:rPr lang="en-GB" dirty="0" err="1"/>
              <a:t>rhannu</a:t>
            </a:r>
            <a:r>
              <a:rPr lang="en-GB" dirty="0"/>
              <a:t> </a:t>
            </a:r>
            <a:r>
              <a:rPr lang="en-GB" dirty="0" err="1"/>
              <a:t>gwybodaeth</a:t>
            </a:r>
            <a:r>
              <a:rPr lang="en-GB" dirty="0"/>
              <a:t> ag </a:t>
            </a:r>
            <a:r>
              <a:rPr lang="en-GB" dirty="0" err="1"/>
              <a:t>eraill</a:t>
            </a:r>
            <a:endParaRPr lang="en-GB" dirty="0"/>
          </a:p>
          <a:p>
            <a:endParaRPr lang="en-GB" dirty="0"/>
          </a:p>
          <a:p>
            <a:endParaRPr lang="en-GB" dirty="0"/>
          </a:p>
        </p:txBody>
      </p:sp>
      <p:pic>
        <p:nvPicPr>
          <p:cNvPr id="5" name="Content Placeholder 4">
            <a:extLst>
              <a:ext uri="{FF2B5EF4-FFF2-40B4-BE49-F238E27FC236}">
                <a16:creationId xmlns:a16="http://schemas.microsoft.com/office/drawing/2014/main" id="{05DFCB18-FDEA-4F2D-A18B-EBA7F30AEEF2}"/>
              </a:ext>
            </a:extLst>
          </p:cNvPr>
          <p:cNvPicPr>
            <a:picLocks noChangeAspect="1"/>
          </p:cNvPicPr>
          <p:nvPr/>
        </p:nvPicPr>
        <p:blipFill>
          <a:blip r:embed="rId2"/>
          <a:stretch>
            <a:fillRect/>
          </a:stretch>
        </p:blipFill>
        <p:spPr>
          <a:xfrm>
            <a:off x="8913578" y="365124"/>
            <a:ext cx="1727118" cy="1325563"/>
          </a:xfrm>
          <a:prstGeom prst="rect">
            <a:avLst/>
          </a:prstGeom>
        </p:spPr>
      </p:pic>
    </p:spTree>
    <p:extLst>
      <p:ext uri="{BB962C8B-B14F-4D97-AF65-F5344CB8AC3E}">
        <p14:creationId xmlns:p14="http://schemas.microsoft.com/office/powerpoint/2010/main" val="16138984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7AA70-93CD-46A5-AB09-12E672C0F21D}"/>
              </a:ext>
            </a:extLst>
          </p:cNvPr>
          <p:cNvSpPr>
            <a:spLocks noGrp="1"/>
          </p:cNvSpPr>
          <p:nvPr>
            <p:ph type="title"/>
          </p:nvPr>
        </p:nvSpPr>
        <p:spPr/>
        <p:txBody>
          <a:bodyPr/>
          <a:lstStyle/>
          <a:p>
            <a:r>
              <a:rPr lang="en-GB" dirty="0" err="1"/>
              <a:t>Anhwylderau</a:t>
            </a:r>
            <a:r>
              <a:rPr lang="en-GB" dirty="0"/>
              <a:t> a </a:t>
            </a:r>
            <a:r>
              <a:rPr lang="en-GB" dirty="0" err="1"/>
              <a:t>nodweddion</a:t>
            </a:r>
            <a:r>
              <a:rPr lang="en-GB" dirty="0"/>
              <a:t> </a:t>
            </a:r>
            <a:r>
              <a:rPr lang="en-GB" dirty="0" err="1"/>
              <a:t>cysylltiedig</a:t>
            </a:r>
            <a:br>
              <a:rPr lang="en-GB" dirty="0"/>
            </a:br>
            <a:r>
              <a:rPr lang="en-GB" dirty="0"/>
              <a:t>Associated disorders and features</a:t>
            </a:r>
          </a:p>
        </p:txBody>
      </p:sp>
      <p:sp>
        <p:nvSpPr>
          <p:cNvPr id="3" name="Content Placeholder 2">
            <a:extLst>
              <a:ext uri="{FF2B5EF4-FFF2-40B4-BE49-F238E27FC236}">
                <a16:creationId xmlns:a16="http://schemas.microsoft.com/office/drawing/2014/main" id="{939F075A-DE1D-4ED1-BEBB-737AF99F071F}"/>
              </a:ext>
            </a:extLst>
          </p:cNvPr>
          <p:cNvSpPr>
            <a:spLocks noGrp="1"/>
          </p:cNvSpPr>
          <p:nvPr>
            <p:ph idx="1"/>
          </p:nvPr>
        </p:nvSpPr>
        <p:spPr>
          <a:xfrm>
            <a:off x="5897505" y="2008009"/>
            <a:ext cx="5805616" cy="4351338"/>
          </a:xfrm>
        </p:spPr>
        <p:txBody>
          <a:bodyPr>
            <a:normAutofit fontScale="92500" lnSpcReduction="10000"/>
          </a:bodyPr>
          <a:lstStyle/>
          <a:p>
            <a:r>
              <a:rPr lang="en-GB" dirty="0"/>
              <a:t>44% of children with ADHD with at least one other psychiatric comorbid; 31% with at least two other disorders; and 11% with at least three disorders</a:t>
            </a:r>
          </a:p>
          <a:p>
            <a:r>
              <a:rPr lang="en-GB" dirty="0"/>
              <a:t>Other disorders/problems</a:t>
            </a:r>
          </a:p>
          <a:p>
            <a:pPr lvl="1"/>
            <a:r>
              <a:rPr lang="en-GB" dirty="0"/>
              <a:t>Conduct disorders </a:t>
            </a:r>
          </a:p>
          <a:p>
            <a:pPr lvl="1"/>
            <a:r>
              <a:rPr lang="en-GB" dirty="0"/>
              <a:t>Oppositional Defiant Disorder (ODD)</a:t>
            </a:r>
          </a:p>
          <a:p>
            <a:pPr lvl="1"/>
            <a:r>
              <a:rPr lang="en-GB" dirty="0"/>
              <a:t>Substance Use /</a:t>
            </a:r>
            <a:r>
              <a:rPr lang="en-GB" dirty="0" err="1"/>
              <a:t>peersduring</a:t>
            </a:r>
            <a:r>
              <a:rPr lang="en-GB" dirty="0"/>
              <a:t> adolescence</a:t>
            </a:r>
          </a:p>
          <a:p>
            <a:pPr lvl="2"/>
            <a:r>
              <a:rPr lang="en-GB" dirty="0"/>
              <a:t>Rejection by classmates</a:t>
            </a:r>
          </a:p>
          <a:p>
            <a:pPr lvl="2"/>
            <a:r>
              <a:rPr lang="en-GB" dirty="0"/>
              <a:t>Peer pressure</a:t>
            </a:r>
          </a:p>
          <a:p>
            <a:pPr lvl="1"/>
            <a:r>
              <a:rPr lang="en-GB" dirty="0"/>
              <a:t>Smoking – nicotine to help improve concentration and behavioural inhibition</a:t>
            </a:r>
          </a:p>
          <a:p>
            <a:pPr lvl="1"/>
            <a:r>
              <a:rPr lang="en-GB" dirty="0"/>
              <a:t>Anxiety and Mood Disorders</a:t>
            </a:r>
          </a:p>
          <a:p>
            <a:endParaRPr lang="en-GB" dirty="0"/>
          </a:p>
        </p:txBody>
      </p:sp>
      <p:sp>
        <p:nvSpPr>
          <p:cNvPr id="5" name="TextBox 4">
            <a:extLst>
              <a:ext uri="{FF2B5EF4-FFF2-40B4-BE49-F238E27FC236}">
                <a16:creationId xmlns:a16="http://schemas.microsoft.com/office/drawing/2014/main" id="{DDCD4629-862A-42E9-8BE7-DE2F2B8C96AD}"/>
              </a:ext>
            </a:extLst>
          </p:cNvPr>
          <p:cNvSpPr txBox="1"/>
          <p:nvPr/>
        </p:nvSpPr>
        <p:spPr>
          <a:xfrm>
            <a:off x="374970" y="1690688"/>
            <a:ext cx="5522535" cy="5109091"/>
          </a:xfrm>
          <a:prstGeom prst="rect">
            <a:avLst/>
          </a:prstGeom>
          <a:noFill/>
        </p:spPr>
        <p:txBody>
          <a:bodyPr wrap="square">
            <a:spAutoFit/>
          </a:bodyPr>
          <a:lstStyle/>
          <a:p>
            <a:pPr marL="285750" indent="-285750">
              <a:buFont typeface="Arial" panose="020B0604020202020204" pitchFamily="34" charset="0"/>
              <a:buChar char="•"/>
            </a:pPr>
            <a:r>
              <a:rPr lang="en-GB" sz="2200" dirty="0"/>
              <a:t>44% o </a:t>
            </a:r>
            <a:r>
              <a:rPr lang="en-GB" sz="2200" dirty="0" err="1"/>
              <a:t>blant</a:t>
            </a:r>
            <a:r>
              <a:rPr lang="en-GB" sz="2200" dirty="0"/>
              <a:t> ag ADHD </a:t>
            </a:r>
            <a:r>
              <a:rPr lang="en-GB" sz="2200" dirty="0" err="1"/>
              <a:t>gydag</a:t>
            </a:r>
            <a:r>
              <a:rPr lang="en-GB" sz="2200" dirty="0"/>
              <a:t> o </a:t>
            </a:r>
            <a:r>
              <a:rPr lang="en-GB" sz="2200" dirty="0" err="1"/>
              <a:t>leiaf</a:t>
            </a:r>
            <a:r>
              <a:rPr lang="en-GB" sz="2200" dirty="0"/>
              <a:t> un comorbid </a:t>
            </a:r>
            <a:r>
              <a:rPr lang="en-GB" sz="2200" dirty="0" err="1"/>
              <a:t>seiciatrig</a:t>
            </a:r>
            <a:r>
              <a:rPr lang="en-GB" sz="2200" dirty="0"/>
              <a:t> </a:t>
            </a:r>
            <a:r>
              <a:rPr lang="en-GB" sz="2200" dirty="0" err="1"/>
              <a:t>arall</a:t>
            </a:r>
            <a:r>
              <a:rPr lang="en-GB" sz="2200" dirty="0"/>
              <a:t>; 31% </a:t>
            </a:r>
            <a:r>
              <a:rPr lang="en-GB" sz="2200" dirty="0" err="1"/>
              <a:t>gydag</a:t>
            </a:r>
            <a:r>
              <a:rPr lang="en-GB" sz="2200" dirty="0"/>
              <a:t> o </a:t>
            </a:r>
            <a:r>
              <a:rPr lang="en-GB" sz="2200" dirty="0" err="1"/>
              <a:t>leiaf</a:t>
            </a:r>
            <a:r>
              <a:rPr lang="en-GB" sz="2200" dirty="0"/>
              <a:t> </a:t>
            </a:r>
            <a:r>
              <a:rPr lang="en-GB" sz="2200" dirty="0" err="1"/>
              <a:t>ddau</a:t>
            </a:r>
            <a:r>
              <a:rPr lang="en-GB" sz="2200" dirty="0"/>
              <a:t> </a:t>
            </a:r>
            <a:r>
              <a:rPr lang="en-GB" sz="2200" dirty="0" err="1"/>
              <a:t>anhwylder</a:t>
            </a:r>
            <a:r>
              <a:rPr lang="en-GB" sz="2200" dirty="0"/>
              <a:t> </a:t>
            </a:r>
            <a:r>
              <a:rPr lang="en-GB" sz="2200" dirty="0" err="1"/>
              <a:t>arall</a:t>
            </a:r>
            <a:r>
              <a:rPr lang="en-GB" sz="2200" dirty="0"/>
              <a:t>; ac 11% </a:t>
            </a:r>
            <a:r>
              <a:rPr lang="en-GB" sz="2200" dirty="0" err="1"/>
              <a:t>gydag</a:t>
            </a:r>
            <a:r>
              <a:rPr lang="en-GB" sz="2200" dirty="0"/>
              <a:t> o </a:t>
            </a:r>
            <a:r>
              <a:rPr lang="en-GB" sz="2200" dirty="0" err="1"/>
              <a:t>leiaf</a:t>
            </a:r>
            <a:r>
              <a:rPr lang="en-GB" sz="2200" dirty="0"/>
              <a:t> </a:t>
            </a:r>
            <a:r>
              <a:rPr lang="en-GB" sz="2200" dirty="0" err="1"/>
              <a:t>dri</a:t>
            </a:r>
            <a:r>
              <a:rPr lang="en-GB" sz="2200" dirty="0"/>
              <a:t> </a:t>
            </a:r>
            <a:r>
              <a:rPr lang="en-GB" sz="2200" dirty="0" err="1"/>
              <a:t>anhwylder</a:t>
            </a:r>
            <a:endParaRPr lang="en-GB" sz="2200" dirty="0"/>
          </a:p>
          <a:p>
            <a:pPr marL="285750" indent="-285750">
              <a:buFont typeface="Arial" panose="020B0604020202020204" pitchFamily="34" charset="0"/>
              <a:buChar char="•"/>
            </a:pPr>
            <a:r>
              <a:rPr lang="en-GB" sz="2200" dirty="0" err="1"/>
              <a:t>Anhwylderau</a:t>
            </a:r>
            <a:r>
              <a:rPr lang="en-GB" sz="2200" dirty="0"/>
              <a:t>/</a:t>
            </a:r>
            <a:r>
              <a:rPr lang="en-GB" sz="2200" dirty="0" err="1"/>
              <a:t>problemau</a:t>
            </a:r>
            <a:r>
              <a:rPr lang="en-GB" sz="2200" dirty="0"/>
              <a:t> </a:t>
            </a:r>
            <a:r>
              <a:rPr lang="en-GB" sz="2200" dirty="0" err="1"/>
              <a:t>eraill</a:t>
            </a:r>
            <a:endParaRPr lang="en-GB" sz="2200" dirty="0"/>
          </a:p>
          <a:p>
            <a:pPr marL="742950" lvl="1" indent="-285750">
              <a:buFont typeface="Arial" panose="020B0604020202020204" pitchFamily="34" charset="0"/>
              <a:buChar char="•"/>
            </a:pPr>
            <a:r>
              <a:rPr lang="en-GB" sz="2200" dirty="0" err="1"/>
              <a:t>Anhwylderau</a:t>
            </a:r>
            <a:r>
              <a:rPr lang="en-GB" sz="2200" dirty="0"/>
              <a:t> </a:t>
            </a:r>
            <a:r>
              <a:rPr lang="en-GB" sz="2200" dirty="0" err="1"/>
              <a:t>ymddygiad</a:t>
            </a:r>
            <a:r>
              <a:rPr lang="en-GB" sz="2200" dirty="0"/>
              <a:t> </a:t>
            </a:r>
          </a:p>
          <a:p>
            <a:pPr marL="742950" lvl="1" indent="-285750">
              <a:buFont typeface="Arial" panose="020B0604020202020204" pitchFamily="34" charset="0"/>
              <a:buChar char="•"/>
            </a:pPr>
            <a:r>
              <a:rPr lang="en-GB" sz="2200" dirty="0"/>
              <a:t>ODD</a:t>
            </a:r>
          </a:p>
          <a:p>
            <a:pPr marL="742950" lvl="1" indent="-285750">
              <a:buFont typeface="Arial" panose="020B0604020202020204" pitchFamily="34" charset="0"/>
              <a:buChar char="•"/>
            </a:pPr>
            <a:r>
              <a:rPr lang="en-GB" sz="2200" dirty="0" err="1"/>
              <a:t>Defnyddio</a:t>
            </a:r>
            <a:r>
              <a:rPr lang="en-GB" sz="2200" dirty="0"/>
              <a:t> </a:t>
            </a:r>
            <a:r>
              <a:rPr lang="en-GB" sz="2200" dirty="0" err="1"/>
              <a:t>Sylweddau</a:t>
            </a:r>
            <a:r>
              <a:rPr lang="en-GB" sz="2200" dirty="0"/>
              <a:t> </a:t>
            </a:r>
            <a:r>
              <a:rPr lang="en-GB" sz="2200" dirty="0" err="1"/>
              <a:t>yn</a:t>
            </a:r>
            <a:r>
              <a:rPr lang="en-GB" sz="2200" dirty="0"/>
              <a:t> </a:t>
            </a:r>
            <a:r>
              <a:rPr lang="en-GB" sz="2200" dirty="0" err="1"/>
              <a:t>ystod</a:t>
            </a:r>
            <a:r>
              <a:rPr lang="en-GB" sz="2200" dirty="0"/>
              <a:t> y </a:t>
            </a:r>
            <a:r>
              <a:rPr lang="en-GB" sz="2200" dirty="0" err="1"/>
              <a:t>glasoed</a:t>
            </a:r>
            <a:endParaRPr lang="en-GB" sz="2200" dirty="0"/>
          </a:p>
          <a:p>
            <a:pPr marL="1200150" lvl="2" indent="-285750">
              <a:buFont typeface="Arial" panose="020B0604020202020204" pitchFamily="34" charset="0"/>
              <a:buChar char="•"/>
            </a:pPr>
            <a:r>
              <a:rPr lang="en-GB" sz="2200" dirty="0"/>
              <a:t>Cael </a:t>
            </a:r>
            <a:r>
              <a:rPr lang="en-GB" sz="2200" dirty="0" err="1"/>
              <a:t>eu</a:t>
            </a:r>
            <a:r>
              <a:rPr lang="en-GB" sz="2200" dirty="0"/>
              <a:t> </a:t>
            </a:r>
            <a:r>
              <a:rPr lang="en-GB" sz="2200" dirty="0" err="1"/>
              <a:t>gwrthod</a:t>
            </a:r>
            <a:r>
              <a:rPr lang="en-GB" sz="2200" dirty="0"/>
              <a:t> </a:t>
            </a:r>
            <a:r>
              <a:rPr lang="en-GB" sz="2200" dirty="0" err="1"/>
              <a:t>gan</a:t>
            </a:r>
            <a:r>
              <a:rPr lang="en-GB" sz="2200" dirty="0"/>
              <a:t> </a:t>
            </a:r>
            <a:r>
              <a:rPr lang="en-GB" sz="2200" dirty="0" err="1"/>
              <a:t>gyd-ddisgyblion</a:t>
            </a:r>
            <a:r>
              <a:rPr lang="en-GB" sz="2200" dirty="0"/>
              <a:t>/</a:t>
            </a:r>
            <a:r>
              <a:rPr lang="en-GB" sz="2200" dirty="0" err="1"/>
              <a:t>cyfoedion</a:t>
            </a:r>
            <a:endParaRPr lang="en-GB" sz="2200" dirty="0"/>
          </a:p>
          <a:p>
            <a:pPr marL="1200150" lvl="2" indent="-285750">
              <a:buFont typeface="Arial" panose="020B0604020202020204" pitchFamily="34" charset="0"/>
              <a:buChar char="•"/>
            </a:pPr>
            <a:r>
              <a:rPr lang="en-GB" sz="2200" dirty="0" err="1"/>
              <a:t>Pwysau</a:t>
            </a:r>
            <a:r>
              <a:rPr lang="en-GB" sz="2200" dirty="0"/>
              <a:t> </a:t>
            </a:r>
            <a:r>
              <a:rPr lang="en-GB" sz="2200" dirty="0" err="1"/>
              <a:t>gan</a:t>
            </a:r>
            <a:r>
              <a:rPr lang="en-GB" sz="2200" dirty="0"/>
              <a:t> </a:t>
            </a:r>
            <a:r>
              <a:rPr lang="en-GB" sz="2200" dirty="0" err="1"/>
              <a:t>gyfoedion</a:t>
            </a:r>
            <a:endParaRPr lang="en-GB" sz="2200" dirty="0"/>
          </a:p>
          <a:p>
            <a:pPr marL="285750" indent="-285750">
              <a:buFont typeface="Arial" panose="020B0604020202020204" pitchFamily="34" charset="0"/>
              <a:buChar char="•"/>
            </a:pPr>
            <a:r>
              <a:rPr lang="en-GB" sz="2200" dirty="0" err="1"/>
              <a:t>Ysmygu</a:t>
            </a:r>
            <a:r>
              <a:rPr lang="en-GB" sz="2200" dirty="0"/>
              <a:t> – </a:t>
            </a:r>
            <a:r>
              <a:rPr lang="en-GB" sz="2200" dirty="0" err="1"/>
              <a:t>nicotin</a:t>
            </a:r>
            <a:r>
              <a:rPr lang="en-GB" sz="2200" dirty="0"/>
              <a:t> </a:t>
            </a:r>
            <a:r>
              <a:rPr lang="en-GB" sz="2200" dirty="0" err="1"/>
              <a:t>i</a:t>
            </a:r>
            <a:r>
              <a:rPr lang="en-GB" sz="2200" dirty="0"/>
              <a:t> </a:t>
            </a:r>
            <a:r>
              <a:rPr lang="en-GB" sz="2200" dirty="0" err="1"/>
              <a:t>helpu</a:t>
            </a:r>
            <a:r>
              <a:rPr lang="en-GB" sz="2200" dirty="0"/>
              <a:t> </a:t>
            </a:r>
            <a:r>
              <a:rPr lang="en-GB" sz="2200" dirty="0" err="1"/>
              <a:t>i</a:t>
            </a:r>
            <a:r>
              <a:rPr lang="en-GB" sz="2200" dirty="0"/>
              <a:t> </a:t>
            </a:r>
            <a:r>
              <a:rPr lang="en-GB" sz="2200" dirty="0" err="1"/>
              <a:t>wella</a:t>
            </a:r>
            <a:r>
              <a:rPr lang="en-GB" sz="2200" dirty="0"/>
              <a:t> </a:t>
            </a:r>
            <a:r>
              <a:rPr lang="en-GB" sz="2200" dirty="0" err="1"/>
              <a:t>canolbwyntio</a:t>
            </a:r>
            <a:r>
              <a:rPr lang="en-GB" sz="2200" dirty="0"/>
              <a:t> ac </a:t>
            </a:r>
            <a:r>
              <a:rPr lang="en-GB" sz="2200" dirty="0" err="1"/>
              <a:t>atal</a:t>
            </a:r>
            <a:r>
              <a:rPr lang="en-GB" sz="2200" dirty="0"/>
              <a:t> </a:t>
            </a:r>
            <a:r>
              <a:rPr lang="en-GB" sz="2200" dirty="0" err="1"/>
              <a:t>ymddygiad</a:t>
            </a:r>
            <a:endParaRPr lang="en-GB" sz="2200" dirty="0"/>
          </a:p>
          <a:p>
            <a:pPr marL="285750" indent="-285750">
              <a:buFont typeface="Arial" panose="020B0604020202020204" pitchFamily="34" charset="0"/>
              <a:buChar char="•"/>
            </a:pPr>
            <a:r>
              <a:rPr lang="en-GB" sz="2200" dirty="0" err="1"/>
              <a:t>Anhwylderau</a:t>
            </a:r>
            <a:r>
              <a:rPr lang="en-GB" sz="2200" dirty="0"/>
              <a:t> </a:t>
            </a:r>
            <a:r>
              <a:rPr lang="en-GB" sz="2200" dirty="0" err="1"/>
              <a:t>Gorbryder</a:t>
            </a:r>
            <a:r>
              <a:rPr lang="en-GB" sz="2200" dirty="0"/>
              <a:t> a </a:t>
            </a:r>
            <a:r>
              <a:rPr lang="en-GB" sz="2200" dirty="0" err="1"/>
              <a:t>Hwyliau</a:t>
            </a:r>
            <a:endParaRPr lang="en-GB" sz="2200" dirty="0"/>
          </a:p>
          <a:p>
            <a:endParaRPr lang="en-GB" dirty="0"/>
          </a:p>
        </p:txBody>
      </p:sp>
      <p:pic>
        <p:nvPicPr>
          <p:cNvPr id="7" name="Picture 6" descr="Logo&#10;&#10;Description automatically generated">
            <a:extLst>
              <a:ext uri="{FF2B5EF4-FFF2-40B4-BE49-F238E27FC236}">
                <a16:creationId xmlns:a16="http://schemas.microsoft.com/office/drawing/2014/main" id="{A626666E-1746-4040-A8C5-8FCD25ED3A81}"/>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9958500" y="230188"/>
            <a:ext cx="1528008" cy="1301354"/>
          </a:xfrm>
          <a:prstGeom prst="rect">
            <a:avLst/>
          </a:prstGeom>
        </p:spPr>
      </p:pic>
    </p:spTree>
    <p:extLst>
      <p:ext uri="{BB962C8B-B14F-4D97-AF65-F5344CB8AC3E}">
        <p14:creationId xmlns:p14="http://schemas.microsoft.com/office/powerpoint/2010/main" val="37682414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5AC70-3E60-4A2D-BC79-0E9A38FC2EF6}"/>
              </a:ext>
            </a:extLst>
          </p:cNvPr>
          <p:cNvSpPr>
            <a:spLocks noGrp="1"/>
          </p:cNvSpPr>
          <p:nvPr>
            <p:ph type="title"/>
          </p:nvPr>
        </p:nvSpPr>
        <p:spPr>
          <a:xfrm>
            <a:off x="1547116" y="200738"/>
            <a:ext cx="10515600" cy="1325563"/>
          </a:xfrm>
        </p:spPr>
        <p:txBody>
          <a:bodyPr/>
          <a:lstStyle/>
          <a:p>
            <a:r>
              <a:rPr lang="en-GB" dirty="0" err="1"/>
              <a:t>Effaith</a:t>
            </a:r>
            <a:r>
              <a:rPr lang="en-GB" dirty="0"/>
              <a:t> </a:t>
            </a:r>
            <a:r>
              <a:rPr lang="en-GB" dirty="0" err="1"/>
              <a:t>yn</a:t>
            </a:r>
            <a:r>
              <a:rPr lang="en-GB" dirty="0"/>
              <a:t> y </a:t>
            </a:r>
            <a:r>
              <a:rPr lang="en-GB" dirty="0" err="1"/>
              <a:t>cartref</a:t>
            </a:r>
            <a:r>
              <a:rPr lang="en-GB" dirty="0"/>
              <a:t> / Impact at home </a:t>
            </a:r>
          </a:p>
        </p:txBody>
      </p:sp>
      <p:sp>
        <p:nvSpPr>
          <p:cNvPr id="3" name="Content Placeholder 2">
            <a:extLst>
              <a:ext uri="{FF2B5EF4-FFF2-40B4-BE49-F238E27FC236}">
                <a16:creationId xmlns:a16="http://schemas.microsoft.com/office/drawing/2014/main" id="{C2E2101A-DE5A-44F7-9EDB-DA7CE25D9C30}"/>
              </a:ext>
            </a:extLst>
          </p:cNvPr>
          <p:cNvSpPr>
            <a:spLocks noGrp="1"/>
          </p:cNvSpPr>
          <p:nvPr>
            <p:ph idx="1"/>
          </p:nvPr>
        </p:nvSpPr>
        <p:spPr>
          <a:xfrm>
            <a:off x="6517240" y="1709093"/>
            <a:ext cx="5257800" cy="4831637"/>
          </a:xfrm>
        </p:spPr>
        <p:txBody>
          <a:bodyPr>
            <a:normAutofit fontScale="77500" lnSpcReduction="20000"/>
          </a:bodyPr>
          <a:lstStyle/>
          <a:p>
            <a:r>
              <a:rPr lang="en-GB" sz="3400" dirty="0"/>
              <a:t>Parent-child relationship – often problematic</a:t>
            </a:r>
          </a:p>
          <a:p>
            <a:r>
              <a:rPr lang="en-GB" sz="3400" dirty="0"/>
              <a:t>Mothers of children with ADHD are more hostile and negative – children in turn engage in more aversive and noncompliant behaviour (RECIPROCAL)</a:t>
            </a:r>
          </a:p>
          <a:p>
            <a:pPr lvl="1"/>
            <a:r>
              <a:rPr lang="en-GB" sz="3400" dirty="0"/>
              <a:t>Why? Frustration (mother); punitive discipline (child)</a:t>
            </a:r>
          </a:p>
          <a:p>
            <a:r>
              <a:rPr lang="en-GB" sz="3400" dirty="0"/>
              <a:t>Mothers with ADHD  – particular risk for MOOD disorders and substance problems</a:t>
            </a:r>
          </a:p>
          <a:p>
            <a:pPr lvl="1"/>
            <a:r>
              <a:rPr lang="en-GB" sz="3400" dirty="0"/>
              <a:t>Blame selves; doubt selves of competence and efficacy</a:t>
            </a:r>
          </a:p>
          <a:p>
            <a:pPr lvl="1"/>
            <a:r>
              <a:rPr lang="en-GB" sz="3400" dirty="0"/>
              <a:t>Depression  </a:t>
            </a:r>
          </a:p>
          <a:p>
            <a:endParaRPr lang="en-GB" dirty="0"/>
          </a:p>
        </p:txBody>
      </p:sp>
      <p:pic>
        <p:nvPicPr>
          <p:cNvPr id="4" name="Picture 3">
            <a:extLst>
              <a:ext uri="{FF2B5EF4-FFF2-40B4-BE49-F238E27FC236}">
                <a16:creationId xmlns:a16="http://schemas.microsoft.com/office/drawing/2014/main" id="{70BEFE70-CD5D-45F4-B611-33EB04853526}"/>
              </a:ext>
            </a:extLst>
          </p:cNvPr>
          <p:cNvPicPr>
            <a:picLocks noChangeAspect="1"/>
          </p:cNvPicPr>
          <p:nvPr/>
        </p:nvPicPr>
        <p:blipFill>
          <a:blip r:embed="rId2"/>
          <a:stretch>
            <a:fillRect/>
          </a:stretch>
        </p:blipFill>
        <p:spPr>
          <a:xfrm>
            <a:off x="4868675" y="4646226"/>
            <a:ext cx="1612171" cy="1548699"/>
          </a:xfrm>
          <a:prstGeom prst="rect">
            <a:avLst/>
          </a:prstGeom>
        </p:spPr>
      </p:pic>
      <p:sp>
        <p:nvSpPr>
          <p:cNvPr id="6" name="TextBox 5">
            <a:extLst>
              <a:ext uri="{FF2B5EF4-FFF2-40B4-BE49-F238E27FC236}">
                <a16:creationId xmlns:a16="http://schemas.microsoft.com/office/drawing/2014/main" id="{0091F951-B137-40F4-AC93-0682EA41F851}"/>
              </a:ext>
            </a:extLst>
          </p:cNvPr>
          <p:cNvSpPr txBox="1"/>
          <p:nvPr/>
        </p:nvSpPr>
        <p:spPr>
          <a:xfrm>
            <a:off x="838200" y="1788456"/>
            <a:ext cx="4350185" cy="4708981"/>
          </a:xfrm>
          <a:prstGeom prst="rect">
            <a:avLst/>
          </a:prstGeom>
          <a:noFill/>
        </p:spPr>
        <p:txBody>
          <a:bodyPr wrap="square">
            <a:spAutoFit/>
          </a:bodyPr>
          <a:lstStyle/>
          <a:p>
            <a:pPr marL="342900" indent="-342900">
              <a:buFont typeface="Arial" panose="020B0604020202020204" pitchFamily="34" charset="0"/>
              <a:buChar char="•"/>
            </a:pPr>
            <a:r>
              <a:rPr lang="en-GB" sz="2000" dirty="0" err="1"/>
              <a:t>Perthynas</a:t>
            </a:r>
            <a:r>
              <a:rPr lang="en-GB" sz="2000" dirty="0"/>
              <a:t> </a:t>
            </a:r>
            <a:r>
              <a:rPr lang="en-GB" sz="2000" dirty="0" err="1"/>
              <a:t>rhwng</a:t>
            </a:r>
            <a:r>
              <a:rPr lang="en-GB" sz="2000" dirty="0"/>
              <a:t> </a:t>
            </a:r>
            <a:r>
              <a:rPr lang="en-GB" sz="2000" dirty="0" err="1"/>
              <a:t>rhieni</a:t>
            </a:r>
            <a:r>
              <a:rPr lang="en-GB" sz="2000" dirty="0"/>
              <a:t> a </a:t>
            </a:r>
            <a:r>
              <a:rPr lang="en-GB" sz="2000" dirty="0" err="1"/>
              <a:t>phlant</a:t>
            </a:r>
            <a:r>
              <a:rPr lang="en-GB" sz="2000" dirty="0"/>
              <a:t> – </a:t>
            </a:r>
            <a:r>
              <a:rPr lang="en-GB" sz="2000" dirty="0" err="1"/>
              <a:t>yn</a:t>
            </a:r>
            <a:r>
              <a:rPr lang="en-GB" sz="2000" dirty="0"/>
              <a:t> </a:t>
            </a:r>
            <a:r>
              <a:rPr lang="en-GB" sz="2000" dirty="0" err="1"/>
              <a:t>aml</a:t>
            </a:r>
            <a:r>
              <a:rPr lang="en-GB" sz="2000" dirty="0"/>
              <a:t> </a:t>
            </a:r>
            <a:r>
              <a:rPr lang="en-GB" sz="2000" dirty="0" err="1"/>
              <a:t>yn</a:t>
            </a:r>
            <a:r>
              <a:rPr lang="en-GB" sz="2000" dirty="0"/>
              <a:t> </a:t>
            </a:r>
            <a:r>
              <a:rPr lang="en-GB" sz="2000" dirty="0" err="1"/>
              <a:t>anodd</a:t>
            </a:r>
            <a:endParaRPr lang="en-GB" sz="2000" dirty="0"/>
          </a:p>
          <a:p>
            <a:pPr marL="342900" indent="-342900">
              <a:buFont typeface="Arial" panose="020B0604020202020204" pitchFamily="34" charset="0"/>
              <a:buChar char="•"/>
            </a:pPr>
            <a:r>
              <a:rPr lang="en-GB" sz="2000" dirty="0" err="1"/>
              <a:t>Mamau</a:t>
            </a:r>
            <a:r>
              <a:rPr lang="en-GB" sz="2000" dirty="0"/>
              <a:t> plant ag ADHD </a:t>
            </a:r>
            <a:r>
              <a:rPr lang="en-GB" sz="2000" dirty="0" err="1"/>
              <a:t>yn</a:t>
            </a:r>
            <a:r>
              <a:rPr lang="en-GB" sz="2000" dirty="0"/>
              <a:t> </a:t>
            </a:r>
            <a:r>
              <a:rPr lang="en-GB" sz="2000" dirty="0" err="1"/>
              <a:t>fwy</a:t>
            </a:r>
            <a:r>
              <a:rPr lang="en-GB" sz="2000" dirty="0"/>
              <a:t> </a:t>
            </a:r>
            <a:r>
              <a:rPr lang="en-GB" sz="2000" dirty="0" err="1"/>
              <a:t>gelyniaethus</a:t>
            </a:r>
            <a:r>
              <a:rPr lang="en-GB" sz="2000" dirty="0"/>
              <a:t> a </a:t>
            </a:r>
            <a:r>
              <a:rPr lang="en-GB" sz="2000" dirty="0" err="1"/>
              <a:t>negyddol</a:t>
            </a:r>
            <a:r>
              <a:rPr lang="en-GB" sz="2000" dirty="0"/>
              <a:t> – </a:t>
            </a:r>
            <a:r>
              <a:rPr lang="en-GB" sz="2000" dirty="0" err="1"/>
              <a:t>mae</a:t>
            </a:r>
            <a:r>
              <a:rPr lang="en-GB" sz="2000" dirty="0"/>
              <a:t> plant </a:t>
            </a:r>
            <a:r>
              <a:rPr lang="en-GB" sz="2000" dirty="0" err="1"/>
              <a:t>yn</a:t>
            </a:r>
            <a:r>
              <a:rPr lang="en-GB" sz="2000" dirty="0"/>
              <a:t> </a:t>
            </a:r>
            <a:r>
              <a:rPr lang="en-GB" sz="2000" dirty="0" err="1"/>
              <a:t>eu</a:t>
            </a:r>
            <a:r>
              <a:rPr lang="en-GB" sz="2000" dirty="0"/>
              <a:t> </a:t>
            </a:r>
            <a:r>
              <a:rPr lang="en-GB" sz="2000" dirty="0" err="1"/>
              <a:t>tro</a:t>
            </a:r>
            <a:r>
              <a:rPr lang="en-GB" sz="2000" dirty="0"/>
              <a:t> </a:t>
            </a:r>
            <a:r>
              <a:rPr lang="en-GB" sz="2000" dirty="0" err="1"/>
              <a:t>yn</a:t>
            </a:r>
            <a:r>
              <a:rPr lang="en-GB" sz="2000" dirty="0"/>
              <a:t> </a:t>
            </a:r>
            <a:r>
              <a:rPr lang="en-GB" sz="2000" dirty="0" err="1"/>
              <a:t>cymryd</a:t>
            </a:r>
            <a:r>
              <a:rPr lang="en-GB" sz="2000" dirty="0"/>
              <a:t> </a:t>
            </a:r>
            <a:r>
              <a:rPr lang="en-GB" sz="2000" dirty="0" err="1"/>
              <a:t>rhan</a:t>
            </a:r>
            <a:r>
              <a:rPr lang="en-GB" sz="2000" dirty="0"/>
              <a:t> </a:t>
            </a:r>
            <a:r>
              <a:rPr lang="en-GB" sz="2000" dirty="0" err="1"/>
              <a:t>mewn</a:t>
            </a:r>
            <a:r>
              <a:rPr lang="en-GB" sz="2000" dirty="0"/>
              <a:t> </a:t>
            </a:r>
            <a:r>
              <a:rPr lang="en-GB" sz="2000" dirty="0" err="1"/>
              <a:t>ymddygiad</a:t>
            </a:r>
            <a:r>
              <a:rPr lang="en-GB" sz="2000" dirty="0"/>
              <a:t> </a:t>
            </a:r>
            <a:r>
              <a:rPr lang="en-GB" sz="2000" dirty="0" err="1"/>
              <a:t>mwy</a:t>
            </a:r>
            <a:r>
              <a:rPr lang="en-GB" sz="2000" dirty="0"/>
              <a:t> </a:t>
            </a:r>
            <a:r>
              <a:rPr lang="en-GB" sz="2000" dirty="0" err="1"/>
              <a:t>gwrthnysig</a:t>
            </a:r>
            <a:r>
              <a:rPr lang="en-GB" sz="2000" dirty="0"/>
              <a:t> a di-</a:t>
            </a:r>
            <a:r>
              <a:rPr lang="en-GB" sz="2000" dirty="0" err="1"/>
              <a:t>gystadleuol</a:t>
            </a:r>
            <a:r>
              <a:rPr lang="en-GB" sz="2000" dirty="0"/>
              <a:t> (CYFATEBOL)</a:t>
            </a:r>
          </a:p>
          <a:p>
            <a:pPr marL="342900" indent="-342900">
              <a:buFont typeface="Arial" panose="020B0604020202020204" pitchFamily="34" charset="0"/>
              <a:buChar char="•"/>
            </a:pPr>
            <a:r>
              <a:rPr lang="en-GB" sz="2000" dirty="0"/>
              <a:t>Pam? </a:t>
            </a:r>
            <a:r>
              <a:rPr lang="en-GB" sz="2000" dirty="0" err="1"/>
              <a:t>Rhwystredigaeth</a:t>
            </a:r>
            <a:r>
              <a:rPr lang="en-GB" sz="2000" dirty="0"/>
              <a:t> (mam); </a:t>
            </a:r>
            <a:r>
              <a:rPr lang="en-GB" sz="2000" dirty="0" err="1"/>
              <a:t>disgyblaeth</a:t>
            </a:r>
            <a:r>
              <a:rPr lang="en-GB" sz="2000" dirty="0"/>
              <a:t> </a:t>
            </a:r>
            <a:r>
              <a:rPr lang="en-GB" sz="2000" dirty="0" err="1"/>
              <a:t>gosbol</a:t>
            </a:r>
            <a:r>
              <a:rPr lang="en-GB" sz="2000" dirty="0"/>
              <a:t> (</a:t>
            </a:r>
            <a:r>
              <a:rPr lang="en-GB" sz="2000" dirty="0" err="1"/>
              <a:t>plentyn</a:t>
            </a:r>
            <a:r>
              <a:rPr lang="en-GB" sz="2000" dirty="0"/>
              <a:t>)</a:t>
            </a:r>
          </a:p>
          <a:p>
            <a:pPr marL="342900" indent="-342900">
              <a:buFont typeface="Arial" panose="020B0604020202020204" pitchFamily="34" charset="0"/>
              <a:buChar char="•"/>
            </a:pPr>
            <a:r>
              <a:rPr lang="en-GB" sz="2000" dirty="0" err="1"/>
              <a:t>Mamau</a:t>
            </a:r>
            <a:r>
              <a:rPr lang="en-GB" sz="2000" dirty="0"/>
              <a:t> ag ADHD – </a:t>
            </a:r>
            <a:r>
              <a:rPr lang="en-GB" sz="2000" dirty="0" err="1"/>
              <a:t>risg</a:t>
            </a:r>
            <a:r>
              <a:rPr lang="en-GB" sz="2000" dirty="0"/>
              <a:t> </a:t>
            </a:r>
            <a:r>
              <a:rPr lang="en-GB" sz="2000" dirty="0" err="1"/>
              <a:t>arbennig</a:t>
            </a:r>
            <a:r>
              <a:rPr lang="en-GB" sz="2000" dirty="0"/>
              <a:t> </a:t>
            </a:r>
            <a:r>
              <a:rPr lang="en-GB" sz="2000" dirty="0" err="1"/>
              <a:t>ar</a:t>
            </a:r>
            <a:r>
              <a:rPr lang="en-GB" sz="2000" dirty="0"/>
              <a:t> </a:t>
            </a:r>
            <a:r>
              <a:rPr lang="en-GB" sz="2000" dirty="0" err="1"/>
              <a:t>gyfer</a:t>
            </a:r>
            <a:r>
              <a:rPr lang="en-GB" sz="2000" dirty="0"/>
              <a:t> </a:t>
            </a:r>
            <a:r>
              <a:rPr lang="en-GB" sz="2000" dirty="0" err="1"/>
              <a:t>anhwylderau</a:t>
            </a:r>
            <a:r>
              <a:rPr lang="en-GB" sz="2000" dirty="0"/>
              <a:t> HWYL a </a:t>
            </a:r>
            <a:r>
              <a:rPr lang="en-GB" sz="2000" dirty="0" err="1"/>
              <a:t>phroblemau</a:t>
            </a:r>
            <a:r>
              <a:rPr lang="en-GB" sz="2000" dirty="0"/>
              <a:t> </a:t>
            </a:r>
            <a:r>
              <a:rPr lang="en-GB" sz="2000" dirty="0" err="1"/>
              <a:t>sylweddau</a:t>
            </a:r>
            <a:endParaRPr lang="en-GB" sz="2000" dirty="0"/>
          </a:p>
          <a:p>
            <a:pPr marL="342900" indent="-342900">
              <a:buFont typeface="Arial" panose="020B0604020202020204" pitchFamily="34" charset="0"/>
              <a:buChar char="•"/>
            </a:pPr>
            <a:r>
              <a:rPr lang="en-GB" sz="2000" dirty="0" err="1"/>
              <a:t>Beio</a:t>
            </a:r>
            <a:r>
              <a:rPr lang="en-GB" sz="2000" dirty="0"/>
              <a:t> </a:t>
            </a:r>
            <a:r>
              <a:rPr lang="en-GB" sz="2000" dirty="0" err="1"/>
              <a:t>eu</a:t>
            </a:r>
            <a:r>
              <a:rPr lang="en-GB" sz="2000" dirty="0"/>
              <a:t> </a:t>
            </a:r>
            <a:r>
              <a:rPr lang="en-GB" sz="2000" dirty="0" err="1"/>
              <a:t>hunain</a:t>
            </a:r>
            <a:r>
              <a:rPr lang="en-GB" sz="2000" dirty="0"/>
              <a:t>; </a:t>
            </a:r>
            <a:r>
              <a:rPr lang="en-GB" sz="2000" dirty="0" err="1"/>
              <a:t>amheuaeth</a:t>
            </a:r>
            <a:r>
              <a:rPr lang="en-GB" sz="2000" dirty="0"/>
              <a:t> </a:t>
            </a:r>
            <a:r>
              <a:rPr lang="en-GB" sz="2000" dirty="0" err="1"/>
              <a:t>o’u</a:t>
            </a:r>
            <a:r>
              <a:rPr lang="en-GB" sz="2000" dirty="0"/>
              <a:t> </a:t>
            </a:r>
            <a:r>
              <a:rPr lang="en-GB" sz="2000" dirty="0" err="1"/>
              <a:t>cymhwysedd</a:t>
            </a:r>
            <a:r>
              <a:rPr lang="en-GB" sz="2000" dirty="0"/>
              <a:t> ac </a:t>
            </a:r>
            <a:r>
              <a:rPr lang="en-GB" sz="2000" dirty="0" err="1"/>
              <a:t>effeithiolrwydd</a:t>
            </a:r>
            <a:endParaRPr lang="en-GB" sz="2000" dirty="0"/>
          </a:p>
          <a:p>
            <a:pPr marL="342900" indent="-342900">
              <a:buFont typeface="Arial" panose="020B0604020202020204" pitchFamily="34" charset="0"/>
              <a:buChar char="•"/>
            </a:pPr>
            <a:r>
              <a:rPr lang="en-GB" sz="2000" dirty="0" err="1"/>
              <a:t>Iselder</a:t>
            </a:r>
            <a:r>
              <a:rPr lang="en-GB" sz="2000" dirty="0"/>
              <a:t>  </a:t>
            </a:r>
          </a:p>
        </p:txBody>
      </p:sp>
    </p:spTree>
    <p:extLst>
      <p:ext uri="{BB962C8B-B14F-4D97-AF65-F5344CB8AC3E}">
        <p14:creationId xmlns:p14="http://schemas.microsoft.com/office/powerpoint/2010/main" val="41331215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BFFEE-284B-4A46-9662-07E3D26A3AF8}"/>
              </a:ext>
            </a:extLst>
          </p:cNvPr>
          <p:cNvSpPr>
            <a:spLocks noGrp="1"/>
          </p:cNvSpPr>
          <p:nvPr>
            <p:ph type="title"/>
          </p:nvPr>
        </p:nvSpPr>
        <p:spPr/>
        <p:txBody>
          <a:bodyPr/>
          <a:lstStyle/>
          <a:p>
            <a:r>
              <a:rPr lang="en-GB" dirty="0" err="1"/>
              <a:t>Effaith</a:t>
            </a:r>
            <a:r>
              <a:rPr lang="en-GB" dirty="0"/>
              <a:t> </a:t>
            </a:r>
            <a:r>
              <a:rPr lang="en-GB" dirty="0" err="1"/>
              <a:t>yn</a:t>
            </a:r>
            <a:r>
              <a:rPr lang="en-GB" dirty="0"/>
              <a:t> </a:t>
            </a:r>
            <a:r>
              <a:rPr lang="en-GB" dirty="0" err="1"/>
              <a:t>yr</a:t>
            </a:r>
            <a:r>
              <a:rPr lang="en-GB" dirty="0"/>
              <a:t> </a:t>
            </a:r>
            <a:r>
              <a:rPr lang="en-GB" dirty="0" err="1"/>
              <a:t>ysgol</a:t>
            </a:r>
            <a:r>
              <a:rPr lang="en-GB" dirty="0"/>
              <a:t> / Impact in school</a:t>
            </a:r>
          </a:p>
        </p:txBody>
      </p:sp>
      <p:sp>
        <p:nvSpPr>
          <p:cNvPr id="3" name="Content Placeholder 2">
            <a:extLst>
              <a:ext uri="{FF2B5EF4-FFF2-40B4-BE49-F238E27FC236}">
                <a16:creationId xmlns:a16="http://schemas.microsoft.com/office/drawing/2014/main" id="{B1D0D0AF-DB2E-4978-8BAE-C22469A94550}"/>
              </a:ext>
            </a:extLst>
          </p:cNvPr>
          <p:cNvSpPr>
            <a:spLocks noGrp="1"/>
          </p:cNvSpPr>
          <p:nvPr>
            <p:ph idx="1"/>
          </p:nvPr>
        </p:nvSpPr>
        <p:spPr>
          <a:xfrm>
            <a:off x="6519507" y="1721511"/>
            <a:ext cx="5163065" cy="4656387"/>
          </a:xfrm>
        </p:spPr>
        <p:txBody>
          <a:bodyPr>
            <a:normAutofit fontScale="77500" lnSpcReduction="20000"/>
          </a:bodyPr>
          <a:lstStyle/>
          <a:p>
            <a:r>
              <a:rPr lang="en-GB" dirty="0"/>
              <a:t>Children with ADHD show difficulties across academic domains</a:t>
            </a:r>
          </a:p>
          <a:p>
            <a:r>
              <a:rPr lang="en-GB" dirty="0"/>
              <a:t>Reading and Maths</a:t>
            </a:r>
          </a:p>
          <a:p>
            <a:r>
              <a:rPr lang="en-GB" dirty="0"/>
              <a:t>56% - require tutoring</a:t>
            </a:r>
          </a:p>
          <a:p>
            <a:r>
              <a:rPr lang="en-GB" dirty="0"/>
              <a:t>30% - 49% - receive special services</a:t>
            </a:r>
          </a:p>
          <a:p>
            <a:r>
              <a:rPr lang="en-GB" dirty="0"/>
              <a:t>30% - repeat grade/level</a:t>
            </a:r>
          </a:p>
          <a:p>
            <a:r>
              <a:rPr lang="en-GB" dirty="0"/>
              <a:t>10% - 35% - do not complete secondary education</a:t>
            </a:r>
          </a:p>
          <a:p>
            <a:r>
              <a:rPr lang="en-GB" dirty="0"/>
              <a:t>Longitudinal study – predictor of academic achievement</a:t>
            </a:r>
          </a:p>
          <a:p>
            <a:endParaRPr lang="en-GB" dirty="0"/>
          </a:p>
          <a:p>
            <a:r>
              <a:rPr lang="en-GB" dirty="0"/>
              <a:t>BUT… no direct or clear explanation how ADHD affect academic performance</a:t>
            </a:r>
          </a:p>
          <a:p>
            <a:r>
              <a:rPr lang="en-GB" dirty="0"/>
              <a:t>Hypothesis – conduct problems</a:t>
            </a:r>
          </a:p>
        </p:txBody>
      </p:sp>
      <p:sp>
        <p:nvSpPr>
          <p:cNvPr id="4" name="Content Placeholder 2">
            <a:extLst>
              <a:ext uri="{FF2B5EF4-FFF2-40B4-BE49-F238E27FC236}">
                <a16:creationId xmlns:a16="http://schemas.microsoft.com/office/drawing/2014/main" id="{BAB1F91A-4D52-4C11-A6FA-B71B2D63F04D}"/>
              </a:ext>
            </a:extLst>
          </p:cNvPr>
          <p:cNvSpPr txBox="1">
            <a:spLocks/>
          </p:cNvSpPr>
          <p:nvPr/>
        </p:nvSpPr>
        <p:spPr>
          <a:xfrm>
            <a:off x="427233" y="1520576"/>
            <a:ext cx="5163065" cy="4812813"/>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Mae plant ag ADHD </a:t>
            </a:r>
            <a:r>
              <a:rPr lang="en-GB" dirty="0" err="1"/>
              <a:t>yn</a:t>
            </a:r>
            <a:r>
              <a:rPr lang="en-GB" dirty="0"/>
              <a:t> </a:t>
            </a:r>
            <a:r>
              <a:rPr lang="en-GB" dirty="0" err="1"/>
              <a:t>dangos</a:t>
            </a:r>
            <a:r>
              <a:rPr lang="en-GB" dirty="0"/>
              <a:t> </a:t>
            </a:r>
            <a:r>
              <a:rPr lang="en-GB" dirty="0" err="1"/>
              <a:t>anawsterau</a:t>
            </a:r>
            <a:r>
              <a:rPr lang="en-GB" dirty="0"/>
              <a:t> </a:t>
            </a:r>
            <a:r>
              <a:rPr lang="en-GB" dirty="0" err="1"/>
              <a:t>ar</a:t>
            </a:r>
            <a:r>
              <a:rPr lang="en-GB" dirty="0"/>
              <a:t> draws </a:t>
            </a:r>
            <a:r>
              <a:rPr lang="en-GB" dirty="0" err="1"/>
              <a:t>meysydd</a:t>
            </a:r>
            <a:r>
              <a:rPr lang="en-GB" dirty="0"/>
              <a:t> </a:t>
            </a:r>
            <a:r>
              <a:rPr lang="en-GB" dirty="0" err="1"/>
              <a:t>academaidd</a:t>
            </a:r>
            <a:endParaRPr lang="en-GB" dirty="0"/>
          </a:p>
          <a:p>
            <a:r>
              <a:rPr lang="en-GB" dirty="0" err="1"/>
              <a:t>Darllen</a:t>
            </a:r>
            <a:r>
              <a:rPr lang="en-GB" dirty="0"/>
              <a:t> a </a:t>
            </a:r>
            <a:r>
              <a:rPr lang="en-GB" dirty="0" err="1"/>
              <a:t>Mathemateg</a:t>
            </a:r>
            <a:endParaRPr lang="en-GB" dirty="0"/>
          </a:p>
          <a:p>
            <a:r>
              <a:rPr lang="en-GB" dirty="0"/>
              <a:t>56% - </a:t>
            </a:r>
            <a:r>
              <a:rPr lang="en-GB" dirty="0" err="1"/>
              <a:t>gofyn</a:t>
            </a:r>
            <a:r>
              <a:rPr lang="en-GB" dirty="0"/>
              <a:t> am </a:t>
            </a:r>
            <a:r>
              <a:rPr lang="en-GB" dirty="0" err="1"/>
              <a:t>diwtora</a:t>
            </a:r>
            <a:endParaRPr lang="en-GB" dirty="0"/>
          </a:p>
          <a:p>
            <a:r>
              <a:rPr lang="en-GB" dirty="0"/>
              <a:t>30% - 49% - </a:t>
            </a:r>
            <a:r>
              <a:rPr lang="en-GB" dirty="0" err="1"/>
              <a:t>yn</a:t>
            </a:r>
            <a:r>
              <a:rPr lang="en-GB" dirty="0"/>
              <a:t> </a:t>
            </a:r>
            <a:r>
              <a:rPr lang="en-GB" dirty="0" err="1"/>
              <a:t>derbyn</a:t>
            </a:r>
            <a:r>
              <a:rPr lang="en-GB" dirty="0"/>
              <a:t> </a:t>
            </a:r>
            <a:r>
              <a:rPr lang="en-GB" dirty="0" err="1"/>
              <a:t>gwasanaethau</a:t>
            </a:r>
            <a:r>
              <a:rPr lang="en-GB" dirty="0"/>
              <a:t> </a:t>
            </a:r>
            <a:r>
              <a:rPr lang="en-GB" dirty="0" err="1"/>
              <a:t>arbennig</a:t>
            </a:r>
            <a:endParaRPr lang="en-GB" dirty="0"/>
          </a:p>
          <a:p>
            <a:r>
              <a:rPr lang="en-GB" dirty="0"/>
              <a:t>30% - </a:t>
            </a:r>
            <a:r>
              <a:rPr lang="en-GB" dirty="0" err="1"/>
              <a:t>gradd</a:t>
            </a:r>
            <a:r>
              <a:rPr lang="en-GB" dirty="0"/>
              <a:t>/</a:t>
            </a:r>
            <a:r>
              <a:rPr lang="en-GB" dirty="0" err="1"/>
              <a:t>lefel</a:t>
            </a:r>
            <a:r>
              <a:rPr lang="en-GB" dirty="0"/>
              <a:t> </a:t>
            </a:r>
            <a:r>
              <a:rPr lang="en-GB" dirty="0" err="1"/>
              <a:t>ailadroddus</a:t>
            </a:r>
            <a:endParaRPr lang="en-GB" dirty="0"/>
          </a:p>
          <a:p>
            <a:r>
              <a:rPr lang="en-GB" dirty="0"/>
              <a:t>10% - 35% - </a:t>
            </a:r>
            <a:r>
              <a:rPr lang="en-GB" dirty="0" err="1"/>
              <a:t>peidiwch</a:t>
            </a:r>
            <a:r>
              <a:rPr lang="en-GB" dirty="0"/>
              <a:t> â </a:t>
            </a:r>
            <a:r>
              <a:rPr lang="en-GB" dirty="0" err="1"/>
              <a:t>chwblhau</a:t>
            </a:r>
            <a:r>
              <a:rPr lang="en-GB" dirty="0"/>
              <a:t> </a:t>
            </a:r>
            <a:r>
              <a:rPr lang="en-GB" dirty="0" err="1"/>
              <a:t>addysg</a:t>
            </a:r>
            <a:r>
              <a:rPr lang="en-GB" dirty="0"/>
              <a:t> </a:t>
            </a:r>
            <a:r>
              <a:rPr lang="en-GB" dirty="0" err="1"/>
              <a:t>uwchradd</a:t>
            </a:r>
            <a:endParaRPr lang="en-GB" dirty="0"/>
          </a:p>
          <a:p>
            <a:r>
              <a:rPr lang="en-GB" dirty="0" err="1"/>
              <a:t>Astudiaeth</a:t>
            </a:r>
            <a:r>
              <a:rPr lang="en-GB" dirty="0"/>
              <a:t> </a:t>
            </a:r>
            <a:r>
              <a:rPr lang="en-GB" dirty="0" err="1"/>
              <a:t>hydredol</a:t>
            </a:r>
            <a:r>
              <a:rPr lang="en-GB" dirty="0"/>
              <a:t> – </a:t>
            </a:r>
            <a:r>
              <a:rPr lang="en-GB" dirty="0" err="1"/>
              <a:t>rhagfynegydd</a:t>
            </a:r>
            <a:r>
              <a:rPr lang="en-GB" dirty="0"/>
              <a:t> </a:t>
            </a:r>
            <a:r>
              <a:rPr lang="en-GB" dirty="0" err="1"/>
              <a:t>cyflawniad</a:t>
            </a:r>
            <a:r>
              <a:rPr lang="en-GB" dirty="0"/>
              <a:t> </a:t>
            </a:r>
            <a:r>
              <a:rPr lang="en-GB" dirty="0" err="1"/>
              <a:t>academaidd</a:t>
            </a:r>
            <a:endParaRPr lang="en-GB" dirty="0"/>
          </a:p>
          <a:p>
            <a:endParaRPr lang="en-GB" dirty="0"/>
          </a:p>
          <a:p>
            <a:r>
              <a:rPr lang="en-GB" dirty="0"/>
              <a:t>OND... dim </a:t>
            </a:r>
            <a:r>
              <a:rPr lang="en-GB" dirty="0" err="1"/>
              <a:t>esboniad</a:t>
            </a:r>
            <a:r>
              <a:rPr lang="en-GB" dirty="0"/>
              <a:t> </a:t>
            </a:r>
            <a:r>
              <a:rPr lang="en-GB" dirty="0" err="1"/>
              <a:t>uniongyrchol</a:t>
            </a:r>
            <a:r>
              <a:rPr lang="en-GB" dirty="0"/>
              <a:t> </a:t>
            </a:r>
            <a:r>
              <a:rPr lang="en-GB" dirty="0" err="1"/>
              <a:t>na</a:t>
            </a:r>
            <a:r>
              <a:rPr lang="en-GB" dirty="0"/>
              <a:t> </a:t>
            </a:r>
            <a:r>
              <a:rPr lang="en-GB" dirty="0" err="1"/>
              <a:t>chlir</a:t>
            </a:r>
            <a:r>
              <a:rPr lang="en-GB" dirty="0"/>
              <a:t> </a:t>
            </a:r>
            <a:r>
              <a:rPr lang="en-GB" dirty="0" err="1"/>
              <a:t>sut</a:t>
            </a:r>
            <a:r>
              <a:rPr lang="en-GB" dirty="0"/>
              <a:t> </a:t>
            </a:r>
            <a:r>
              <a:rPr lang="en-GB" dirty="0" err="1"/>
              <a:t>mae</a:t>
            </a:r>
            <a:r>
              <a:rPr lang="en-GB" dirty="0"/>
              <a:t> ADHD </a:t>
            </a:r>
            <a:r>
              <a:rPr lang="en-GB" dirty="0" err="1"/>
              <a:t>yn</a:t>
            </a:r>
            <a:r>
              <a:rPr lang="en-GB" dirty="0"/>
              <a:t> </a:t>
            </a:r>
            <a:r>
              <a:rPr lang="en-GB" dirty="0" err="1"/>
              <a:t>effeithio</a:t>
            </a:r>
            <a:r>
              <a:rPr lang="en-GB" dirty="0"/>
              <a:t> </a:t>
            </a:r>
            <a:r>
              <a:rPr lang="en-GB" dirty="0" err="1"/>
              <a:t>ar</a:t>
            </a:r>
            <a:r>
              <a:rPr lang="en-GB" dirty="0"/>
              <a:t> </a:t>
            </a:r>
            <a:r>
              <a:rPr lang="en-GB" dirty="0" err="1"/>
              <a:t>berfformiad</a:t>
            </a:r>
            <a:r>
              <a:rPr lang="en-GB" dirty="0"/>
              <a:t> </a:t>
            </a:r>
            <a:r>
              <a:rPr lang="en-GB" dirty="0" err="1"/>
              <a:t>academaidd</a:t>
            </a:r>
            <a:endParaRPr lang="en-GB" dirty="0"/>
          </a:p>
          <a:p>
            <a:r>
              <a:rPr lang="en-GB" dirty="0" err="1"/>
              <a:t>Damcaniaeth</a:t>
            </a:r>
            <a:r>
              <a:rPr lang="en-GB" dirty="0"/>
              <a:t> – </a:t>
            </a:r>
            <a:r>
              <a:rPr lang="en-GB" dirty="0" err="1"/>
              <a:t>problemau</a:t>
            </a:r>
            <a:r>
              <a:rPr lang="en-GB" dirty="0"/>
              <a:t> </a:t>
            </a:r>
            <a:r>
              <a:rPr lang="en-GB" dirty="0" err="1"/>
              <a:t>ymddygiad</a:t>
            </a:r>
            <a:endParaRPr lang="en-GB" dirty="0"/>
          </a:p>
          <a:p>
            <a:endParaRPr lang="en-GB" dirty="0"/>
          </a:p>
        </p:txBody>
      </p:sp>
      <p:pic>
        <p:nvPicPr>
          <p:cNvPr id="8" name="Picture 7" descr="A picture containing writing implement, stationary, pen&#10;&#10;Description automatically generated">
            <a:extLst>
              <a:ext uri="{FF2B5EF4-FFF2-40B4-BE49-F238E27FC236}">
                <a16:creationId xmlns:a16="http://schemas.microsoft.com/office/drawing/2014/main" id="{291F95EB-3CAB-4D10-B9D9-2A9253FE9CD7}"/>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9346494" y="480102"/>
            <a:ext cx="2003025" cy="986741"/>
          </a:xfrm>
          <a:prstGeom prst="rect">
            <a:avLst/>
          </a:prstGeom>
        </p:spPr>
      </p:pic>
    </p:spTree>
    <p:extLst>
      <p:ext uri="{BB962C8B-B14F-4D97-AF65-F5344CB8AC3E}">
        <p14:creationId xmlns:p14="http://schemas.microsoft.com/office/powerpoint/2010/main" val="7055796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30878-206B-4C6D-8922-602D57A08D51}"/>
              </a:ext>
            </a:extLst>
          </p:cNvPr>
          <p:cNvSpPr>
            <a:spLocks noGrp="1"/>
          </p:cNvSpPr>
          <p:nvPr>
            <p:ph type="title"/>
          </p:nvPr>
        </p:nvSpPr>
        <p:spPr/>
        <p:txBody>
          <a:bodyPr/>
          <a:lstStyle/>
          <a:p>
            <a:r>
              <a:rPr lang="en-GB" dirty="0"/>
              <a:t>Sut </a:t>
            </a:r>
            <a:r>
              <a:rPr lang="en-GB" dirty="0" err="1"/>
              <a:t>fyddech</a:t>
            </a:r>
            <a:r>
              <a:rPr lang="en-GB" dirty="0"/>
              <a:t> chi </a:t>
            </a:r>
            <a:r>
              <a:rPr lang="en-GB" dirty="0" err="1"/>
              <a:t>yn</a:t>
            </a:r>
            <a:r>
              <a:rPr lang="en-GB" dirty="0"/>
              <a:t> </a:t>
            </a:r>
            <a:r>
              <a:rPr lang="en-GB" dirty="0" err="1"/>
              <a:t>cefnogi</a:t>
            </a:r>
            <a:r>
              <a:rPr lang="en-GB" dirty="0"/>
              <a:t>?</a:t>
            </a:r>
            <a:br>
              <a:rPr lang="en-GB" dirty="0"/>
            </a:br>
            <a:r>
              <a:rPr lang="en-GB" dirty="0"/>
              <a:t>How would you support?</a:t>
            </a:r>
          </a:p>
        </p:txBody>
      </p:sp>
      <p:pic>
        <p:nvPicPr>
          <p:cNvPr id="5" name="Content Placeholder 4" descr="Icon&#10;&#10;Description automatically generated">
            <a:extLst>
              <a:ext uri="{FF2B5EF4-FFF2-40B4-BE49-F238E27FC236}">
                <a16:creationId xmlns:a16="http://schemas.microsoft.com/office/drawing/2014/main" id="{2ADE3677-BD9F-43AE-A969-E001910D7B40}"/>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tretch>
            <a:fillRect/>
          </a:stretch>
        </p:blipFill>
        <p:spPr>
          <a:xfrm>
            <a:off x="2782671" y="1928607"/>
            <a:ext cx="5321372" cy="3162291"/>
          </a:xfrm>
        </p:spPr>
      </p:pic>
      <p:sp>
        <p:nvSpPr>
          <p:cNvPr id="7" name="TextBox 6">
            <a:extLst>
              <a:ext uri="{FF2B5EF4-FFF2-40B4-BE49-F238E27FC236}">
                <a16:creationId xmlns:a16="http://schemas.microsoft.com/office/drawing/2014/main" id="{128FE167-38D7-1668-0B6A-A7EC5AABF83D}"/>
              </a:ext>
            </a:extLst>
          </p:cNvPr>
          <p:cNvSpPr txBox="1"/>
          <p:nvPr/>
        </p:nvSpPr>
        <p:spPr>
          <a:xfrm>
            <a:off x="1494945" y="5657439"/>
            <a:ext cx="6149175" cy="954107"/>
          </a:xfrm>
          <a:prstGeom prst="rect">
            <a:avLst/>
          </a:prstGeom>
          <a:noFill/>
        </p:spPr>
        <p:txBody>
          <a:bodyPr wrap="square">
            <a:spAutoFit/>
          </a:bodyPr>
          <a:lstStyle/>
          <a:p>
            <a:r>
              <a:rPr lang="en-GB" sz="2800" b="1" dirty="0" err="1">
                <a:solidFill>
                  <a:srgbClr val="002060"/>
                </a:solidFill>
                <a:hlinkClick r:id="rId4">
                  <a:extLst>
                    <a:ext uri="{A12FA001-AC4F-418D-AE19-62706E023703}">
                      <ahyp:hlinkClr xmlns:ahyp="http://schemas.microsoft.com/office/drawing/2018/hyperlinkcolor" val="tx"/>
                    </a:ext>
                  </a:extLst>
                </a:hlinkClick>
              </a:rPr>
              <a:t>Tasg</a:t>
            </a:r>
            <a:r>
              <a:rPr lang="en-GB" sz="2800" b="1" dirty="0">
                <a:solidFill>
                  <a:srgbClr val="002060"/>
                </a:solidFill>
                <a:hlinkClick r:id="rId4">
                  <a:extLst>
                    <a:ext uri="{A12FA001-AC4F-418D-AE19-62706E023703}">
                      <ahyp:hlinkClr xmlns:ahyp="http://schemas.microsoft.com/office/drawing/2018/hyperlinkcolor" val="tx"/>
                    </a:ext>
                  </a:extLst>
                </a:hlinkClick>
              </a:rPr>
              <a:t> </a:t>
            </a:r>
            <a:r>
              <a:rPr lang="en-GB" sz="2800" b="1" dirty="0" err="1">
                <a:solidFill>
                  <a:srgbClr val="002060"/>
                </a:solidFill>
                <a:hlinkClick r:id="rId4">
                  <a:extLst>
                    <a:ext uri="{A12FA001-AC4F-418D-AE19-62706E023703}">
                      <ahyp:hlinkClr xmlns:ahyp="http://schemas.microsoft.com/office/drawing/2018/hyperlinkcolor" val="tx"/>
                    </a:ext>
                  </a:extLst>
                </a:hlinkClick>
              </a:rPr>
              <a:t>Ymcwhil</a:t>
            </a:r>
            <a:r>
              <a:rPr lang="en-GB" sz="2800" b="1" dirty="0">
                <a:solidFill>
                  <a:srgbClr val="002060"/>
                </a:solidFill>
                <a:hlinkClick r:id="rId4">
                  <a:extLst>
                    <a:ext uri="{A12FA001-AC4F-418D-AE19-62706E023703}">
                      <ahyp:hlinkClr xmlns:ahyp="http://schemas.microsoft.com/office/drawing/2018/hyperlinkcolor" val="tx"/>
                    </a:ext>
                  </a:extLst>
                </a:hlinkClick>
              </a:rPr>
              <a:t> / Research Task</a:t>
            </a:r>
          </a:p>
          <a:p>
            <a:r>
              <a:rPr lang="en-GB" sz="2800" dirty="0">
                <a:solidFill>
                  <a:srgbClr val="0563C1"/>
                </a:solidFill>
                <a:hlinkClick r:id="rId4">
                  <a:extLst>
                    <a:ext uri="{A12FA001-AC4F-418D-AE19-62706E023703}">
                      <ahyp:hlinkClr xmlns:ahyp="http://schemas.microsoft.com/office/drawing/2018/hyperlinkcolor" val="tx"/>
                    </a:ext>
                  </a:extLst>
                </a:hlinkClick>
              </a:rPr>
              <a:t>ADHD and mental health - Mind</a:t>
            </a:r>
            <a:endParaRPr lang="en-GB" sz="2800" dirty="0"/>
          </a:p>
        </p:txBody>
      </p:sp>
      <p:pic>
        <p:nvPicPr>
          <p:cNvPr id="1026" name="Picture 2" descr="Copilot Logo, symbol, meaning, history, PNG, brand">
            <a:extLst>
              <a:ext uri="{FF2B5EF4-FFF2-40B4-BE49-F238E27FC236}">
                <a16:creationId xmlns:a16="http://schemas.microsoft.com/office/drawing/2014/main" id="{582A07BF-D3BF-FF50-1A78-857082C1984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82555" y="4586786"/>
            <a:ext cx="1714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00682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7488C-713E-44FC-A855-B9E07B4D9F11}"/>
              </a:ext>
            </a:extLst>
          </p:cNvPr>
          <p:cNvSpPr>
            <a:spLocks noGrp="1"/>
          </p:cNvSpPr>
          <p:nvPr>
            <p:ph type="title"/>
          </p:nvPr>
        </p:nvSpPr>
        <p:spPr>
          <a:xfrm>
            <a:off x="498424" y="-103101"/>
            <a:ext cx="10515600" cy="1325563"/>
          </a:xfrm>
        </p:spPr>
        <p:txBody>
          <a:bodyPr/>
          <a:lstStyle/>
          <a:p>
            <a:r>
              <a:rPr lang="en-GB" dirty="0" err="1"/>
              <a:t>Pryder</a:t>
            </a:r>
            <a:r>
              <a:rPr lang="en-GB" dirty="0"/>
              <a:t> / Anxiety</a:t>
            </a:r>
          </a:p>
        </p:txBody>
      </p:sp>
      <p:sp>
        <p:nvSpPr>
          <p:cNvPr id="3" name="Content Placeholder 2">
            <a:extLst>
              <a:ext uri="{FF2B5EF4-FFF2-40B4-BE49-F238E27FC236}">
                <a16:creationId xmlns:a16="http://schemas.microsoft.com/office/drawing/2014/main" id="{F8CA9A4D-AC8B-4E30-9CD5-D280801C7DBD}"/>
              </a:ext>
            </a:extLst>
          </p:cNvPr>
          <p:cNvSpPr>
            <a:spLocks noGrp="1"/>
          </p:cNvSpPr>
          <p:nvPr>
            <p:ph idx="1"/>
          </p:nvPr>
        </p:nvSpPr>
        <p:spPr>
          <a:xfrm>
            <a:off x="6526967" y="365125"/>
            <a:ext cx="5432684" cy="6335478"/>
          </a:xfrm>
        </p:spPr>
        <p:txBody>
          <a:bodyPr>
            <a:normAutofit fontScale="70000" lnSpcReduction="20000"/>
          </a:bodyPr>
          <a:lstStyle/>
          <a:p>
            <a:pPr algn="l"/>
            <a:r>
              <a:rPr lang="en-GB" sz="3600" b="0" i="0" u="none" strike="noStrike" dirty="0">
                <a:solidFill>
                  <a:srgbClr val="212B32"/>
                </a:solidFill>
                <a:effectLst/>
                <a:latin typeface="Frutiger W01"/>
              </a:rPr>
              <a:t>From around 6 months to 3 years very common for young children to have </a:t>
            </a:r>
            <a:r>
              <a:rPr lang="en-GB" sz="3600" b="0" i="0" u="none" strike="noStrike" dirty="0">
                <a:solidFill>
                  <a:srgbClr val="005EB8"/>
                </a:solidFill>
                <a:effectLst/>
                <a:latin typeface="Frutiger W01"/>
                <a:hlinkClick r:id="rId2"/>
              </a:rPr>
              <a:t>separation anxiety</a:t>
            </a:r>
            <a:r>
              <a:rPr lang="en-GB" sz="3600" b="0" i="0" u="none" strike="noStrike" dirty="0">
                <a:solidFill>
                  <a:srgbClr val="212B32"/>
                </a:solidFill>
                <a:effectLst/>
                <a:latin typeface="Frutiger W01"/>
              </a:rPr>
              <a:t>. </a:t>
            </a:r>
            <a:r>
              <a:rPr lang="en-GB" sz="3600" dirty="0">
                <a:solidFill>
                  <a:srgbClr val="212B32"/>
                </a:solidFill>
                <a:latin typeface="Frutiger W01"/>
              </a:rPr>
              <a:t>M</a:t>
            </a:r>
            <a:r>
              <a:rPr lang="en-GB" sz="3600" b="0" i="0" u="none" strike="noStrike" dirty="0">
                <a:solidFill>
                  <a:srgbClr val="212B32"/>
                </a:solidFill>
                <a:effectLst/>
                <a:latin typeface="Frutiger W01"/>
              </a:rPr>
              <a:t>ay become clingy and cry when separated from parents/ carers. </a:t>
            </a:r>
            <a:r>
              <a:rPr lang="en-GB" sz="3600" dirty="0">
                <a:solidFill>
                  <a:srgbClr val="212B32"/>
                </a:solidFill>
                <a:latin typeface="Frutiger W01"/>
              </a:rPr>
              <a:t>N</a:t>
            </a:r>
            <a:r>
              <a:rPr lang="en-GB" sz="3600" b="0" i="0" u="none" strike="noStrike" dirty="0">
                <a:solidFill>
                  <a:srgbClr val="212B32"/>
                </a:solidFill>
                <a:effectLst/>
                <a:latin typeface="Frutiger W01"/>
              </a:rPr>
              <a:t>ormal stage in child's development and should stop at around age 2 to 3.</a:t>
            </a:r>
          </a:p>
          <a:p>
            <a:pPr algn="l"/>
            <a:r>
              <a:rPr lang="en-GB" sz="3600" b="0" i="0" u="none" strike="noStrike" dirty="0">
                <a:solidFill>
                  <a:srgbClr val="212B32"/>
                </a:solidFill>
                <a:effectLst/>
                <a:latin typeface="Frutiger W01"/>
              </a:rPr>
              <a:t>Anxiety becomes a problem for children when it starts to get in the way of their everyday life.</a:t>
            </a:r>
          </a:p>
          <a:p>
            <a:pPr algn="l"/>
            <a:r>
              <a:rPr lang="en-GB" sz="3600" dirty="0">
                <a:solidFill>
                  <a:srgbClr val="212B32"/>
                </a:solidFill>
                <a:latin typeface="Frutiger W01"/>
              </a:rPr>
              <a:t>A</a:t>
            </a:r>
            <a:r>
              <a:rPr lang="en-GB" sz="3600" b="0" i="0" u="none" strike="noStrike" dirty="0">
                <a:solidFill>
                  <a:srgbClr val="212B32"/>
                </a:solidFill>
                <a:effectLst/>
                <a:latin typeface="Frutiger W01"/>
              </a:rPr>
              <a:t>t exam time, all children will be anxious, but some may be so anxious that they don't manage to get to school that morning.</a:t>
            </a:r>
          </a:p>
          <a:p>
            <a:pPr algn="l"/>
            <a:r>
              <a:rPr lang="en-GB" sz="3600" b="0" i="0" u="none" strike="noStrike" dirty="0">
                <a:solidFill>
                  <a:srgbClr val="212B32"/>
                </a:solidFill>
                <a:effectLst/>
                <a:latin typeface="Frutiger W01"/>
              </a:rPr>
              <a:t>Severe anxiety can harm children's mental and emotional well-being, affecting </a:t>
            </a:r>
            <a:r>
              <a:rPr lang="en-GB" sz="3600" b="0" i="0" u="none" strike="noStrike" dirty="0">
                <a:solidFill>
                  <a:srgbClr val="005EB8"/>
                </a:solidFill>
                <a:effectLst/>
                <a:latin typeface="Frutiger W01"/>
                <a:hlinkClick r:id="rId3"/>
              </a:rPr>
              <a:t>self-esteem</a:t>
            </a:r>
            <a:r>
              <a:rPr lang="en-GB" sz="3600" b="0" i="0" u="none" strike="noStrike" dirty="0">
                <a:solidFill>
                  <a:srgbClr val="212B32"/>
                </a:solidFill>
                <a:effectLst/>
                <a:latin typeface="Frutiger W01"/>
              </a:rPr>
              <a:t> and confidence. </a:t>
            </a:r>
            <a:r>
              <a:rPr lang="en-GB" sz="3600" dirty="0">
                <a:solidFill>
                  <a:srgbClr val="212B32"/>
                </a:solidFill>
                <a:latin typeface="Frutiger W01"/>
              </a:rPr>
              <a:t>M</a:t>
            </a:r>
            <a:r>
              <a:rPr lang="en-GB" sz="3600" b="0" i="0" u="none" strike="noStrike" dirty="0">
                <a:solidFill>
                  <a:srgbClr val="212B32"/>
                </a:solidFill>
                <a:effectLst/>
                <a:latin typeface="Frutiger W01"/>
              </a:rPr>
              <a:t>ay become withdrawn and go to great lengths to avoid things or situations that make them feel anxious.</a:t>
            </a:r>
          </a:p>
          <a:p>
            <a:pPr algn="l"/>
            <a:endParaRPr lang="en-GB" b="0" i="0" u="none" strike="noStrike" dirty="0">
              <a:solidFill>
                <a:srgbClr val="212B32"/>
              </a:solidFill>
              <a:effectLst/>
              <a:latin typeface="Frutiger W01"/>
            </a:endParaRPr>
          </a:p>
          <a:p>
            <a:endParaRPr lang="en-GB" dirty="0"/>
          </a:p>
        </p:txBody>
      </p:sp>
      <p:pic>
        <p:nvPicPr>
          <p:cNvPr id="5" name="Picture 4" descr="A picture containing text&#10;&#10;Description automatically generated">
            <a:extLst>
              <a:ext uri="{FF2B5EF4-FFF2-40B4-BE49-F238E27FC236}">
                <a16:creationId xmlns:a16="http://schemas.microsoft.com/office/drawing/2014/main" id="{DB045526-92FB-45EC-B5C1-BC82F6483803}"/>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4530903" y="88570"/>
            <a:ext cx="1807116" cy="1133891"/>
          </a:xfrm>
          <a:prstGeom prst="rect">
            <a:avLst/>
          </a:prstGeom>
        </p:spPr>
      </p:pic>
      <p:sp>
        <p:nvSpPr>
          <p:cNvPr id="6" name="Content Placeholder 2">
            <a:extLst>
              <a:ext uri="{FF2B5EF4-FFF2-40B4-BE49-F238E27FC236}">
                <a16:creationId xmlns:a16="http://schemas.microsoft.com/office/drawing/2014/main" id="{08B191CD-1A2A-4F77-A99C-E2007F4683F0}"/>
              </a:ext>
            </a:extLst>
          </p:cNvPr>
          <p:cNvSpPr txBox="1">
            <a:spLocks/>
          </p:cNvSpPr>
          <p:nvPr/>
        </p:nvSpPr>
        <p:spPr>
          <a:xfrm>
            <a:off x="498424" y="1222463"/>
            <a:ext cx="5432684" cy="5882876"/>
          </a:xfrm>
          <a:prstGeom prst="rect">
            <a:avLst/>
          </a:prstGeom>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600" dirty="0">
                <a:solidFill>
                  <a:srgbClr val="212B32"/>
                </a:solidFill>
                <a:latin typeface="Frutiger W01"/>
              </a:rPr>
              <a:t>O </a:t>
            </a:r>
            <a:r>
              <a:rPr lang="en-GB" sz="3600" dirty="0" err="1">
                <a:solidFill>
                  <a:srgbClr val="212B32"/>
                </a:solidFill>
                <a:latin typeface="Frutiger W01"/>
              </a:rPr>
              <a:t>tua</a:t>
            </a:r>
            <a:r>
              <a:rPr lang="en-GB" sz="3600" dirty="0">
                <a:solidFill>
                  <a:srgbClr val="212B32"/>
                </a:solidFill>
                <a:latin typeface="Frutiger W01"/>
              </a:rPr>
              <a:t> 6 mis </a:t>
            </a:r>
            <a:r>
              <a:rPr lang="en-GB" sz="3600" dirty="0" err="1">
                <a:solidFill>
                  <a:srgbClr val="212B32"/>
                </a:solidFill>
                <a:latin typeface="Frutiger W01"/>
              </a:rPr>
              <a:t>i</a:t>
            </a:r>
            <a:r>
              <a:rPr lang="en-GB" sz="3600" dirty="0">
                <a:solidFill>
                  <a:srgbClr val="212B32"/>
                </a:solidFill>
                <a:latin typeface="Frutiger W01"/>
              </a:rPr>
              <a:t> 3 </a:t>
            </a:r>
            <a:r>
              <a:rPr lang="en-GB" sz="3600" dirty="0" err="1">
                <a:solidFill>
                  <a:srgbClr val="212B32"/>
                </a:solidFill>
                <a:latin typeface="Frutiger W01"/>
              </a:rPr>
              <a:t>blynedd</a:t>
            </a:r>
            <a:r>
              <a:rPr lang="en-GB" sz="3600" dirty="0">
                <a:solidFill>
                  <a:srgbClr val="212B32"/>
                </a:solidFill>
                <a:latin typeface="Frutiger W01"/>
              </a:rPr>
              <a:t> </a:t>
            </a:r>
            <a:r>
              <a:rPr lang="en-GB" sz="3600" dirty="0" err="1">
                <a:solidFill>
                  <a:srgbClr val="212B32"/>
                </a:solidFill>
                <a:latin typeface="Frutiger W01"/>
              </a:rPr>
              <a:t>yn</a:t>
            </a:r>
            <a:r>
              <a:rPr lang="en-GB" sz="3600" dirty="0">
                <a:solidFill>
                  <a:srgbClr val="212B32"/>
                </a:solidFill>
                <a:latin typeface="Frutiger W01"/>
              </a:rPr>
              <a:t> </a:t>
            </a:r>
            <a:r>
              <a:rPr lang="en-GB" sz="3600" dirty="0" err="1">
                <a:solidFill>
                  <a:srgbClr val="212B32"/>
                </a:solidFill>
                <a:latin typeface="Frutiger W01"/>
              </a:rPr>
              <a:t>gyffredin</a:t>
            </a:r>
            <a:r>
              <a:rPr lang="en-GB" sz="3600" dirty="0">
                <a:solidFill>
                  <a:srgbClr val="212B32"/>
                </a:solidFill>
                <a:latin typeface="Frutiger W01"/>
              </a:rPr>
              <a:t> </a:t>
            </a:r>
            <a:r>
              <a:rPr lang="en-GB" sz="3600" dirty="0" err="1">
                <a:solidFill>
                  <a:srgbClr val="212B32"/>
                </a:solidFill>
                <a:latin typeface="Frutiger W01"/>
              </a:rPr>
              <a:t>iawn</a:t>
            </a:r>
            <a:r>
              <a:rPr lang="en-GB" sz="3600" dirty="0">
                <a:solidFill>
                  <a:srgbClr val="212B32"/>
                </a:solidFill>
                <a:latin typeface="Frutiger W01"/>
              </a:rPr>
              <a:t> </a:t>
            </a:r>
            <a:r>
              <a:rPr lang="en-GB" sz="3600" dirty="0" err="1">
                <a:solidFill>
                  <a:srgbClr val="212B32"/>
                </a:solidFill>
                <a:latin typeface="Frutiger W01"/>
              </a:rPr>
              <a:t>i</a:t>
            </a:r>
            <a:r>
              <a:rPr lang="en-GB" sz="3600" dirty="0">
                <a:solidFill>
                  <a:srgbClr val="212B32"/>
                </a:solidFill>
                <a:latin typeface="Frutiger W01"/>
              </a:rPr>
              <a:t> </a:t>
            </a:r>
            <a:r>
              <a:rPr lang="en-GB" sz="3600" dirty="0" err="1">
                <a:solidFill>
                  <a:srgbClr val="212B32"/>
                </a:solidFill>
                <a:latin typeface="Frutiger W01"/>
              </a:rPr>
              <a:t>blant</a:t>
            </a:r>
            <a:r>
              <a:rPr lang="en-GB" sz="3600" dirty="0">
                <a:solidFill>
                  <a:srgbClr val="212B32"/>
                </a:solidFill>
                <a:latin typeface="Frutiger W01"/>
              </a:rPr>
              <a:t> </a:t>
            </a:r>
            <a:r>
              <a:rPr lang="en-GB" sz="3600" dirty="0" err="1">
                <a:solidFill>
                  <a:srgbClr val="212B32"/>
                </a:solidFill>
                <a:latin typeface="Frutiger W01"/>
              </a:rPr>
              <a:t>ifanc</a:t>
            </a:r>
            <a:r>
              <a:rPr lang="en-GB" sz="3600" dirty="0">
                <a:solidFill>
                  <a:srgbClr val="212B32"/>
                </a:solidFill>
                <a:latin typeface="Frutiger W01"/>
              </a:rPr>
              <a:t> </a:t>
            </a:r>
            <a:r>
              <a:rPr lang="en-GB" sz="3600" dirty="0" err="1">
                <a:solidFill>
                  <a:srgbClr val="212B32"/>
                </a:solidFill>
                <a:latin typeface="Frutiger W01"/>
              </a:rPr>
              <a:t>gael</a:t>
            </a:r>
            <a:r>
              <a:rPr lang="en-GB" sz="3600" dirty="0">
                <a:solidFill>
                  <a:srgbClr val="212B32"/>
                </a:solidFill>
                <a:latin typeface="Frutiger W01"/>
              </a:rPr>
              <a:t> </a:t>
            </a:r>
            <a:r>
              <a:rPr lang="en-GB" sz="3600" dirty="0" err="1">
                <a:solidFill>
                  <a:srgbClr val="212B32"/>
                </a:solidFill>
                <a:latin typeface="Frutiger W01"/>
              </a:rPr>
              <a:t>pryder</a:t>
            </a:r>
            <a:r>
              <a:rPr lang="en-GB" sz="3600" dirty="0">
                <a:solidFill>
                  <a:srgbClr val="212B32"/>
                </a:solidFill>
                <a:latin typeface="Frutiger W01"/>
              </a:rPr>
              <a:t> </a:t>
            </a:r>
            <a:r>
              <a:rPr lang="en-GB" sz="3600" dirty="0" err="1">
                <a:solidFill>
                  <a:srgbClr val="212B32"/>
                </a:solidFill>
                <a:latin typeface="Frutiger W01"/>
              </a:rPr>
              <a:t>gwahanu</a:t>
            </a:r>
            <a:r>
              <a:rPr lang="en-GB" sz="3600" dirty="0">
                <a:solidFill>
                  <a:srgbClr val="212B32"/>
                </a:solidFill>
                <a:latin typeface="Frutiger W01"/>
              </a:rPr>
              <a:t>. Gall </a:t>
            </a:r>
            <a:r>
              <a:rPr lang="en-GB" sz="3600" dirty="0" err="1">
                <a:solidFill>
                  <a:srgbClr val="212B32"/>
                </a:solidFill>
                <a:latin typeface="Frutiger W01"/>
              </a:rPr>
              <a:t>fod</a:t>
            </a:r>
            <a:r>
              <a:rPr lang="en-GB" sz="3600" dirty="0">
                <a:solidFill>
                  <a:srgbClr val="212B32"/>
                </a:solidFill>
                <a:latin typeface="Frutiger W01"/>
              </a:rPr>
              <a:t> </a:t>
            </a:r>
            <a:r>
              <a:rPr lang="en-GB" sz="3600" dirty="0" err="1">
                <a:solidFill>
                  <a:srgbClr val="212B32"/>
                </a:solidFill>
                <a:latin typeface="Frutiger W01"/>
              </a:rPr>
              <a:t>yn</a:t>
            </a:r>
            <a:r>
              <a:rPr lang="en-GB" sz="3600" dirty="0">
                <a:solidFill>
                  <a:srgbClr val="212B32"/>
                </a:solidFill>
                <a:latin typeface="Frutiger W01"/>
              </a:rPr>
              <a:t> </a:t>
            </a:r>
            <a:r>
              <a:rPr lang="en-GB" sz="3600" dirty="0" err="1">
                <a:solidFill>
                  <a:srgbClr val="212B32"/>
                </a:solidFill>
                <a:latin typeface="Frutiger W01"/>
              </a:rPr>
              <a:t>glyd</a:t>
            </a:r>
            <a:r>
              <a:rPr lang="en-GB" sz="3600" dirty="0">
                <a:solidFill>
                  <a:srgbClr val="212B32"/>
                </a:solidFill>
                <a:latin typeface="Frutiger W01"/>
              </a:rPr>
              <a:t> ac </a:t>
            </a:r>
            <a:r>
              <a:rPr lang="en-GB" sz="3600" dirty="0" err="1">
                <a:solidFill>
                  <a:srgbClr val="212B32"/>
                </a:solidFill>
                <a:latin typeface="Frutiger W01"/>
              </a:rPr>
              <a:t>yn</a:t>
            </a:r>
            <a:r>
              <a:rPr lang="en-GB" sz="3600" dirty="0">
                <a:solidFill>
                  <a:srgbClr val="212B32"/>
                </a:solidFill>
                <a:latin typeface="Frutiger W01"/>
              </a:rPr>
              <a:t> </a:t>
            </a:r>
            <a:r>
              <a:rPr lang="en-GB" sz="3600" dirty="0" err="1">
                <a:solidFill>
                  <a:srgbClr val="212B32"/>
                </a:solidFill>
                <a:latin typeface="Frutiger W01"/>
              </a:rPr>
              <a:t>crio</a:t>
            </a:r>
            <a:r>
              <a:rPr lang="en-GB" sz="3600" dirty="0">
                <a:solidFill>
                  <a:srgbClr val="212B32"/>
                </a:solidFill>
                <a:latin typeface="Frutiger W01"/>
              </a:rPr>
              <a:t> pan </a:t>
            </a:r>
            <a:r>
              <a:rPr lang="en-GB" sz="3600" dirty="0" err="1">
                <a:solidFill>
                  <a:srgbClr val="212B32"/>
                </a:solidFill>
                <a:latin typeface="Frutiger W01"/>
              </a:rPr>
              <a:t>fyddant</a:t>
            </a:r>
            <a:r>
              <a:rPr lang="en-GB" sz="3600" dirty="0">
                <a:solidFill>
                  <a:srgbClr val="212B32"/>
                </a:solidFill>
                <a:latin typeface="Frutiger W01"/>
              </a:rPr>
              <a:t> </a:t>
            </a:r>
            <a:r>
              <a:rPr lang="en-GB" sz="3600" dirty="0" err="1">
                <a:solidFill>
                  <a:srgbClr val="212B32"/>
                </a:solidFill>
                <a:latin typeface="Frutiger W01"/>
              </a:rPr>
              <a:t>wedi'u</a:t>
            </a:r>
            <a:r>
              <a:rPr lang="en-GB" sz="3600" dirty="0">
                <a:solidFill>
                  <a:srgbClr val="212B32"/>
                </a:solidFill>
                <a:latin typeface="Frutiger W01"/>
              </a:rPr>
              <a:t> </a:t>
            </a:r>
            <a:r>
              <a:rPr lang="en-GB" sz="3600" dirty="0" err="1">
                <a:solidFill>
                  <a:srgbClr val="212B32"/>
                </a:solidFill>
                <a:latin typeface="Frutiger W01"/>
              </a:rPr>
              <a:t>gwahanu</a:t>
            </a:r>
            <a:r>
              <a:rPr lang="en-GB" sz="3600" dirty="0">
                <a:solidFill>
                  <a:srgbClr val="212B32"/>
                </a:solidFill>
                <a:latin typeface="Frutiger W01"/>
              </a:rPr>
              <a:t> </a:t>
            </a:r>
            <a:r>
              <a:rPr lang="en-GB" sz="3600" dirty="0" err="1">
                <a:solidFill>
                  <a:srgbClr val="212B32"/>
                </a:solidFill>
                <a:latin typeface="Frutiger W01"/>
              </a:rPr>
              <a:t>oddi</a:t>
            </a:r>
            <a:r>
              <a:rPr lang="en-GB" sz="3600" dirty="0">
                <a:solidFill>
                  <a:srgbClr val="212B32"/>
                </a:solidFill>
                <a:latin typeface="Frutiger W01"/>
              </a:rPr>
              <a:t> </a:t>
            </a:r>
            <a:r>
              <a:rPr lang="en-GB" sz="3600" dirty="0" err="1">
                <a:solidFill>
                  <a:srgbClr val="212B32"/>
                </a:solidFill>
                <a:latin typeface="Frutiger W01"/>
              </a:rPr>
              <a:t>wrth</a:t>
            </a:r>
            <a:r>
              <a:rPr lang="en-GB" sz="3600" dirty="0">
                <a:solidFill>
                  <a:srgbClr val="212B32"/>
                </a:solidFill>
                <a:latin typeface="Frutiger W01"/>
              </a:rPr>
              <a:t> </a:t>
            </a:r>
            <a:r>
              <a:rPr lang="en-GB" sz="3600" dirty="0" err="1">
                <a:solidFill>
                  <a:srgbClr val="212B32"/>
                </a:solidFill>
                <a:latin typeface="Frutiger W01"/>
              </a:rPr>
              <a:t>rieni</a:t>
            </a:r>
            <a:r>
              <a:rPr lang="en-GB" sz="3600" dirty="0">
                <a:solidFill>
                  <a:srgbClr val="212B32"/>
                </a:solidFill>
                <a:latin typeface="Frutiger W01"/>
              </a:rPr>
              <a:t>/</a:t>
            </a:r>
            <a:r>
              <a:rPr lang="en-GB" sz="3600" dirty="0" err="1">
                <a:solidFill>
                  <a:srgbClr val="212B32"/>
                </a:solidFill>
                <a:latin typeface="Frutiger W01"/>
              </a:rPr>
              <a:t>gofalwyr</a:t>
            </a:r>
            <a:r>
              <a:rPr lang="en-GB" sz="3600" dirty="0">
                <a:solidFill>
                  <a:srgbClr val="212B32"/>
                </a:solidFill>
                <a:latin typeface="Frutiger W01"/>
              </a:rPr>
              <a:t>. Cam </a:t>
            </a:r>
            <a:r>
              <a:rPr lang="en-GB" sz="3600" dirty="0" err="1">
                <a:solidFill>
                  <a:srgbClr val="212B32"/>
                </a:solidFill>
                <a:latin typeface="Frutiger W01"/>
              </a:rPr>
              <a:t>arferol</a:t>
            </a:r>
            <a:r>
              <a:rPr lang="en-GB" sz="3600" dirty="0">
                <a:solidFill>
                  <a:srgbClr val="212B32"/>
                </a:solidFill>
                <a:latin typeface="Frutiger W01"/>
              </a:rPr>
              <a:t> </a:t>
            </a:r>
            <a:r>
              <a:rPr lang="en-GB" sz="3600" dirty="0" err="1">
                <a:solidFill>
                  <a:srgbClr val="212B32"/>
                </a:solidFill>
                <a:latin typeface="Frutiger W01"/>
              </a:rPr>
              <a:t>yn</a:t>
            </a:r>
            <a:r>
              <a:rPr lang="en-GB" sz="3600" dirty="0">
                <a:solidFill>
                  <a:srgbClr val="212B32"/>
                </a:solidFill>
                <a:latin typeface="Frutiger W01"/>
              </a:rPr>
              <a:t> </a:t>
            </a:r>
            <a:r>
              <a:rPr lang="en-GB" sz="3600" dirty="0" err="1">
                <a:solidFill>
                  <a:srgbClr val="212B32"/>
                </a:solidFill>
                <a:latin typeface="Frutiger W01"/>
              </a:rPr>
              <a:t>natblygiad</a:t>
            </a:r>
            <a:r>
              <a:rPr lang="en-GB" sz="3600" dirty="0">
                <a:solidFill>
                  <a:srgbClr val="212B32"/>
                </a:solidFill>
                <a:latin typeface="Frutiger W01"/>
              </a:rPr>
              <a:t> y </a:t>
            </a:r>
            <a:r>
              <a:rPr lang="en-GB" sz="3600" dirty="0" err="1">
                <a:solidFill>
                  <a:srgbClr val="212B32"/>
                </a:solidFill>
                <a:latin typeface="Frutiger W01"/>
              </a:rPr>
              <a:t>plentyn</a:t>
            </a:r>
            <a:r>
              <a:rPr lang="en-GB" sz="3600" dirty="0">
                <a:solidFill>
                  <a:srgbClr val="212B32"/>
                </a:solidFill>
                <a:latin typeface="Frutiger W01"/>
              </a:rPr>
              <a:t> a </a:t>
            </a:r>
            <a:r>
              <a:rPr lang="en-GB" sz="3600" dirty="0" err="1">
                <a:solidFill>
                  <a:srgbClr val="212B32"/>
                </a:solidFill>
                <a:latin typeface="Frutiger W01"/>
              </a:rPr>
              <a:t>dylai</a:t>
            </a:r>
            <a:r>
              <a:rPr lang="en-GB" sz="3600" dirty="0">
                <a:solidFill>
                  <a:srgbClr val="212B32"/>
                </a:solidFill>
                <a:latin typeface="Frutiger W01"/>
              </a:rPr>
              <a:t> </a:t>
            </a:r>
            <a:r>
              <a:rPr lang="en-GB" sz="3600" dirty="0" err="1">
                <a:solidFill>
                  <a:srgbClr val="212B32"/>
                </a:solidFill>
                <a:latin typeface="Frutiger W01"/>
              </a:rPr>
              <a:t>ddod</a:t>
            </a:r>
            <a:r>
              <a:rPr lang="en-GB" sz="3600" dirty="0">
                <a:solidFill>
                  <a:srgbClr val="212B32"/>
                </a:solidFill>
                <a:latin typeface="Frutiger W01"/>
              </a:rPr>
              <a:t> </a:t>
            </a:r>
            <a:r>
              <a:rPr lang="en-GB" sz="3600" dirty="0" err="1">
                <a:solidFill>
                  <a:srgbClr val="212B32"/>
                </a:solidFill>
                <a:latin typeface="Frutiger W01"/>
              </a:rPr>
              <a:t>i</a:t>
            </a:r>
            <a:r>
              <a:rPr lang="en-GB" sz="3600" dirty="0">
                <a:solidFill>
                  <a:srgbClr val="212B32"/>
                </a:solidFill>
                <a:latin typeface="Frutiger W01"/>
              </a:rPr>
              <a:t> ben </a:t>
            </a:r>
            <a:r>
              <a:rPr lang="en-GB" sz="3600" dirty="0" err="1">
                <a:solidFill>
                  <a:srgbClr val="212B32"/>
                </a:solidFill>
                <a:latin typeface="Frutiger W01"/>
              </a:rPr>
              <a:t>tua</a:t>
            </a:r>
            <a:r>
              <a:rPr lang="en-GB" sz="3600" dirty="0">
                <a:solidFill>
                  <a:srgbClr val="212B32"/>
                </a:solidFill>
                <a:latin typeface="Frutiger W01"/>
              </a:rPr>
              <a:t> 2 </a:t>
            </a:r>
            <a:r>
              <a:rPr lang="en-GB" sz="3600" dirty="0" err="1">
                <a:solidFill>
                  <a:srgbClr val="212B32"/>
                </a:solidFill>
                <a:latin typeface="Frutiger W01"/>
              </a:rPr>
              <a:t>i</a:t>
            </a:r>
            <a:r>
              <a:rPr lang="en-GB" sz="3600" dirty="0">
                <a:solidFill>
                  <a:srgbClr val="212B32"/>
                </a:solidFill>
                <a:latin typeface="Frutiger W01"/>
              </a:rPr>
              <a:t> 3 </a:t>
            </a:r>
            <a:r>
              <a:rPr lang="en-GB" sz="3600" dirty="0" err="1">
                <a:solidFill>
                  <a:srgbClr val="212B32"/>
                </a:solidFill>
                <a:latin typeface="Frutiger W01"/>
              </a:rPr>
              <a:t>oed</a:t>
            </a:r>
            <a:r>
              <a:rPr lang="en-GB" sz="3600" dirty="0">
                <a:solidFill>
                  <a:srgbClr val="212B32"/>
                </a:solidFill>
                <a:latin typeface="Frutiger W01"/>
              </a:rPr>
              <a:t>.</a:t>
            </a:r>
          </a:p>
          <a:p>
            <a:r>
              <a:rPr lang="en-GB" sz="3600" dirty="0">
                <a:solidFill>
                  <a:srgbClr val="212B32"/>
                </a:solidFill>
                <a:latin typeface="Frutiger W01"/>
              </a:rPr>
              <a:t>Mae </a:t>
            </a:r>
            <a:r>
              <a:rPr lang="en-GB" sz="3600" dirty="0" err="1">
                <a:solidFill>
                  <a:srgbClr val="212B32"/>
                </a:solidFill>
                <a:latin typeface="Frutiger W01"/>
              </a:rPr>
              <a:t>gorbryder</a:t>
            </a:r>
            <a:r>
              <a:rPr lang="en-GB" sz="3600" dirty="0">
                <a:solidFill>
                  <a:srgbClr val="212B32"/>
                </a:solidFill>
                <a:latin typeface="Frutiger W01"/>
              </a:rPr>
              <a:t> </a:t>
            </a:r>
            <a:r>
              <a:rPr lang="en-GB" sz="3600" dirty="0" err="1">
                <a:solidFill>
                  <a:srgbClr val="212B32"/>
                </a:solidFill>
                <a:latin typeface="Frutiger W01"/>
              </a:rPr>
              <a:t>yn</a:t>
            </a:r>
            <a:r>
              <a:rPr lang="en-GB" sz="3600" dirty="0">
                <a:solidFill>
                  <a:srgbClr val="212B32"/>
                </a:solidFill>
                <a:latin typeface="Frutiger W01"/>
              </a:rPr>
              <a:t> </a:t>
            </a:r>
            <a:r>
              <a:rPr lang="en-GB" sz="3600" dirty="0" err="1">
                <a:solidFill>
                  <a:srgbClr val="212B32"/>
                </a:solidFill>
                <a:latin typeface="Frutiger W01"/>
              </a:rPr>
              <a:t>dod</a:t>
            </a:r>
            <a:r>
              <a:rPr lang="en-GB" sz="3600" dirty="0">
                <a:solidFill>
                  <a:srgbClr val="212B32"/>
                </a:solidFill>
                <a:latin typeface="Frutiger W01"/>
              </a:rPr>
              <a:t> </a:t>
            </a:r>
            <a:r>
              <a:rPr lang="en-GB" sz="3600" dirty="0" err="1">
                <a:solidFill>
                  <a:srgbClr val="212B32"/>
                </a:solidFill>
                <a:latin typeface="Frutiger W01"/>
              </a:rPr>
              <a:t>yn</a:t>
            </a:r>
            <a:r>
              <a:rPr lang="en-GB" sz="3600" dirty="0">
                <a:solidFill>
                  <a:srgbClr val="212B32"/>
                </a:solidFill>
                <a:latin typeface="Frutiger W01"/>
              </a:rPr>
              <a:t> </a:t>
            </a:r>
            <a:r>
              <a:rPr lang="en-GB" sz="3600" dirty="0" err="1">
                <a:solidFill>
                  <a:srgbClr val="212B32"/>
                </a:solidFill>
                <a:latin typeface="Frutiger W01"/>
              </a:rPr>
              <a:t>broblem</a:t>
            </a:r>
            <a:r>
              <a:rPr lang="en-GB" sz="3600" dirty="0">
                <a:solidFill>
                  <a:srgbClr val="212B32"/>
                </a:solidFill>
                <a:latin typeface="Frutiger W01"/>
              </a:rPr>
              <a:t> </a:t>
            </a:r>
            <a:r>
              <a:rPr lang="en-GB" sz="3600" dirty="0" err="1">
                <a:solidFill>
                  <a:srgbClr val="212B32"/>
                </a:solidFill>
                <a:latin typeface="Frutiger W01"/>
              </a:rPr>
              <a:t>i</a:t>
            </a:r>
            <a:r>
              <a:rPr lang="en-GB" sz="3600" dirty="0">
                <a:solidFill>
                  <a:srgbClr val="212B32"/>
                </a:solidFill>
                <a:latin typeface="Frutiger W01"/>
              </a:rPr>
              <a:t> </a:t>
            </a:r>
            <a:r>
              <a:rPr lang="en-GB" sz="3600" dirty="0" err="1">
                <a:solidFill>
                  <a:srgbClr val="212B32"/>
                </a:solidFill>
                <a:latin typeface="Frutiger W01"/>
              </a:rPr>
              <a:t>blant</a:t>
            </a:r>
            <a:r>
              <a:rPr lang="en-GB" sz="3600" dirty="0">
                <a:solidFill>
                  <a:srgbClr val="212B32"/>
                </a:solidFill>
                <a:latin typeface="Frutiger W01"/>
              </a:rPr>
              <a:t> pan </a:t>
            </a:r>
            <a:r>
              <a:rPr lang="en-GB" sz="3600" dirty="0" err="1">
                <a:solidFill>
                  <a:srgbClr val="212B32"/>
                </a:solidFill>
                <a:latin typeface="Frutiger W01"/>
              </a:rPr>
              <a:t>fydd</a:t>
            </a:r>
            <a:r>
              <a:rPr lang="en-GB" sz="3600" dirty="0">
                <a:solidFill>
                  <a:srgbClr val="212B32"/>
                </a:solidFill>
                <a:latin typeface="Frutiger W01"/>
              </a:rPr>
              <a:t> </a:t>
            </a:r>
            <a:r>
              <a:rPr lang="en-GB" sz="3600" dirty="0" err="1">
                <a:solidFill>
                  <a:srgbClr val="212B32"/>
                </a:solidFill>
                <a:latin typeface="Frutiger W01"/>
              </a:rPr>
              <a:t>yn</a:t>
            </a:r>
            <a:r>
              <a:rPr lang="en-GB" sz="3600" dirty="0">
                <a:solidFill>
                  <a:srgbClr val="212B32"/>
                </a:solidFill>
                <a:latin typeface="Frutiger W01"/>
              </a:rPr>
              <a:t> </a:t>
            </a:r>
            <a:r>
              <a:rPr lang="en-GB" sz="3600" dirty="0" err="1">
                <a:solidFill>
                  <a:srgbClr val="212B32"/>
                </a:solidFill>
                <a:latin typeface="Frutiger W01"/>
              </a:rPr>
              <a:t>dechrau</a:t>
            </a:r>
            <a:r>
              <a:rPr lang="en-GB" sz="3600" dirty="0">
                <a:solidFill>
                  <a:srgbClr val="212B32"/>
                </a:solidFill>
                <a:latin typeface="Frutiger W01"/>
              </a:rPr>
              <a:t> </a:t>
            </a:r>
            <a:r>
              <a:rPr lang="en-GB" sz="3600" dirty="0" err="1">
                <a:solidFill>
                  <a:srgbClr val="212B32"/>
                </a:solidFill>
                <a:latin typeface="Frutiger W01"/>
              </a:rPr>
              <a:t>mynd</a:t>
            </a:r>
            <a:r>
              <a:rPr lang="en-GB" sz="3600" dirty="0">
                <a:solidFill>
                  <a:srgbClr val="212B32"/>
                </a:solidFill>
                <a:latin typeface="Frutiger W01"/>
              </a:rPr>
              <a:t> </a:t>
            </a:r>
            <a:r>
              <a:rPr lang="en-GB" sz="3600" dirty="0" err="1">
                <a:solidFill>
                  <a:srgbClr val="212B32"/>
                </a:solidFill>
                <a:latin typeface="Frutiger W01"/>
              </a:rPr>
              <a:t>yn</a:t>
            </a:r>
            <a:r>
              <a:rPr lang="en-GB" sz="3600" dirty="0">
                <a:solidFill>
                  <a:srgbClr val="212B32"/>
                </a:solidFill>
                <a:latin typeface="Frutiger W01"/>
              </a:rPr>
              <a:t> y </a:t>
            </a:r>
            <a:r>
              <a:rPr lang="en-GB" sz="3600" dirty="0" err="1">
                <a:solidFill>
                  <a:srgbClr val="212B32"/>
                </a:solidFill>
                <a:latin typeface="Frutiger W01"/>
              </a:rPr>
              <a:t>ffordd</a:t>
            </a:r>
            <a:r>
              <a:rPr lang="en-GB" sz="3600" dirty="0">
                <a:solidFill>
                  <a:srgbClr val="212B32"/>
                </a:solidFill>
                <a:latin typeface="Frutiger W01"/>
              </a:rPr>
              <a:t> </a:t>
            </a:r>
            <a:r>
              <a:rPr lang="en-GB" sz="3600" dirty="0" err="1">
                <a:solidFill>
                  <a:srgbClr val="212B32"/>
                </a:solidFill>
                <a:latin typeface="Frutiger W01"/>
              </a:rPr>
              <a:t>o'u</a:t>
            </a:r>
            <a:r>
              <a:rPr lang="en-GB" sz="3600" dirty="0">
                <a:solidFill>
                  <a:srgbClr val="212B32"/>
                </a:solidFill>
                <a:latin typeface="Frutiger W01"/>
              </a:rPr>
              <a:t> </a:t>
            </a:r>
            <a:r>
              <a:rPr lang="en-GB" sz="3600" dirty="0" err="1">
                <a:solidFill>
                  <a:srgbClr val="212B32"/>
                </a:solidFill>
                <a:latin typeface="Frutiger W01"/>
              </a:rPr>
              <a:t>bywyd</a:t>
            </a:r>
            <a:r>
              <a:rPr lang="en-GB" sz="3600" dirty="0">
                <a:solidFill>
                  <a:srgbClr val="212B32"/>
                </a:solidFill>
                <a:latin typeface="Frutiger W01"/>
              </a:rPr>
              <a:t> bob </a:t>
            </a:r>
            <a:r>
              <a:rPr lang="en-GB" sz="3600" dirty="0" err="1">
                <a:solidFill>
                  <a:srgbClr val="212B32"/>
                </a:solidFill>
                <a:latin typeface="Frutiger W01"/>
              </a:rPr>
              <a:t>dydd</a:t>
            </a:r>
            <a:r>
              <a:rPr lang="en-GB" sz="3600" dirty="0">
                <a:solidFill>
                  <a:srgbClr val="212B32"/>
                </a:solidFill>
                <a:latin typeface="Frutiger W01"/>
              </a:rPr>
              <a:t>.</a:t>
            </a:r>
          </a:p>
          <a:p>
            <a:r>
              <a:rPr lang="en-GB" sz="3600" dirty="0" err="1">
                <a:solidFill>
                  <a:srgbClr val="212B32"/>
                </a:solidFill>
                <a:latin typeface="Frutiger W01"/>
              </a:rPr>
              <a:t>Ar</a:t>
            </a:r>
            <a:r>
              <a:rPr lang="en-GB" sz="3600" dirty="0">
                <a:solidFill>
                  <a:srgbClr val="212B32"/>
                </a:solidFill>
                <a:latin typeface="Frutiger W01"/>
              </a:rPr>
              <a:t> </a:t>
            </a:r>
            <a:r>
              <a:rPr lang="en-GB" sz="3600" dirty="0" err="1">
                <a:solidFill>
                  <a:srgbClr val="212B32"/>
                </a:solidFill>
                <a:latin typeface="Frutiger W01"/>
              </a:rPr>
              <a:t>adeg</a:t>
            </a:r>
            <a:r>
              <a:rPr lang="en-GB" sz="3600" dirty="0">
                <a:solidFill>
                  <a:srgbClr val="212B32"/>
                </a:solidFill>
                <a:latin typeface="Frutiger W01"/>
              </a:rPr>
              <a:t> </a:t>
            </a:r>
            <a:r>
              <a:rPr lang="en-GB" sz="3600" dirty="0" err="1">
                <a:solidFill>
                  <a:srgbClr val="212B32"/>
                </a:solidFill>
                <a:latin typeface="Frutiger W01"/>
              </a:rPr>
              <a:t>arholiadau</a:t>
            </a:r>
            <a:r>
              <a:rPr lang="en-GB" sz="3600" dirty="0">
                <a:solidFill>
                  <a:srgbClr val="212B32"/>
                </a:solidFill>
                <a:latin typeface="Frutiger W01"/>
              </a:rPr>
              <a:t>, </a:t>
            </a:r>
            <a:r>
              <a:rPr lang="en-GB" sz="3600" dirty="0" err="1">
                <a:solidFill>
                  <a:srgbClr val="212B32"/>
                </a:solidFill>
                <a:latin typeface="Frutiger W01"/>
              </a:rPr>
              <a:t>bydd</a:t>
            </a:r>
            <a:r>
              <a:rPr lang="en-GB" sz="3600" dirty="0">
                <a:solidFill>
                  <a:srgbClr val="212B32"/>
                </a:solidFill>
                <a:latin typeface="Frutiger W01"/>
              </a:rPr>
              <a:t> </a:t>
            </a:r>
            <a:r>
              <a:rPr lang="en-GB" sz="3600" dirty="0" err="1">
                <a:solidFill>
                  <a:srgbClr val="212B32"/>
                </a:solidFill>
                <a:latin typeface="Frutiger W01"/>
              </a:rPr>
              <a:t>pob</a:t>
            </a:r>
            <a:r>
              <a:rPr lang="en-GB" sz="3600" dirty="0">
                <a:solidFill>
                  <a:srgbClr val="212B32"/>
                </a:solidFill>
                <a:latin typeface="Frutiger W01"/>
              </a:rPr>
              <a:t> </a:t>
            </a:r>
            <a:r>
              <a:rPr lang="en-GB" sz="3600" dirty="0" err="1">
                <a:solidFill>
                  <a:srgbClr val="212B32"/>
                </a:solidFill>
                <a:latin typeface="Frutiger W01"/>
              </a:rPr>
              <a:t>plentyn</a:t>
            </a:r>
            <a:r>
              <a:rPr lang="en-GB" sz="3600" dirty="0">
                <a:solidFill>
                  <a:srgbClr val="212B32"/>
                </a:solidFill>
                <a:latin typeface="Frutiger W01"/>
              </a:rPr>
              <a:t> </a:t>
            </a:r>
            <a:r>
              <a:rPr lang="en-GB" sz="3600" dirty="0" err="1">
                <a:solidFill>
                  <a:srgbClr val="212B32"/>
                </a:solidFill>
                <a:latin typeface="Frutiger W01"/>
              </a:rPr>
              <a:t>yn</a:t>
            </a:r>
            <a:r>
              <a:rPr lang="en-GB" sz="3600" dirty="0">
                <a:solidFill>
                  <a:srgbClr val="212B32"/>
                </a:solidFill>
                <a:latin typeface="Frutiger W01"/>
              </a:rPr>
              <a:t> </a:t>
            </a:r>
            <a:r>
              <a:rPr lang="en-GB" sz="3600" dirty="0" err="1">
                <a:solidFill>
                  <a:srgbClr val="212B32"/>
                </a:solidFill>
                <a:latin typeface="Frutiger W01"/>
              </a:rPr>
              <a:t>bryderus</a:t>
            </a:r>
            <a:r>
              <a:rPr lang="en-GB" sz="3600" dirty="0">
                <a:solidFill>
                  <a:srgbClr val="212B32"/>
                </a:solidFill>
                <a:latin typeface="Frutiger W01"/>
              </a:rPr>
              <a:t>, </a:t>
            </a:r>
            <a:r>
              <a:rPr lang="en-GB" sz="3600" dirty="0" err="1">
                <a:solidFill>
                  <a:srgbClr val="212B32"/>
                </a:solidFill>
                <a:latin typeface="Frutiger W01"/>
              </a:rPr>
              <a:t>ond</a:t>
            </a:r>
            <a:r>
              <a:rPr lang="en-GB" sz="3600" dirty="0">
                <a:solidFill>
                  <a:srgbClr val="212B32"/>
                </a:solidFill>
                <a:latin typeface="Frutiger W01"/>
              </a:rPr>
              <a:t> </a:t>
            </a:r>
            <a:r>
              <a:rPr lang="en-GB" sz="3600" dirty="0" err="1">
                <a:solidFill>
                  <a:srgbClr val="212B32"/>
                </a:solidFill>
                <a:latin typeface="Frutiger W01"/>
              </a:rPr>
              <a:t>efallai</a:t>
            </a:r>
            <a:r>
              <a:rPr lang="en-GB" sz="3600" dirty="0">
                <a:solidFill>
                  <a:srgbClr val="212B32"/>
                </a:solidFill>
                <a:latin typeface="Frutiger W01"/>
              </a:rPr>
              <a:t> bod </a:t>
            </a:r>
            <a:r>
              <a:rPr lang="en-GB" sz="3600" dirty="0" err="1">
                <a:solidFill>
                  <a:srgbClr val="212B32"/>
                </a:solidFill>
                <a:latin typeface="Frutiger W01"/>
              </a:rPr>
              <a:t>rhai</a:t>
            </a:r>
            <a:r>
              <a:rPr lang="en-GB" sz="3600" dirty="0">
                <a:solidFill>
                  <a:srgbClr val="212B32"/>
                </a:solidFill>
                <a:latin typeface="Frutiger W01"/>
              </a:rPr>
              <a:t> mor </a:t>
            </a:r>
            <a:r>
              <a:rPr lang="en-GB" sz="3600" dirty="0" err="1">
                <a:solidFill>
                  <a:srgbClr val="212B32"/>
                </a:solidFill>
                <a:latin typeface="Frutiger W01"/>
              </a:rPr>
              <a:t>bryderus</a:t>
            </a:r>
            <a:r>
              <a:rPr lang="en-GB" sz="3600" dirty="0">
                <a:solidFill>
                  <a:srgbClr val="212B32"/>
                </a:solidFill>
                <a:latin typeface="Frutiger W01"/>
              </a:rPr>
              <a:t> </a:t>
            </a:r>
            <a:r>
              <a:rPr lang="en-GB" sz="3600" dirty="0" err="1">
                <a:solidFill>
                  <a:srgbClr val="212B32"/>
                </a:solidFill>
                <a:latin typeface="Frutiger W01"/>
              </a:rPr>
              <a:t>fel</a:t>
            </a:r>
            <a:r>
              <a:rPr lang="en-GB" sz="3600" dirty="0">
                <a:solidFill>
                  <a:srgbClr val="212B32"/>
                </a:solidFill>
                <a:latin typeface="Frutiger W01"/>
              </a:rPr>
              <a:t> </a:t>
            </a:r>
            <a:r>
              <a:rPr lang="en-GB" sz="3600" dirty="0" err="1">
                <a:solidFill>
                  <a:srgbClr val="212B32"/>
                </a:solidFill>
                <a:latin typeface="Frutiger W01"/>
              </a:rPr>
              <a:t>nad</a:t>
            </a:r>
            <a:r>
              <a:rPr lang="en-GB" sz="3600" dirty="0">
                <a:solidFill>
                  <a:srgbClr val="212B32"/>
                </a:solidFill>
                <a:latin typeface="Frutiger W01"/>
              </a:rPr>
              <a:t> </a:t>
            </a:r>
            <a:r>
              <a:rPr lang="en-GB" sz="3600" dirty="0" err="1">
                <a:solidFill>
                  <a:srgbClr val="212B32"/>
                </a:solidFill>
                <a:latin typeface="Frutiger W01"/>
              </a:rPr>
              <a:t>ydyn</a:t>
            </a:r>
            <a:r>
              <a:rPr lang="en-GB" sz="3600" dirty="0">
                <a:solidFill>
                  <a:srgbClr val="212B32"/>
                </a:solidFill>
                <a:latin typeface="Frutiger W01"/>
              </a:rPr>
              <a:t> </a:t>
            </a:r>
            <a:r>
              <a:rPr lang="en-GB" sz="3600" dirty="0" err="1">
                <a:solidFill>
                  <a:srgbClr val="212B32"/>
                </a:solidFill>
                <a:latin typeface="Frutiger W01"/>
              </a:rPr>
              <a:t>nhw'n</a:t>
            </a:r>
            <a:r>
              <a:rPr lang="en-GB" sz="3600" dirty="0">
                <a:solidFill>
                  <a:srgbClr val="212B32"/>
                </a:solidFill>
                <a:latin typeface="Frutiger W01"/>
              </a:rPr>
              <a:t> </a:t>
            </a:r>
            <a:r>
              <a:rPr lang="en-GB" sz="3600" dirty="0" err="1">
                <a:solidFill>
                  <a:srgbClr val="212B32"/>
                </a:solidFill>
                <a:latin typeface="Frutiger W01"/>
              </a:rPr>
              <a:t>llwyddo</a:t>
            </a:r>
            <a:r>
              <a:rPr lang="en-GB" sz="3600" dirty="0">
                <a:solidFill>
                  <a:srgbClr val="212B32"/>
                </a:solidFill>
                <a:latin typeface="Frutiger W01"/>
              </a:rPr>
              <a:t> </a:t>
            </a:r>
            <a:r>
              <a:rPr lang="en-GB" sz="3600" dirty="0" err="1">
                <a:solidFill>
                  <a:srgbClr val="212B32"/>
                </a:solidFill>
                <a:latin typeface="Frutiger W01"/>
              </a:rPr>
              <a:t>i</a:t>
            </a:r>
            <a:r>
              <a:rPr lang="en-GB" sz="3600" dirty="0">
                <a:solidFill>
                  <a:srgbClr val="212B32"/>
                </a:solidFill>
                <a:latin typeface="Frutiger W01"/>
              </a:rPr>
              <a:t> </a:t>
            </a:r>
            <a:r>
              <a:rPr lang="en-GB" sz="3600" dirty="0" err="1">
                <a:solidFill>
                  <a:srgbClr val="212B32"/>
                </a:solidFill>
                <a:latin typeface="Frutiger W01"/>
              </a:rPr>
              <a:t>gyrraedd</a:t>
            </a:r>
            <a:r>
              <a:rPr lang="en-GB" sz="3600" dirty="0">
                <a:solidFill>
                  <a:srgbClr val="212B32"/>
                </a:solidFill>
                <a:latin typeface="Frutiger W01"/>
              </a:rPr>
              <a:t> </a:t>
            </a:r>
            <a:r>
              <a:rPr lang="en-GB" sz="3600" dirty="0" err="1">
                <a:solidFill>
                  <a:srgbClr val="212B32"/>
                </a:solidFill>
                <a:latin typeface="Frutiger W01"/>
              </a:rPr>
              <a:t>yr</a:t>
            </a:r>
            <a:r>
              <a:rPr lang="en-GB" sz="3600" dirty="0">
                <a:solidFill>
                  <a:srgbClr val="212B32"/>
                </a:solidFill>
                <a:latin typeface="Frutiger W01"/>
              </a:rPr>
              <a:t> </a:t>
            </a:r>
            <a:r>
              <a:rPr lang="en-GB" sz="3600" dirty="0" err="1">
                <a:solidFill>
                  <a:srgbClr val="212B32"/>
                </a:solidFill>
                <a:latin typeface="Frutiger W01"/>
              </a:rPr>
              <a:t>ysgol</a:t>
            </a:r>
            <a:r>
              <a:rPr lang="en-GB" sz="3600" dirty="0">
                <a:solidFill>
                  <a:srgbClr val="212B32"/>
                </a:solidFill>
                <a:latin typeface="Frutiger W01"/>
              </a:rPr>
              <a:t> y bore </a:t>
            </a:r>
            <a:r>
              <a:rPr lang="en-GB" sz="3600" dirty="0" err="1">
                <a:solidFill>
                  <a:srgbClr val="212B32"/>
                </a:solidFill>
                <a:latin typeface="Frutiger W01"/>
              </a:rPr>
              <a:t>hwnnw</a:t>
            </a:r>
            <a:r>
              <a:rPr lang="en-GB" sz="3600" dirty="0">
                <a:solidFill>
                  <a:srgbClr val="212B32"/>
                </a:solidFill>
                <a:latin typeface="Frutiger W01"/>
              </a:rPr>
              <a:t>.</a:t>
            </a:r>
          </a:p>
          <a:p>
            <a:r>
              <a:rPr lang="en-GB" sz="3600" dirty="0">
                <a:solidFill>
                  <a:srgbClr val="212B32"/>
                </a:solidFill>
                <a:latin typeface="Frutiger W01"/>
              </a:rPr>
              <a:t>Gall </a:t>
            </a:r>
            <a:r>
              <a:rPr lang="en-GB" sz="3600" dirty="0" err="1">
                <a:solidFill>
                  <a:srgbClr val="212B32"/>
                </a:solidFill>
                <a:latin typeface="Frutiger W01"/>
              </a:rPr>
              <a:t>pryder</a:t>
            </a:r>
            <a:r>
              <a:rPr lang="en-GB" sz="3600" dirty="0">
                <a:solidFill>
                  <a:srgbClr val="212B32"/>
                </a:solidFill>
                <a:latin typeface="Frutiger W01"/>
              </a:rPr>
              <a:t> </a:t>
            </a:r>
            <a:r>
              <a:rPr lang="en-GB" sz="3600" dirty="0" err="1">
                <a:solidFill>
                  <a:srgbClr val="212B32"/>
                </a:solidFill>
                <a:latin typeface="Frutiger W01"/>
              </a:rPr>
              <a:t>difrifol</a:t>
            </a:r>
            <a:r>
              <a:rPr lang="en-GB" sz="3600" dirty="0">
                <a:solidFill>
                  <a:srgbClr val="212B32"/>
                </a:solidFill>
                <a:latin typeface="Frutiger W01"/>
              </a:rPr>
              <a:t> </a:t>
            </a:r>
            <a:r>
              <a:rPr lang="en-GB" sz="3600" dirty="0" err="1">
                <a:solidFill>
                  <a:srgbClr val="212B32"/>
                </a:solidFill>
                <a:latin typeface="Frutiger W01"/>
              </a:rPr>
              <a:t>niweidio</a:t>
            </a:r>
            <a:r>
              <a:rPr lang="en-GB" sz="3600" dirty="0">
                <a:solidFill>
                  <a:srgbClr val="212B32"/>
                </a:solidFill>
                <a:latin typeface="Frutiger W01"/>
              </a:rPr>
              <a:t> </a:t>
            </a:r>
            <a:r>
              <a:rPr lang="en-GB" sz="3600" dirty="0" err="1">
                <a:solidFill>
                  <a:srgbClr val="212B32"/>
                </a:solidFill>
                <a:latin typeface="Frutiger W01"/>
              </a:rPr>
              <a:t>lles</a:t>
            </a:r>
            <a:r>
              <a:rPr lang="en-GB" sz="3600" dirty="0">
                <a:solidFill>
                  <a:srgbClr val="212B32"/>
                </a:solidFill>
                <a:latin typeface="Frutiger W01"/>
              </a:rPr>
              <a:t> </a:t>
            </a:r>
            <a:r>
              <a:rPr lang="en-GB" sz="3600" dirty="0" err="1">
                <a:solidFill>
                  <a:srgbClr val="212B32"/>
                </a:solidFill>
                <a:latin typeface="Frutiger W01"/>
              </a:rPr>
              <a:t>meddyliol</a:t>
            </a:r>
            <a:r>
              <a:rPr lang="en-GB" sz="3600" dirty="0">
                <a:solidFill>
                  <a:srgbClr val="212B32"/>
                </a:solidFill>
                <a:latin typeface="Frutiger W01"/>
              </a:rPr>
              <a:t> ac </a:t>
            </a:r>
            <a:r>
              <a:rPr lang="en-GB" sz="3600" dirty="0" err="1">
                <a:solidFill>
                  <a:srgbClr val="212B32"/>
                </a:solidFill>
                <a:latin typeface="Frutiger W01"/>
              </a:rPr>
              <a:t>emosiynol</a:t>
            </a:r>
            <a:r>
              <a:rPr lang="en-GB" sz="3600" dirty="0">
                <a:solidFill>
                  <a:srgbClr val="212B32"/>
                </a:solidFill>
                <a:latin typeface="Frutiger W01"/>
              </a:rPr>
              <a:t> plant, </a:t>
            </a:r>
            <a:r>
              <a:rPr lang="en-GB" sz="3600" dirty="0" err="1">
                <a:solidFill>
                  <a:srgbClr val="212B32"/>
                </a:solidFill>
                <a:latin typeface="Frutiger W01"/>
              </a:rPr>
              <a:t>gan</a:t>
            </a:r>
            <a:r>
              <a:rPr lang="en-GB" sz="3600" dirty="0">
                <a:solidFill>
                  <a:srgbClr val="212B32"/>
                </a:solidFill>
                <a:latin typeface="Frutiger W01"/>
              </a:rPr>
              <a:t> </a:t>
            </a:r>
            <a:r>
              <a:rPr lang="en-GB" sz="3600" dirty="0" err="1">
                <a:solidFill>
                  <a:srgbClr val="212B32"/>
                </a:solidFill>
                <a:latin typeface="Frutiger W01"/>
              </a:rPr>
              <a:t>effeithio</a:t>
            </a:r>
            <a:r>
              <a:rPr lang="en-GB" sz="3600" dirty="0">
                <a:solidFill>
                  <a:srgbClr val="212B32"/>
                </a:solidFill>
                <a:latin typeface="Frutiger W01"/>
              </a:rPr>
              <a:t> </a:t>
            </a:r>
            <a:r>
              <a:rPr lang="en-GB" sz="3600" dirty="0" err="1">
                <a:solidFill>
                  <a:srgbClr val="212B32"/>
                </a:solidFill>
                <a:latin typeface="Frutiger W01"/>
              </a:rPr>
              <a:t>ar</a:t>
            </a:r>
            <a:r>
              <a:rPr lang="en-GB" sz="3600" dirty="0">
                <a:solidFill>
                  <a:srgbClr val="212B32"/>
                </a:solidFill>
                <a:latin typeface="Frutiger W01"/>
              </a:rPr>
              <a:t> </a:t>
            </a:r>
            <a:r>
              <a:rPr lang="en-GB" sz="3600" dirty="0" err="1">
                <a:solidFill>
                  <a:srgbClr val="212B32"/>
                </a:solidFill>
                <a:latin typeface="Frutiger W01"/>
              </a:rPr>
              <a:t>hunan-barch</a:t>
            </a:r>
            <a:r>
              <a:rPr lang="en-GB" sz="3600" dirty="0">
                <a:solidFill>
                  <a:srgbClr val="212B32"/>
                </a:solidFill>
                <a:latin typeface="Frutiger W01"/>
              </a:rPr>
              <a:t> a </a:t>
            </a:r>
            <a:r>
              <a:rPr lang="en-GB" sz="3600" dirty="0" err="1">
                <a:solidFill>
                  <a:srgbClr val="212B32"/>
                </a:solidFill>
                <a:latin typeface="Frutiger W01"/>
              </a:rPr>
              <a:t>hyder</a:t>
            </a:r>
            <a:r>
              <a:rPr lang="en-GB" sz="3600" dirty="0">
                <a:solidFill>
                  <a:srgbClr val="212B32"/>
                </a:solidFill>
                <a:latin typeface="Frutiger W01"/>
              </a:rPr>
              <a:t>. Gall </a:t>
            </a:r>
            <a:r>
              <a:rPr lang="en-GB" sz="3600" dirty="0" err="1">
                <a:solidFill>
                  <a:srgbClr val="212B32"/>
                </a:solidFill>
                <a:latin typeface="Frutiger W01"/>
              </a:rPr>
              <a:t>gael</a:t>
            </a:r>
            <a:r>
              <a:rPr lang="en-GB" sz="3600" dirty="0">
                <a:solidFill>
                  <a:srgbClr val="212B32"/>
                </a:solidFill>
                <a:latin typeface="Frutiger W01"/>
              </a:rPr>
              <a:t> </a:t>
            </a:r>
            <a:r>
              <a:rPr lang="en-GB" sz="3600" dirty="0" err="1">
                <a:solidFill>
                  <a:srgbClr val="212B32"/>
                </a:solidFill>
                <a:latin typeface="Frutiger W01"/>
              </a:rPr>
              <a:t>ei</a:t>
            </a:r>
            <a:r>
              <a:rPr lang="en-GB" sz="3600" dirty="0">
                <a:solidFill>
                  <a:srgbClr val="212B32"/>
                </a:solidFill>
                <a:latin typeface="Frutiger W01"/>
              </a:rPr>
              <a:t> </a:t>
            </a:r>
            <a:r>
              <a:rPr lang="en-GB" sz="3600" dirty="0" err="1">
                <a:solidFill>
                  <a:srgbClr val="212B32"/>
                </a:solidFill>
                <a:latin typeface="Frutiger W01"/>
              </a:rPr>
              <a:t>dynnu'n</a:t>
            </a:r>
            <a:r>
              <a:rPr lang="en-GB" sz="3600" dirty="0">
                <a:solidFill>
                  <a:srgbClr val="212B32"/>
                </a:solidFill>
                <a:latin typeface="Frutiger W01"/>
              </a:rPr>
              <a:t> </a:t>
            </a:r>
            <a:r>
              <a:rPr lang="en-GB" sz="3600" dirty="0" err="1">
                <a:solidFill>
                  <a:srgbClr val="212B32"/>
                </a:solidFill>
                <a:latin typeface="Frutiger W01"/>
              </a:rPr>
              <a:t>ôl</a:t>
            </a:r>
            <a:r>
              <a:rPr lang="en-GB" sz="3600" dirty="0">
                <a:solidFill>
                  <a:srgbClr val="212B32"/>
                </a:solidFill>
                <a:latin typeface="Frutiger W01"/>
              </a:rPr>
              <a:t> a </a:t>
            </a:r>
            <a:r>
              <a:rPr lang="en-GB" sz="3600" dirty="0" err="1">
                <a:solidFill>
                  <a:srgbClr val="212B32"/>
                </a:solidFill>
                <a:latin typeface="Frutiger W01"/>
              </a:rPr>
              <a:t>mynd</a:t>
            </a:r>
            <a:r>
              <a:rPr lang="en-GB" sz="3600" dirty="0">
                <a:solidFill>
                  <a:srgbClr val="212B32"/>
                </a:solidFill>
                <a:latin typeface="Frutiger W01"/>
              </a:rPr>
              <a:t> </a:t>
            </a:r>
            <a:r>
              <a:rPr lang="en-GB" sz="3600" dirty="0" err="1">
                <a:solidFill>
                  <a:srgbClr val="212B32"/>
                </a:solidFill>
                <a:latin typeface="Frutiger W01"/>
              </a:rPr>
              <a:t>i</a:t>
            </a:r>
            <a:r>
              <a:rPr lang="en-GB" sz="3600" dirty="0">
                <a:solidFill>
                  <a:srgbClr val="212B32"/>
                </a:solidFill>
                <a:latin typeface="Frutiger W01"/>
              </a:rPr>
              <a:t> </a:t>
            </a:r>
            <a:r>
              <a:rPr lang="en-GB" sz="3600" dirty="0" err="1">
                <a:solidFill>
                  <a:srgbClr val="212B32"/>
                </a:solidFill>
                <a:latin typeface="Frutiger W01"/>
              </a:rPr>
              <a:t>drafferthion</a:t>
            </a:r>
            <a:r>
              <a:rPr lang="en-GB" sz="3600" dirty="0">
                <a:solidFill>
                  <a:srgbClr val="212B32"/>
                </a:solidFill>
                <a:latin typeface="Frutiger W01"/>
              </a:rPr>
              <a:t> </a:t>
            </a:r>
            <a:r>
              <a:rPr lang="en-GB" sz="3600" dirty="0" err="1">
                <a:solidFill>
                  <a:srgbClr val="212B32"/>
                </a:solidFill>
                <a:latin typeface="Frutiger W01"/>
              </a:rPr>
              <a:t>mawr</a:t>
            </a:r>
            <a:r>
              <a:rPr lang="en-GB" sz="3600" dirty="0">
                <a:solidFill>
                  <a:srgbClr val="212B32"/>
                </a:solidFill>
                <a:latin typeface="Frutiger W01"/>
              </a:rPr>
              <a:t> </a:t>
            </a:r>
            <a:r>
              <a:rPr lang="en-GB" sz="3600" dirty="0" err="1">
                <a:solidFill>
                  <a:srgbClr val="212B32"/>
                </a:solidFill>
                <a:latin typeface="Frutiger W01"/>
              </a:rPr>
              <a:t>i</a:t>
            </a:r>
            <a:r>
              <a:rPr lang="en-GB" sz="3600" dirty="0">
                <a:solidFill>
                  <a:srgbClr val="212B32"/>
                </a:solidFill>
                <a:latin typeface="Frutiger W01"/>
              </a:rPr>
              <a:t> </a:t>
            </a:r>
            <a:r>
              <a:rPr lang="en-GB" sz="3600" dirty="0" err="1">
                <a:solidFill>
                  <a:srgbClr val="212B32"/>
                </a:solidFill>
                <a:latin typeface="Frutiger W01"/>
              </a:rPr>
              <a:t>osgoi</a:t>
            </a:r>
            <a:r>
              <a:rPr lang="en-GB" sz="3600" dirty="0">
                <a:solidFill>
                  <a:srgbClr val="212B32"/>
                </a:solidFill>
                <a:latin typeface="Frutiger W01"/>
              </a:rPr>
              <a:t> </a:t>
            </a:r>
            <a:r>
              <a:rPr lang="en-GB" sz="3600" dirty="0" err="1">
                <a:solidFill>
                  <a:srgbClr val="212B32"/>
                </a:solidFill>
                <a:latin typeface="Frutiger W01"/>
              </a:rPr>
              <a:t>pethau</a:t>
            </a:r>
            <a:r>
              <a:rPr lang="en-GB" sz="3600" dirty="0">
                <a:solidFill>
                  <a:srgbClr val="212B32"/>
                </a:solidFill>
                <a:latin typeface="Frutiger W01"/>
              </a:rPr>
              <a:t> neu </a:t>
            </a:r>
            <a:r>
              <a:rPr lang="en-GB" sz="3600" dirty="0" err="1">
                <a:solidFill>
                  <a:srgbClr val="212B32"/>
                </a:solidFill>
                <a:latin typeface="Frutiger W01"/>
              </a:rPr>
              <a:t>sefyllfaoedd</a:t>
            </a:r>
            <a:r>
              <a:rPr lang="en-GB" sz="3600" dirty="0">
                <a:solidFill>
                  <a:srgbClr val="212B32"/>
                </a:solidFill>
                <a:latin typeface="Frutiger W01"/>
              </a:rPr>
              <a:t> </a:t>
            </a:r>
            <a:r>
              <a:rPr lang="en-GB" sz="3600" dirty="0" err="1">
                <a:solidFill>
                  <a:srgbClr val="212B32"/>
                </a:solidFill>
                <a:latin typeface="Frutiger W01"/>
              </a:rPr>
              <a:t>sy'n</a:t>
            </a:r>
            <a:r>
              <a:rPr lang="en-GB" sz="3600" dirty="0">
                <a:solidFill>
                  <a:srgbClr val="212B32"/>
                </a:solidFill>
                <a:latin typeface="Frutiger W01"/>
              </a:rPr>
              <a:t> </a:t>
            </a:r>
            <a:r>
              <a:rPr lang="en-GB" sz="3600" dirty="0" err="1">
                <a:solidFill>
                  <a:srgbClr val="212B32"/>
                </a:solidFill>
                <a:latin typeface="Frutiger W01"/>
              </a:rPr>
              <a:t>gwneud</a:t>
            </a:r>
            <a:r>
              <a:rPr lang="en-GB" sz="3600" dirty="0">
                <a:solidFill>
                  <a:srgbClr val="212B32"/>
                </a:solidFill>
                <a:latin typeface="Frutiger W01"/>
              </a:rPr>
              <a:t> </a:t>
            </a:r>
            <a:r>
              <a:rPr lang="en-GB" sz="3600" dirty="0" err="1">
                <a:solidFill>
                  <a:srgbClr val="212B32"/>
                </a:solidFill>
                <a:latin typeface="Frutiger W01"/>
              </a:rPr>
              <a:t>iddynt</a:t>
            </a:r>
            <a:r>
              <a:rPr lang="en-GB" sz="3600" dirty="0">
                <a:solidFill>
                  <a:srgbClr val="212B32"/>
                </a:solidFill>
                <a:latin typeface="Frutiger W01"/>
              </a:rPr>
              <a:t> </a:t>
            </a:r>
            <a:r>
              <a:rPr lang="en-GB" sz="3600" dirty="0" err="1">
                <a:solidFill>
                  <a:srgbClr val="212B32"/>
                </a:solidFill>
                <a:latin typeface="Frutiger W01"/>
              </a:rPr>
              <a:t>deimlo'n</a:t>
            </a:r>
            <a:r>
              <a:rPr lang="en-GB" sz="3600" dirty="0">
                <a:solidFill>
                  <a:srgbClr val="212B32"/>
                </a:solidFill>
                <a:latin typeface="Frutiger W01"/>
              </a:rPr>
              <a:t> </a:t>
            </a:r>
            <a:r>
              <a:rPr lang="en-GB" sz="3600" dirty="0" err="1">
                <a:solidFill>
                  <a:srgbClr val="212B32"/>
                </a:solidFill>
                <a:latin typeface="Frutiger W01"/>
              </a:rPr>
              <a:t>bryderus</a:t>
            </a:r>
            <a:r>
              <a:rPr lang="en-GB" sz="3600" dirty="0">
                <a:solidFill>
                  <a:srgbClr val="212B32"/>
                </a:solidFill>
                <a:latin typeface="Frutiger W01"/>
              </a:rPr>
              <a:t>.</a:t>
            </a:r>
          </a:p>
          <a:p>
            <a:endParaRPr lang="en-GB" sz="3600" dirty="0">
              <a:solidFill>
                <a:srgbClr val="212B32"/>
              </a:solidFill>
              <a:latin typeface="Frutiger W01"/>
            </a:endParaRPr>
          </a:p>
          <a:p>
            <a:endParaRPr lang="en-GB" sz="3600" dirty="0">
              <a:solidFill>
                <a:srgbClr val="212B32"/>
              </a:solidFill>
              <a:latin typeface="Frutiger W01"/>
            </a:endParaRPr>
          </a:p>
          <a:p>
            <a:endParaRPr lang="en-GB" sz="3600" dirty="0">
              <a:solidFill>
                <a:srgbClr val="212B32"/>
              </a:solidFill>
              <a:latin typeface="Frutiger W01"/>
            </a:endParaRPr>
          </a:p>
          <a:p>
            <a:endParaRPr lang="en-GB" dirty="0">
              <a:solidFill>
                <a:srgbClr val="212B32"/>
              </a:solidFill>
              <a:latin typeface="Frutiger W01"/>
            </a:endParaRPr>
          </a:p>
          <a:p>
            <a:endParaRPr lang="en-GB" dirty="0"/>
          </a:p>
        </p:txBody>
      </p:sp>
    </p:spTree>
    <p:extLst>
      <p:ext uri="{BB962C8B-B14F-4D97-AF65-F5344CB8AC3E}">
        <p14:creationId xmlns:p14="http://schemas.microsoft.com/office/powerpoint/2010/main" val="143877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827FA-D132-4ADB-A83C-89BF3EE90273}"/>
              </a:ext>
            </a:extLst>
          </p:cNvPr>
          <p:cNvSpPr>
            <a:spLocks noGrp="1"/>
          </p:cNvSpPr>
          <p:nvPr>
            <p:ph type="title"/>
          </p:nvPr>
        </p:nvSpPr>
        <p:spPr/>
        <p:txBody>
          <a:bodyPr/>
          <a:lstStyle/>
          <a:p>
            <a:r>
              <a:rPr lang="en-GB" dirty="0" err="1"/>
              <a:t>Symptomau</a:t>
            </a:r>
            <a:r>
              <a:rPr lang="en-GB" dirty="0"/>
              <a:t> </a:t>
            </a:r>
            <a:r>
              <a:rPr lang="en-GB" dirty="0" err="1"/>
              <a:t>gorbryder</a:t>
            </a:r>
            <a:r>
              <a:rPr lang="en-GB" dirty="0"/>
              <a:t> </a:t>
            </a:r>
            <a:r>
              <a:rPr lang="en-GB" dirty="0" err="1"/>
              <a:t>mewn</a:t>
            </a:r>
            <a:r>
              <a:rPr lang="en-GB" dirty="0"/>
              <a:t> plant</a:t>
            </a:r>
            <a:br>
              <a:rPr lang="en-GB" dirty="0"/>
            </a:br>
            <a:r>
              <a:rPr lang="en-GB" dirty="0"/>
              <a:t>Symptoms of anxiety in children</a:t>
            </a:r>
          </a:p>
        </p:txBody>
      </p:sp>
      <p:sp>
        <p:nvSpPr>
          <p:cNvPr id="3" name="Content Placeholder 2">
            <a:extLst>
              <a:ext uri="{FF2B5EF4-FFF2-40B4-BE49-F238E27FC236}">
                <a16:creationId xmlns:a16="http://schemas.microsoft.com/office/drawing/2014/main" id="{478EF978-447A-4734-BCD4-E45C88154F5B}"/>
              </a:ext>
            </a:extLst>
          </p:cNvPr>
          <p:cNvSpPr>
            <a:spLocks noGrp="1"/>
          </p:cNvSpPr>
          <p:nvPr>
            <p:ph idx="1"/>
          </p:nvPr>
        </p:nvSpPr>
        <p:spPr>
          <a:xfrm>
            <a:off x="6229564" y="2031206"/>
            <a:ext cx="5713288" cy="4351338"/>
          </a:xfrm>
        </p:spPr>
        <p:txBody>
          <a:bodyPr>
            <a:normAutofit fontScale="70000" lnSpcReduction="20000"/>
          </a:bodyPr>
          <a:lstStyle/>
          <a:p>
            <a:pPr algn="l">
              <a:buFont typeface="Arial" panose="020B0604020202020204" pitchFamily="34" charset="0"/>
              <a:buChar char="•"/>
            </a:pPr>
            <a:r>
              <a:rPr lang="en-GB" dirty="0">
                <a:solidFill>
                  <a:srgbClr val="212B32"/>
                </a:solidFill>
                <a:latin typeface="Frutiger W01"/>
              </a:rPr>
              <a:t>difficulty c</a:t>
            </a:r>
            <a:r>
              <a:rPr lang="en-GB" b="0" i="0" u="none" strike="noStrike" dirty="0">
                <a:solidFill>
                  <a:srgbClr val="212B32"/>
                </a:solidFill>
                <a:effectLst/>
                <a:latin typeface="Frutiger W01"/>
              </a:rPr>
              <a:t>oncentrating</a:t>
            </a:r>
          </a:p>
          <a:p>
            <a:pPr algn="l">
              <a:buFont typeface="Arial" panose="020B0604020202020204" pitchFamily="34" charset="0"/>
              <a:buChar char="•"/>
            </a:pPr>
            <a:r>
              <a:rPr lang="en-GB" b="0" i="0" u="none" strike="noStrike" dirty="0">
                <a:solidFill>
                  <a:srgbClr val="212B32"/>
                </a:solidFill>
                <a:effectLst/>
                <a:latin typeface="Frutiger W01"/>
              </a:rPr>
              <a:t>not sleeping, or waking in the night with bad dreams</a:t>
            </a:r>
          </a:p>
          <a:p>
            <a:pPr algn="l">
              <a:buFont typeface="Arial" panose="020B0604020202020204" pitchFamily="34" charset="0"/>
              <a:buChar char="•"/>
            </a:pPr>
            <a:r>
              <a:rPr lang="en-GB" b="0" i="0" u="none" strike="noStrike" dirty="0">
                <a:solidFill>
                  <a:srgbClr val="212B32"/>
                </a:solidFill>
                <a:effectLst/>
                <a:latin typeface="Frutiger W01"/>
              </a:rPr>
              <a:t>not eating properly</a:t>
            </a:r>
          </a:p>
          <a:p>
            <a:pPr algn="l">
              <a:buFont typeface="Arial" panose="020B0604020202020204" pitchFamily="34" charset="0"/>
              <a:buChar char="•"/>
            </a:pPr>
            <a:r>
              <a:rPr lang="en-GB" b="0" i="0" u="none" strike="noStrike" dirty="0">
                <a:solidFill>
                  <a:srgbClr val="212B32"/>
                </a:solidFill>
                <a:effectLst/>
                <a:latin typeface="Frutiger W01"/>
              </a:rPr>
              <a:t>quickly getting angry or irritable, and being out of control during outbursts</a:t>
            </a:r>
          </a:p>
          <a:p>
            <a:pPr algn="l">
              <a:buFont typeface="Arial" panose="020B0604020202020204" pitchFamily="34" charset="0"/>
              <a:buChar char="•"/>
            </a:pPr>
            <a:r>
              <a:rPr lang="en-GB" b="0" i="0" u="none" strike="noStrike" dirty="0">
                <a:solidFill>
                  <a:srgbClr val="212B32"/>
                </a:solidFill>
                <a:effectLst/>
                <a:latin typeface="Frutiger W01"/>
              </a:rPr>
              <a:t>constantly worrying/having negative thoughts</a:t>
            </a:r>
          </a:p>
          <a:p>
            <a:pPr algn="l">
              <a:buFont typeface="Arial" panose="020B0604020202020204" pitchFamily="34" charset="0"/>
              <a:buChar char="•"/>
            </a:pPr>
            <a:r>
              <a:rPr lang="en-GB" b="0" i="0" u="none" strike="noStrike" dirty="0">
                <a:solidFill>
                  <a:srgbClr val="212B32"/>
                </a:solidFill>
                <a:effectLst/>
                <a:latin typeface="Frutiger W01"/>
              </a:rPr>
              <a:t>feeling tense and fidgety/using the toilet often</a:t>
            </a:r>
          </a:p>
          <a:p>
            <a:pPr algn="l">
              <a:buFont typeface="Arial" panose="020B0604020202020204" pitchFamily="34" charset="0"/>
              <a:buChar char="•"/>
            </a:pPr>
            <a:r>
              <a:rPr lang="en-GB" b="0" i="0" u="none" strike="noStrike" dirty="0">
                <a:solidFill>
                  <a:srgbClr val="212B32"/>
                </a:solidFill>
                <a:effectLst/>
                <a:latin typeface="Frutiger W01"/>
              </a:rPr>
              <a:t>always crying</a:t>
            </a:r>
          </a:p>
          <a:p>
            <a:pPr algn="l">
              <a:buFont typeface="Arial" panose="020B0604020202020204" pitchFamily="34" charset="0"/>
              <a:buChar char="•"/>
            </a:pPr>
            <a:r>
              <a:rPr lang="en-GB" b="0" i="0" u="none" strike="noStrike" dirty="0">
                <a:solidFill>
                  <a:srgbClr val="212B32"/>
                </a:solidFill>
                <a:effectLst/>
                <a:latin typeface="Frutiger W01"/>
              </a:rPr>
              <a:t>being clingy</a:t>
            </a:r>
          </a:p>
          <a:p>
            <a:pPr algn="l">
              <a:buFont typeface="Arial" panose="020B0604020202020204" pitchFamily="34" charset="0"/>
              <a:buChar char="•"/>
            </a:pPr>
            <a:r>
              <a:rPr lang="en-GB" b="0" i="0" u="none" strike="noStrike" dirty="0">
                <a:solidFill>
                  <a:srgbClr val="212B32"/>
                </a:solidFill>
                <a:effectLst/>
                <a:latin typeface="Frutiger W01"/>
              </a:rPr>
              <a:t>complaining of tummy aches/feeling unwell</a:t>
            </a:r>
          </a:p>
          <a:p>
            <a:pPr algn="l"/>
            <a:r>
              <a:rPr lang="en-GB" b="0" i="0" u="none" strike="noStrike" dirty="0">
                <a:solidFill>
                  <a:srgbClr val="005EB8"/>
                </a:solidFill>
                <a:effectLst/>
                <a:latin typeface="Frutiger W01"/>
                <a:hlinkClick r:id="rId2"/>
              </a:rPr>
              <a:t>Separation anxiety</a:t>
            </a:r>
            <a:r>
              <a:rPr lang="en-GB" b="0" i="0" u="none" strike="noStrike" dirty="0">
                <a:solidFill>
                  <a:srgbClr val="212B32"/>
                </a:solidFill>
                <a:effectLst/>
                <a:latin typeface="Frutiger W01"/>
              </a:rPr>
              <a:t> is common in younger children, whereas older children and teenagers tend to worry more about school or have </a:t>
            </a:r>
            <a:r>
              <a:rPr lang="en-GB" b="0" i="0" u="none" strike="noStrike" dirty="0">
                <a:solidFill>
                  <a:srgbClr val="005EB8"/>
                </a:solidFill>
                <a:effectLst/>
                <a:latin typeface="Frutiger W01"/>
                <a:hlinkClick r:id="rId3"/>
              </a:rPr>
              <a:t>social anxiety</a:t>
            </a:r>
            <a:r>
              <a:rPr lang="en-GB" b="0" i="0" u="none" strike="noStrike" dirty="0">
                <a:solidFill>
                  <a:srgbClr val="212B32"/>
                </a:solidFill>
                <a:effectLst/>
                <a:latin typeface="Frutiger W01"/>
              </a:rPr>
              <a:t>.</a:t>
            </a:r>
          </a:p>
          <a:p>
            <a:endParaRPr lang="en-GB" dirty="0"/>
          </a:p>
        </p:txBody>
      </p:sp>
      <p:sp>
        <p:nvSpPr>
          <p:cNvPr id="4" name="Content Placeholder 2">
            <a:extLst>
              <a:ext uri="{FF2B5EF4-FFF2-40B4-BE49-F238E27FC236}">
                <a16:creationId xmlns:a16="http://schemas.microsoft.com/office/drawing/2014/main" id="{D9A7C3C1-F879-42B1-ACCF-51015A5A2DCF}"/>
              </a:ext>
            </a:extLst>
          </p:cNvPr>
          <p:cNvSpPr txBox="1">
            <a:spLocks/>
          </p:cNvSpPr>
          <p:nvPr/>
        </p:nvSpPr>
        <p:spPr>
          <a:xfrm>
            <a:off x="142126" y="1690688"/>
            <a:ext cx="5713288" cy="5032375"/>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err="1">
                <a:solidFill>
                  <a:srgbClr val="212B32"/>
                </a:solidFill>
                <a:latin typeface="Frutiger W01"/>
              </a:rPr>
              <a:t>anodd</a:t>
            </a:r>
            <a:r>
              <a:rPr lang="en-GB" dirty="0">
                <a:solidFill>
                  <a:srgbClr val="212B32"/>
                </a:solidFill>
                <a:latin typeface="Frutiger W01"/>
              </a:rPr>
              <a:t> </a:t>
            </a:r>
            <a:r>
              <a:rPr lang="en-GB" dirty="0" err="1">
                <a:solidFill>
                  <a:srgbClr val="212B32"/>
                </a:solidFill>
                <a:latin typeface="Frutiger W01"/>
              </a:rPr>
              <a:t>canolbwyntio</a:t>
            </a:r>
            <a:endParaRPr lang="en-GB" dirty="0">
              <a:solidFill>
                <a:srgbClr val="212B32"/>
              </a:solidFill>
              <a:latin typeface="Frutiger W01"/>
            </a:endParaRPr>
          </a:p>
          <a:p>
            <a:r>
              <a:rPr lang="en-GB" dirty="0" err="1">
                <a:solidFill>
                  <a:srgbClr val="212B32"/>
                </a:solidFill>
                <a:latin typeface="Frutiger W01"/>
              </a:rPr>
              <a:t>methu</a:t>
            </a:r>
            <a:r>
              <a:rPr lang="en-GB" dirty="0">
                <a:solidFill>
                  <a:srgbClr val="212B32"/>
                </a:solidFill>
                <a:latin typeface="Frutiger W01"/>
              </a:rPr>
              <a:t> </a:t>
            </a:r>
            <a:r>
              <a:rPr lang="en-GB" dirty="0" err="1">
                <a:solidFill>
                  <a:srgbClr val="212B32"/>
                </a:solidFill>
                <a:latin typeface="Frutiger W01"/>
              </a:rPr>
              <a:t>cysgu</a:t>
            </a:r>
            <a:r>
              <a:rPr lang="en-GB" dirty="0">
                <a:solidFill>
                  <a:srgbClr val="212B32"/>
                </a:solidFill>
                <a:latin typeface="Frutiger W01"/>
              </a:rPr>
              <a:t>, neu </a:t>
            </a:r>
            <a:r>
              <a:rPr lang="en-GB" dirty="0" err="1">
                <a:solidFill>
                  <a:srgbClr val="212B32"/>
                </a:solidFill>
                <a:latin typeface="Frutiger W01"/>
              </a:rPr>
              <a:t>deffro</a:t>
            </a:r>
            <a:r>
              <a:rPr lang="en-GB" dirty="0">
                <a:solidFill>
                  <a:srgbClr val="212B32"/>
                </a:solidFill>
                <a:latin typeface="Frutiger W01"/>
              </a:rPr>
              <a:t> </a:t>
            </a:r>
            <a:r>
              <a:rPr lang="en-GB" dirty="0" err="1">
                <a:solidFill>
                  <a:srgbClr val="212B32"/>
                </a:solidFill>
                <a:latin typeface="Frutiger W01"/>
              </a:rPr>
              <a:t>yn</a:t>
            </a:r>
            <a:r>
              <a:rPr lang="en-GB" dirty="0">
                <a:solidFill>
                  <a:srgbClr val="212B32"/>
                </a:solidFill>
                <a:latin typeface="Frutiger W01"/>
              </a:rPr>
              <a:t> y </a:t>
            </a:r>
            <a:r>
              <a:rPr lang="en-GB" dirty="0" err="1">
                <a:solidFill>
                  <a:srgbClr val="212B32"/>
                </a:solidFill>
                <a:latin typeface="Frutiger W01"/>
              </a:rPr>
              <a:t>nos</a:t>
            </a:r>
            <a:r>
              <a:rPr lang="en-GB" dirty="0">
                <a:solidFill>
                  <a:srgbClr val="212B32"/>
                </a:solidFill>
                <a:latin typeface="Frutiger W01"/>
              </a:rPr>
              <a:t> gyda </a:t>
            </a:r>
            <a:r>
              <a:rPr lang="en-GB" dirty="0" err="1">
                <a:solidFill>
                  <a:srgbClr val="212B32"/>
                </a:solidFill>
                <a:latin typeface="Frutiger W01"/>
              </a:rPr>
              <a:t>breuddwydion</a:t>
            </a:r>
            <a:r>
              <a:rPr lang="en-GB" dirty="0">
                <a:solidFill>
                  <a:srgbClr val="212B32"/>
                </a:solidFill>
                <a:latin typeface="Frutiger W01"/>
              </a:rPr>
              <a:t> </a:t>
            </a:r>
            <a:r>
              <a:rPr lang="en-GB" dirty="0" err="1">
                <a:solidFill>
                  <a:srgbClr val="212B32"/>
                </a:solidFill>
                <a:latin typeface="Frutiger W01"/>
              </a:rPr>
              <a:t>drwg</a:t>
            </a:r>
            <a:endParaRPr lang="en-GB" dirty="0">
              <a:solidFill>
                <a:srgbClr val="212B32"/>
              </a:solidFill>
              <a:latin typeface="Frutiger W01"/>
            </a:endParaRPr>
          </a:p>
          <a:p>
            <a:r>
              <a:rPr lang="en-GB" dirty="0">
                <a:solidFill>
                  <a:srgbClr val="212B32"/>
                </a:solidFill>
                <a:latin typeface="Frutiger W01"/>
              </a:rPr>
              <a:t>dim </a:t>
            </a:r>
            <a:r>
              <a:rPr lang="en-GB" dirty="0" err="1">
                <a:solidFill>
                  <a:srgbClr val="212B32"/>
                </a:solidFill>
                <a:latin typeface="Frutiger W01"/>
              </a:rPr>
              <a:t>yn</a:t>
            </a:r>
            <a:r>
              <a:rPr lang="en-GB" dirty="0">
                <a:solidFill>
                  <a:srgbClr val="212B32"/>
                </a:solidFill>
                <a:latin typeface="Frutiger W01"/>
              </a:rPr>
              <a:t> </a:t>
            </a:r>
            <a:r>
              <a:rPr lang="en-GB" dirty="0" err="1">
                <a:solidFill>
                  <a:srgbClr val="212B32"/>
                </a:solidFill>
                <a:latin typeface="Frutiger W01"/>
              </a:rPr>
              <a:t>bwyta'n</a:t>
            </a:r>
            <a:r>
              <a:rPr lang="en-GB" dirty="0">
                <a:solidFill>
                  <a:srgbClr val="212B32"/>
                </a:solidFill>
                <a:latin typeface="Frutiger W01"/>
              </a:rPr>
              <a:t> </a:t>
            </a:r>
            <a:r>
              <a:rPr lang="en-GB" dirty="0" err="1">
                <a:solidFill>
                  <a:srgbClr val="212B32"/>
                </a:solidFill>
                <a:latin typeface="Frutiger W01"/>
              </a:rPr>
              <a:t>iawn</a:t>
            </a:r>
            <a:endParaRPr lang="en-GB" dirty="0">
              <a:solidFill>
                <a:srgbClr val="212B32"/>
              </a:solidFill>
              <a:latin typeface="Frutiger W01"/>
            </a:endParaRPr>
          </a:p>
          <a:p>
            <a:r>
              <a:rPr lang="en-GB" dirty="0" err="1">
                <a:solidFill>
                  <a:srgbClr val="212B32"/>
                </a:solidFill>
                <a:latin typeface="Frutiger W01"/>
              </a:rPr>
              <a:t>mynd</a:t>
            </a:r>
            <a:r>
              <a:rPr lang="en-GB" dirty="0">
                <a:solidFill>
                  <a:srgbClr val="212B32"/>
                </a:solidFill>
                <a:latin typeface="Frutiger W01"/>
              </a:rPr>
              <a:t> </a:t>
            </a:r>
            <a:r>
              <a:rPr lang="en-GB" dirty="0" err="1">
                <a:solidFill>
                  <a:srgbClr val="212B32"/>
                </a:solidFill>
                <a:latin typeface="Frutiger W01"/>
              </a:rPr>
              <a:t>yn</a:t>
            </a:r>
            <a:r>
              <a:rPr lang="en-GB" dirty="0">
                <a:solidFill>
                  <a:srgbClr val="212B32"/>
                </a:solidFill>
                <a:latin typeface="Frutiger W01"/>
              </a:rPr>
              <a:t> </a:t>
            </a:r>
            <a:r>
              <a:rPr lang="en-GB" dirty="0" err="1">
                <a:solidFill>
                  <a:srgbClr val="212B32"/>
                </a:solidFill>
                <a:latin typeface="Frutiger W01"/>
              </a:rPr>
              <a:t>ddig</a:t>
            </a:r>
            <a:r>
              <a:rPr lang="en-GB" dirty="0">
                <a:solidFill>
                  <a:srgbClr val="212B32"/>
                </a:solidFill>
                <a:latin typeface="Frutiger W01"/>
              </a:rPr>
              <a:t>/</a:t>
            </a:r>
            <a:r>
              <a:rPr lang="en-GB" dirty="0" err="1">
                <a:solidFill>
                  <a:srgbClr val="212B32"/>
                </a:solidFill>
                <a:latin typeface="Frutiger W01"/>
              </a:rPr>
              <a:t>yn</a:t>
            </a:r>
            <a:r>
              <a:rPr lang="en-GB" dirty="0">
                <a:solidFill>
                  <a:srgbClr val="212B32"/>
                </a:solidFill>
                <a:latin typeface="Frutiger W01"/>
              </a:rPr>
              <a:t> </a:t>
            </a:r>
            <a:r>
              <a:rPr lang="en-GB" dirty="0" err="1">
                <a:solidFill>
                  <a:srgbClr val="212B32"/>
                </a:solidFill>
                <a:latin typeface="Frutiger W01"/>
              </a:rPr>
              <a:t>flin</a:t>
            </a:r>
            <a:r>
              <a:rPr lang="en-GB" dirty="0">
                <a:solidFill>
                  <a:srgbClr val="212B32"/>
                </a:solidFill>
                <a:latin typeface="Frutiger W01"/>
              </a:rPr>
              <a:t> </a:t>
            </a:r>
            <a:r>
              <a:rPr lang="en-GB" dirty="0" err="1">
                <a:solidFill>
                  <a:srgbClr val="212B32"/>
                </a:solidFill>
                <a:latin typeface="Frutiger W01"/>
              </a:rPr>
              <a:t>yn</a:t>
            </a:r>
            <a:r>
              <a:rPr lang="en-GB" dirty="0">
                <a:solidFill>
                  <a:srgbClr val="212B32"/>
                </a:solidFill>
                <a:latin typeface="Frutiger W01"/>
              </a:rPr>
              <a:t> </a:t>
            </a:r>
            <a:r>
              <a:rPr lang="en-GB" dirty="0" err="1">
                <a:solidFill>
                  <a:srgbClr val="212B32"/>
                </a:solidFill>
                <a:latin typeface="Frutiger W01"/>
              </a:rPr>
              <a:t>gyflym</a:t>
            </a:r>
            <a:r>
              <a:rPr lang="en-GB" dirty="0">
                <a:solidFill>
                  <a:srgbClr val="212B32"/>
                </a:solidFill>
                <a:latin typeface="Frutiger W01"/>
              </a:rPr>
              <a:t>, a bod </a:t>
            </a:r>
            <a:r>
              <a:rPr lang="en-GB" dirty="0" err="1">
                <a:solidFill>
                  <a:srgbClr val="212B32"/>
                </a:solidFill>
                <a:latin typeface="Frutiger W01"/>
              </a:rPr>
              <a:t>allan</a:t>
            </a:r>
            <a:r>
              <a:rPr lang="en-GB" dirty="0">
                <a:solidFill>
                  <a:srgbClr val="212B32"/>
                </a:solidFill>
                <a:latin typeface="Frutiger W01"/>
              </a:rPr>
              <a:t> o </a:t>
            </a:r>
            <a:r>
              <a:rPr lang="en-GB" dirty="0" err="1">
                <a:solidFill>
                  <a:srgbClr val="212B32"/>
                </a:solidFill>
                <a:latin typeface="Frutiger W01"/>
              </a:rPr>
              <a:t>reolaeth</a:t>
            </a:r>
            <a:r>
              <a:rPr lang="en-GB" dirty="0">
                <a:solidFill>
                  <a:srgbClr val="212B32"/>
                </a:solidFill>
                <a:latin typeface="Frutiger W01"/>
              </a:rPr>
              <a:t> </a:t>
            </a:r>
            <a:r>
              <a:rPr lang="en-GB" dirty="0" err="1">
                <a:solidFill>
                  <a:srgbClr val="212B32"/>
                </a:solidFill>
                <a:latin typeface="Frutiger W01"/>
              </a:rPr>
              <a:t>yn</a:t>
            </a:r>
            <a:r>
              <a:rPr lang="en-GB" dirty="0">
                <a:solidFill>
                  <a:srgbClr val="212B32"/>
                </a:solidFill>
                <a:latin typeface="Frutiger W01"/>
              </a:rPr>
              <a:t> </a:t>
            </a:r>
            <a:r>
              <a:rPr lang="en-GB" dirty="0" err="1">
                <a:solidFill>
                  <a:srgbClr val="212B32"/>
                </a:solidFill>
                <a:latin typeface="Frutiger W01"/>
              </a:rPr>
              <a:t>ystod</a:t>
            </a:r>
            <a:r>
              <a:rPr lang="en-GB" dirty="0">
                <a:solidFill>
                  <a:srgbClr val="212B32"/>
                </a:solidFill>
                <a:latin typeface="Frutiger W01"/>
              </a:rPr>
              <a:t> y </a:t>
            </a:r>
            <a:r>
              <a:rPr lang="en-GB" dirty="0" err="1">
                <a:solidFill>
                  <a:srgbClr val="212B32"/>
                </a:solidFill>
                <a:latin typeface="Frutiger W01"/>
              </a:rPr>
              <a:t>tu</a:t>
            </a:r>
            <a:r>
              <a:rPr lang="en-GB" dirty="0">
                <a:solidFill>
                  <a:srgbClr val="212B32"/>
                </a:solidFill>
                <a:latin typeface="Frutiger W01"/>
              </a:rPr>
              <a:t> </a:t>
            </a:r>
            <a:r>
              <a:rPr lang="en-GB" dirty="0" err="1">
                <a:solidFill>
                  <a:srgbClr val="212B32"/>
                </a:solidFill>
                <a:latin typeface="Frutiger W01"/>
              </a:rPr>
              <a:t>allan</a:t>
            </a:r>
            <a:endParaRPr lang="en-GB" dirty="0">
              <a:solidFill>
                <a:srgbClr val="212B32"/>
              </a:solidFill>
              <a:latin typeface="Frutiger W01"/>
            </a:endParaRPr>
          </a:p>
          <a:p>
            <a:r>
              <a:rPr lang="en-GB" dirty="0" err="1">
                <a:solidFill>
                  <a:srgbClr val="212B32"/>
                </a:solidFill>
                <a:latin typeface="Frutiger W01"/>
              </a:rPr>
              <a:t>poeni'n</a:t>
            </a:r>
            <a:r>
              <a:rPr lang="en-GB" dirty="0">
                <a:solidFill>
                  <a:srgbClr val="212B32"/>
                </a:solidFill>
                <a:latin typeface="Frutiger W01"/>
              </a:rPr>
              <a:t> </a:t>
            </a:r>
            <a:r>
              <a:rPr lang="en-GB" dirty="0" err="1">
                <a:solidFill>
                  <a:srgbClr val="212B32"/>
                </a:solidFill>
                <a:latin typeface="Frutiger W01"/>
              </a:rPr>
              <a:t>gyson</a:t>
            </a:r>
            <a:r>
              <a:rPr lang="en-GB" dirty="0">
                <a:solidFill>
                  <a:srgbClr val="212B32"/>
                </a:solidFill>
                <a:latin typeface="Frutiger W01"/>
              </a:rPr>
              <a:t> neu </a:t>
            </a:r>
            <a:r>
              <a:rPr lang="en-GB" dirty="0" err="1">
                <a:solidFill>
                  <a:srgbClr val="212B32"/>
                </a:solidFill>
                <a:latin typeface="Frutiger W01"/>
              </a:rPr>
              <a:t>gael</a:t>
            </a:r>
            <a:r>
              <a:rPr lang="en-GB" dirty="0">
                <a:solidFill>
                  <a:srgbClr val="212B32"/>
                </a:solidFill>
                <a:latin typeface="Frutiger W01"/>
              </a:rPr>
              <a:t> </a:t>
            </a:r>
            <a:r>
              <a:rPr lang="en-GB" dirty="0" err="1">
                <a:solidFill>
                  <a:srgbClr val="212B32"/>
                </a:solidFill>
                <a:latin typeface="Frutiger W01"/>
              </a:rPr>
              <a:t>meddyliau</a:t>
            </a:r>
            <a:r>
              <a:rPr lang="en-GB" dirty="0">
                <a:solidFill>
                  <a:srgbClr val="212B32"/>
                </a:solidFill>
                <a:latin typeface="Frutiger W01"/>
              </a:rPr>
              <a:t> </a:t>
            </a:r>
            <a:r>
              <a:rPr lang="en-GB" dirty="0" err="1">
                <a:solidFill>
                  <a:srgbClr val="212B32"/>
                </a:solidFill>
                <a:latin typeface="Frutiger W01"/>
              </a:rPr>
              <a:t>negyddol</a:t>
            </a:r>
            <a:endParaRPr lang="en-GB" dirty="0">
              <a:solidFill>
                <a:srgbClr val="212B32"/>
              </a:solidFill>
              <a:latin typeface="Frutiger W01"/>
            </a:endParaRPr>
          </a:p>
          <a:p>
            <a:r>
              <a:rPr lang="en-GB" dirty="0" err="1">
                <a:solidFill>
                  <a:srgbClr val="212B32"/>
                </a:solidFill>
                <a:latin typeface="Frutiger W01"/>
              </a:rPr>
              <a:t>teimlo</a:t>
            </a:r>
            <a:r>
              <a:rPr lang="en-GB" dirty="0">
                <a:solidFill>
                  <a:srgbClr val="212B32"/>
                </a:solidFill>
                <a:latin typeface="Frutiger W01"/>
              </a:rPr>
              <a:t> o dan </a:t>
            </a:r>
            <a:r>
              <a:rPr lang="en-GB" dirty="0" err="1">
                <a:solidFill>
                  <a:srgbClr val="212B32"/>
                </a:solidFill>
                <a:latin typeface="Frutiger W01"/>
              </a:rPr>
              <a:t>straen</a:t>
            </a:r>
            <a:r>
              <a:rPr lang="en-GB" dirty="0">
                <a:solidFill>
                  <a:srgbClr val="212B32"/>
                </a:solidFill>
                <a:latin typeface="Frutiger W01"/>
              </a:rPr>
              <a:t>, neu </a:t>
            </a:r>
            <a:r>
              <a:rPr lang="en-GB" dirty="0" err="1">
                <a:solidFill>
                  <a:srgbClr val="212B32"/>
                </a:solidFill>
                <a:latin typeface="Frutiger W01"/>
              </a:rPr>
              <a:t>ddefnyddio'r</a:t>
            </a:r>
            <a:r>
              <a:rPr lang="en-GB" dirty="0">
                <a:solidFill>
                  <a:srgbClr val="212B32"/>
                </a:solidFill>
                <a:latin typeface="Frutiger W01"/>
              </a:rPr>
              <a:t> toiled </a:t>
            </a:r>
            <a:r>
              <a:rPr lang="en-GB" dirty="0" err="1">
                <a:solidFill>
                  <a:srgbClr val="212B32"/>
                </a:solidFill>
                <a:latin typeface="Frutiger W01"/>
              </a:rPr>
              <a:t>yn</a:t>
            </a:r>
            <a:r>
              <a:rPr lang="en-GB" dirty="0">
                <a:solidFill>
                  <a:srgbClr val="212B32"/>
                </a:solidFill>
                <a:latin typeface="Frutiger W01"/>
              </a:rPr>
              <a:t> </a:t>
            </a:r>
            <a:r>
              <a:rPr lang="en-GB" dirty="0" err="1">
                <a:solidFill>
                  <a:srgbClr val="212B32"/>
                </a:solidFill>
                <a:latin typeface="Frutiger W01"/>
              </a:rPr>
              <a:t>aml</a:t>
            </a:r>
            <a:endParaRPr lang="en-GB" dirty="0">
              <a:solidFill>
                <a:srgbClr val="212B32"/>
              </a:solidFill>
              <a:latin typeface="Frutiger W01"/>
            </a:endParaRPr>
          </a:p>
          <a:p>
            <a:r>
              <a:rPr lang="en-GB" dirty="0">
                <a:solidFill>
                  <a:srgbClr val="212B32"/>
                </a:solidFill>
                <a:latin typeface="Frutiger W01"/>
              </a:rPr>
              <a:t>bob </a:t>
            </a:r>
            <a:r>
              <a:rPr lang="en-GB" dirty="0" err="1">
                <a:solidFill>
                  <a:srgbClr val="212B32"/>
                </a:solidFill>
                <a:latin typeface="Frutiger W01"/>
              </a:rPr>
              <a:t>amser</a:t>
            </a:r>
            <a:r>
              <a:rPr lang="en-GB" dirty="0">
                <a:solidFill>
                  <a:srgbClr val="212B32"/>
                </a:solidFill>
                <a:latin typeface="Frutiger W01"/>
              </a:rPr>
              <a:t> </a:t>
            </a:r>
            <a:r>
              <a:rPr lang="en-GB" dirty="0" err="1">
                <a:solidFill>
                  <a:srgbClr val="212B32"/>
                </a:solidFill>
                <a:latin typeface="Frutiger W01"/>
              </a:rPr>
              <a:t>yn</a:t>
            </a:r>
            <a:r>
              <a:rPr lang="en-GB" dirty="0">
                <a:solidFill>
                  <a:srgbClr val="212B32"/>
                </a:solidFill>
                <a:latin typeface="Frutiger W01"/>
              </a:rPr>
              <a:t> </a:t>
            </a:r>
            <a:r>
              <a:rPr lang="en-GB" dirty="0" err="1">
                <a:solidFill>
                  <a:srgbClr val="212B32"/>
                </a:solidFill>
                <a:latin typeface="Frutiger W01"/>
              </a:rPr>
              <a:t>crio</a:t>
            </a:r>
            <a:endParaRPr lang="en-GB" dirty="0">
              <a:solidFill>
                <a:srgbClr val="212B32"/>
              </a:solidFill>
              <a:latin typeface="Frutiger W01"/>
            </a:endParaRPr>
          </a:p>
          <a:p>
            <a:r>
              <a:rPr lang="en-GB" dirty="0" err="1">
                <a:solidFill>
                  <a:srgbClr val="212B32"/>
                </a:solidFill>
                <a:latin typeface="Frutiger W01"/>
              </a:rPr>
              <a:t>cydio</a:t>
            </a:r>
            <a:r>
              <a:rPr lang="en-GB" dirty="0">
                <a:solidFill>
                  <a:srgbClr val="212B32"/>
                </a:solidFill>
                <a:latin typeface="Frutiger W01"/>
              </a:rPr>
              <a:t> </a:t>
            </a:r>
            <a:r>
              <a:rPr lang="en-GB" dirty="0" err="1">
                <a:solidFill>
                  <a:srgbClr val="212B32"/>
                </a:solidFill>
                <a:latin typeface="Frutiger W01"/>
              </a:rPr>
              <a:t>yn</a:t>
            </a:r>
            <a:r>
              <a:rPr lang="en-GB" dirty="0">
                <a:solidFill>
                  <a:srgbClr val="212B32"/>
                </a:solidFill>
                <a:latin typeface="Frutiger W01"/>
              </a:rPr>
              <a:t> </a:t>
            </a:r>
            <a:r>
              <a:rPr lang="en-GB" dirty="0" err="1">
                <a:solidFill>
                  <a:srgbClr val="212B32"/>
                </a:solidFill>
                <a:latin typeface="Frutiger W01"/>
              </a:rPr>
              <a:t>eraill</a:t>
            </a:r>
            <a:endParaRPr lang="en-GB" dirty="0">
              <a:solidFill>
                <a:srgbClr val="212B32"/>
              </a:solidFill>
              <a:latin typeface="Frutiger W01"/>
            </a:endParaRPr>
          </a:p>
          <a:p>
            <a:r>
              <a:rPr lang="en-GB" dirty="0" err="1">
                <a:solidFill>
                  <a:srgbClr val="212B32"/>
                </a:solidFill>
                <a:latin typeface="Frutiger W01"/>
              </a:rPr>
              <a:t>cwyno</a:t>
            </a:r>
            <a:r>
              <a:rPr lang="en-GB" dirty="0">
                <a:solidFill>
                  <a:srgbClr val="212B32"/>
                </a:solidFill>
                <a:latin typeface="Frutiger W01"/>
              </a:rPr>
              <a:t> am </a:t>
            </a:r>
            <a:r>
              <a:rPr lang="en-GB" dirty="0" err="1">
                <a:solidFill>
                  <a:srgbClr val="212B32"/>
                </a:solidFill>
                <a:latin typeface="Frutiger W01"/>
              </a:rPr>
              <a:t>boenau</a:t>
            </a:r>
            <a:r>
              <a:rPr lang="en-GB" dirty="0">
                <a:solidFill>
                  <a:srgbClr val="212B32"/>
                </a:solidFill>
                <a:latin typeface="Frutiger W01"/>
              </a:rPr>
              <a:t> </a:t>
            </a:r>
            <a:r>
              <a:rPr lang="en-GB" dirty="0" err="1">
                <a:solidFill>
                  <a:srgbClr val="212B32"/>
                </a:solidFill>
                <a:latin typeface="Frutiger W01"/>
              </a:rPr>
              <a:t>bol</a:t>
            </a:r>
            <a:r>
              <a:rPr lang="en-GB" dirty="0">
                <a:solidFill>
                  <a:srgbClr val="212B32"/>
                </a:solidFill>
                <a:latin typeface="Frutiger W01"/>
              </a:rPr>
              <a:t> a </a:t>
            </a:r>
            <a:r>
              <a:rPr lang="en-GB" dirty="0" err="1">
                <a:solidFill>
                  <a:srgbClr val="212B32"/>
                </a:solidFill>
                <a:latin typeface="Frutiger W01"/>
              </a:rPr>
              <a:t>theimlo'n</a:t>
            </a:r>
            <a:r>
              <a:rPr lang="en-GB" dirty="0">
                <a:solidFill>
                  <a:srgbClr val="212B32"/>
                </a:solidFill>
                <a:latin typeface="Frutiger W01"/>
              </a:rPr>
              <a:t> </a:t>
            </a:r>
            <a:r>
              <a:rPr lang="en-GB" dirty="0" err="1">
                <a:solidFill>
                  <a:srgbClr val="212B32"/>
                </a:solidFill>
                <a:latin typeface="Frutiger W01"/>
              </a:rPr>
              <a:t>sâl</a:t>
            </a:r>
            <a:endParaRPr lang="en-GB" dirty="0">
              <a:solidFill>
                <a:srgbClr val="212B32"/>
              </a:solidFill>
              <a:latin typeface="Frutiger W01"/>
            </a:endParaRPr>
          </a:p>
          <a:p>
            <a:r>
              <a:rPr lang="cy-GB" dirty="0">
                <a:solidFill>
                  <a:srgbClr val="212B32"/>
                </a:solidFill>
                <a:latin typeface="Frutiger W01"/>
              </a:rPr>
              <a:t>Pryder gwahanu yn gyffredin mewn plant iau, tra bod plant hŷn a phobl ifanc yn eu harddegau yn tueddu i boeni mwy am yr ysgol neu fod â phryder cymdeithasol.</a:t>
            </a:r>
          </a:p>
          <a:p>
            <a:endParaRPr lang="cy-GB" dirty="0">
              <a:solidFill>
                <a:srgbClr val="212B32"/>
              </a:solidFill>
              <a:latin typeface="Frutiger W01"/>
            </a:endParaRPr>
          </a:p>
          <a:p>
            <a:endParaRPr lang="en-GB" dirty="0">
              <a:solidFill>
                <a:srgbClr val="212B32"/>
              </a:solidFill>
              <a:latin typeface="Frutiger W01"/>
            </a:endParaRPr>
          </a:p>
          <a:p>
            <a:endParaRPr lang="en-GB" dirty="0">
              <a:solidFill>
                <a:srgbClr val="212B32"/>
              </a:solidFill>
              <a:latin typeface="Frutiger W01"/>
            </a:endParaRPr>
          </a:p>
          <a:p>
            <a:endParaRPr lang="en-GB" dirty="0"/>
          </a:p>
        </p:txBody>
      </p:sp>
      <p:pic>
        <p:nvPicPr>
          <p:cNvPr id="6" name="Picture 5" descr="Diagram&#10;&#10;Description automatically generated">
            <a:extLst>
              <a:ext uri="{FF2B5EF4-FFF2-40B4-BE49-F238E27FC236}">
                <a16:creationId xmlns:a16="http://schemas.microsoft.com/office/drawing/2014/main" id="{A023E1A1-B258-4789-96D3-7D23CD2E84D5}"/>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9314896" y="475455"/>
            <a:ext cx="1688726" cy="1588985"/>
          </a:xfrm>
          <a:prstGeom prst="rect">
            <a:avLst/>
          </a:prstGeom>
        </p:spPr>
      </p:pic>
    </p:spTree>
    <p:extLst>
      <p:ext uri="{BB962C8B-B14F-4D97-AF65-F5344CB8AC3E}">
        <p14:creationId xmlns:p14="http://schemas.microsoft.com/office/powerpoint/2010/main" val="7855964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D2846-1683-4468-A715-29173766172C}"/>
              </a:ext>
            </a:extLst>
          </p:cNvPr>
          <p:cNvSpPr>
            <a:spLocks noGrp="1"/>
          </p:cNvSpPr>
          <p:nvPr>
            <p:ph type="title"/>
          </p:nvPr>
        </p:nvSpPr>
        <p:spPr>
          <a:xfrm>
            <a:off x="770562" y="636685"/>
            <a:ext cx="11609797" cy="1325563"/>
          </a:xfrm>
        </p:spPr>
        <p:txBody>
          <a:bodyPr>
            <a:normAutofit fontScale="90000"/>
          </a:bodyPr>
          <a:lstStyle/>
          <a:p>
            <a:r>
              <a:rPr lang="en-GB" sz="4000" i="0" u="none" strike="noStrike" dirty="0" err="1">
                <a:solidFill>
                  <a:srgbClr val="212B32"/>
                </a:solidFill>
                <a:effectLst/>
                <a:latin typeface="Frutiger W01"/>
              </a:rPr>
              <a:t>Triniaethau</a:t>
            </a:r>
            <a:r>
              <a:rPr lang="en-GB" sz="4000" i="0" u="none" strike="noStrike" dirty="0">
                <a:solidFill>
                  <a:srgbClr val="212B32"/>
                </a:solidFill>
                <a:effectLst/>
                <a:latin typeface="Frutiger W01"/>
              </a:rPr>
              <a:t> </a:t>
            </a:r>
            <a:r>
              <a:rPr lang="en-GB" sz="4000" i="0" u="none" strike="noStrike" dirty="0" err="1">
                <a:solidFill>
                  <a:srgbClr val="212B32"/>
                </a:solidFill>
                <a:effectLst/>
                <a:latin typeface="Frutiger W01"/>
              </a:rPr>
              <a:t>ar</a:t>
            </a:r>
            <a:r>
              <a:rPr lang="en-GB" sz="4000" i="0" u="none" strike="noStrike" dirty="0">
                <a:solidFill>
                  <a:srgbClr val="212B32"/>
                </a:solidFill>
                <a:effectLst/>
                <a:latin typeface="Frutiger W01"/>
              </a:rPr>
              <a:t> </a:t>
            </a:r>
            <a:r>
              <a:rPr lang="en-GB" sz="4000" i="0" u="none" strike="noStrike" dirty="0" err="1">
                <a:solidFill>
                  <a:srgbClr val="212B32"/>
                </a:solidFill>
                <a:effectLst/>
                <a:latin typeface="Frutiger W01"/>
              </a:rPr>
              <a:t>gyfer</a:t>
            </a:r>
            <a:r>
              <a:rPr lang="en-GB" sz="4000" i="0" u="none" strike="noStrike" dirty="0">
                <a:solidFill>
                  <a:srgbClr val="212B32"/>
                </a:solidFill>
                <a:effectLst/>
                <a:latin typeface="Frutiger W01"/>
              </a:rPr>
              <a:t> </a:t>
            </a:r>
            <a:r>
              <a:rPr lang="en-GB" sz="4000" i="0" u="none" strike="noStrike" dirty="0" err="1">
                <a:solidFill>
                  <a:srgbClr val="212B32"/>
                </a:solidFill>
                <a:effectLst/>
                <a:latin typeface="Frutiger W01"/>
              </a:rPr>
              <a:t>anhwylderau</a:t>
            </a:r>
            <a:r>
              <a:rPr lang="en-GB" sz="4000" i="0" u="none" strike="noStrike" dirty="0">
                <a:solidFill>
                  <a:srgbClr val="212B32"/>
                </a:solidFill>
                <a:effectLst/>
                <a:latin typeface="Frutiger W01"/>
              </a:rPr>
              <a:t> </a:t>
            </a:r>
            <a:r>
              <a:rPr lang="en-GB" sz="4000" i="0" u="none" strike="noStrike" dirty="0" err="1">
                <a:solidFill>
                  <a:srgbClr val="212B32"/>
                </a:solidFill>
                <a:effectLst/>
                <a:latin typeface="Frutiger W01"/>
              </a:rPr>
              <a:t>gorbryder</a:t>
            </a:r>
            <a:r>
              <a:rPr lang="en-GB" sz="4000" i="0" u="none" strike="noStrike" dirty="0">
                <a:solidFill>
                  <a:srgbClr val="212B32"/>
                </a:solidFill>
                <a:effectLst/>
                <a:latin typeface="Frutiger W01"/>
              </a:rPr>
              <a:t> </a:t>
            </a:r>
            <a:r>
              <a:rPr lang="en-GB" sz="4000" i="0" u="none" strike="noStrike" dirty="0" err="1">
                <a:solidFill>
                  <a:srgbClr val="212B32"/>
                </a:solidFill>
                <a:effectLst/>
                <a:latin typeface="Frutiger W01"/>
              </a:rPr>
              <a:t>ymhlith</a:t>
            </a:r>
            <a:r>
              <a:rPr lang="en-GB" sz="4000" i="0" u="none" strike="noStrike" dirty="0">
                <a:solidFill>
                  <a:srgbClr val="212B32"/>
                </a:solidFill>
                <a:effectLst/>
                <a:latin typeface="Frutiger W01"/>
              </a:rPr>
              <a:t> plant</a:t>
            </a:r>
            <a:br>
              <a:rPr lang="en-GB" sz="4000" i="0" u="none" strike="noStrike" dirty="0">
                <a:solidFill>
                  <a:srgbClr val="212B32"/>
                </a:solidFill>
                <a:effectLst/>
                <a:latin typeface="Frutiger W01"/>
              </a:rPr>
            </a:br>
            <a:r>
              <a:rPr lang="en-GB" sz="4000" i="0" u="none" strike="noStrike" dirty="0">
                <a:solidFill>
                  <a:srgbClr val="212B32"/>
                </a:solidFill>
                <a:effectLst/>
                <a:latin typeface="Frutiger W01"/>
              </a:rPr>
              <a:t>Treatments for anxiety disorders in children</a:t>
            </a:r>
            <a:br>
              <a:rPr lang="en-GB" b="1" i="0" u="none" strike="noStrike" dirty="0">
                <a:solidFill>
                  <a:srgbClr val="212B32"/>
                </a:solidFill>
                <a:effectLst/>
                <a:latin typeface="Frutiger W01"/>
              </a:rPr>
            </a:br>
            <a:endParaRPr lang="en-GB" dirty="0"/>
          </a:p>
        </p:txBody>
      </p:sp>
      <p:sp>
        <p:nvSpPr>
          <p:cNvPr id="3" name="Content Placeholder 2">
            <a:extLst>
              <a:ext uri="{FF2B5EF4-FFF2-40B4-BE49-F238E27FC236}">
                <a16:creationId xmlns:a16="http://schemas.microsoft.com/office/drawing/2014/main" id="{18E1A1AD-B6FC-4593-AE6B-09B904DC24B6}"/>
              </a:ext>
            </a:extLst>
          </p:cNvPr>
          <p:cNvSpPr>
            <a:spLocks noGrp="1"/>
          </p:cNvSpPr>
          <p:nvPr>
            <p:ph idx="1"/>
          </p:nvPr>
        </p:nvSpPr>
        <p:spPr>
          <a:xfrm>
            <a:off x="6482137" y="1962248"/>
            <a:ext cx="5435885" cy="4895752"/>
          </a:xfrm>
        </p:spPr>
        <p:txBody>
          <a:bodyPr>
            <a:normAutofit fontScale="92500" lnSpcReduction="20000"/>
          </a:bodyPr>
          <a:lstStyle/>
          <a:p>
            <a:pPr algn="l"/>
            <a:r>
              <a:rPr lang="en-GB" dirty="0">
                <a:solidFill>
                  <a:srgbClr val="212B32"/>
                </a:solidFill>
                <a:latin typeface="Frutiger W01"/>
              </a:rPr>
              <a:t>T</a:t>
            </a:r>
            <a:r>
              <a:rPr lang="en-GB" b="0" i="0" u="none" strike="noStrike" dirty="0">
                <a:solidFill>
                  <a:srgbClr val="212B32"/>
                </a:solidFill>
                <a:effectLst/>
                <a:latin typeface="Frutiger W01"/>
              </a:rPr>
              <a:t>ype of treatment offered will depend on  child's age and cause of anxiety.</a:t>
            </a:r>
          </a:p>
          <a:p>
            <a:pPr algn="l"/>
            <a:r>
              <a:rPr lang="en-GB" b="1" i="0" u="none" strike="noStrike" dirty="0">
                <a:solidFill>
                  <a:srgbClr val="212B32"/>
                </a:solidFill>
                <a:effectLst/>
                <a:latin typeface="Frutiger W01"/>
              </a:rPr>
              <a:t>Counselling</a:t>
            </a:r>
            <a:r>
              <a:rPr lang="en-GB" b="0" i="0" u="none" strike="noStrike" dirty="0">
                <a:solidFill>
                  <a:srgbClr val="212B32"/>
                </a:solidFill>
                <a:effectLst/>
                <a:latin typeface="Frutiger W01"/>
              </a:rPr>
              <a:t> can help child understand what's making them anxious and allow them to work through the situation.</a:t>
            </a:r>
          </a:p>
          <a:p>
            <a:pPr algn="l"/>
            <a:r>
              <a:rPr lang="en-GB" b="1" i="0" u="none" strike="noStrike" dirty="0">
                <a:solidFill>
                  <a:srgbClr val="212B32"/>
                </a:solidFill>
                <a:effectLst/>
                <a:latin typeface="Frutiger W01"/>
              </a:rPr>
              <a:t>Cognitive behavioural therapy (CBT)</a:t>
            </a:r>
            <a:r>
              <a:rPr lang="en-GB" b="0" i="0" u="none" strike="noStrike" dirty="0">
                <a:solidFill>
                  <a:srgbClr val="212B32"/>
                </a:solidFill>
                <a:effectLst/>
                <a:latin typeface="Frutiger W01"/>
              </a:rPr>
              <a:t> </a:t>
            </a:r>
            <a:r>
              <a:rPr lang="en-GB" dirty="0">
                <a:solidFill>
                  <a:srgbClr val="212B32"/>
                </a:solidFill>
                <a:latin typeface="Frutiger W01"/>
              </a:rPr>
              <a:t>-</a:t>
            </a:r>
            <a:r>
              <a:rPr lang="en-GB" b="0" i="0" u="none" strike="noStrike" dirty="0">
                <a:solidFill>
                  <a:srgbClr val="212B32"/>
                </a:solidFill>
                <a:effectLst/>
                <a:latin typeface="Frutiger W01"/>
              </a:rPr>
              <a:t> a talking therapy that can help a child manage their anxiety by changing the way they think and behave. </a:t>
            </a:r>
          </a:p>
          <a:p>
            <a:pPr algn="l"/>
            <a:r>
              <a:rPr lang="en-GB" b="1" i="0" u="none" strike="noStrike" dirty="0">
                <a:solidFill>
                  <a:srgbClr val="212B32"/>
                </a:solidFill>
                <a:effectLst/>
                <a:latin typeface="Frutiger W01"/>
              </a:rPr>
              <a:t>Anxiety medicines</a:t>
            </a:r>
            <a:r>
              <a:rPr lang="en-GB" b="0" i="0" u="none" strike="noStrike" dirty="0">
                <a:solidFill>
                  <a:srgbClr val="212B32"/>
                </a:solidFill>
                <a:effectLst/>
                <a:latin typeface="Frutiger W01"/>
              </a:rPr>
              <a:t> may be offered if anxiety is severe or does not improve with talking therapies. </a:t>
            </a:r>
            <a:endParaRPr lang="en-GB" dirty="0"/>
          </a:p>
        </p:txBody>
      </p:sp>
      <p:sp>
        <p:nvSpPr>
          <p:cNvPr id="4" name="Content Placeholder 2">
            <a:extLst>
              <a:ext uri="{FF2B5EF4-FFF2-40B4-BE49-F238E27FC236}">
                <a16:creationId xmlns:a16="http://schemas.microsoft.com/office/drawing/2014/main" id="{59312767-8E2E-4589-BCA9-DDAB16EDEDC3}"/>
              </a:ext>
            </a:extLst>
          </p:cNvPr>
          <p:cNvSpPr txBox="1">
            <a:spLocks/>
          </p:cNvSpPr>
          <p:nvPr/>
        </p:nvSpPr>
        <p:spPr>
          <a:xfrm>
            <a:off x="583915" y="1962248"/>
            <a:ext cx="5435885" cy="4895752"/>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err="1">
                <a:solidFill>
                  <a:srgbClr val="212B32"/>
                </a:solidFill>
                <a:latin typeface="Frutiger W01"/>
              </a:rPr>
              <a:t>Bydd</a:t>
            </a:r>
            <a:r>
              <a:rPr lang="en-GB" dirty="0">
                <a:solidFill>
                  <a:srgbClr val="212B32"/>
                </a:solidFill>
                <a:latin typeface="Frutiger W01"/>
              </a:rPr>
              <a:t> y math o </a:t>
            </a:r>
            <a:r>
              <a:rPr lang="en-GB" dirty="0" err="1">
                <a:solidFill>
                  <a:srgbClr val="212B32"/>
                </a:solidFill>
                <a:latin typeface="Frutiger W01"/>
              </a:rPr>
              <a:t>driniaeth</a:t>
            </a:r>
            <a:r>
              <a:rPr lang="en-GB" dirty="0">
                <a:solidFill>
                  <a:srgbClr val="212B32"/>
                </a:solidFill>
                <a:latin typeface="Frutiger W01"/>
              </a:rPr>
              <a:t> a </a:t>
            </a:r>
            <a:r>
              <a:rPr lang="en-GB" dirty="0" err="1">
                <a:solidFill>
                  <a:srgbClr val="212B32"/>
                </a:solidFill>
                <a:latin typeface="Frutiger W01"/>
              </a:rPr>
              <a:t>gynigir</a:t>
            </a:r>
            <a:r>
              <a:rPr lang="en-GB" dirty="0">
                <a:solidFill>
                  <a:srgbClr val="212B32"/>
                </a:solidFill>
                <a:latin typeface="Frutiger W01"/>
              </a:rPr>
              <a:t> </a:t>
            </a:r>
            <a:r>
              <a:rPr lang="en-GB" dirty="0" err="1">
                <a:solidFill>
                  <a:srgbClr val="212B32"/>
                </a:solidFill>
                <a:latin typeface="Frutiger W01"/>
              </a:rPr>
              <a:t>yn</a:t>
            </a:r>
            <a:r>
              <a:rPr lang="en-GB" dirty="0">
                <a:solidFill>
                  <a:srgbClr val="212B32"/>
                </a:solidFill>
                <a:latin typeface="Frutiger W01"/>
              </a:rPr>
              <a:t> </a:t>
            </a:r>
            <a:r>
              <a:rPr lang="en-GB" dirty="0" err="1">
                <a:solidFill>
                  <a:srgbClr val="212B32"/>
                </a:solidFill>
                <a:latin typeface="Frutiger W01"/>
              </a:rPr>
              <a:t>dibynnu</a:t>
            </a:r>
            <a:r>
              <a:rPr lang="en-GB" dirty="0">
                <a:solidFill>
                  <a:srgbClr val="212B32"/>
                </a:solidFill>
                <a:latin typeface="Frutiger W01"/>
              </a:rPr>
              <a:t> </a:t>
            </a:r>
            <a:r>
              <a:rPr lang="en-GB" dirty="0" err="1">
                <a:solidFill>
                  <a:srgbClr val="212B32"/>
                </a:solidFill>
                <a:latin typeface="Frutiger W01"/>
              </a:rPr>
              <a:t>ar</a:t>
            </a:r>
            <a:r>
              <a:rPr lang="en-GB" dirty="0">
                <a:solidFill>
                  <a:srgbClr val="212B32"/>
                </a:solidFill>
                <a:latin typeface="Frutiger W01"/>
              </a:rPr>
              <a:t> </a:t>
            </a:r>
            <a:r>
              <a:rPr lang="en-GB" dirty="0" err="1">
                <a:solidFill>
                  <a:srgbClr val="212B32"/>
                </a:solidFill>
                <a:latin typeface="Frutiger W01"/>
              </a:rPr>
              <a:t>oedran</a:t>
            </a:r>
            <a:r>
              <a:rPr lang="en-GB" dirty="0">
                <a:solidFill>
                  <a:srgbClr val="212B32"/>
                </a:solidFill>
                <a:latin typeface="Frutiger W01"/>
              </a:rPr>
              <a:t> ac </a:t>
            </a:r>
            <a:r>
              <a:rPr lang="en-GB" dirty="0" err="1">
                <a:solidFill>
                  <a:srgbClr val="212B32"/>
                </a:solidFill>
                <a:latin typeface="Frutiger W01"/>
              </a:rPr>
              <a:t>achos</a:t>
            </a:r>
            <a:r>
              <a:rPr lang="en-GB" dirty="0">
                <a:solidFill>
                  <a:srgbClr val="212B32"/>
                </a:solidFill>
                <a:latin typeface="Frutiger W01"/>
              </a:rPr>
              <a:t> </a:t>
            </a:r>
            <a:r>
              <a:rPr lang="en-GB" dirty="0" err="1">
                <a:solidFill>
                  <a:srgbClr val="212B32"/>
                </a:solidFill>
                <a:latin typeface="Frutiger W01"/>
              </a:rPr>
              <a:t>pryder</a:t>
            </a:r>
            <a:r>
              <a:rPr lang="en-GB" dirty="0">
                <a:solidFill>
                  <a:srgbClr val="212B32"/>
                </a:solidFill>
                <a:latin typeface="Frutiger W01"/>
              </a:rPr>
              <a:t> y </a:t>
            </a:r>
            <a:r>
              <a:rPr lang="en-GB" dirty="0" err="1">
                <a:solidFill>
                  <a:srgbClr val="212B32"/>
                </a:solidFill>
                <a:latin typeface="Frutiger W01"/>
              </a:rPr>
              <a:t>plentyn</a:t>
            </a:r>
            <a:r>
              <a:rPr lang="en-GB" dirty="0">
                <a:solidFill>
                  <a:srgbClr val="212B32"/>
                </a:solidFill>
                <a:latin typeface="Frutiger W01"/>
              </a:rPr>
              <a:t>.</a:t>
            </a:r>
          </a:p>
          <a:p>
            <a:r>
              <a:rPr lang="en-GB" dirty="0">
                <a:solidFill>
                  <a:srgbClr val="212B32"/>
                </a:solidFill>
                <a:latin typeface="Frutiger W01"/>
              </a:rPr>
              <a:t>Gall </a:t>
            </a:r>
            <a:r>
              <a:rPr lang="en-GB" b="1" dirty="0" err="1">
                <a:solidFill>
                  <a:srgbClr val="212B32"/>
                </a:solidFill>
                <a:latin typeface="Frutiger W01"/>
              </a:rPr>
              <a:t>cwnsela</a:t>
            </a:r>
            <a:r>
              <a:rPr lang="en-GB" dirty="0">
                <a:solidFill>
                  <a:srgbClr val="212B32"/>
                </a:solidFill>
                <a:latin typeface="Frutiger W01"/>
              </a:rPr>
              <a:t> </a:t>
            </a:r>
            <a:r>
              <a:rPr lang="en-GB" dirty="0" err="1">
                <a:solidFill>
                  <a:srgbClr val="212B32"/>
                </a:solidFill>
                <a:latin typeface="Frutiger W01"/>
              </a:rPr>
              <a:t>helpu</a:t>
            </a:r>
            <a:r>
              <a:rPr lang="en-GB" dirty="0">
                <a:solidFill>
                  <a:srgbClr val="212B32"/>
                </a:solidFill>
                <a:latin typeface="Frutiger W01"/>
              </a:rPr>
              <a:t> plant </a:t>
            </a:r>
            <a:r>
              <a:rPr lang="en-GB" dirty="0" err="1">
                <a:solidFill>
                  <a:srgbClr val="212B32"/>
                </a:solidFill>
                <a:latin typeface="Frutiger W01"/>
              </a:rPr>
              <a:t>i</a:t>
            </a:r>
            <a:r>
              <a:rPr lang="en-GB" dirty="0">
                <a:solidFill>
                  <a:srgbClr val="212B32"/>
                </a:solidFill>
                <a:latin typeface="Frutiger W01"/>
              </a:rPr>
              <a:t> </a:t>
            </a:r>
            <a:r>
              <a:rPr lang="en-GB" dirty="0" err="1">
                <a:solidFill>
                  <a:srgbClr val="212B32"/>
                </a:solidFill>
                <a:latin typeface="Frutiger W01"/>
              </a:rPr>
              <a:t>ddeall</a:t>
            </a:r>
            <a:r>
              <a:rPr lang="en-GB" dirty="0">
                <a:solidFill>
                  <a:srgbClr val="212B32"/>
                </a:solidFill>
                <a:latin typeface="Frutiger W01"/>
              </a:rPr>
              <a:t> </a:t>
            </a:r>
            <a:r>
              <a:rPr lang="en-GB" dirty="0" err="1">
                <a:solidFill>
                  <a:srgbClr val="212B32"/>
                </a:solidFill>
                <a:latin typeface="Frutiger W01"/>
              </a:rPr>
              <a:t>beth</a:t>
            </a:r>
            <a:r>
              <a:rPr lang="en-GB" dirty="0">
                <a:solidFill>
                  <a:srgbClr val="212B32"/>
                </a:solidFill>
                <a:latin typeface="Frutiger W01"/>
              </a:rPr>
              <a:t> </a:t>
            </a:r>
            <a:r>
              <a:rPr lang="en-GB" dirty="0" err="1">
                <a:solidFill>
                  <a:srgbClr val="212B32"/>
                </a:solidFill>
                <a:latin typeface="Frutiger W01"/>
              </a:rPr>
              <a:t>sy'n</a:t>
            </a:r>
            <a:r>
              <a:rPr lang="en-GB" dirty="0">
                <a:solidFill>
                  <a:srgbClr val="212B32"/>
                </a:solidFill>
                <a:latin typeface="Frutiger W01"/>
              </a:rPr>
              <a:t> </a:t>
            </a:r>
            <a:r>
              <a:rPr lang="en-GB" dirty="0" err="1">
                <a:solidFill>
                  <a:srgbClr val="212B32"/>
                </a:solidFill>
                <a:latin typeface="Frutiger W01"/>
              </a:rPr>
              <a:t>eu</a:t>
            </a:r>
            <a:r>
              <a:rPr lang="en-GB" dirty="0">
                <a:solidFill>
                  <a:srgbClr val="212B32"/>
                </a:solidFill>
                <a:latin typeface="Frutiger W01"/>
              </a:rPr>
              <a:t> </a:t>
            </a:r>
            <a:r>
              <a:rPr lang="en-GB" dirty="0" err="1">
                <a:solidFill>
                  <a:srgbClr val="212B32"/>
                </a:solidFill>
                <a:latin typeface="Frutiger W01"/>
              </a:rPr>
              <a:t>gwneud</a:t>
            </a:r>
            <a:r>
              <a:rPr lang="en-GB" dirty="0">
                <a:solidFill>
                  <a:srgbClr val="212B32"/>
                </a:solidFill>
                <a:latin typeface="Frutiger W01"/>
              </a:rPr>
              <a:t> </a:t>
            </a:r>
            <a:r>
              <a:rPr lang="en-GB" dirty="0" err="1">
                <a:solidFill>
                  <a:srgbClr val="212B32"/>
                </a:solidFill>
                <a:latin typeface="Frutiger W01"/>
              </a:rPr>
              <a:t>yn</a:t>
            </a:r>
            <a:r>
              <a:rPr lang="en-GB" dirty="0">
                <a:solidFill>
                  <a:srgbClr val="212B32"/>
                </a:solidFill>
                <a:latin typeface="Frutiger W01"/>
              </a:rPr>
              <a:t> </a:t>
            </a:r>
            <a:r>
              <a:rPr lang="en-GB" dirty="0" err="1">
                <a:solidFill>
                  <a:srgbClr val="212B32"/>
                </a:solidFill>
                <a:latin typeface="Frutiger W01"/>
              </a:rPr>
              <a:t>bryderus</a:t>
            </a:r>
            <a:r>
              <a:rPr lang="en-GB" dirty="0">
                <a:solidFill>
                  <a:srgbClr val="212B32"/>
                </a:solidFill>
                <a:latin typeface="Frutiger W01"/>
              </a:rPr>
              <a:t> a </a:t>
            </a:r>
            <a:r>
              <a:rPr lang="en-GB" dirty="0" err="1">
                <a:solidFill>
                  <a:srgbClr val="212B32"/>
                </a:solidFill>
                <a:latin typeface="Frutiger W01"/>
              </a:rPr>
              <a:t>chaniatáu</a:t>
            </a:r>
            <a:r>
              <a:rPr lang="en-GB" dirty="0">
                <a:solidFill>
                  <a:srgbClr val="212B32"/>
                </a:solidFill>
                <a:latin typeface="Frutiger W01"/>
              </a:rPr>
              <a:t> </a:t>
            </a:r>
            <a:r>
              <a:rPr lang="en-GB" dirty="0" err="1">
                <a:solidFill>
                  <a:srgbClr val="212B32"/>
                </a:solidFill>
                <a:latin typeface="Frutiger W01"/>
              </a:rPr>
              <a:t>iddynt</a:t>
            </a:r>
            <a:r>
              <a:rPr lang="en-GB" dirty="0">
                <a:solidFill>
                  <a:srgbClr val="212B32"/>
                </a:solidFill>
                <a:latin typeface="Frutiger W01"/>
              </a:rPr>
              <a:t> </a:t>
            </a:r>
            <a:r>
              <a:rPr lang="en-GB" dirty="0" err="1">
                <a:solidFill>
                  <a:srgbClr val="212B32"/>
                </a:solidFill>
                <a:latin typeface="Frutiger W01"/>
              </a:rPr>
              <a:t>weithio</a:t>
            </a:r>
            <a:r>
              <a:rPr lang="en-GB" dirty="0">
                <a:solidFill>
                  <a:srgbClr val="212B32"/>
                </a:solidFill>
                <a:latin typeface="Frutiger W01"/>
              </a:rPr>
              <a:t> </a:t>
            </a:r>
            <a:r>
              <a:rPr lang="en-GB" dirty="0" err="1">
                <a:solidFill>
                  <a:srgbClr val="212B32"/>
                </a:solidFill>
                <a:latin typeface="Frutiger W01"/>
              </a:rPr>
              <a:t>drwy'r</a:t>
            </a:r>
            <a:r>
              <a:rPr lang="en-GB" dirty="0">
                <a:solidFill>
                  <a:srgbClr val="212B32"/>
                </a:solidFill>
                <a:latin typeface="Frutiger W01"/>
              </a:rPr>
              <a:t> </a:t>
            </a:r>
            <a:r>
              <a:rPr lang="en-GB" dirty="0" err="1">
                <a:solidFill>
                  <a:srgbClr val="212B32"/>
                </a:solidFill>
                <a:latin typeface="Frutiger W01"/>
              </a:rPr>
              <a:t>sefyllfa</a:t>
            </a:r>
            <a:r>
              <a:rPr lang="en-GB" dirty="0">
                <a:solidFill>
                  <a:srgbClr val="212B32"/>
                </a:solidFill>
                <a:latin typeface="Frutiger W01"/>
              </a:rPr>
              <a:t>.</a:t>
            </a:r>
          </a:p>
          <a:p>
            <a:r>
              <a:rPr lang="en-GB" b="1" dirty="0" err="1">
                <a:solidFill>
                  <a:srgbClr val="212B32"/>
                </a:solidFill>
                <a:latin typeface="Frutiger W01"/>
              </a:rPr>
              <a:t>Therapi</a:t>
            </a:r>
            <a:r>
              <a:rPr lang="en-GB" b="1" dirty="0">
                <a:solidFill>
                  <a:srgbClr val="212B32"/>
                </a:solidFill>
                <a:latin typeface="Frutiger W01"/>
              </a:rPr>
              <a:t> </a:t>
            </a:r>
            <a:r>
              <a:rPr lang="en-GB" b="1" dirty="0" err="1">
                <a:solidFill>
                  <a:srgbClr val="212B32"/>
                </a:solidFill>
                <a:latin typeface="Frutiger W01"/>
              </a:rPr>
              <a:t>ymddygiad</a:t>
            </a:r>
            <a:r>
              <a:rPr lang="en-GB" b="1" dirty="0">
                <a:solidFill>
                  <a:srgbClr val="212B32"/>
                </a:solidFill>
                <a:latin typeface="Frutiger W01"/>
              </a:rPr>
              <a:t> </a:t>
            </a:r>
            <a:r>
              <a:rPr lang="en-GB" b="1" dirty="0" err="1">
                <a:solidFill>
                  <a:srgbClr val="212B32"/>
                </a:solidFill>
                <a:latin typeface="Frutiger W01"/>
              </a:rPr>
              <a:t>gwybyddol</a:t>
            </a:r>
            <a:r>
              <a:rPr lang="en-GB" b="1" dirty="0">
                <a:solidFill>
                  <a:srgbClr val="212B32"/>
                </a:solidFill>
                <a:latin typeface="Frutiger W01"/>
              </a:rPr>
              <a:t> </a:t>
            </a:r>
            <a:r>
              <a:rPr lang="en-GB" dirty="0">
                <a:solidFill>
                  <a:srgbClr val="212B32"/>
                </a:solidFill>
                <a:latin typeface="Frutiger W01"/>
              </a:rPr>
              <a:t>(CBT) - </a:t>
            </a:r>
            <a:r>
              <a:rPr lang="en-GB" dirty="0" err="1">
                <a:solidFill>
                  <a:srgbClr val="212B32"/>
                </a:solidFill>
                <a:latin typeface="Frutiger W01"/>
              </a:rPr>
              <a:t>therapi</a:t>
            </a:r>
            <a:r>
              <a:rPr lang="en-GB" dirty="0">
                <a:solidFill>
                  <a:srgbClr val="212B32"/>
                </a:solidFill>
                <a:latin typeface="Frutiger W01"/>
              </a:rPr>
              <a:t> </a:t>
            </a:r>
            <a:r>
              <a:rPr lang="en-GB" dirty="0" err="1">
                <a:solidFill>
                  <a:srgbClr val="212B32"/>
                </a:solidFill>
                <a:latin typeface="Frutiger W01"/>
              </a:rPr>
              <a:t>siarad</a:t>
            </a:r>
            <a:r>
              <a:rPr lang="en-GB" dirty="0">
                <a:solidFill>
                  <a:srgbClr val="212B32"/>
                </a:solidFill>
                <a:latin typeface="Frutiger W01"/>
              </a:rPr>
              <a:t> a all </a:t>
            </a:r>
            <a:r>
              <a:rPr lang="en-GB" dirty="0" err="1">
                <a:solidFill>
                  <a:srgbClr val="212B32"/>
                </a:solidFill>
                <a:latin typeface="Frutiger W01"/>
              </a:rPr>
              <a:t>helpu</a:t>
            </a:r>
            <a:r>
              <a:rPr lang="en-GB" dirty="0">
                <a:solidFill>
                  <a:srgbClr val="212B32"/>
                </a:solidFill>
                <a:latin typeface="Frutiger W01"/>
              </a:rPr>
              <a:t> </a:t>
            </a:r>
            <a:r>
              <a:rPr lang="en-GB" dirty="0" err="1">
                <a:solidFill>
                  <a:srgbClr val="212B32"/>
                </a:solidFill>
                <a:latin typeface="Frutiger W01"/>
              </a:rPr>
              <a:t>plentyn</a:t>
            </a:r>
            <a:r>
              <a:rPr lang="en-GB" dirty="0">
                <a:solidFill>
                  <a:srgbClr val="212B32"/>
                </a:solidFill>
                <a:latin typeface="Frutiger W01"/>
              </a:rPr>
              <a:t> </a:t>
            </a:r>
            <a:r>
              <a:rPr lang="en-GB" dirty="0" err="1">
                <a:solidFill>
                  <a:srgbClr val="212B32"/>
                </a:solidFill>
                <a:latin typeface="Frutiger W01"/>
              </a:rPr>
              <a:t>i</a:t>
            </a:r>
            <a:r>
              <a:rPr lang="en-GB" dirty="0">
                <a:solidFill>
                  <a:srgbClr val="212B32"/>
                </a:solidFill>
                <a:latin typeface="Frutiger W01"/>
              </a:rPr>
              <a:t> </a:t>
            </a:r>
            <a:r>
              <a:rPr lang="en-GB" dirty="0" err="1">
                <a:solidFill>
                  <a:srgbClr val="212B32"/>
                </a:solidFill>
                <a:latin typeface="Frutiger W01"/>
              </a:rPr>
              <a:t>reoli</a:t>
            </a:r>
            <a:r>
              <a:rPr lang="en-GB" dirty="0">
                <a:solidFill>
                  <a:srgbClr val="212B32"/>
                </a:solidFill>
                <a:latin typeface="Frutiger W01"/>
              </a:rPr>
              <a:t> </a:t>
            </a:r>
            <a:r>
              <a:rPr lang="en-GB" dirty="0" err="1">
                <a:solidFill>
                  <a:srgbClr val="212B32"/>
                </a:solidFill>
                <a:latin typeface="Frutiger W01"/>
              </a:rPr>
              <a:t>ei</a:t>
            </a:r>
            <a:r>
              <a:rPr lang="en-GB" dirty="0">
                <a:solidFill>
                  <a:srgbClr val="212B32"/>
                </a:solidFill>
                <a:latin typeface="Frutiger W01"/>
              </a:rPr>
              <a:t> </a:t>
            </a:r>
            <a:r>
              <a:rPr lang="en-GB" dirty="0" err="1">
                <a:solidFill>
                  <a:srgbClr val="212B32"/>
                </a:solidFill>
                <a:latin typeface="Frutiger W01"/>
              </a:rPr>
              <a:t>bryder</a:t>
            </a:r>
            <a:r>
              <a:rPr lang="en-GB" dirty="0">
                <a:solidFill>
                  <a:srgbClr val="212B32"/>
                </a:solidFill>
                <a:latin typeface="Frutiger W01"/>
              </a:rPr>
              <a:t> </a:t>
            </a:r>
            <a:r>
              <a:rPr lang="en-GB" dirty="0" err="1">
                <a:solidFill>
                  <a:srgbClr val="212B32"/>
                </a:solidFill>
                <a:latin typeface="Frutiger W01"/>
              </a:rPr>
              <a:t>drwy</a:t>
            </a:r>
            <a:r>
              <a:rPr lang="en-GB" dirty="0">
                <a:solidFill>
                  <a:srgbClr val="212B32"/>
                </a:solidFill>
                <a:latin typeface="Frutiger W01"/>
              </a:rPr>
              <a:t> </a:t>
            </a:r>
            <a:r>
              <a:rPr lang="en-GB" dirty="0" err="1">
                <a:solidFill>
                  <a:srgbClr val="212B32"/>
                </a:solidFill>
                <a:latin typeface="Frutiger W01"/>
              </a:rPr>
              <a:t>newid</a:t>
            </a:r>
            <a:r>
              <a:rPr lang="en-GB" dirty="0">
                <a:solidFill>
                  <a:srgbClr val="212B32"/>
                </a:solidFill>
                <a:latin typeface="Frutiger W01"/>
              </a:rPr>
              <a:t> y </a:t>
            </a:r>
            <a:r>
              <a:rPr lang="en-GB" dirty="0" err="1">
                <a:solidFill>
                  <a:srgbClr val="212B32"/>
                </a:solidFill>
                <a:latin typeface="Frutiger W01"/>
              </a:rPr>
              <a:t>ffordd</a:t>
            </a:r>
            <a:r>
              <a:rPr lang="en-GB" dirty="0">
                <a:solidFill>
                  <a:srgbClr val="212B32"/>
                </a:solidFill>
                <a:latin typeface="Frutiger W01"/>
              </a:rPr>
              <a:t> y </a:t>
            </a:r>
            <a:r>
              <a:rPr lang="en-GB" dirty="0" err="1">
                <a:solidFill>
                  <a:srgbClr val="212B32"/>
                </a:solidFill>
                <a:latin typeface="Frutiger W01"/>
              </a:rPr>
              <a:t>maent</a:t>
            </a:r>
            <a:r>
              <a:rPr lang="en-GB" dirty="0">
                <a:solidFill>
                  <a:srgbClr val="212B32"/>
                </a:solidFill>
                <a:latin typeface="Frutiger W01"/>
              </a:rPr>
              <a:t> </a:t>
            </a:r>
            <a:r>
              <a:rPr lang="en-GB" dirty="0" err="1">
                <a:solidFill>
                  <a:srgbClr val="212B32"/>
                </a:solidFill>
                <a:latin typeface="Frutiger W01"/>
              </a:rPr>
              <a:t>yn</a:t>
            </a:r>
            <a:r>
              <a:rPr lang="en-GB" dirty="0">
                <a:solidFill>
                  <a:srgbClr val="212B32"/>
                </a:solidFill>
                <a:latin typeface="Frutiger W01"/>
              </a:rPr>
              <a:t> </a:t>
            </a:r>
            <a:r>
              <a:rPr lang="en-GB" dirty="0" err="1">
                <a:solidFill>
                  <a:srgbClr val="212B32"/>
                </a:solidFill>
                <a:latin typeface="Frutiger W01"/>
              </a:rPr>
              <a:t>meddwl</a:t>
            </a:r>
            <a:r>
              <a:rPr lang="en-GB" dirty="0">
                <a:solidFill>
                  <a:srgbClr val="212B32"/>
                </a:solidFill>
                <a:latin typeface="Frutiger W01"/>
              </a:rPr>
              <a:t> ac </a:t>
            </a:r>
            <a:r>
              <a:rPr lang="en-GB" dirty="0" err="1">
                <a:solidFill>
                  <a:srgbClr val="212B32"/>
                </a:solidFill>
                <a:latin typeface="Frutiger W01"/>
              </a:rPr>
              <a:t>yn</a:t>
            </a:r>
            <a:r>
              <a:rPr lang="en-GB" dirty="0">
                <a:solidFill>
                  <a:srgbClr val="212B32"/>
                </a:solidFill>
                <a:latin typeface="Frutiger W01"/>
              </a:rPr>
              <a:t> </a:t>
            </a:r>
            <a:r>
              <a:rPr lang="en-GB" dirty="0" err="1">
                <a:solidFill>
                  <a:srgbClr val="212B32"/>
                </a:solidFill>
                <a:latin typeface="Frutiger W01"/>
              </a:rPr>
              <a:t>ymddwyn</a:t>
            </a:r>
            <a:r>
              <a:rPr lang="en-GB" dirty="0">
                <a:solidFill>
                  <a:srgbClr val="212B32"/>
                </a:solidFill>
                <a:latin typeface="Frutiger W01"/>
              </a:rPr>
              <a:t>. </a:t>
            </a:r>
          </a:p>
          <a:p>
            <a:r>
              <a:rPr lang="en-GB" dirty="0" err="1">
                <a:solidFill>
                  <a:srgbClr val="212B32"/>
                </a:solidFill>
                <a:latin typeface="Frutiger W01"/>
              </a:rPr>
              <a:t>Gellir</a:t>
            </a:r>
            <a:r>
              <a:rPr lang="en-GB" dirty="0">
                <a:solidFill>
                  <a:srgbClr val="212B32"/>
                </a:solidFill>
                <a:latin typeface="Frutiger W01"/>
              </a:rPr>
              <a:t> </a:t>
            </a:r>
            <a:r>
              <a:rPr lang="en-GB" dirty="0" err="1">
                <a:solidFill>
                  <a:srgbClr val="212B32"/>
                </a:solidFill>
                <a:latin typeface="Frutiger W01"/>
              </a:rPr>
              <a:t>cynnig</a:t>
            </a:r>
            <a:r>
              <a:rPr lang="en-GB" dirty="0">
                <a:solidFill>
                  <a:srgbClr val="212B32"/>
                </a:solidFill>
                <a:latin typeface="Frutiger W01"/>
              </a:rPr>
              <a:t> </a:t>
            </a:r>
            <a:r>
              <a:rPr lang="en-GB" b="1" dirty="0" err="1">
                <a:solidFill>
                  <a:srgbClr val="212B32"/>
                </a:solidFill>
                <a:latin typeface="Frutiger W01"/>
              </a:rPr>
              <a:t>meddyginiaethau</a:t>
            </a:r>
            <a:r>
              <a:rPr lang="en-GB" b="1" dirty="0">
                <a:solidFill>
                  <a:srgbClr val="212B32"/>
                </a:solidFill>
                <a:latin typeface="Frutiger W01"/>
              </a:rPr>
              <a:t> </a:t>
            </a:r>
            <a:r>
              <a:rPr lang="en-GB" b="1" dirty="0" err="1">
                <a:solidFill>
                  <a:srgbClr val="212B32"/>
                </a:solidFill>
                <a:latin typeface="Frutiger W01"/>
              </a:rPr>
              <a:t>gorbryder</a:t>
            </a:r>
            <a:r>
              <a:rPr lang="en-GB" dirty="0">
                <a:solidFill>
                  <a:srgbClr val="212B32"/>
                </a:solidFill>
                <a:latin typeface="Frutiger W01"/>
              </a:rPr>
              <a:t> </a:t>
            </a:r>
            <a:r>
              <a:rPr lang="en-GB" dirty="0" err="1">
                <a:solidFill>
                  <a:srgbClr val="212B32"/>
                </a:solidFill>
                <a:latin typeface="Frutiger W01"/>
              </a:rPr>
              <a:t>os</a:t>
            </a:r>
            <a:r>
              <a:rPr lang="en-GB" dirty="0">
                <a:solidFill>
                  <a:srgbClr val="212B32"/>
                </a:solidFill>
                <a:latin typeface="Frutiger W01"/>
              </a:rPr>
              <a:t> </a:t>
            </a:r>
            <a:r>
              <a:rPr lang="en-GB" dirty="0" err="1">
                <a:solidFill>
                  <a:srgbClr val="212B32"/>
                </a:solidFill>
                <a:latin typeface="Frutiger W01"/>
              </a:rPr>
              <a:t>yw</a:t>
            </a:r>
            <a:r>
              <a:rPr lang="en-GB" dirty="0">
                <a:solidFill>
                  <a:srgbClr val="212B32"/>
                </a:solidFill>
                <a:latin typeface="Frutiger W01"/>
              </a:rPr>
              <a:t> </a:t>
            </a:r>
            <a:r>
              <a:rPr lang="en-GB" dirty="0" err="1">
                <a:solidFill>
                  <a:srgbClr val="212B32"/>
                </a:solidFill>
                <a:latin typeface="Frutiger W01"/>
              </a:rPr>
              <a:t>pryder</a:t>
            </a:r>
            <a:r>
              <a:rPr lang="en-GB" dirty="0">
                <a:solidFill>
                  <a:srgbClr val="212B32"/>
                </a:solidFill>
                <a:latin typeface="Frutiger W01"/>
              </a:rPr>
              <a:t> </a:t>
            </a:r>
            <a:r>
              <a:rPr lang="en-GB" dirty="0" err="1">
                <a:solidFill>
                  <a:srgbClr val="212B32"/>
                </a:solidFill>
                <a:latin typeface="Frutiger W01"/>
              </a:rPr>
              <a:t>yn</a:t>
            </a:r>
            <a:r>
              <a:rPr lang="en-GB" dirty="0">
                <a:solidFill>
                  <a:srgbClr val="212B32"/>
                </a:solidFill>
                <a:latin typeface="Frutiger W01"/>
              </a:rPr>
              <a:t> </a:t>
            </a:r>
            <a:r>
              <a:rPr lang="en-GB" dirty="0" err="1">
                <a:solidFill>
                  <a:srgbClr val="212B32"/>
                </a:solidFill>
                <a:latin typeface="Frutiger W01"/>
              </a:rPr>
              <a:t>ddifrifol</a:t>
            </a:r>
            <a:r>
              <a:rPr lang="en-GB" dirty="0">
                <a:solidFill>
                  <a:srgbClr val="212B32"/>
                </a:solidFill>
                <a:latin typeface="Frutiger W01"/>
              </a:rPr>
              <a:t> neu </a:t>
            </a:r>
            <a:r>
              <a:rPr lang="en-GB" dirty="0" err="1">
                <a:solidFill>
                  <a:srgbClr val="212B32"/>
                </a:solidFill>
                <a:latin typeface="Frutiger W01"/>
              </a:rPr>
              <a:t>os</a:t>
            </a:r>
            <a:r>
              <a:rPr lang="en-GB" dirty="0">
                <a:solidFill>
                  <a:srgbClr val="212B32"/>
                </a:solidFill>
                <a:latin typeface="Frutiger W01"/>
              </a:rPr>
              <a:t> </a:t>
            </a:r>
            <a:r>
              <a:rPr lang="en-GB" dirty="0" err="1">
                <a:solidFill>
                  <a:srgbClr val="212B32"/>
                </a:solidFill>
                <a:latin typeface="Frutiger W01"/>
              </a:rPr>
              <a:t>nad</a:t>
            </a:r>
            <a:r>
              <a:rPr lang="en-GB" dirty="0">
                <a:solidFill>
                  <a:srgbClr val="212B32"/>
                </a:solidFill>
                <a:latin typeface="Frutiger W01"/>
              </a:rPr>
              <a:t> </a:t>
            </a:r>
            <a:r>
              <a:rPr lang="en-GB" dirty="0" err="1">
                <a:solidFill>
                  <a:srgbClr val="212B32"/>
                </a:solidFill>
                <a:latin typeface="Frutiger W01"/>
              </a:rPr>
              <a:t>yw'n</a:t>
            </a:r>
            <a:r>
              <a:rPr lang="en-GB" dirty="0">
                <a:solidFill>
                  <a:srgbClr val="212B32"/>
                </a:solidFill>
                <a:latin typeface="Frutiger W01"/>
              </a:rPr>
              <a:t> </a:t>
            </a:r>
            <a:r>
              <a:rPr lang="en-GB" dirty="0" err="1">
                <a:solidFill>
                  <a:srgbClr val="212B32"/>
                </a:solidFill>
                <a:latin typeface="Frutiger W01"/>
              </a:rPr>
              <a:t>gwella</a:t>
            </a:r>
            <a:r>
              <a:rPr lang="en-GB" dirty="0">
                <a:solidFill>
                  <a:srgbClr val="212B32"/>
                </a:solidFill>
                <a:latin typeface="Frutiger W01"/>
              </a:rPr>
              <a:t> gyda </a:t>
            </a:r>
            <a:r>
              <a:rPr lang="en-GB" dirty="0" err="1">
                <a:solidFill>
                  <a:srgbClr val="212B32"/>
                </a:solidFill>
                <a:latin typeface="Frutiger W01"/>
              </a:rPr>
              <a:t>therapïau</a:t>
            </a:r>
            <a:r>
              <a:rPr lang="en-GB" dirty="0">
                <a:solidFill>
                  <a:srgbClr val="212B32"/>
                </a:solidFill>
                <a:latin typeface="Frutiger W01"/>
              </a:rPr>
              <a:t> </a:t>
            </a:r>
            <a:r>
              <a:rPr lang="en-GB" dirty="0" err="1">
                <a:solidFill>
                  <a:srgbClr val="212B32"/>
                </a:solidFill>
                <a:latin typeface="Frutiger W01"/>
              </a:rPr>
              <a:t>siarad</a:t>
            </a:r>
            <a:r>
              <a:rPr lang="en-GB" dirty="0">
                <a:solidFill>
                  <a:srgbClr val="212B32"/>
                </a:solidFill>
                <a:latin typeface="Frutiger W01"/>
              </a:rPr>
              <a:t>. </a:t>
            </a:r>
          </a:p>
          <a:p>
            <a:endParaRPr lang="en-GB" dirty="0">
              <a:solidFill>
                <a:srgbClr val="212B32"/>
              </a:solidFill>
              <a:latin typeface="Frutiger W01"/>
            </a:endParaRPr>
          </a:p>
          <a:p>
            <a:endParaRPr lang="en-GB" dirty="0">
              <a:solidFill>
                <a:srgbClr val="212B32"/>
              </a:solidFill>
              <a:latin typeface="Frutiger W01"/>
            </a:endParaRPr>
          </a:p>
          <a:p>
            <a:endParaRPr lang="en-GB" dirty="0"/>
          </a:p>
        </p:txBody>
      </p:sp>
    </p:spTree>
    <p:extLst>
      <p:ext uri="{BB962C8B-B14F-4D97-AF65-F5344CB8AC3E}">
        <p14:creationId xmlns:p14="http://schemas.microsoft.com/office/powerpoint/2010/main" val="8278323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00">
            <a:alpha val="6000"/>
          </a:srgbClr>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C4879EFC-8E62-4E00-973C-C45EE9EC6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5AB860-215C-43B9-AD9E-BC24AF02B87D}"/>
              </a:ext>
            </a:extLst>
          </p:cNvPr>
          <p:cNvSpPr>
            <a:spLocks noGrp="1"/>
          </p:cNvSpPr>
          <p:nvPr>
            <p:ph type="title"/>
          </p:nvPr>
        </p:nvSpPr>
        <p:spPr>
          <a:xfrm>
            <a:off x="638881" y="457200"/>
            <a:ext cx="10909640" cy="1368614"/>
          </a:xfrm>
        </p:spPr>
        <p:txBody>
          <a:bodyPr vert="horz" lIns="91440" tIns="45720" rIns="91440" bIns="45720" rtlCol="0" anchor="ctr">
            <a:normAutofit/>
          </a:bodyPr>
          <a:lstStyle/>
          <a:p>
            <a:pPr algn="ctr"/>
            <a:r>
              <a:rPr lang="en-US" sz="6600"/>
              <a:t>Heriau / Challenges?</a:t>
            </a:r>
          </a:p>
        </p:txBody>
      </p:sp>
      <p:sp>
        <p:nvSpPr>
          <p:cNvPr id="2057" name="sketch line">
            <a:extLst>
              <a:ext uri="{FF2B5EF4-FFF2-40B4-BE49-F238E27FC236}">
                <a16:creationId xmlns:a16="http://schemas.microsoft.com/office/drawing/2014/main" id="{D6A9C53F-5F90-40A5-8C85-5412D39C8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1850683"/>
            <a:ext cx="3291840" cy="18288"/>
          </a:xfrm>
          <a:custGeom>
            <a:avLst/>
            <a:gdLst>
              <a:gd name="connsiteX0" fmla="*/ 0 w 3291840"/>
              <a:gd name="connsiteY0" fmla="*/ 0 h 18288"/>
              <a:gd name="connsiteX1" fmla="*/ 658368 w 3291840"/>
              <a:gd name="connsiteY1" fmla="*/ 0 h 18288"/>
              <a:gd name="connsiteX2" fmla="*/ 1283818 w 3291840"/>
              <a:gd name="connsiteY2" fmla="*/ 0 h 18288"/>
              <a:gd name="connsiteX3" fmla="*/ 1909267 w 3291840"/>
              <a:gd name="connsiteY3" fmla="*/ 0 h 18288"/>
              <a:gd name="connsiteX4" fmla="*/ 2633472 w 3291840"/>
              <a:gd name="connsiteY4" fmla="*/ 0 h 18288"/>
              <a:gd name="connsiteX5" fmla="*/ 3291840 w 3291840"/>
              <a:gd name="connsiteY5" fmla="*/ 0 h 18288"/>
              <a:gd name="connsiteX6" fmla="*/ 3291840 w 3291840"/>
              <a:gd name="connsiteY6" fmla="*/ 18288 h 18288"/>
              <a:gd name="connsiteX7" fmla="*/ 2633472 w 3291840"/>
              <a:gd name="connsiteY7" fmla="*/ 18288 h 18288"/>
              <a:gd name="connsiteX8" fmla="*/ 2073859 w 3291840"/>
              <a:gd name="connsiteY8" fmla="*/ 18288 h 18288"/>
              <a:gd name="connsiteX9" fmla="*/ 1448410 w 3291840"/>
              <a:gd name="connsiteY9" fmla="*/ 18288 h 18288"/>
              <a:gd name="connsiteX10" fmla="*/ 822960 w 3291840"/>
              <a:gd name="connsiteY10" fmla="*/ 18288 h 18288"/>
              <a:gd name="connsiteX11" fmla="*/ 0 w 3291840"/>
              <a:gd name="connsiteY11" fmla="*/ 18288 h 18288"/>
              <a:gd name="connsiteX12" fmla="*/ 0 w 329184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Copilot Logo, symbol, meaning, history, PNG, brand">
            <a:extLst>
              <a:ext uri="{FF2B5EF4-FFF2-40B4-BE49-F238E27FC236}">
                <a16:creationId xmlns:a16="http://schemas.microsoft.com/office/drawing/2014/main" id="{A966D04F-971A-4F77-1683-7D7A7064079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95578" y="2642616"/>
            <a:ext cx="3863340" cy="3605784"/>
          </a:xfrm>
          <a:prstGeom prst="rect">
            <a:avLst/>
          </a:prstGeom>
          <a:noFill/>
          <a:extLst>
            <a:ext uri="{909E8E84-426E-40DD-AFC4-6F175D3DCCD1}">
              <a14:hiddenFill xmlns:a14="http://schemas.microsoft.com/office/drawing/2010/main">
                <a:solidFill>
                  <a:srgbClr val="FFFFFF"/>
                </a:solidFill>
              </a14:hiddenFill>
            </a:ext>
          </a:extLst>
        </p:spPr>
      </p:pic>
      <p:pic>
        <p:nvPicPr>
          <p:cNvPr id="5" name="Content Placeholder 4" descr="A group of balloons&#10;&#10;Description automatically generated with medium confidence">
            <a:extLst>
              <a:ext uri="{FF2B5EF4-FFF2-40B4-BE49-F238E27FC236}">
                <a16:creationId xmlns:a16="http://schemas.microsoft.com/office/drawing/2014/main" id="{CC095B4B-7200-4840-8D7D-0471E71BA745}"/>
              </a:ext>
            </a:extLst>
          </p:cNvPr>
          <p:cNvPicPr>
            <a:picLocks noGrp="1" noChangeAspect="1"/>
          </p:cNvPicPr>
          <p:nvPr>
            <p:ph idx="1"/>
          </p:nvPr>
        </p:nvPicPr>
        <p:blipFill>
          <a:blip r:embed="rId3">
            <a:extLst>
              <a:ext uri="{837473B0-CC2E-450A-ABE3-18F120FF3D39}">
                <a1611:picAttrSrcUrl xmlns:a1611="http://schemas.microsoft.com/office/drawing/2016/11/main" r:id="rId4"/>
              </a:ext>
            </a:extLst>
          </a:blip>
          <a:stretch>
            <a:fillRect/>
          </a:stretch>
        </p:blipFill>
        <p:spPr>
          <a:xfrm>
            <a:off x="6360742" y="2642616"/>
            <a:ext cx="5401923" cy="3605784"/>
          </a:xfrm>
          <a:prstGeom prst="rect">
            <a:avLst/>
          </a:prstGeom>
        </p:spPr>
      </p:pic>
    </p:spTree>
    <p:extLst>
      <p:ext uri="{BB962C8B-B14F-4D97-AF65-F5344CB8AC3E}">
        <p14:creationId xmlns:p14="http://schemas.microsoft.com/office/powerpoint/2010/main" val="23890689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61D4E-3A11-4BC9-BB3E-062518067DD2}"/>
              </a:ext>
            </a:extLst>
          </p:cNvPr>
          <p:cNvSpPr>
            <a:spLocks noGrp="1"/>
          </p:cNvSpPr>
          <p:nvPr>
            <p:ph type="title"/>
          </p:nvPr>
        </p:nvSpPr>
        <p:spPr>
          <a:xfrm>
            <a:off x="724464" y="95251"/>
            <a:ext cx="11332396" cy="1325563"/>
          </a:xfrm>
        </p:spPr>
        <p:txBody>
          <a:bodyPr>
            <a:normAutofit fontScale="90000"/>
          </a:bodyPr>
          <a:lstStyle/>
          <a:p>
            <a:r>
              <a:rPr lang="en-GB" i="0" u="none" strike="noStrike" dirty="0">
                <a:solidFill>
                  <a:srgbClr val="212B32"/>
                </a:solidFill>
                <a:effectLst/>
                <a:latin typeface="Frutiger W01"/>
              </a:rPr>
              <a:t>Beth </a:t>
            </a:r>
            <a:r>
              <a:rPr lang="en-GB" i="0" u="none" strike="noStrike" dirty="0" err="1">
                <a:solidFill>
                  <a:srgbClr val="212B32"/>
                </a:solidFill>
                <a:effectLst/>
                <a:latin typeface="Frutiger W01"/>
              </a:rPr>
              <a:t>sy’n</a:t>
            </a:r>
            <a:r>
              <a:rPr lang="en-GB" i="0" u="none" strike="noStrike" dirty="0">
                <a:solidFill>
                  <a:srgbClr val="212B32"/>
                </a:solidFill>
                <a:effectLst/>
                <a:latin typeface="Frutiger W01"/>
              </a:rPr>
              <a:t> </a:t>
            </a:r>
            <a:r>
              <a:rPr lang="en-GB" i="0" u="none" strike="noStrike" dirty="0" err="1">
                <a:solidFill>
                  <a:srgbClr val="212B32"/>
                </a:solidFill>
                <a:effectLst/>
                <a:latin typeface="Frutiger W01"/>
              </a:rPr>
              <a:t>achosi</a:t>
            </a:r>
            <a:r>
              <a:rPr lang="en-GB" i="0" u="none" strike="noStrike" dirty="0">
                <a:solidFill>
                  <a:srgbClr val="212B32"/>
                </a:solidFill>
                <a:effectLst/>
                <a:latin typeface="Frutiger W01"/>
              </a:rPr>
              <a:t> </a:t>
            </a:r>
            <a:r>
              <a:rPr lang="en-GB" i="0" u="none" strike="noStrike" dirty="0" err="1">
                <a:solidFill>
                  <a:srgbClr val="212B32"/>
                </a:solidFill>
                <a:effectLst/>
                <a:latin typeface="Frutiger W01"/>
              </a:rPr>
              <a:t>anhwylderau</a:t>
            </a:r>
            <a:r>
              <a:rPr lang="en-GB" i="0" u="none" strike="noStrike" dirty="0">
                <a:solidFill>
                  <a:srgbClr val="212B32"/>
                </a:solidFill>
                <a:effectLst/>
                <a:latin typeface="Frutiger W01"/>
              </a:rPr>
              <a:t> </a:t>
            </a:r>
            <a:r>
              <a:rPr lang="en-GB" i="0" u="none" strike="noStrike" dirty="0" err="1">
                <a:solidFill>
                  <a:srgbClr val="212B32"/>
                </a:solidFill>
                <a:effectLst/>
                <a:latin typeface="Frutiger W01"/>
              </a:rPr>
              <a:t>gorbryder</a:t>
            </a:r>
            <a:r>
              <a:rPr lang="en-GB" i="0" u="none" strike="noStrike" dirty="0">
                <a:solidFill>
                  <a:srgbClr val="212B32"/>
                </a:solidFill>
                <a:effectLst/>
                <a:latin typeface="Frutiger W01"/>
              </a:rPr>
              <a:t> </a:t>
            </a:r>
            <a:r>
              <a:rPr lang="en-GB" i="0" u="none" strike="noStrike" dirty="0" err="1">
                <a:solidFill>
                  <a:srgbClr val="212B32"/>
                </a:solidFill>
                <a:effectLst/>
                <a:latin typeface="Frutiger W01"/>
              </a:rPr>
              <a:t>mewn</a:t>
            </a:r>
            <a:r>
              <a:rPr lang="en-GB" i="0" u="none" strike="noStrike" dirty="0">
                <a:solidFill>
                  <a:srgbClr val="212B32"/>
                </a:solidFill>
                <a:effectLst/>
                <a:latin typeface="Frutiger W01"/>
              </a:rPr>
              <a:t> plant</a:t>
            </a:r>
            <a:br>
              <a:rPr lang="en-GB" i="0" u="none" strike="noStrike" dirty="0">
                <a:solidFill>
                  <a:srgbClr val="212B32"/>
                </a:solidFill>
                <a:effectLst/>
                <a:latin typeface="Frutiger W01"/>
              </a:rPr>
            </a:br>
            <a:r>
              <a:rPr lang="en-GB" i="0" u="none" strike="noStrike" dirty="0">
                <a:solidFill>
                  <a:srgbClr val="212B32"/>
                </a:solidFill>
                <a:effectLst/>
                <a:latin typeface="Frutiger W01"/>
              </a:rPr>
              <a:t>What causes anxiety disorders in children</a:t>
            </a:r>
          </a:p>
        </p:txBody>
      </p:sp>
      <p:sp>
        <p:nvSpPr>
          <p:cNvPr id="3" name="Content Placeholder 2">
            <a:extLst>
              <a:ext uri="{FF2B5EF4-FFF2-40B4-BE49-F238E27FC236}">
                <a16:creationId xmlns:a16="http://schemas.microsoft.com/office/drawing/2014/main" id="{708D3034-B32B-4198-B44F-AC3313505EB2}"/>
              </a:ext>
            </a:extLst>
          </p:cNvPr>
          <p:cNvSpPr>
            <a:spLocks noGrp="1"/>
          </p:cNvSpPr>
          <p:nvPr>
            <p:ph idx="1"/>
          </p:nvPr>
        </p:nvSpPr>
        <p:spPr>
          <a:xfrm>
            <a:off x="6302123" y="1825625"/>
            <a:ext cx="5382775" cy="4351338"/>
          </a:xfrm>
        </p:spPr>
        <p:txBody>
          <a:bodyPr>
            <a:normAutofit fontScale="77500" lnSpcReduction="20000"/>
          </a:bodyPr>
          <a:lstStyle/>
          <a:p>
            <a:pPr algn="l"/>
            <a:r>
              <a:rPr lang="en-GB" b="0" i="0" u="none" strike="noStrike" dirty="0">
                <a:solidFill>
                  <a:srgbClr val="212B32"/>
                </a:solidFill>
                <a:effectLst/>
                <a:latin typeface="Frutiger W01"/>
              </a:rPr>
              <a:t>Some children simply born more anxious/less able to cope with stress.</a:t>
            </a:r>
          </a:p>
          <a:p>
            <a:pPr algn="l"/>
            <a:r>
              <a:rPr lang="en-GB" b="0" i="0" u="none" strike="noStrike" dirty="0">
                <a:solidFill>
                  <a:srgbClr val="212B32"/>
                </a:solidFill>
                <a:effectLst/>
                <a:latin typeface="Frutiger W01"/>
              </a:rPr>
              <a:t>Can pick up anxious behaviour from being around anxious people.</a:t>
            </a:r>
          </a:p>
          <a:p>
            <a:pPr algn="l"/>
            <a:r>
              <a:rPr lang="en-GB" b="0" i="0" u="none" strike="noStrike" dirty="0">
                <a:solidFill>
                  <a:srgbClr val="212B32"/>
                </a:solidFill>
                <a:effectLst/>
                <a:latin typeface="Frutiger W01"/>
              </a:rPr>
              <a:t>Some children develop anxiety after stressful events, such as:</a:t>
            </a:r>
          </a:p>
          <a:p>
            <a:pPr algn="l">
              <a:buFont typeface="Arial" panose="020B0604020202020204" pitchFamily="34" charset="0"/>
              <a:buChar char="•"/>
            </a:pPr>
            <a:r>
              <a:rPr lang="en-GB" b="0" i="0" u="none" strike="noStrike" dirty="0">
                <a:solidFill>
                  <a:srgbClr val="212B32"/>
                </a:solidFill>
                <a:effectLst/>
                <a:latin typeface="Frutiger W01"/>
              </a:rPr>
              <a:t>frequently moving house or school</a:t>
            </a:r>
          </a:p>
          <a:p>
            <a:pPr algn="l">
              <a:buFont typeface="Arial" panose="020B0604020202020204" pitchFamily="34" charset="0"/>
              <a:buChar char="•"/>
            </a:pPr>
            <a:r>
              <a:rPr lang="en-GB" b="0" i="0" u="none" strike="noStrike" dirty="0">
                <a:solidFill>
                  <a:srgbClr val="212B32"/>
                </a:solidFill>
                <a:effectLst/>
                <a:latin typeface="Frutiger W01"/>
              </a:rPr>
              <a:t>parents fighting or arguing</a:t>
            </a:r>
          </a:p>
          <a:p>
            <a:pPr algn="l">
              <a:buFont typeface="Arial" panose="020B0604020202020204" pitchFamily="34" charset="0"/>
              <a:buChar char="•"/>
            </a:pPr>
            <a:r>
              <a:rPr lang="en-GB" b="0" i="0" u="none" strike="noStrike" dirty="0">
                <a:solidFill>
                  <a:srgbClr val="212B32"/>
                </a:solidFill>
                <a:effectLst/>
                <a:latin typeface="Frutiger W01"/>
              </a:rPr>
              <a:t>death of a close relative or friend</a:t>
            </a:r>
          </a:p>
          <a:p>
            <a:pPr algn="l">
              <a:buFont typeface="Arial" panose="020B0604020202020204" pitchFamily="34" charset="0"/>
              <a:buChar char="•"/>
            </a:pPr>
            <a:r>
              <a:rPr lang="en-GB" b="0" i="0" u="none" strike="noStrike" dirty="0">
                <a:solidFill>
                  <a:srgbClr val="212B32"/>
                </a:solidFill>
                <a:effectLst/>
                <a:latin typeface="Frutiger W01"/>
              </a:rPr>
              <a:t>serious illness or getting injured in an accident</a:t>
            </a:r>
          </a:p>
          <a:p>
            <a:pPr algn="l">
              <a:buFont typeface="Arial" panose="020B0604020202020204" pitchFamily="34" charset="0"/>
              <a:buChar char="•"/>
            </a:pPr>
            <a:r>
              <a:rPr lang="en-GB" b="0" i="0" u="none" strike="noStrike" dirty="0">
                <a:solidFill>
                  <a:srgbClr val="212B32"/>
                </a:solidFill>
                <a:effectLst/>
                <a:latin typeface="Frutiger W01"/>
              </a:rPr>
              <a:t>school-related issues e.g. exams / bullying</a:t>
            </a:r>
          </a:p>
          <a:p>
            <a:pPr algn="l">
              <a:buFont typeface="Arial" panose="020B0604020202020204" pitchFamily="34" charset="0"/>
              <a:buChar char="•"/>
            </a:pPr>
            <a:r>
              <a:rPr lang="en-GB" b="0" i="0" u="none" strike="noStrike" dirty="0">
                <a:solidFill>
                  <a:srgbClr val="212B32"/>
                </a:solidFill>
                <a:effectLst/>
                <a:latin typeface="Frutiger W01"/>
              </a:rPr>
              <a:t>being abused or neglected</a:t>
            </a:r>
          </a:p>
          <a:p>
            <a:endParaRPr lang="en-GB" dirty="0"/>
          </a:p>
        </p:txBody>
      </p:sp>
      <p:sp>
        <p:nvSpPr>
          <p:cNvPr id="4" name="Content Placeholder 2">
            <a:extLst>
              <a:ext uri="{FF2B5EF4-FFF2-40B4-BE49-F238E27FC236}">
                <a16:creationId xmlns:a16="http://schemas.microsoft.com/office/drawing/2014/main" id="{6517CB87-7FEB-4893-AB46-5820FB753E38}"/>
              </a:ext>
            </a:extLst>
          </p:cNvPr>
          <p:cNvSpPr txBox="1">
            <a:spLocks/>
          </p:cNvSpPr>
          <p:nvPr/>
        </p:nvSpPr>
        <p:spPr>
          <a:xfrm>
            <a:off x="285964" y="1690688"/>
            <a:ext cx="5476982" cy="4621212"/>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dirty="0">
                <a:solidFill>
                  <a:srgbClr val="212B32"/>
                </a:solidFill>
                <a:latin typeface="Frutiger W01"/>
              </a:rPr>
              <a:t>Rhai plant yn cael eu geni'n fwy pryderus ac yn llai abl i ymdopi â straen.</a:t>
            </a:r>
          </a:p>
          <a:p>
            <a:r>
              <a:rPr lang="cy-GB" dirty="0">
                <a:solidFill>
                  <a:srgbClr val="212B32"/>
                </a:solidFill>
                <a:latin typeface="Frutiger W01"/>
              </a:rPr>
              <a:t>Gall plant godi ymddygiad pryderus o fod o gwmpas pobl bryderus.</a:t>
            </a:r>
          </a:p>
          <a:p>
            <a:r>
              <a:rPr lang="cy-GB" dirty="0">
                <a:solidFill>
                  <a:srgbClr val="212B32"/>
                </a:solidFill>
                <a:latin typeface="Frutiger W01"/>
              </a:rPr>
              <a:t>Rhai plant yn datblygu pryder ar ôl digwyddiadau llawn straen, megis:</a:t>
            </a:r>
          </a:p>
          <a:p>
            <a:r>
              <a:rPr lang="cy-GB" dirty="0">
                <a:solidFill>
                  <a:srgbClr val="212B32"/>
                </a:solidFill>
                <a:latin typeface="Frutiger W01"/>
              </a:rPr>
              <a:t>Symud tŷ neu ysgol yn aml</a:t>
            </a:r>
          </a:p>
          <a:p>
            <a:r>
              <a:rPr lang="cy-GB" dirty="0">
                <a:solidFill>
                  <a:srgbClr val="212B32"/>
                </a:solidFill>
                <a:latin typeface="Frutiger W01"/>
              </a:rPr>
              <a:t>rhieni'n ymladd neu'n dadlau</a:t>
            </a:r>
          </a:p>
          <a:p>
            <a:r>
              <a:rPr lang="cy-GB" dirty="0">
                <a:solidFill>
                  <a:srgbClr val="212B32"/>
                </a:solidFill>
                <a:latin typeface="Frutiger W01"/>
              </a:rPr>
              <a:t>marwolaeth perthynas neu ffrind agos</a:t>
            </a:r>
          </a:p>
          <a:p>
            <a:r>
              <a:rPr lang="cy-GB" dirty="0">
                <a:solidFill>
                  <a:srgbClr val="212B32"/>
                </a:solidFill>
                <a:latin typeface="Frutiger W01"/>
              </a:rPr>
              <a:t>mynd yn ddifrifol wael neu'n cael anaf mewn damwain</a:t>
            </a:r>
          </a:p>
          <a:p>
            <a:r>
              <a:rPr lang="cy-GB" dirty="0">
                <a:solidFill>
                  <a:srgbClr val="212B32"/>
                </a:solidFill>
                <a:latin typeface="Frutiger W01"/>
              </a:rPr>
              <a:t>materion ysgolion e.e. arholiadau / fwlio</a:t>
            </a:r>
          </a:p>
          <a:p>
            <a:r>
              <a:rPr lang="cy-GB" dirty="0">
                <a:solidFill>
                  <a:srgbClr val="212B32"/>
                </a:solidFill>
                <a:latin typeface="Frutiger W01"/>
              </a:rPr>
              <a:t>cael eu cam-drin neu eu hesgeuluso</a:t>
            </a:r>
          </a:p>
          <a:p>
            <a:endParaRPr lang="cy-GB" dirty="0">
              <a:solidFill>
                <a:srgbClr val="212B32"/>
              </a:solidFill>
              <a:latin typeface="Frutiger W01"/>
            </a:endParaRPr>
          </a:p>
          <a:p>
            <a:endParaRPr lang="cy-GB" dirty="0">
              <a:solidFill>
                <a:srgbClr val="212B32"/>
              </a:solidFill>
              <a:latin typeface="Frutiger W01"/>
            </a:endParaRPr>
          </a:p>
          <a:p>
            <a:endParaRPr lang="cy-GB" dirty="0">
              <a:solidFill>
                <a:srgbClr val="212B32"/>
              </a:solidFill>
              <a:latin typeface="Frutiger W01"/>
            </a:endParaRPr>
          </a:p>
          <a:p>
            <a:endParaRPr lang="en-GB" dirty="0"/>
          </a:p>
        </p:txBody>
      </p:sp>
    </p:spTree>
    <p:extLst>
      <p:ext uri="{BB962C8B-B14F-4D97-AF65-F5344CB8AC3E}">
        <p14:creationId xmlns:p14="http://schemas.microsoft.com/office/powerpoint/2010/main" val="25499449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02F357-39FA-418E-B250-5FCA4BCDAA03}"/>
              </a:ext>
            </a:extLst>
          </p:cNvPr>
          <p:cNvSpPr>
            <a:spLocks noGrp="1"/>
          </p:cNvSpPr>
          <p:nvPr>
            <p:ph type="title"/>
          </p:nvPr>
        </p:nvSpPr>
        <p:spPr/>
        <p:txBody>
          <a:bodyPr/>
          <a:lstStyle/>
          <a:p>
            <a:r>
              <a:rPr lang="en-GB" dirty="0" err="1"/>
              <a:t>Ystyriwch</a:t>
            </a:r>
            <a:r>
              <a:rPr lang="en-GB" dirty="0"/>
              <a:t>…                                        Consider…</a:t>
            </a:r>
          </a:p>
        </p:txBody>
      </p:sp>
      <p:sp>
        <p:nvSpPr>
          <p:cNvPr id="3" name="Content Placeholder 2">
            <a:extLst>
              <a:ext uri="{FF2B5EF4-FFF2-40B4-BE49-F238E27FC236}">
                <a16:creationId xmlns:a16="http://schemas.microsoft.com/office/drawing/2014/main" id="{F6FD3A60-3E65-4988-9031-BC47C19C207D}"/>
              </a:ext>
            </a:extLst>
          </p:cNvPr>
          <p:cNvSpPr>
            <a:spLocks noGrp="1"/>
          </p:cNvSpPr>
          <p:nvPr>
            <p:ph idx="1"/>
          </p:nvPr>
        </p:nvSpPr>
        <p:spPr>
          <a:xfrm>
            <a:off x="6656737" y="2996333"/>
            <a:ext cx="4566007" cy="4351338"/>
          </a:xfrm>
        </p:spPr>
        <p:txBody>
          <a:bodyPr/>
          <a:lstStyle/>
          <a:p>
            <a:r>
              <a:rPr lang="en-GB" b="0" i="0" u="none" strike="noStrike" dirty="0">
                <a:solidFill>
                  <a:srgbClr val="212B32"/>
                </a:solidFill>
                <a:effectLst/>
                <a:latin typeface="Frutiger W01"/>
              </a:rPr>
              <a:t>Children with </a:t>
            </a:r>
            <a:r>
              <a:rPr lang="en-GB" b="0" i="0" u="none" strike="noStrike" dirty="0">
                <a:solidFill>
                  <a:srgbClr val="005EB8"/>
                </a:solidFill>
                <a:effectLst/>
                <a:latin typeface="Frutiger W01"/>
                <a:hlinkClick r:id="rId2"/>
              </a:rPr>
              <a:t>attention deficit hyperactivity disorder (ADHD)</a:t>
            </a:r>
            <a:r>
              <a:rPr lang="en-GB" b="0" i="0" u="none" strike="noStrike" dirty="0">
                <a:solidFill>
                  <a:srgbClr val="212B32"/>
                </a:solidFill>
                <a:effectLst/>
                <a:latin typeface="Frutiger W01"/>
              </a:rPr>
              <a:t> and </a:t>
            </a:r>
            <a:r>
              <a:rPr lang="en-GB" b="0" i="0" u="none" strike="noStrike" dirty="0">
                <a:solidFill>
                  <a:srgbClr val="005EB8"/>
                </a:solidFill>
                <a:effectLst/>
                <a:latin typeface="Frutiger W01"/>
                <a:hlinkClick r:id="rId3"/>
              </a:rPr>
              <a:t>autistic spectrum disorders</a:t>
            </a:r>
            <a:r>
              <a:rPr lang="en-GB" b="0" i="0" u="none" strike="noStrike" dirty="0">
                <a:solidFill>
                  <a:srgbClr val="212B32"/>
                </a:solidFill>
                <a:effectLst/>
                <a:latin typeface="Frutiger W01"/>
              </a:rPr>
              <a:t> are more likely to have problems with anxiety.</a:t>
            </a:r>
          </a:p>
          <a:p>
            <a:r>
              <a:rPr lang="en-GB" dirty="0">
                <a:solidFill>
                  <a:srgbClr val="212B32"/>
                </a:solidFill>
                <a:latin typeface="Frutiger W01"/>
              </a:rPr>
              <a:t>Why?</a:t>
            </a:r>
            <a:endParaRPr lang="en-GB" b="0" i="0" u="none" strike="noStrike" dirty="0">
              <a:solidFill>
                <a:srgbClr val="212B32"/>
              </a:solidFill>
              <a:effectLst/>
              <a:latin typeface="Frutiger W01"/>
            </a:endParaRPr>
          </a:p>
          <a:p>
            <a:endParaRPr lang="en-GB" dirty="0"/>
          </a:p>
        </p:txBody>
      </p:sp>
      <p:sp>
        <p:nvSpPr>
          <p:cNvPr id="5" name="TextBox 4">
            <a:extLst>
              <a:ext uri="{FF2B5EF4-FFF2-40B4-BE49-F238E27FC236}">
                <a16:creationId xmlns:a16="http://schemas.microsoft.com/office/drawing/2014/main" id="{25F15C19-10CC-4F75-9CCC-876F3AD1D55E}"/>
              </a:ext>
            </a:extLst>
          </p:cNvPr>
          <p:cNvSpPr txBox="1"/>
          <p:nvPr/>
        </p:nvSpPr>
        <p:spPr>
          <a:xfrm>
            <a:off x="1081309" y="2598487"/>
            <a:ext cx="3875927" cy="3539430"/>
          </a:xfrm>
          <a:prstGeom prst="rect">
            <a:avLst/>
          </a:prstGeom>
          <a:noFill/>
        </p:spPr>
        <p:txBody>
          <a:bodyPr wrap="square">
            <a:spAutoFit/>
          </a:bodyPr>
          <a:lstStyle/>
          <a:p>
            <a:r>
              <a:rPr lang="cy-GB" sz="2800" dirty="0">
                <a:solidFill>
                  <a:srgbClr val="212B32"/>
                </a:solidFill>
                <a:latin typeface="Frutiger W01"/>
              </a:rPr>
              <a:t>Mae plant ag </a:t>
            </a:r>
            <a:r>
              <a:rPr lang="cy-GB" sz="2800" b="1" dirty="0">
                <a:solidFill>
                  <a:srgbClr val="212B32"/>
                </a:solidFill>
                <a:latin typeface="Frutiger W01"/>
              </a:rPr>
              <a:t>anhwylder diffyg canolbwyntio a gorfywiogrwydd (ADHD) </a:t>
            </a:r>
            <a:r>
              <a:rPr lang="cy-GB" sz="2800" dirty="0">
                <a:solidFill>
                  <a:srgbClr val="212B32"/>
                </a:solidFill>
                <a:latin typeface="Frutiger W01"/>
              </a:rPr>
              <a:t>ac </a:t>
            </a:r>
            <a:r>
              <a:rPr lang="cy-GB" sz="2800" b="1" dirty="0">
                <a:solidFill>
                  <a:srgbClr val="212B32"/>
                </a:solidFill>
                <a:latin typeface="Frutiger W01"/>
              </a:rPr>
              <a:t>anhwylderau'r sbectrwm awtistig</a:t>
            </a:r>
            <a:r>
              <a:rPr lang="cy-GB" sz="2800" dirty="0">
                <a:solidFill>
                  <a:srgbClr val="212B32"/>
                </a:solidFill>
                <a:latin typeface="Frutiger W01"/>
              </a:rPr>
              <a:t> yn fwy tebygol o gael problemau gyda phryder.</a:t>
            </a:r>
          </a:p>
          <a:p>
            <a:r>
              <a:rPr lang="cy-GB" sz="2800" b="1" dirty="0">
                <a:solidFill>
                  <a:srgbClr val="212B32"/>
                </a:solidFill>
                <a:latin typeface="Frutiger W01"/>
              </a:rPr>
              <a:t>Pam?</a:t>
            </a:r>
          </a:p>
        </p:txBody>
      </p:sp>
      <p:pic>
        <p:nvPicPr>
          <p:cNvPr id="6" name="Picture 5" descr="Icon&#10;&#10;Description automatically generated">
            <a:extLst>
              <a:ext uri="{FF2B5EF4-FFF2-40B4-BE49-F238E27FC236}">
                <a16:creationId xmlns:a16="http://schemas.microsoft.com/office/drawing/2014/main" id="{747ACC1F-A2BE-452A-8794-EC4B95C9F53D}"/>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4347767" y="914067"/>
            <a:ext cx="3243979" cy="1477328"/>
          </a:xfrm>
          <a:prstGeom prst="rect">
            <a:avLst/>
          </a:prstGeom>
        </p:spPr>
      </p:pic>
      <p:sp>
        <p:nvSpPr>
          <p:cNvPr id="7" name="TextBox 6">
            <a:extLst>
              <a:ext uri="{FF2B5EF4-FFF2-40B4-BE49-F238E27FC236}">
                <a16:creationId xmlns:a16="http://schemas.microsoft.com/office/drawing/2014/main" id="{33BE9C1E-6A60-5720-4D9D-F5B9EA8C7461}"/>
              </a:ext>
            </a:extLst>
          </p:cNvPr>
          <p:cNvSpPr txBox="1"/>
          <p:nvPr/>
        </p:nvSpPr>
        <p:spPr>
          <a:xfrm>
            <a:off x="4347767" y="6160343"/>
            <a:ext cx="6094902" cy="461665"/>
          </a:xfrm>
          <a:prstGeom prst="rect">
            <a:avLst/>
          </a:prstGeom>
          <a:noFill/>
        </p:spPr>
        <p:txBody>
          <a:bodyPr wrap="square">
            <a:spAutoFit/>
          </a:bodyPr>
          <a:lstStyle/>
          <a:p>
            <a:r>
              <a:rPr lang="en-GB" sz="2400" dirty="0">
                <a:hlinkClick r:id="rId6"/>
              </a:rPr>
              <a:t>Autism and mental health - Mind</a:t>
            </a:r>
            <a:endParaRPr lang="en-GB" sz="2400" dirty="0"/>
          </a:p>
        </p:txBody>
      </p:sp>
      <p:pic>
        <p:nvPicPr>
          <p:cNvPr id="3074" name="Picture 2" descr="Copilot Logo, symbol, meaning, history, PNG, brand">
            <a:extLst>
              <a:ext uri="{FF2B5EF4-FFF2-40B4-BE49-F238E27FC236}">
                <a16:creationId xmlns:a16="http://schemas.microsoft.com/office/drawing/2014/main" id="{B56F75F5-DF7B-31A0-DA1A-E78CC5FF2F5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442669" y="5360586"/>
            <a:ext cx="1351522" cy="1261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47948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9FB97D-F4F0-429A-B9EF-5A51D4338E9E}"/>
              </a:ext>
            </a:extLst>
          </p:cNvPr>
          <p:cNvSpPr>
            <a:spLocks noGrp="1"/>
          </p:cNvSpPr>
          <p:nvPr>
            <p:ph type="title"/>
          </p:nvPr>
        </p:nvSpPr>
        <p:spPr>
          <a:xfrm>
            <a:off x="636236" y="826950"/>
            <a:ext cx="10919527" cy="1325563"/>
          </a:xfrm>
        </p:spPr>
        <p:txBody>
          <a:bodyPr>
            <a:normAutofit fontScale="90000"/>
          </a:bodyPr>
          <a:lstStyle/>
          <a:p>
            <a:r>
              <a:rPr lang="en-GB" sz="3200" b="1" dirty="0"/>
              <a:t>Mae </a:t>
            </a:r>
            <a:r>
              <a:rPr lang="en-GB" sz="3200" b="1" dirty="0" err="1"/>
              <a:t>angen</a:t>
            </a:r>
            <a:r>
              <a:rPr lang="en-GB" sz="3200" b="1" dirty="0"/>
              <a:t> </a:t>
            </a:r>
            <a:r>
              <a:rPr lang="en-GB" sz="3200" b="1" dirty="0" err="1"/>
              <a:t>newid</a:t>
            </a:r>
            <a:r>
              <a:rPr lang="en-GB" sz="3200" b="1" dirty="0"/>
              <a:t> </a:t>
            </a:r>
            <a:r>
              <a:rPr lang="en-GB" sz="3200" b="1" dirty="0" err="1"/>
              <a:t>yr</a:t>
            </a:r>
            <a:r>
              <a:rPr lang="en-GB" sz="3200" b="1" dirty="0"/>
              <a:t> </a:t>
            </a:r>
            <a:r>
              <a:rPr lang="en-GB" sz="3200" b="1" dirty="0" err="1"/>
              <a:t>iaith</a:t>
            </a:r>
            <a:r>
              <a:rPr lang="en-GB" sz="3200" b="1" dirty="0"/>
              <a:t>…</a:t>
            </a:r>
            <a:br>
              <a:rPr lang="en-GB" sz="3200" b="1" dirty="0"/>
            </a:br>
            <a:r>
              <a:rPr lang="en-GB" sz="3200" b="1" dirty="0"/>
              <a:t>We need all teachers, parents and students emphasising the following:</a:t>
            </a:r>
          </a:p>
        </p:txBody>
      </p:sp>
      <p:sp>
        <p:nvSpPr>
          <p:cNvPr id="3" name="Content Placeholder 2">
            <a:extLst>
              <a:ext uri="{FF2B5EF4-FFF2-40B4-BE49-F238E27FC236}">
                <a16:creationId xmlns:a16="http://schemas.microsoft.com/office/drawing/2014/main" id="{7DF0EE72-D310-466F-B093-AC5B63A66756}"/>
              </a:ext>
            </a:extLst>
          </p:cNvPr>
          <p:cNvSpPr>
            <a:spLocks noGrp="1"/>
          </p:cNvSpPr>
          <p:nvPr>
            <p:ph sz="half" idx="1"/>
          </p:nvPr>
        </p:nvSpPr>
        <p:spPr>
          <a:xfrm>
            <a:off x="579255" y="2141537"/>
            <a:ext cx="5181600" cy="4351338"/>
          </a:xfrm>
        </p:spPr>
        <p:txBody>
          <a:bodyPr>
            <a:normAutofit/>
          </a:bodyPr>
          <a:lstStyle/>
          <a:p>
            <a:r>
              <a:rPr lang="en-GB" sz="2400" dirty="0" err="1"/>
              <a:t>Lles</a:t>
            </a:r>
            <a:r>
              <a:rPr lang="en-GB" sz="2400" dirty="0"/>
              <a:t> </a:t>
            </a:r>
            <a:r>
              <a:rPr lang="en-GB" sz="2400" dirty="0" err="1"/>
              <a:t>meddyliol</a:t>
            </a:r>
            <a:r>
              <a:rPr lang="en-GB" sz="2400" dirty="0"/>
              <a:t> </a:t>
            </a:r>
            <a:r>
              <a:rPr lang="en-GB" sz="2400" dirty="0" err="1"/>
              <a:t>yn</a:t>
            </a:r>
            <a:r>
              <a:rPr lang="en-GB" sz="2400" dirty="0"/>
              <a:t> </a:t>
            </a:r>
            <a:r>
              <a:rPr lang="en-GB" sz="2400" dirty="0" err="1"/>
              <a:t>gysylltiedig</a:t>
            </a:r>
            <a:r>
              <a:rPr lang="en-GB" sz="2400" dirty="0"/>
              <a:t> </a:t>
            </a:r>
            <a:r>
              <a:rPr lang="en-GB" sz="2400" dirty="0" err="1"/>
              <a:t>â'n</a:t>
            </a:r>
            <a:r>
              <a:rPr lang="en-GB" sz="2400" dirty="0"/>
              <a:t> </a:t>
            </a:r>
            <a:r>
              <a:rPr lang="en-GB" sz="2400" dirty="0" err="1"/>
              <a:t>canlyniadau</a:t>
            </a:r>
            <a:r>
              <a:rPr lang="en-GB" sz="2400" dirty="0"/>
              <a:t> </a:t>
            </a:r>
            <a:r>
              <a:rPr lang="en-GB" sz="2400" dirty="0" err="1"/>
              <a:t>academaidd</a:t>
            </a:r>
            <a:r>
              <a:rPr lang="en-GB" sz="2400" dirty="0"/>
              <a:t> ac </a:t>
            </a:r>
            <a:r>
              <a:rPr lang="en-GB" sz="2400" dirty="0" err="1"/>
              <a:t>mae</a:t>
            </a:r>
            <a:r>
              <a:rPr lang="en-GB" sz="2400" dirty="0"/>
              <a:t> </a:t>
            </a:r>
            <a:r>
              <a:rPr lang="en-GB" sz="2400" dirty="0" err="1"/>
              <a:t>angen</a:t>
            </a:r>
            <a:r>
              <a:rPr lang="en-GB" sz="2400" dirty="0"/>
              <a:t> </a:t>
            </a:r>
            <a:r>
              <a:rPr lang="en-GB" sz="2400" dirty="0" err="1"/>
              <a:t>i</a:t>
            </a:r>
            <a:r>
              <a:rPr lang="en-GB" sz="2400" dirty="0"/>
              <a:t> </a:t>
            </a:r>
            <a:r>
              <a:rPr lang="en-GB" sz="2400" dirty="0" err="1"/>
              <a:t>ni</a:t>
            </a:r>
            <a:r>
              <a:rPr lang="en-GB" sz="2400" dirty="0"/>
              <a:t> </a:t>
            </a:r>
            <a:r>
              <a:rPr lang="en-GB" sz="2400" dirty="0" err="1"/>
              <a:t>sicrhau</a:t>
            </a:r>
            <a:r>
              <a:rPr lang="en-GB" sz="2400" dirty="0"/>
              <a:t>, </a:t>
            </a:r>
            <a:r>
              <a:rPr lang="en-GB" sz="2400" dirty="0" err="1"/>
              <a:t>fel</a:t>
            </a:r>
            <a:r>
              <a:rPr lang="en-GB" sz="2400" dirty="0"/>
              <a:t> </a:t>
            </a:r>
            <a:r>
              <a:rPr lang="en-GB" sz="2400" dirty="0" err="1"/>
              <a:t>cymdeithas</a:t>
            </a:r>
            <a:r>
              <a:rPr lang="en-GB" sz="2400" dirty="0"/>
              <a:t>, </a:t>
            </a:r>
            <a:r>
              <a:rPr lang="en-GB" sz="2400" dirty="0" err="1"/>
              <a:t>nad</a:t>
            </a:r>
            <a:r>
              <a:rPr lang="en-GB" sz="2400" dirty="0"/>
              <a:t> </a:t>
            </a:r>
            <a:r>
              <a:rPr lang="en-GB" sz="2400" dirty="0" err="1"/>
              <a:t>ydym</a:t>
            </a:r>
            <a:r>
              <a:rPr lang="en-GB" sz="2400" dirty="0"/>
              <a:t> </a:t>
            </a:r>
            <a:r>
              <a:rPr lang="en-GB" sz="2400" dirty="0" err="1"/>
              <a:t>yn</a:t>
            </a:r>
            <a:r>
              <a:rPr lang="en-GB" sz="2400" dirty="0"/>
              <a:t> </a:t>
            </a:r>
            <a:r>
              <a:rPr lang="en-GB" sz="2400" dirty="0" err="1"/>
              <a:t>esgeuluso'r</a:t>
            </a:r>
            <a:r>
              <a:rPr lang="en-GB" sz="2400" dirty="0"/>
              <a:t> </a:t>
            </a:r>
            <a:r>
              <a:rPr lang="en-GB" sz="2400" dirty="0" err="1"/>
              <a:t>cyntaf</a:t>
            </a:r>
            <a:r>
              <a:rPr lang="en-GB" sz="2400" dirty="0"/>
              <a:t> wrth </a:t>
            </a:r>
            <a:r>
              <a:rPr lang="en-GB" sz="2400" dirty="0" err="1"/>
              <a:t>fynd</a:t>
            </a:r>
            <a:r>
              <a:rPr lang="en-GB" sz="2400" dirty="0"/>
              <a:t> </a:t>
            </a:r>
            <a:r>
              <a:rPr lang="en-GB" sz="2400" dirty="0" err="1"/>
              <a:t>ar</a:t>
            </a:r>
            <a:r>
              <a:rPr lang="en-GB" sz="2400" dirty="0"/>
              <a:t> </a:t>
            </a:r>
            <a:r>
              <a:rPr lang="en-GB" sz="2400" dirty="0" err="1"/>
              <a:t>drywydd</a:t>
            </a:r>
            <a:r>
              <a:rPr lang="en-GB" sz="2400" dirty="0"/>
              <a:t> yr ail.</a:t>
            </a:r>
          </a:p>
          <a:p>
            <a:r>
              <a:rPr lang="en-GB" sz="2400" dirty="0" err="1"/>
              <a:t>Gellir</a:t>
            </a:r>
            <a:r>
              <a:rPr lang="en-GB" sz="2400" dirty="0"/>
              <a:t> </a:t>
            </a:r>
            <a:r>
              <a:rPr lang="en-GB" sz="2400" dirty="0" err="1"/>
              <a:t>gweld</a:t>
            </a:r>
            <a:r>
              <a:rPr lang="en-GB" sz="2400" dirty="0"/>
              <a:t> </a:t>
            </a:r>
            <a:r>
              <a:rPr lang="en-GB" sz="2400" dirty="0" err="1"/>
              <a:t>methiant</a:t>
            </a:r>
            <a:r>
              <a:rPr lang="en-GB" sz="2400" dirty="0"/>
              <a:t> </a:t>
            </a:r>
            <a:r>
              <a:rPr lang="en-GB" sz="2400" dirty="0" err="1"/>
              <a:t>fel</a:t>
            </a:r>
            <a:r>
              <a:rPr lang="en-GB" sz="2400" dirty="0"/>
              <a:t> </a:t>
            </a:r>
            <a:r>
              <a:rPr lang="en-GB" sz="2400" dirty="0" err="1"/>
              <a:t>llwybr</a:t>
            </a:r>
            <a:r>
              <a:rPr lang="en-GB" sz="2400" dirty="0"/>
              <a:t> </a:t>
            </a:r>
            <a:r>
              <a:rPr lang="en-GB" sz="2400" dirty="0" err="1"/>
              <a:t>i</a:t>
            </a:r>
            <a:r>
              <a:rPr lang="en-GB" sz="2400" dirty="0"/>
              <a:t> </a:t>
            </a:r>
            <a:r>
              <a:rPr lang="en-GB" sz="2400" dirty="0" err="1"/>
              <a:t>lwyddiant</a:t>
            </a:r>
            <a:r>
              <a:rPr lang="en-GB" sz="2400" dirty="0"/>
              <a:t>. Yr </a:t>
            </a:r>
            <a:r>
              <a:rPr lang="en-GB" sz="2400" dirty="0" err="1"/>
              <a:t>hyn</a:t>
            </a:r>
            <a:r>
              <a:rPr lang="en-GB" sz="2400" dirty="0"/>
              <a:t> a </a:t>
            </a:r>
            <a:r>
              <a:rPr lang="en-GB" sz="2400" dirty="0" err="1"/>
              <a:t>ddysgwn</a:t>
            </a:r>
            <a:r>
              <a:rPr lang="en-GB" sz="2400" dirty="0"/>
              <a:t> </a:t>
            </a:r>
            <a:r>
              <a:rPr lang="en-GB" sz="2400" dirty="0" err="1"/>
              <a:t>o'n</a:t>
            </a:r>
            <a:r>
              <a:rPr lang="en-GB" sz="2400" dirty="0"/>
              <a:t> </a:t>
            </a:r>
            <a:r>
              <a:rPr lang="en-GB" sz="2400" dirty="0" err="1"/>
              <a:t>methiannau</a:t>
            </a:r>
            <a:r>
              <a:rPr lang="en-GB" sz="2400" dirty="0"/>
              <a:t> sy'n </a:t>
            </a:r>
            <a:r>
              <a:rPr lang="en-GB" sz="2400" dirty="0" err="1"/>
              <a:t>bwysig</a:t>
            </a:r>
            <a:r>
              <a:rPr lang="en-GB" sz="2400" dirty="0"/>
              <a:t>.</a:t>
            </a:r>
          </a:p>
          <a:p>
            <a:r>
              <a:rPr lang="en-GB" sz="2400" dirty="0" err="1"/>
              <a:t>Nid</a:t>
            </a:r>
            <a:r>
              <a:rPr lang="en-GB" sz="2400" dirty="0"/>
              <a:t> </a:t>
            </a:r>
            <a:r>
              <a:rPr lang="en-GB" sz="2400" dirty="0" err="1"/>
              <a:t>yw</a:t>
            </a:r>
            <a:r>
              <a:rPr lang="en-GB" sz="2400" dirty="0"/>
              <a:t> </a:t>
            </a:r>
            <a:r>
              <a:rPr lang="en-GB" sz="2400" dirty="0" err="1"/>
              <a:t>hunanwerth</a:t>
            </a:r>
            <a:r>
              <a:rPr lang="en-GB" sz="2400" dirty="0"/>
              <a:t> a </a:t>
            </a:r>
            <a:r>
              <a:rPr lang="en-GB" sz="2400" dirty="0" err="1"/>
              <a:t>llwyddiant</a:t>
            </a:r>
            <a:r>
              <a:rPr lang="en-GB" sz="2400" dirty="0"/>
              <a:t> </a:t>
            </a:r>
            <a:r>
              <a:rPr lang="en-GB" sz="2400" dirty="0" err="1"/>
              <a:t>yn</a:t>
            </a:r>
            <a:r>
              <a:rPr lang="en-GB" sz="2400" dirty="0"/>
              <a:t> </a:t>
            </a:r>
            <a:r>
              <a:rPr lang="en-GB" sz="2400" dirty="0" err="1"/>
              <a:t>cael</a:t>
            </a:r>
            <a:r>
              <a:rPr lang="en-GB" sz="2400" dirty="0"/>
              <a:t> </a:t>
            </a:r>
            <a:r>
              <a:rPr lang="en-GB" sz="2400" dirty="0" err="1"/>
              <a:t>eu</a:t>
            </a:r>
            <a:r>
              <a:rPr lang="en-GB" sz="2400" dirty="0"/>
              <a:t> </a:t>
            </a:r>
            <a:r>
              <a:rPr lang="en-GB" sz="2400" dirty="0" err="1"/>
              <a:t>mesur</a:t>
            </a:r>
            <a:r>
              <a:rPr lang="en-GB" sz="2400" dirty="0"/>
              <a:t> </a:t>
            </a:r>
            <a:r>
              <a:rPr lang="en-GB" sz="2400" dirty="0" err="1"/>
              <a:t>gan</a:t>
            </a:r>
            <a:r>
              <a:rPr lang="en-GB" sz="2400" dirty="0"/>
              <a:t> </a:t>
            </a:r>
            <a:r>
              <a:rPr lang="en-GB" sz="2400" dirty="0" err="1"/>
              <a:t>ganlyniadau</a:t>
            </a:r>
            <a:r>
              <a:rPr lang="en-GB" sz="2400" dirty="0"/>
              <a:t> </a:t>
            </a:r>
            <a:r>
              <a:rPr lang="en-GB" sz="2400" dirty="0" err="1"/>
              <a:t>academaidd</a:t>
            </a:r>
            <a:r>
              <a:rPr lang="en-GB" sz="2400" dirty="0"/>
              <a:t>.</a:t>
            </a:r>
          </a:p>
          <a:p>
            <a:endParaRPr lang="en-GB" dirty="0"/>
          </a:p>
        </p:txBody>
      </p:sp>
      <p:sp>
        <p:nvSpPr>
          <p:cNvPr id="4" name="Content Placeholder 3">
            <a:extLst>
              <a:ext uri="{FF2B5EF4-FFF2-40B4-BE49-F238E27FC236}">
                <a16:creationId xmlns:a16="http://schemas.microsoft.com/office/drawing/2014/main" id="{94585B05-FDDB-4197-B43F-17489B6B2D74}"/>
              </a:ext>
            </a:extLst>
          </p:cNvPr>
          <p:cNvSpPr>
            <a:spLocks noGrp="1"/>
          </p:cNvSpPr>
          <p:nvPr>
            <p:ph sz="half" idx="2"/>
          </p:nvPr>
        </p:nvSpPr>
        <p:spPr>
          <a:xfrm>
            <a:off x="6503973" y="2141537"/>
            <a:ext cx="5181600" cy="4351338"/>
          </a:xfrm>
        </p:spPr>
        <p:txBody>
          <a:bodyPr>
            <a:normAutofit/>
          </a:bodyPr>
          <a:lstStyle/>
          <a:p>
            <a:r>
              <a:rPr lang="en-GB" sz="2400" dirty="0"/>
              <a:t>Our mental well-being is linked to our academic results and we need to ensure that as a society we don’t neglect the first in pursuing the second.</a:t>
            </a:r>
          </a:p>
          <a:p>
            <a:r>
              <a:rPr lang="en-GB" sz="2400" dirty="0"/>
              <a:t>Failure can be seen as a route to success. It’s what we learn that from our failures that is important.</a:t>
            </a:r>
          </a:p>
          <a:p>
            <a:r>
              <a:rPr lang="en-GB" sz="2400" dirty="0"/>
              <a:t>Self-worth and success are not dictated by academic results.</a:t>
            </a:r>
          </a:p>
        </p:txBody>
      </p:sp>
      <p:pic>
        <p:nvPicPr>
          <p:cNvPr id="6" name="Picture 5">
            <a:extLst>
              <a:ext uri="{FF2B5EF4-FFF2-40B4-BE49-F238E27FC236}">
                <a16:creationId xmlns:a16="http://schemas.microsoft.com/office/drawing/2014/main" id="{122DEFEE-2074-4305-9709-5DEA0D14921A}"/>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rot="613751">
            <a:off x="10082762" y="237543"/>
            <a:ext cx="1837482" cy="1308287"/>
          </a:xfrm>
          <a:prstGeom prst="rect">
            <a:avLst/>
          </a:prstGeom>
        </p:spPr>
      </p:pic>
    </p:spTree>
    <p:extLst>
      <p:ext uri="{BB962C8B-B14F-4D97-AF65-F5344CB8AC3E}">
        <p14:creationId xmlns:p14="http://schemas.microsoft.com/office/powerpoint/2010/main" val="10241386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E1634-542F-44AA-AE5C-48D63AC1CD18}"/>
              </a:ext>
            </a:extLst>
          </p:cNvPr>
          <p:cNvSpPr>
            <a:spLocks noGrp="1"/>
          </p:cNvSpPr>
          <p:nvPr>
            <p:ph type="title"/>
          </p:nvPr>
        </p:nvSpPr>
        <p:spPr>
          <a:xfrm>
            <a:off x="590718" y="858740"/>
            <a:ext cx="11787398" cy="1325563"/>
          </a:xfrm>
        </p:spPr>
        <p:txBody>
          <a:bodyPr>
            <a:noAutofit/>
          </a:bodyPr>
          <a:lstStyle/>
          <a:p>
            <a:r>
              <a:rPr lang="en-GB" sz="2800" b="1" dirty="0"/>
              <a:t>Mae </a:t>
            </a:r>
            <a:r>
              <a:rPr lang="en-GB" sz="2800" b="1" dirty="0" err="1"/>
              <a:t>angen</a:t>
            </a:r>
            <a:r>
              <a:rPr lang="en-GB" sz="2800" b="1" dirty="0"/>
              <a:t> </a:t>
            </a:r>
            <a:r>
              <a:rPr lang="en-GB" sz="2800" b="1" dirty="0" err="1"/>
              <a:t>newid</a:t>
            </a:r>
            <a:r>
              <a:rPr lang="en-GB" sz="2800" b="1" dirty="0"/>
              <a:t> </a:t>
            </a:r>
            <a:r>
              <a:rPr lang="en-GB" sz="2800" b="1" dirty="0" err="1"/>
              <a:t>yr</a:t>
            </a:r>
            <a:r>
              <a:rPr lang="en-GB" sz="2800" b="1" dirty="0"/>
              <a:t> </a:t>
            </a:r>
            <a:r>
              <a:rPr lang="en-GB" sz="2800" b="1" dirty="0" err="1"/>
              <a:t>iaith</a:t>
            </a:r>
            <a:r>
              <a:rPr lang="en-GB" sz="2800" b="1" dirty="0"/>
              <a:t>…</a:t>
            </a:r>
            <a:br>
              <a:rPr lang="en-GB" sz="2800" b="1" dirty="0"/>
            </a:br>
            <a:r>
              <a:rPr lang="en-GB" sz="2800" b="1" dirty="0"/>
              <a:t>We need all teachers, parents and students emphasising the following:</a:t>
            </a:r>
          </a:p>
        </p:txBody>
      </p:sp>
      <p:sp>
        <p:nvSpPr>
          <p:cNvPr id="3" name="Content Placeholder 2">
            <a:extLst>
              <a:ext uri="{FF2B5EF4-FFF2-40B4-BE49-F238E27FC236}">
                <a16:creationId xmlns:a16="http://schemas.microsoft.com/office/drawing/2014/main" id="{1FD15EEF-027E-4A02-8574-E7312175B57F}"/>
              </a:ext>
            </a:extLst>
          </p:cNvPr>
          <p:cNvSpPr>
            <a:spLocks noGrp="1"/>
          </p:cNvSpPr>
          <p:nvPr>
            <p:ph sz="half" idx="1"/>
          </p:nvPr>
        </p:nvSpPr>
        <p:spPr>
          <a:xfrm>
            <a:off x="697601" y="2924173"/>
            <a:ext cx="5181600" cy="4351338"/>
          </a:xfrm>
        </p:spPr>
        <p:txBody>
          <a:bodyPr/>
          <a:lstStyle/>
          <a:p>
            <a:r>
              <a:rPr lang="en-GB" dirty="0"/>
              <a:t>Mae </a:t>
            </a:r>
            <a:r>
              <a:rPr lang="en-GB" dirty="0" err="1"/>
              <a:t>gwerth</a:t>
            </a:r>
            <a:r>
              <a:rPr lang="en-GB" dirty="0"/>
              <a:t> </a:t>
            </a:r>
            <a:r>
              <a:rPr lang="en-GB" dirty="0" err="1"/>
              <a:t>i'r</a:t>
            </a:r>
            <a:r>
              <a:rPr lang="en-GB" dirty="0"/>
              <a:t> person </a:t>
            </a:r>
            <a:r>
              <a:rPr lang="en-GB" dirty="0" err="1"/>
              <a:t>cyfan</a:t>
            </a:r>
            <a:r>
              <a:rPr lang="en-GB" dirty="0"/>
              <a:t>, </a:t>
            </a:r>
            <a:r>
              <a:rPr lang="en-GB" dirty="0" err="1"/>
              <a:t>nid</a:t>
            </a:r>
            <a:r>
              <a:rPr lang="en-GB" dirty="0"/>
              <a:t> dim </a:t>
            </a:r>
            <a:r>
              <a:rPr lang="en-GB" dirty="0" err="1"/>
              <a:t>ond</a:t>
            </a:r>
            <a:r>
              <a:rPr lang="en-GB" dirty="0"/>
              <a:t> </a:t>
            </a:r>
            <a:r>
              <a:rPr lang="en-GB" dirty="0" err="1"/>
              <a:t>sut</a:t>
            </a:r>
            <a:r>
              <a:rPr lang="en-GB" dirty="0"/>
              <a:t> </a:t>
            </a:r>
            <a:r>
              <a:rPr lang="en-GB" dirty="0" err="1"/>
              <a:t>maen</a:t>
            </a:r>
            <a:r>
              <a:rPr lang="en-GB" dirty="0"/>
              <a:t> </a:t>
            </a:r>
            <a:r>
              <a:rPr lang="en-GB" dirty="0" err="1"/>
              <a:t>nhw'n</a:t>
            </a:r>
            <a:r>
              <a:rPr lang="en-GB" dirty="0"/>
              <a:t> </a:t>
            </a:r>
            <a:r>
              <a:rPr lang="en-GB" dirty="0" err="1"/>
              <a:t>perfformio</a:t>
            </a:r>
            <a:r>
              <a:rPr lang="en-GB" dirty="0"/>
              <a:t> </a:t>
            </a:r>
            <a:r>
              <a:rPr lang="en-GB" dirty="0" err="1"/>
              <a:t>mewn</a:t>
            </a:r>
            <a:r>
              <a:rPr lang="en-GB" dirty="0"/>
              <a:t> </a:t>
            </a:r>
            <a:r>
              <a:rPr lang="en-GB" dirty="0" err="1"/>
              <a:t>arholiadau</a:t>
            </a:r>
            <a:r>
              <a:rPr lang="en-GB" dirty="0"/>
              <a:t>.</a:t>
            </a:r>
          </a:p>
          <a:p>
            <a:r>
              <a:rPr lang="en-GB" dirty="0"/>
              <a:t>Gall </a:t>
            </a:r>
            <a:r>
              <a:rPr lang="en-GB" dirty="0" err="1"/>
              <a:t>materion</a:t>
            </a:r>
            <a:r>
              <a:rPr lang="en-GB" dirty="0"/>
              <a:t> </a:t>
            </a:r>
            <a:r>
              <a:rPr lang="en-GB" dirty="0" err="1"/>
              <a:t>lles</a:t>
            </a:r>
            <a:r>
              <a:rPr lang="en-GB" dirty="0"/>
              <a:t> </a:t>
            </a:r>
            <a:r>
              <a:rPr lang="en-GB" dirty="0" err="1"/>
              <a:t>meddyliol</a:t>
            </a:r>
            <a:r>
              <a:rPr lang="en-GB" dirty="0"/>
              <a:t> </a:t>
            </a:r>
            <a:r>
              <a:rPr lang="en-GB" dirty="0" err="1"/>
              <a:t>sy'n</a:t>
            </a:r>
            <a:r>
              <a:rPr lang="en-GB" dirty="0"/>
              <a:t> </a:t>
            </a:r>
            <a:r>
              <a:rPr lang="en-GB" dirty="0" err="1"/>
              <a:t>codi</a:t>
            </a:r>
            <a:r>
              <a:rPr lang="en-GB" dirty="0"/>
              <a:t> </a:t>
            </a:r>
            <a:r>
              <a:rPr lang="en-GB" dirty="0" err="1"/>
              <a:t>yn</a:t>
            </a:r>
            <a:r>
              <a:rPr lang="en-GB" dirty="0"/>
              <a:t> </a:t>
            </a:r>
            <a:r>
              <a:rPr lang="en-GB" dirty="0" err="1"/>
              <a:t>yr</a:t>
            </a:r>
            <a:r>
              <a:rPr lang="en-GB" dirty="0"/>
              <a:t> </a:t>
            </a:r>
            <a:r>
              <a:rPr lang="en-GB" dirty="0" err="1"/>
              <a:t>ysgol</a:t>
            </a:r>
            <a:r>
              <a:rPr lang="en-GB" dirty="0"/>
              <a:t> </a:t>
            </a:r>
            <a:r>
              <a:rPr lang="en-GB" dirty="0" err="1"/>
              <a:t>ddilyn</a:t>
            </a:r>
            <a:r>
              <a:rPr lang="en-GB" dirty="0"/>
              <a:t> </a:t>
            </a:r>
            <a:r>
              <a:rPr lang="en-GB" dirty="0" err="1"/>
              <a:t>myfyriwr</a:t>
            </a:r>
            <a:r>
              <a:rPr lang="en-GB" dirty="0"/>
              <a:t> </a:t>
            </a:r>
            <a:r>
              <a:rPr lang="en-GB" dirty="0" err="1"/>
              <a:t>i</a:t>
            </a:r>
            <a:r>
              <a:rPr lang="en-GB" dirty="0"/>
              <a:t> </a:t>
            </a:r>
            <a:r>
              <a:rPr lang="en-GB" dirty="0" err="1"/>
              <a:t>fywyd</a:t>
            </a:r>
            <a:r>
              <a:rPr lang="en-GB" dirty="0"/>
              <a:t> </a:t>
            </a:r>
            <a:r>
              <a:rPr lang="en-GB" dirty="0" err="1"/>
              <a:t>fel</a:t>
            </a:r>
            <a:r>
              <a:rPr lang="en-GB" dirty="0"/>
              <a:t> </a:t>
            </a:r>
            <a:r>
              <a:rPr lang="en-GB" dirty="0" err="1"/>
              <a:t>oedolyn</a:t>
            </a:r>
            <a:r>
              <a:rPr lang="en-GB" dirty="0"/>
              <a:t>.</a:t>
            </a:r>
          </a:p>
          <a:p>
            <a:r>
              <a:rPr lang="en-GB" dirty="0"/>
              <a:t>Erasmus ( 2019 )</a:t>
            </a:r>
          </a:p>
          <a:p>
            <a:endParaRPr lang="en-GB" dirty="0"/>
          </a:p>
          <a:p>
            <a:endParaRPr lang="en-GB" dirty="0"/>
          </a:p>
        </p:txBody>
      </p:sp>
      <p:sp>
        <p:nvSpPr>
          <p:cNvPr id="4" name="Content Placeholder 3">
            <a:extLst>
              <a:ext uri="{FF2B5EF4-FFF2-40B4-BE49-F238E27FC236}">
                <a16:creationId xmlns:a16="http://schemas.microsoft.com/office/drawing/2014/main" id="{E8FA9516-82C3-4F70-B0DD-6CFB998CC11F}"/>
              </a:ext>
            </a:extLst>
          </p:cNvPr>
          <p:cNvSpPr>
            <a:spLocks noGrp="1"/>
          </p:cNvSpPr>
          <p:nvPr>
            <p:ph sz="half" idx="2"/>
          </p:nvPr>
        </p:nvSpPr>
        <p:spPr>
          <a:xfrm>
            <a:off x="6738642" y="2924173"/>
            <a:ext cx="5181600" cy="4351338"/>
          </a:xfrm>
        </p:spPr>
        <p:txBody>
          <a:bodyPr/>
          <a:lstStyle/>
          <a:p>
            <a:r>
              <a:rPr lang="en-GB" dirty="0"/>
              <a:t>The whole person has value, not just how they perform in exams.</a:t>
            </a:r>
          </a:p>
          <a:p>
            <a:r>
              <a:rPr lang="en-GB" dirty="0"/>
              <a:t>Mental well-being issues arising in school can follow a student into adult life.</a:t>
            </a:r>
          </a:p>
          <a:p>
            <a:r>
              <a:rPr lang="en-GB" dirty="0"/>
              <a:t>Erasmus ( 2019 )</a:t>
            </a:r>
          </a:p>
        </p:txBody>
      </p:sp>
      <p:pic>
        <p:nvPicPr>
          <p:cNvPr id="5" name="Picture 4">
            <a:extLst>
              <a:ext uri="{FF2B5EF4-FFF2-40B4-BE49-F238E27FC236}">
                <a16:creationId xmlns:a16="http://schemas.microsoft.com/office/drawing/2014/main" id="{EF163976-389A-4A7F-8EBF-3AC2D89BC325}"/>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rot="613751">
            <a:off x="10252954" y="297113"/>
            <a:ext cx="1837482" cy="1308287"/>
          </a:xfrm>
          <a:prstGeom prst="rect">
            <a:avLst/>
          </a:prstGeom>
        </p:spPr>
      </p:pic>
    </p:spTree>
    <p:extLst>
      <p:ext uri="{BB962C8B-B14F-4D97-AF65-F5344CB8AC3E}">
        <p14:creationId xmlns:p14="http://schemas.microsoft.com/office/powerpoint/2010/main" val="29569319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5B0BDCB-301F-4762-9229-1067231A9F5E}"/>
              </a:ext>
            </a:extLst>
          </p:cNvPr>
          <p:cNvSpPr>
            <a:spLocks noGrp="1"/>
          </p:cNvSpPr>
          <p:nvPr>
            <p:ph sz="half" idx="1"/>
          </p:nvPr>
        </p:nvSpPr>
        <p:spPr>
          <a:xfrm>
            <a:off x="1262062" y="1253330"/>
            <a:ext cx="10689306" cy="4351338"/>
          </a:xfrm>
        </p:spPr>
        <p:txBody>
          <a:bodyPr>
            <a:normAutofit/>
          </a:bodyPr>
          <a:lstStyle/>
          <a:p>
            <a:r>
              <a:rPr lang="en-GB" sz="3200" dirty="0">
                <a:hlinkClick r:id="rId2"/>
              </a:rPr>
              <a:t>Things students with anxiety wished their teacher understood</a:t>
            </a:r>
            <a:endParaRPr lang="en-GB" sz="3200" dirty="0"/>
          </a:p>
        </p:txBody>
      </p:sp>
      <p:pic>
        <p:nvPicPr>
          <p:cNvPr id="6" name="Picture 5" descr="A picture containing person, indoor, child, young&#10;&#10;Description automatically generated">
            <a:extLst>
              <a:ext uri="{FF2B5EF4-FFF2-40B4-BE49-F238E27FC236}">
                <a16:creationId xmlns:a16="http://schemas.microsoft.com/office/drawing/2014/main" id="{F9F32B44-8155-49D4-AD79-A7AF2EFC810F}"/>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2589449" y="1841385"/>
            <a:ext cx="3427219" cy="2285955"/>
          </a:xfrm>
          <a:prstGeom prst="rect">
            <a:avLst/>
          </a:prstGeom>
        </p:spPr>
      </p:pic>
      <p:sp>
        <p:nvSpPr>
          <p:cNvPr id="2" name="TextBox 1">
            <a:extLst>
              <a:ext uri="{FF2B5EF4-FFF2-40B4-BE49-F238E27FC236}">
                <a16:creationId xmlns:a16="http://schemas.microsoft.com/office/drawing/2014/main" id="{36B15C33-8054-2D4D-F5F2-CCC00A2C28AA}"/>
              </a:ext>
            </a:extLst>
          </p:cNvPr>
          <p:cNvSpPr txBox="1"/>
          <p:nvPr/>
        </p:nvSpPr>
        <p:spPr>
          <a:xfrm>
            <a:off x="552589" y="4792975"/>
            <a:ext cx="10946486" cy="1477328"/>
          </a:xfrm>
          <a:prstGeom prst="rect">
            <a:avLst/>
          </a:prstGeom>
          <a:noFill/>
        </p:spPr>
        <p:txBody>
          <a:bodyPr wrap="square" rtlCol="0">
            <a:spAutoFit/>
          </a:bodyPr>
          <a:lstStyle/>
          <a:p>
            <a:r>
              <a:rPr lang="en-GB" b="1" dirty="0"/>
              <a:t>Pa 3 </a:t>
            </a:r>
            <a:r>
              <a:rPr lang="en-GB" b="1" dirty="0" err="1"/>
              <a:t>strategaeth</a:t>
            </a:r>
            <a:r>
              <a:rPr lang="en-GB" b="1" dirty="0"/>
              <a:t> y </a:t>
            </a:r>
            <a:r>
              <a:rPr lang="en-GB" b="1" dirty="0" err="1"/>
              <a:t>byddech</a:t>
            </a:r>
            <a:r>
              <a:rPr lang="en-GB" b="1" dirty="0"/>
              <a:t> chi </a:t>
            </a:r>
            <a:r>
              <a:rPr lang="en-GB" b="1" dirty="0" err="1"/>
              <a:t>yn</a:t>
            </a:r>
            <a:r>
              <a:rPr lang="en-GB" b="1" dirty="0"/>
              <a:t> </a:t>
            </a:r>
            <a:r>
              <a:rPr lang="en-GB" b="1" dirty="0" err="1"/>
              <a:t>ystyried</a:t>
            </a:r>
            <a:r>
              <a:rPr lang="en-GB" b="1" dirty="0"/>
              <a:t> </a:t>
            </a:r>
            <a:r>
              <a:rPr lang="en-GB" b="1" dirty="0" err="1"/>
              <a:t>defnyddio</a:t>
            </a:r>
            <a:r>
              <a:rPr lang="en-GB" b="1" dirty="0"/>
              <a:t> gyda </a:t>
            </a:r>
            <a:r>
              <a:rPr lang="en-GB" b="1" dirty="0" err="1"/>
              <a:t>phlant</a:t>
            </a:r>
            <a:r>
              <a:rPr lang="en-GB" b="1" dirty="0"/>
              <a:t>/</a:t>
            </a:r>
            <a:r>
              <a:rPr lang="en-GB" b="1" dirty="0" err="1"/>
              <a:t>pobl</a:t>
            </a:r>
            <a:r>
              <a:rPr lang="en-GB" b="1" dirty="0"/>
              <a:t> </a:t>
            </a:r>
            <a:r>
              <a:rPr lang="en-GB" b="1" dirty="0" err="1"/>
              <a:t>ifanc</a:t>
            </a:r>
            <a:r>
              <a:rPr lang="en-GB" b="1" dirty="0"/>
              <a:t> sy’n </a:t>
            </a:r>
            <a:r>
              <a:rPr lang="en-GB" b="1" dirty="0" err="1"/>
              <a:t>profi</a:t>
            </a:r>
            <a:r>
              <a:rPr lang="en-GB" b="1" dirty="0"/>
              <a:t> </a:t>
            </a:r>
            <a:r>
              <a:rPr lang="en-GB" b="1" dirty="0" err="1"/>
              <a:t>symptomau</a:t>
            </a:r>
            <a:r>
              <a:rPr lang="en-GB" b="1" dirty="0"/>
              <a:t> </a:t>
            </a:r>
            <a:r>
              <a:rPr lang="en-GB" b="1" dirty="0" err="1"/>
              <a:t>gorbryder</a:t>
            </a:r>
            <a:r>
              <a:rPr lang="en-GB" b="1" dirty="0"/>
              <a:t>?</a:t>
            </a:r>
          </a:p>
          <a:p>
            <a:r>
              <a:rPr lang="en-GB" b="1" dirty="0"/>
              <a:t>Pa </a:t>
            </a:r>
            <a:r>
              <a:rPr lang="en-GB" b="1" dirty="0" err="1"/>
              <a:t>dystiolaeth</a:t>
            </a:r>
            <a:r>
              <a:rPr lang="en-GB" b="1" dirty="0"/>
              <a:t> </a:t>
            </a:r>
            <a:r>
              <a:rPr lang="en-GB" b="1" dirty="0" err="1"/>
              <a:t>sydd</a:t>
            </a:r>
            <a:r>
              <a:rPr lang="en-GB" b="1" dirty="0"/>
              <a:t> </a:t>
            </a:r>
            <a:r>
              <a:rPr lang="en-GB" b="1" dirty="0" err="1"/>
              <a:t>i</a:t>
            </a:r>
            <a:r>
              <a:rPr lang="en-GB" b="1" dirty="0"/>
              <a:t> </a:t>
            </a:r>
            <a:r>
              <a:rPr lang="en-GB" b="1"/>
              <a:t>gefnogi’r</a:t>
            </a:r>
            <a:r>
              <a:rPr lang="en-GB" b="1" dirty="0"/>
              <a:t> </a:t>
            </a:r>
            <a:r>
              <a:rPr lang="en-GB" b="1" dirty="0" err="1"/>
              <a:t>defnydd</a:t>
            </a:r>
            <a:r>
              <a:rPr lang="en-GB" b="1" dirty="0"/>
              <a:t> </a:t>
            </a:r>
            <a:r>
              <a:rPr lang="en-GB" b="1" dirty="0" err="1"/>
              <a:t>o’r</a:t>
            </a:r>
            <a:r>
              <a:rPr lang="en-GB" b="1" dirty="0"/>
              <a:t> math </a:t>
            </a:r>
            <a:r>
              <a:rPr lang="en-GB" b="1" dirty="0" err="1"/>
              <a:t>yma</a:t>
            </a:r>
            <a:r>
              <a:rPr lang="en-GB" b="1" dirty="0"/>
              <a:t> o </a:t>
            </a:r>
            <a:r>
              <a:rPr lang="en-GB" b="1" dirty="0" err="1"/>
              <a:t>strategaeth</a:t>
            </a:r>
            <a:r>
              <a:rPr lang="en-GB" b="1" dirty="0"/>
              <a:t>?</a:t>
            </a:r>
          </a:p>
          <a:p>
            <a:endParaRPr lang="en-GB" dirty="0"/>
          </a:p>
          <a:p>
            <a:r>
              <a:rPr lang="en-GB" dirty="0"/>
              <a:t>Which 3 support strategies would you consider using with children/young people experiencing anxiety symptoms?</a:t>
            </a:r>
          </a:p>
          <a:p>
            <a:r>
              <a:rPr lang="en-GB" dirty="0"/>
              <a:t>What evidence is there to support the use of this type of strategy?</a:t>
            </a:r>
          </a:p>
        </p:txBody>
      </p:sp>
      <p:pic>
        <p:nvPicPr>
          <p:cNvPr id="4098" name="Picture 2" descr="Copilot Logo, symbol, meaning, history, PNG, brand">
            <a:extLst>
              <a:ext uri="{FF2B5EF4-FFF2-40B4-BE49-F238E27FC236}">
                <a16:creationId xmlns:a16="http://schemas.microsoft.com/office/drawing/2014/main" id="{BAA26161-561F-C1A8-5772-5DD54EB996A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40539" y="2093624"/>
            <a:ext cx="2081869" cy="1943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11064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F8425-9520-4A5D-BD9B-65BD8A64826B}"/>
              </a:ext>
            </a:extLst>
          </p:cNvPr>
          <p:cNvSpPr>
            <a:spLocks noGrp="1"/>
          </p:cNvSpPr>
          <p:nvPr>
            <p:ph type="title"/>
          </p:nvPr>
        </p:nvSpPr>
        <p:spPr/>
        <p:txBody>
          <a:bodyPr/>
          <a:lstStyle/>
          <a:p>
            <a:r>
              <a:rPr lang="en-GB" dirty="0" err="1"/>
              <a:t>Cyfeirnodau</a:t>
            </a:r>
            <a:r>
              <a:rPr lang="en-GB" dirty="0"/>
              <a:t> / References</a:t>
            </a:r>
          </a:p>
        </p:txBody>
      </p:sp>
      <p:sp>
        <p:nvSpPr>
          <p:cNvPr id="3" name="Content Placeholder 2">
            <a:extLst>
              <a:ext uri="{FF2B5EF4-FFF2-40B4-BE49-F238E27FC236}">
                <a16:creationId xmlns:a16="http://schemas.microsoft.com/office/drawing/2014/main" id="{042D4C9F-DCB3-4739-8A9D-B63E4E630CB9}"/>
              </a:ext>
            </a:extLst>
          </p:cNvPr>
          <p:cNvSpPr>
            <a:spLocks noGrp="1"/>
          </p:cNvSpPr>
          <p:nvPr>
            <p:ph idx="1"/>
          </p:nvPr>
        </p:nvSpPr>
        <p:spPr/>
        <p:txBody>
          <a:bodyPr>
            <a:normAutofit fontScale="92500" lnSpcReduction="10000"/>
          </a:bodyPr>
          <a:lstStyle/>
          <a:p>
            <a:r>
              <a:rPr lang="en-GB" dirty="0"/>
              <a:t>Erasmus, C. (2019) </a:t>
            </a:r>
            <a:r>
              <a:rPr lang="en-GB" i="1" dirty="0"/>
              <a:t>The Mental Health and Wellbeing Handbook for Schools,  </a:t>
            </a:r>
            <a:r>
              <a:rPr lang="en-GB" dirty="0"/>
              <a:t>Jessica Kingsley Publishers</a:t>
            </a:r>
          </a:p>
          <a:p>
            <a:r>
              <a:rPr lang="en-GB" dirty="0"/>
              <a:t>Office for National Statistics: Insights into children's mental health and well-being (2015) Available at http://backup.ons.gov.uk/2015/10/20/insights-into-childrens-mental-health-and-well-being/ (</a:t>
            </a:r>
            <a:r>
              <a:rPr lang="en-GB"/>
              <a:t>Accessed 19.11.25)</a:t>
            </a:r>
            <a:endParaRPr lang="en-GB" dirty="0"/>
          </a:p>
          <a:p>
            <a:r>
              <a:rPr lang="en-GB" dirty="0"/>
              <a:t>Welsh Government: Wellbeing of Future Generations (Wales) Act 2015. Available at http://www.legislation.gov.uk/anaw/2015/2/contents/enacted (Accessed 19.11.25)</a:t>
            </a:r>
          </a:p>
          <a:p>
            <a:r>
              <a:rPr lang="en-GB" dirty="0" err="1"/>
              <a:t>Youngminds</a:t>
            </a:r>
            <a:r>
              <a:rPr lang="en-GB" dirty="0"/>
              <a:t> (2015) Available at </a:t>
            </a:r>
            <a:r>
              <a:rPr lang="en-GB" dirty="0">
                <a:hlinkClick r:id="rId2"/>
              </a:rPr>
              <a:t>http://www.youngminds.org.uk/</a:t>
            </a:r>
            <a:r>
              <a:rPr lang="en-GB" dirty="0"/>
              <a:t> (Accessed 19.11.25)</a:t>
            </a:r>
          </a:p>
          <a:p>
            <a:endParaRPr lang="en-GB" dirty="0"/>
          </a:p>
          <a:p>
            <a:endParaRPr lang="en-GB" dirty="0"/>
          </a:p>
          <a:p>
            <a:endParaRPr lang="en-GB" dirty="0"/>
          </a:p>
        </p:txBody>
      </p:sp>
    </p:spTree>
    <p:extLst>
      <p:ext uri="{BB962C8B-B14F-4D97-AF65-F5344CB8AC3E}">
        <p14:creationId xmlns:p14="http://schemas.microsoft.com/office/powerpoint/2010/main" val="34394912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521</TotalTime>
  <Words>3120</Words>
  <Application>Microsoft Office PowerPoint</Application>
  <PresentationFormat>Widescreen</PresentationFormat>
  <Paragraphs>267</Paragraphs>
  <Slides>30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30</vt:i4>
      </vt:variant>
    </vt:vector>
  </HeadingPairs>
  <TitlesOfParts>
    <vt:vector size="39" baseType="lpstr">
      <vt:lpstr>Frutiger W01</vt:lpstr>
      <vt:lpstr>inherit</vt:lpstr>
      <vt:lpstr>Arial</vt:lpstr>
      <vt:lpstr>Calibri</vt:lpstr>
      <vt:lpstr>Calibri Light</vt:lpstr>
      <vt:lpstr>Roboto</vt:lpstr>
      <vt:lpstr>Segoe UI</vt:lpstr>
      <vt:lpstr>verdana</vt:lpstr>
      <vt:lpstr>Office Theme</vt:lpstr>
      <vt:lpstr>      Anghenion Dysgu Ychwangeol a Lles    Additional Learning Needs and Well-being                              ECES6021C </vt:lpstr>
      <vt:lpstr>Ymlaciwch gyda gwen / Relax with a smile                      gwenwch / smile</vt:lpstr>
      <vt:lpstr>Nod y Modiwl /  Module Aim</vt:lpstr>
      <vt:lpstr>Deilliannau Dysgu / Learning Outcomes</vt:lpstr>
      <vt:lpstr>Deilliannau Dysgu / Learning Outcomes</vt:lpstr>
      <vt:lpstr>Deilliannau Dysgu / Learning Outcomes</vt:lpstr>
      <vt:lpstr>LLES? / WELL-BEING?</vt:lpstr>
      <vt:lpstr>Sesiwn heddiw / Today’s session</vt:lpstr>
      <vt:lpstr>PowerPoint Presentation</vt:lpstr>
      <vt:lpstr>Beth all lleoliadau wneud? /  What settings can do?</vt:lpstr>
      <vt:lpstr>Beth all lleoliadau wneud?/What settings can do?</vt:lpstr>
      <vt:lpstr>CAMHS</vt:lpstr>
      <vt:lpstr>Anhwylder diffyg canolbwyntio a gorfywiogrwydd Attention Deficit and Hyperactivity Disorder (ADHD)</vt:lpstr>
      <vt:lpstr>Anhwylder diffyg canolbwyntio a gorfywiogrwydd Attention Deficit and Hyperactivity Disorder (ADHD)</vt:lpstr>
      <vt:lpstr>Materion ADHD Issues</vt:lpstr>
      <vt:lpstr>ADHD and cognitive ability </vt:lpstr>
      <vt:lpstr>Anhwylderau a nodweddion cysylltiedig Associated disorders and features</vt:lpstr>
      <vt:lpstr>Effaith yn y cartref / Impact at home </vt:lpstr>
      <vt:lpstr>Effaith yn yr ysgol / Impact in school</vt:lpstr>
      <vt:lpstr>Sut fyddech chi yn cefnogi? How would you support?</vt:lpstr>
      <vt:lpstr>Pryder / Anxiety</vt:lpstr>
      <vt:lpstr>Symptomau gorbryder mewn plant Symptoms of anxiety in children</vt:lpstr>
      <vt:lpstr>Triniaethau ar gyfer anhwylderau gorbryder ymhlith plant Treatments for anxiety disorders in children </vt:lpstr>
      <vt:lpstr>Heriau / Challenges?</vt:lpstr>
      <vt:lpstr>Beth sy’n achosi anhwylderau gorbryder mewn plant What causes anxiety disorders in children</vt:lpstr>
      <vt:lpstr>Ystyriwch…                                        Consider…</vt:lpstr>
      <vt:lpstr>Mae angen newid yr iaith… We need all teachers, parents and students emphasising the following:</vt:lpstr>
      <vt:lpstr>Mae angen newid yr iaith… We need all teachers, parents and students emphasising the following:</vt:lpstr>
      <vt:lpstr>PowerPoint Presentation</vt:lpstr>
      <vt:lpstr>Cyfeirnodau /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SJIE5005– Session 3 – Mental Health Conditions – Diagnosis, and Interventions</dc:title>
  <dc:creator>Cindy Hunt</dc:creator>
  <cp:lastModifiedBy>Helen A Griffiths</cp:lastModifiedBy>
  <cp:revision>13</cp:revision>
  <dcterms:created xsi:type="dcterms:W3CDTF">2020-11-23T11:47:03Z</dcterms:created>
  <dcterms:modified xsi:type="dcterms:W3CDTF">2026-01-16T13:24:56Z</dcterms:modified>
</cp:coreProperties>
</file>