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embeddedFontLst>
    <p:embeddedFont>
      <p:font typeface="Inter Medium" panose="020B0604020202020204" charset="0"/>
      <p:regular r:id="rId19"/>
    </p:embeddedFont>
    <p:embeddedFont>
      <p:font typeface="DM Sans Light" panose="020B0604020202020204" charset="0"/>
      <p:regular r:id="rId20"/>
    </p:embeddedFont>
    <p:embeddedFont>
      <p:font typeface="Inter Bold" panose="020B0604020202020204" charset="0"/>
      <p:regular r:id="rId21"/>
    </p:embeddedFont>
    <p:embeddedFont>
      <p:font typeface="DM Sans SemiBold" panose="020B0604020202020204" charset="0"/>
      <p:regular r:id="rId22"/>
    </p:embeddedFont>
    <p:embeddedFont>
      <p:font typeface="Calibri" panose="020F0502020204030204" pitchFamily="34" charset="0"/>
      <p:regular r:id="rId23"/>
      <p:bold r:id="rId24"/>
      <p:italic r:id="rId25"/>
      <p:boldItalic r:id="rId2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607" autoAdjust="0"/>
  </p:normalViewPr>
  <p:slideViewPr>
    <p:cSldViewPr snapToGrid="0" snapToObjects="1">
      <p:cViewPr varScale="1">
        <p:scale>
          <a:sx n="141" d="100"/>
          <a:sy n="141" d="100"/>
        </p:scale>
        <p:origin x="74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098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want to help community health and social care professionals understand how to treat breast cancer. We are going to look at evidence-based strategies, guidelines from the UK and using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models in practice to improve outcomes in primary and community healthcare. We focus on co-production and self-management support here.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Knowledge of the biology and risks involved is crucial for community professionals. Early recognition of the symptoms allows early referral. Knowledge about the risks facilitates prevention talk and personalization advice during the consultation with patients and their families in primary healthcare.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numbers show the size of the problem. Community nurses will have more responsibility for working with the survivors and patients with the metastatic disease. Early diagnosis via screening and awareness is important to reduce inequalities.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It's not just about treatment. Community professionals are well positioned to address the psychosocial needs, refer to resources and advocate. This knowledge shows the need to invest in personalization and prevention in the community.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Community nurses are very helpful in identifying the warning signs and facilitating referral. Knowledge about the diagnostic pathway will help to explain it to concerned patients and coordinate care in between primary and secondary healthcare facilities during the assessment.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Knowledge of these frameworks will allow community professionals to follow the guidelines. Stratification of pathways makes specialists free for complex cases and allows patients to take care of themselves in the community and avoid unnecessary visits to the hospital.</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of treatment based on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biology takes place now. Community nurses help patients with management of side effects and adherence to oral medication and recognizing the complication that requires specialist attention.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Comorbidities affect the quality of life and longevity of patients. Community nurses play an important role in holistic evaluation, early identification of the impact of treatment, and coordination of the assistance of specialists. The integrated approach to the provision of care considering physical and psychological aspects is necessary for the survivorship of patients.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prevention of cancer is a collaborative effort. Community practitioners may include brief counseling within the process of consultation, solve the problem of barriers to screening and work with at-risk families. Population-based interventions in combination with individualized counseling have the biggest effect on the incidence and early diagnosis of the disease.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Co-production is more than just a trendy concept; it is critical for effective long-term condition management. Community practitioners need to think about their work, get additional education, and provide an environment for patients' active involvement in the decision-making processes regarding their health and treatment.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presented model will change reactive and paternalistic practices to proactive and empowering ones. For breast cancer survivors, this model will be very useful to take care of their needs going far beyond the medical aspect and provide patients with a chance to live better with and after the cancer diagnosis.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practical use of the model will be the following. Community nurses can conduct or coordinate the process of personalized care plan review, refer to social prescribers and help to develop self-management skills. In such a way, the number of hospitalizations will be reduced and quality of life of the patients increased.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recommendations are not only achievable but evidence-informed. Leaders of community services should focus on the development of the workforce and pathway redesign. Thus, it will be possible to provide personalized and equitable care to meet all of the needs of women who survive the cancer in the community.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summary, the effective community care for breast cancer requires the knowledge of the field and the ability to communicate compassionately. Using the six elements of the personalized care model, we will achieve our goals. Thank you for listening to me.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F5F5F5"/>
          </a:solidFill>
          <a:ln/>
        </p:spPr>
      </p:sp>
      <p:sp>
        <p:nvSpPr>
          <p:cNvPr id="3" name="Shape 1"/>
          <p:cNvSpPr/>
          <p:nvPr/>
        </p:nvSpPr>
        <p:spPr>
          <a:xfrm>
            <a:off x="0" y="0"/>
            <a:ext cx="9144000" cy="51435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iarc.who.int/pressrelease/breast-cancer-cases-and-deaths-are-projected-to-rise-globally/" TargetMode="External"/><Relationship Id="rId13" Type="http://schemas.openxmlformats.org/officeDocument/2006/relationships/hyperlink" Target="https://www.england.nhs.uk/personalisedcare/" TargetMode="External"/><Relationship Id="rId18" Type="http://schemas.openxmlformats.org/officeDocument/2006/relationships/hyperlink" Target="https://www.gov.uk/government/publications/breast-screening-consolidated-standards" TargetMode="External"/><Relationship Id="rId3" Type="http://schemas.openxmlformats.org/officeDocument/2006/relationships/hyperlink" Target="https://doi.org/10.1016/j.breast.2022.08.010" TargetMode="External"/><Relationship Id="rId21" Type="http://schemas.openxmlformats.org/officeDocument/2006/relationships/hyperlink" Target="https://www.wcrf.org/diet-activity-and-cancer/cancer-types/breast-cancer/" TargetMode="External"/><Relationship Id="rId7" Type="http://schemas.openxmlformats.org/officeDocument/2006/relationships/hyperlink" Target="https://www.iarc.who.int/news-events/global-cancer-statistics-2024-globocan-estimates/" TargetMode="External"/><Relationship Id="rId12" Type="http://schemas.openxmlformats.org/officeDocument/2006/relationships/hyperlink" Target="https://www.england.nhs.uk/cancer/" TargetMode="External"/><Relationship Id="rId17" Type="http://schemas.openxmlformats.org/officeDocument/2006/relationships/hyperlink" Target="https://www.nice.org.uk/guidance/conditions-and-diseases/cancer/breast-cancer" TargetMode="External"/><Relationship Id="rId2" Type="http://schemas.openxmlformats.org/officeDocument/2006/relationships/notesSlide" Target="../notesSlides/notesSlide16.xml"/><Relationship Id="rId16" Type="http://schemas.openxmlformats.org/officeDocument/2006/relationships/hyperlink" Target="https://www.nice.org.uk/guidance/ng101" TargetMode="External"/><Relationship Id="rId20" Type="http://schemas.openxmlformats.org/officeDocument/2006/relationships/hyperlink" Target="https://www.gov.uk/government/collections/breast-screening-programme" TargetMode="External"/><Relationship Id="rId1" Type="http://schemas.openxmlformats.org/officeDocument/2006/relationships/slideLayout" Target="../slideLayouts/slideLayout2.xml"/><Relationship Id="rId6" Type="http://schemas.openxmlformats.org/officeDocument/2006/relationships/hyperlink" Target="https://www.longtermplan.nhs.uk/" TargetMode="External"/><Relationship Id="rId11" Type="http://schemas.openxmlformats.org/officeDocument/2006/relationships/hyperlink" Target="https://www.macmillan.org.uk/" TargetMode="External"/><Relationship Id="rId24" Type="http://schemas.openxmlformats.org/officeDocument/2006/relationships/hyperlink" Target="https://jamanetwork.com/journals/jama/fullarticle/2721180" TargetMode="External"/><Relationship Id="rId5" Type="http://schemas.openxmlformats.org/officeDocument/2006/relationships/hyperlink" Target="https://www.cancerresearchuk.org/health-professional/cancer-statistics/statistics-by-cancer-type/breast-cancer" TargetMode="External"/><Relationship Id="rId15" Type="http://schemas.openxmlformats.org/officeDocument/2006/relationships/hyperlink" Target="https://www.nice.org.uk/guidance/cg164" TargetMode="External"/><Relationship Id="rId23" Type="http://schemas.openxmlformats.org/officeDocument/2006/relationships/hyperlink" Target="https://www.who.int/news-room/fact-sheets/detail/breast-cancer" TargetMode="External"/><Relationship Id="rId10" Type="http://schemas.openxmlformats.org/officeDocument/2006/relationships/hyperlink" Target="https://www.kingsfund.org.uk/publications/personalised-care" TargetMode="External"/><Relationship Id="rId19" Type="http://schemas.openxmlformats.org/officeDocument/2006/relationships/hyperlink" Target="https://doi.org/10.3322/caac.21660" TargetMode="External"/><Relationship Id="rId4" Type="http://schemas.openxmlformats.org/officeDocument/2006/relationships/hyperlink" Target="https://breastcancernow.org/about-us/our-impact/breast-cancer-facts-and-statistics/breast-cancer-in-the-uk-2025" TargetMode="External"/><Relationship Id="rId9" Type="http://schemas.openxmlformats.org/officeDocument/2006/relationships/hyperlink" Target="https://doi.org/10.1038/s41591-025-03502-3" TargetMode="External"/><Relationship Id="rId14" Type="http://schemas.openxmlformats.org/officeDocument/2006/relationships/hyperlink" Target="https://digital.nhs.uk/data-and-information/publications/statistical/cancer-services-profiles/2025-annual-update" TargetMode="External"/><Relationship Id="rId22" Type="http://schemas.openxmlformats.org/officeDocument/2006/relationships/hyperlink" Target="https://www.wcrf.org/preventing-cancer/cancer-statistics/uk-canc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496119" y="961653"/>
            <a:ext cx="8151763" cy="387548"/>
          </a:xfrm>
          <a:prstGeom prst="rect">
            <a:avLst/>
          </a:prstGeom>
          <a:noFill/>
          <a:ln/>
        </p:spPr>
        <p:txBody>
          <a:bodyPr wrap="none" lIns="0" tIns="0" rIns="0" bIns="0" rtlCol="0" anchor="t"/>
          <a:lstStyle/>
          <a:p>
            <a:pPr marL="0" indent="0" algn="l">
              <a:lnSpc>
                <a:spcPct val="104000"/>
              </a:lnSpc>
              <a:buNone/>
            </a:pPr>
            <a:r>
              <a:rPr lang="en-US" sz="2400" dirty="0">
                <a:solidFill>
                  <a:srgbClr val="030303"/>
                </a:solidFill>
                <a:latin typeface="DM Sans SemiBold" pitchFamily="34" charset="0"/>
                <a:ea typeface="DM Sans SemiBold" pitchFamily="34" charset="-122"/>
                <a:cs typeface="DM Sans SemiBold" pitchFamily="34" charset="-120"/>
              </a:rPr>
              <a:t>BREAST CANCER</a:t>
            </a:r>
            <a:endParaRPr lang="en-US" sz="2400" dirty="0"/>
          </a:p>
        </p:txBody>
      </p:sp>
      <p:sp>
        <p:nvSpPr>
          <p:cNvPr id="3" name="Text 1"/>
          <p:cNvSpPr/>
          <p:nvPr/>
        </p:nvSpPr>
        <p:spPr>
          <a:xfrm>
            <a:off x="496119" y="1398761"/>
            <a:ext cx="8151763" cy="193849"/>
          </a:xfrm>
          <a:prstGeom prst="rect">
            <a:avLst/>
          </a:prstGeom>
          <a:noFill/>
          <a:ln/>
        </p:spPr>
        <p:txBody>
          <a:bodyPr wrap="none" lIns="0" tIns="0" rIns="0" bIns="0" rtlCol="0" anchor="t"/>
          <a:lstStyle/>
          <a:p>
            <a:pPr marL="0" indent="0" algn="l">
              <a:lnSpc>
                <a:spcPct val="104000"/>
              </a:lnSpc>
              <a:buNone/>
            </a:pPr>
            <a:r>
              <a:rPr lang="en-US" sz="1200" dirty="0">
                <a:solidFill>
                  <a:srgbClr val="030303"/>
                </a:solidFill>
                <a:latin typeface="DM Sans SemiBold" pitchFamily="34" charset="0"/>
                <a:ea typeface="DM Sans SemiBold" pitchFamily="34" charset="-122"/>
                <a:cs typeface="DM Sans SemiBold" pitchFamily="34" charset="-120"/>
              </a:rPr>
              <a:t>Diagnosis, Management &amp; Personalised Care in UK Community Settings</a:t>
            </a:r>
            <a:endParaRPr lang="en-US" sz="1200" dirty="0"/>
          </a:p>
        </p:txBody>
      </p:sp>
      <p:sp>
        <p:nvSpPr>
          <p:cNvPr id="4" name="Text 2"/>
          <p:cNvSpPr/>
          <p:nvPr/>
        </p:nvSpPr>
        <p:spPr>
          <a:xfrm>
            <a:off x="496119" y="1778645"/>
            <a:ext cx="8151763" cy="2403202"/>
          </a:xfrm>
          <a:prstGeom prst="rect">
            <a:avLst/>
          </a:prstGeom>
          <a:noFill/>
          <a:ln/>
        </p:spPr>
        <p:txBody>
          <a:bodyPr wrap="square" lIns="0" tIns="0" rIns="0" bIns="0" rtlCol="0" anchor="t">
            <a:normAutofit/>
          </a:bodyPr>
          <a:lstStyle/>
          <a:p>
            <a:pPr marL="0" indent="0" algn="l">
              <a:lnSpc>
                <a:spcPct val="133000"/>
              </a:lnSpc>
              <a:spcAft>
                <a:spcPts val="1050"/>
              </a:spcAft>
              <a:buNone/>
            </a:pPr>
            <a:r>
              <a:rPr lang="en-US" sz="950" i="1" dirty="0">
                <a:solidFill>
                  <a:srgbClr val="464646"/>
                </a:solidFill>
                <a:latin typeface="Inter Medium" pitchFamily="34" charset="0"/>
                <a:ea typeface="Inter Medium" pitchFamily="34" charset="-122"/>
                <a:cs typeface="Inter Medium" pitchFamily="34" charset="-120"/>
              </a:rPr>
              <a:t>This presentation is designed for Community Nurses and Primary Care Health &amp; Social Care Professionals supporting individuals and families living with longer-term conditions.</a:t>
            </a:r>
            <a:endParaRPr lang="en-US" sz="950" dirty="0"/>
          </a:p>
          <a:p>
            <a:pPr marL="0" indent="0" algn="l">
              <a:lnSpc>
                <a:spcPct val="133000"/>
              </a:lnSpc>
              <a:spcAft>
                <a:spcPts val="1050"/>
              </a:spcAft>
              <a:buNone/>
            </a:pPr>
            <a:r>
              <a:rPr lang="en-US" sz="950" dirty="0">
                <a:solidFill>
                  <a:srgbClr val="464646"/>
                </a:solidFill>
                <a:latin typeface="Inter Medium" pitchFamily="34" charset="0"/>
                <a:ea typeface="Inter Medium" pitchFamily="34" charset="-122"/>
                <a:cs typeface="Inter Medium" pitchFamily="34" charset="-120"/>
              </a:rPr>
              <a:t>Word Document Version – Slides Content, Speaker Notes &amp; Full References</a:t>
            </a:r>
            <a:endParaRPr lang="en-US" sz="950" dirty="0"/>
          </a:p>
          <a:p>
            <a:pPr>
              <a:lnSpc>
                <a:spcPct val="133000"/>
              </a:lnSpc>
            </a:pPr>
            <a:r>
              <a:rPr lang="en-US" sz="950" b="1" dirty="0" err="1">
                <a:solidFill>
                  <a:srgbClr val="464646"/>
                </a:solidFill>
                <a:latin typeface="Inter Bold" pitchFamily="34" charset="0"/>
                <a:ea typeface="Inter Bold" pitchFamily="34" charset="-122"/>
                <a:cs typeface="Inter Bold" pitchFamily="34" charset="-120"/>
              </a:rPr>
              <a:t>Student:Tabssum</a:t>
            </a:r>
            <a:r>
              <a:rPr lang="en-US" sz="950" b="1" dirty="0">
                <a:solidFill>
                  <a:srgbClr val="464646"/>
                </a:solidFill>
                <a:latin typeface="Inter Bold" pitchFamily="34" charset="0"/>
                <a:ea typeface="Inter Bold" pitchFamily="34" charset="-122"/>
                <a:cs typeface="Inter Bold" pitchFamily="34" charset="-120"/>
              </a:rPr>
              <a:t> </a:t>
            </a:r>
            <a:r>
              <a:rPr lang="en-US" sz="950" b="1" dirty="0" err="1">
                <a:solidFill>
                  <a:srgbClr val="464646"/>
                </a:solidFill>
                <a:latin typeface="Inter Bold" pitchFamily="34" charset="0"/>
                <a:ea typeface="Inter Bold" pitchFamily="34" charset="-122"/>
                <a:cs typeface="Inter Bold" pitchFamily="34" charset="-120"/>
              </a:rPr>
              <a:t>khalifa</a:t>
            </a:r>
            <a:r>
              <a:rPr lang="en-US" sz="950" b="1" dirty="0">
                <a:solidFill>
                  <a:srgbClr val="464646"/>
                </a:solidFill>
                <a:latin typeface="Inter Bold" pitchFamily="34" charset="0"/>
                <a:ea typeface="Inter Bold" pitchFamily="34" charset="-122"/>
                <a:cs typeface="Inter Bold" pitchFamily="34" charset="-120"/>
              </a:rPr>
              <a:t> </a:t>
            </a:r>
            <a:endParaRPr lang="en-US" sz="950" dirty="0"/>
          </a:p>
          <a:p>
            <a:pPr>
              <a:lnSpc>
                <a:spcPct val="133000"/>
              </a:lnSpc>
            </a:pPr>
            <a:r>
              <a:rPr lang="en-US" sz="950" dirty="0">
                <a:solidFill>
                  <a:srgbClr val="464646"/>
                </a:solidFill>
                <a:latin typeface="Inter Medium" pitchFamily="34" charset="0"/>
                <a:ea typeface="Inter Medium" pitchFamily="34" charset="-122"/>
                <a:cs typeface="Inter Medium" pitchFamily="34" charset="-120"/>
              </a:rPr>
              <a:t>Student </a:t>
            </a:r>
            <a:r>
              <a:rPr lang="en-US" sz="950" dirty="0">
                <a:solidFill>
                  <a:srgbClr val="464646"/>
                </a:solidFill>
                <a:latin typeface="Inter Medium" pitchFamily="34" charset="0"/>
                <a:ea typeface="Inter Medium" pitchFamily="34" charset="-122"/>
                <a:cs typeface="Inter Medium" pitchFamily="34" charset="-120"/>
              </a:rPr>
              <a:t>ID:2513494</a:t>
            </a:r>
            <a:endParaRPr lang="en-US" sz="950" dirty="0"/>
          </a:p>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Module: LCHS7003 – Community Care and Management of Longer-term Conditions</a:t>
            </a:r>
            <a:endParaRPr lang="en-US" sz="950" dirty="0"/>
          </a:p>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Lecturer: Dr Aishat Bakre</a:t>
            </a:r>
            <a:endParaRPr lang="en-US" sz="950" dirty="0"/>
          </a:p>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Assignment: Component 2 – Individual Presentation (15 minutes)</a:t>
            </a:r>
            <a:endParaRPr lang="en-US" sz="950" dirty="0"/>
          </a:p>
          <a:p>
            <a:pPr marL="0" indent="0" algn="l">
              <a:lnSpc>
                <a:spcPct val="133000"/>
              </a:lnSpc>
              <a:spcAft>
                <a:spcPts val="1050"/>
              </a:spcAft>
              <a:buNone/>
            </a:pPr>
            <a:r>
              <a:rPr lang="en-US" sz="950" dirty="0">
                <a:solidFill>
                  <a:srgbClr val="464646"/>
                </a:solidFill>
                <a:latin typeface="Inter Medium" pitchFamily="34" charset="0"/>
                <a:ea typeface="Inter Medium" pitchFamily="34" charset="-122"/>
                <a:cs typeface="Inter Medium" pitchFamily="34" charset="-120"/>
              </a:rPr>
              <a:t>Submission: July 2026</a:t>
            </a:r>
            <a:endParaRPr lang="en-US" sz="950" dirty="0"/>
          </a:p>
          <a:p>
            <a:pPr marL="0" indent="0" algn="l">
              <a:lnSpc>
                <a:spcPct val="133000"/>
              </a:lnSpc>
              <a:buNone/>
            </a:pPr>
            <a:r>
              <a:rPr lang="en-US" sz="950" i="1" dirty="0">
                <a:solidFill>
                  <a:srgbClr val="464646"/>
                </a:solidFill>
                <a:latin typeface="Inter Medium" pitchFamily="34" charset="0"/>
                <a:ea typeface="Inter Medium" pitchFamily="34" charset="-122"/>
                <a:cs typeface="Inter Medium" pitchFamily="34" charset="-120"/>
              </a:rPr>
              <a:t>Level 7 – MSc Public Health and Social Care in Practice</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110207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030303"/>
                </a:solidFill>
                <a:latin typeface="DM Sans SemiBold" pitchFamily="34" charset="0"/>
                <a:ea typeface="DM Sans SemiBold" pitchFamily="34" charset="-122"/>
                <a:cs typeface="DM Sans SemiBold" pitchFamily="34" charset="-120"/>
              </a:rPr>
              <a:t>Slide 3: Overview of Breast Cancer – Definition, Symptoms &amp; Aetiology</a:t>
            </a:r>
            <a:endParaRPr lang="en-US" sz="2400" dirty="0"/>
          </a:p>
        </p:txBody>
      </p:sp>
      <p:sp>
        <p:nvSpPr>
          <p:cNvPr id="3" name="Shape 1"/>
          <p:cNvSpPr/>
          <p:nvPr/>
        </p:nvSpPr>
        <p:spPr>
          <a:xfrm>
            <a:off x="496119" y="2125191"/>
            <a:ext cx="279053" cy="279053"/>
          </a:xfrm>
          <a:prstGeom prst="roundRect">
            <a:avLst>
              <a:gd name="adj" fmla="val 6668"/>
            </a:avLst>
          </a:prstGeom>
          <a:solidFill>
            <a:srgbClr val="F2EEEE"/>
          </a:solidFill>
          <a:ln/>
        </p:spPr>
      </p:sp>
      <p:sp>
        <p:nvSpPr>
          <p:cNvPr id="4" name="Text 2"/>
          <p:cNvSpPr/>
          <p:nvPr/>
        </p:nvSpPr>
        <p:spPr>
          <a:xfrm>
            <a:off x="899145" y="2165449"/>
            <a:ext cx="3595315"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Breast cancer is a heterogeneous malignant neoplasm arising from breast epithelial cells, most commonly invasive ductal carcinoma; classified by hormone receptor (ER/PR) and HER2 status, stage and grade (NICE NG101, 2025).</a:t>
            </a:r>
            <a:endParaRPr lang="en-US" sz="950" dirty="0"/>
          </a:p>
        </p:txBody>
      </p:sp>
      <p:sp>
        <p:nvSpPr>
          <p:cNvPr id="5" name="Shape 3"/>
          <p:cNvSpPr/>
          <p:nvPr/>
        </p:nvSpPr>
        <p:spPr>
          <a:xfrm>
            <a:off x="4649465" y="2125191"/>
            <a:ext cx="279053" cy="279053"/>
          </a:xfrm>
          <a:prstGeom prst="roundRect">
            <a:avLst>
              <a:gd name="adj" fmla="val 6668"/>
            </a:avLst>
          </a:prstGeom>
          <a:solidFill>
            <a:srgbClr val="F2EEEE"/>
          </a:solidFill>
          <a:ln/>
        </p:spPr>
      </p:sp>
      <p:sp>
        <p:nvSpPr>
          <p:cNvPr id="6" name="Text 4"/>
          <p:cNvSpPr/>
          <p:nvPr/>
        </p:nvSpPr>
        <p:spPr>
          <a:xfrm>
            <a:off x="5052492" y="2165449"/>
            <a:ext cx="3595390"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Key symptoms include a painless or painful lump, nipple inversion/retraction/discharge, skin dimpling (peau d'orange), persistent unilateral breast pain and palpable axillary nodes (Cancer Research UK, 2025).</a:t>
            </a:r>
            <a:endParaRPr lang="en-US" sz="950" dirty="0"/>
          </a:p>
        </p:txBody>
      </p:sp>
      <p:sp>
        <p:nvSpPr>
          <p:cNvPr id="7" name="Shape 5"/>
          <p:cNvSpPr/>
          <p:nvPr/>
        </p:nvSpPr>
        <p:spPr>
          <a:xfrm>
            <a:off x="496119" y="3207321"/>
            <a:ext cx="279053" cy="279053"/>
          </a:xfrm>
          <a:prstGeom prst="roundRect">
            <a:avLst>
              <a:gd name="adj" fmla="val 6668"/>
            </a:avLst>
          </a:prstGeom>
          <a:solidFill>
            <a:srgbClr val="F2EEEE"/>
          </a:solidFill>
          <a:ln/>
        </p:spPr>
      </p:sp>
      <p:sp>
        <p:nvSpPr>
          <p:cNvPr id="8" name="Text 6"/>
          <p:cNvSpPr/>
          <p:nvPr/>
        </p:nvSpPr>
        <p:spPr>
          <a:xfrm>
            <a:off x="899145" y="3247579"/>
            <a:ext cx="3595315"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Non-modifiable aetiological factors: female sex, advancing age (peak 50–70 years), family history, BRCA1/BRCA2 mutations, dense breasts and prior thoracic radiotherapy (WHO, 2024; NICE, 2025).</a:t>
            </a:r>
            <a:endParaRPr lang="en-US" sz="950" dirty="0"/>
          </a:p>
        </p:txBody>
      </p:sp>
      <p:sp>
        <p:nvSpPr>
          <p:cNvPr id="9" name="Shape 7"/>
          <p:cNvSpPr/>
          <p:nvPr/>
        </p:nvSpPr>
        <p:spPr>
          <a:xfrm>
            <a:off x="4649465" y="3207321"/>
            <a:ext cx="279053" cy="279053"/>
          </a:xfrm>
          <a:prstGeom prst="roundRect">
            <a:avLst>
              <a:gd name="adj" fmla="val 6668"/>
            </a:avLst>
          </a:prstGeom>
          <a:solidFill>
            <a:srgbClr val="F2EEEE"/>
          </a:solidFill>
          <a:ln/>
        </p:spPr>
      </p:sp>
      <p:sp>
        <p:nvSpPr>
          <p:cNvPr id="10" name="Text 8"/>
          <p:cNvSpPr/>
          <p:nvPr/>
        </p:nvSpPr>
        <p:spPr>
          <a:xfrm>
            <a:off x="5052492" y="3247579"/>
            <a:ext cx="3595390"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Modifiable risk factors include excess alcohol intake, obesity (post-menopausal), physical inactivity, combined HRT use, late age at first birth and not breastfeeding (WCRF, 2024; NHS England, 2025).</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96119" y="964778"/>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030303"/>
                </a:solidFill>
                <a:latin typeface="DM Sans SemiBold" pitchFamily="34" charset="0"/>
                <a:ea typeface="DM Sans SemiBold" pitchFamily="34" charset="-122"/>
                <a:cs typeface="DM Sans SemiBold" pitchFamily="34" charset="-120"/>
              </a:rPr>
              <a:t>Slide 4: Prevalence of Breast Cancer in the UK and Worldwide</a:t>
            </a:r>
            <a:endParaRPr lang="en-US" sz="2400" dirty="0"/>
          </a:p>
        </p:txBody>
      </p:sp>
      <p:sp>
        <p:nvSpPr>
          <p:cNvPr id="3" name="Shape 1"/>
          <p:cNvSpPr/>
          <p:nvPr/>
        </p:nvSpPr>
        <p:spPr>
          <a:xfrm>
            <a:off x="406822" y="1925910"/>
            <a:ext cx="4103191" cy="2252737"/>
          </a:xfrm>
          <a:prstGeom prst="roundRect">
            <a:avLst>
              <a:gd name="adj" fmla="val 826"/>
            </a:avLst>
          </a:prstGeom>
          <a:solidFill>
            <a:srgbClr val="1C9770"/>
          </a:solidFill>
          <a:ln/>
        </p:spPr>
      </p:sp>
      <p:sp>
        <p:nvSpPr>
          <p:cNvPr id="4" name="Text 2"/>
          <p:cNvSpPr/>
          <p:nvPr/>
        </p:nvSpPr>
        <p:spPr>
          <a:xfrm>
            <a:off x="530796" y="2049884"/>
            <a:ext cx="3855244" cy="193849"/>
          </a:xfrm>
          <a:prstGeom prst="rect">
            <a:avLst/>
          </a:prstGeom>
          <a:noFill/>
          <a:ln/>
        </p:spPr>
        <p:txBody>
          <a:bodyPr wrap="none" lIns="0" tIns="0" rIns="0" bIns="0" rtlCol="0" anchor="t"/>
          <a:lstStyle/>
          <a:p>
            <a:pPr marL="0" indent="0" algn="l">
              <a:lnSpc>
                <a:spcPct val="104000"/>
              </a:lnSpc>
              <a:buNone/>
            </a:pPr>
            <a:r>
              <a:rPr lang="en-US" sz="1200" dirty="0">
                <a:solidFill>
                  <a:srgbClr val="030303"/>
                </a:solidFill>
                <a:latin typeface="DM Sans SemiBold" pitchFamily="34" charset="0"/>
                <a:ea typeface="DM Sans SemiBold" pitchFamily="34" charset="-122"/>
                <a:cs typeface="DM Sans SemiBold" pitchFamily="34" charset="-120"/>
              </a:rPr>
              <a:t>United Kingdom</a:t>
            </a:r>
            <a:endParaRPr lang="en-US" sz="1200" dirty="0"/>
          </a:p>
        </p:txBody>
      </p:sp>
      <p:sp>
        <p:nvSpPr>
          <p:cNvPr id="5" name="Text 3"/>
          <p:cNvSpPr/>
          <p:nvPr/>
        </p:nvSpPr>
        <p:spPr>
          <a:xfrm>
            <a:off x="530796" y="2367707"/>
            <a:ext cx="3855244" cy="1699320"/>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000000"/>
                </a:solidFill>
                <a:latin typeface="Inter Medium" pitchFamily="34" charset="0"/>
                <a:ea typeface="Inter Medium" pitchFamily="34" charset="-122"/>
                <a:cs typeface="Inter Medium" pitchFamily="34" charset="-120"/>
              </a:rPr>
              <a:t>Breast cancer is the most common cancer in women with ~55,000–60,763 new cases annually and ~11,500 deaths; 1 in 7 women will develop it in their lifetime (Breast Cancer Now, 2025; WCRF, 2025).</a:t>
            </a:r>
            <a:endParaRPr lang="en-US" sz="950" dirty="0"/>
          </a:p>
          <a:p>
            <a:pPr marL="0" indent="0" algn="l">
              <a:lnSpc>
                <a:spcPct val="133000"/>
              </a:lnSpc>
              <a:buNone/>
            </a:pPr>
            <a:r>
              <a:rPr lang="en-US" sz="950" dirty="0">
                <a:solidFill>
                  <a:srgbClr val="000000"/>
                </a:solidFill>
                <a:latin typeface="Inter Medium" pitchFamily="34" charset="0"/>
                <a:ea typeface="Inter Medium" pitchFamily="34" charset="-122"/>
                <a:cs typeface="Inter Medium" pitchFamily="34" charset="-120"/>
              </a:rPr>
              <a:t>Approximately 80% of UK cases occur in women over 50; survival rates have improved significantly with ~85–87% 5-year net survival due to earlier detection and better treatments (Cancer Research UK, 2025).</a:t>
            </a:r>
            <a:endParaRPr lang="en-US" sz="950" dirty="0"/>
          </a:p>
        </p:txBody>
      </p:sp>
      <p:sp>
        <p:nvSpPr>
          <p:cNvPr id="6" name="Text 4"/>
          <p:cNvSpPr/>
          <p:nvPr/>
        </p:nvSpPr>
        <p:spPr>
          <a:xfrm>
            <a:off x="4728046" y="2049884"/>
            <a:ext cx="3924598" cy="193849"/>
          </a:xfrm>
          <a:prstGeom prst="rect">
            <a:avLst/>
          </a:prstGeom>
          <a:noFill/>
          <a:ln/>
        </p:spPr>
        <p:txBody>
          <a:bodyPr wrap="none" lIns="0" tIns="0" rIns="0" bIns="0" rtlCol="0" anchor="t"/>
          <a:lstStyle/>
          <a:p>
            <a:pPr marL="0" indent="0" algn="l">
              <a:lnSpc>
                <a:spcPct val="104000"/>
              </a:lnSpc>
              <a:buNone/>
            </a:pPr>
            <a:r>
              <a:rPr lang="en-US" sz="1200" dirty="0">
                <a:solidFill>
                  <a:srgbClr val="030303"/>
                </a:solidFill>
                <a:latin typeface="DM Sans SemiBold" pitchFamily="34" charset="0"/>
                <a:ea typeface="DM Sans SemiBold" pitchFamily="34" charset="-122"/>
                <a:cs typeface="DM Sans SemiBold" pitchFamily="34" charset="-120"/>
              </a:rPr>
              <a:t>Global</a:t>
            </a:r>
            <a:endParaRPr lang="en-US" sz="1200" dirty="0"/>
          </a:p>
        </p:txBody>
      </p:sp>
      <p:sp>
        <p:nvSpPr>
          <p:cNvPr id="7" name="Text 5"/>
          <p:cNvSpPr/>
          <p:nvPr/>
        </p:nvSpPr>
        <p:spPr>
          <a:xfrm>
            <a:off x="4728046" y="2367707"/>
            <a:ext cx="3924598" cy="1302395"/>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464646"/>
                </a:solidFill>
                <a:latin typeface="Inter Medium" pitchFamily="34" charset="0"/>
                <a:ea typeface="Inter Medium" pitchFamily="34" charset="-122"/>
                <a:cs typeface="Inter Medium" pitchFamily="34" charset="-120"/>
              </a:rPr>
              <a:t>Estimated 2.3 million new cases and 670,000 deaths annually; it is the most common cancer among women worldwide and second most common cancer overall (IARC GLOBOCAN, 2025).</a:t>
            </a:r>
            <a:endParaRPr lang="en-US" sz="950" dirty="0"/>
          </a:p>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Projections indicate 3.2 million new cases and 1.1 million deaths globally by 2050, with disproportionate increases in low- and middle-income countries (IARC, 2025).</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359643"/>
            <a:ext cx="4722763" cy="726728"/>
          </a:xfrm>
          <a:prstGeom prst="rect">
            <a:avLst/>
          </a:prstGeom>
          <a:noFill/>
          <a:ln/>
        </p:spPr>
        <p:txBody>
          <a:bodyPr wrap="square" lIns="0" tIns="0" rIns="0" bIns="0" rtlCol="0" anchor="t">
            <a:normAutofit/>
          </a:bodyPr>
          <a:lstStyle/>
          <a:p>
            <a:pPr marL="0" indent="0" algn="l">
              <a:lnSpc>
                <a:spcPct val="104000"/>
              </a:lnSpc>
              <a:buNone/>
            </a:pPr>
            <a:r>
              <a:rPr lang="en-US" sz="2250" dirty="0">
                <a:solidFill>
                  <a:srgbClr val="030303"/>
                </a:solidFill>
                <a:latin typeface="DM Sans SemiBold" pitchFamily="34" charset="0"/>
                <a:ea typeface="DM Sans SemiBold" pitchFamily="34" charset="-122"/>
                <a:cs typeface="DM Sans SemiBold" pitchFamily="34" charset="-120"/>
              </a:rPr>
              <a:t>Slide 5: Economic and Social Burden of Breast Cancer</a:t>
            </a:r>
            <a:endParaRPr lang="en-US" sz="2250" dirty="0"/>
          </a:p>
        </p:txBody>
      </p:sp>
      <p:sp>
        <p:nvSpPr>
          <p:cNvPr id="4" name="Shape 1"/>
          <p:cNvSpPr/>
          <p:nvPr/>
        </p:nvSpPr>
        <p:spPr>
          <a:xfrm>
            <a:off x="3925119" y="1249859"/>
            <a:ext cx="4722763" cy="801737"/>
          </a:xfrm>
          <a:prstGeom prst="roundRect">
            <a:avLst>
              <a:gd name="adj" fmla="val 2176"/>
            </a:avLst>
          </a:prstGeom>
          <a:solidFill>
            <a:srgbClr val="FFFFFF"/>
          </a:solidFill>
          <a:ln w="14288">
            <a:solidFill>
              <a:srgbClr val="D8D4D4"/>
            </a:solidFill>
            <a:prstDash val="solid"/>
          </a:ln>
        </p:spPr>
      </p:sp>
      <p:sp>
        <p:nvSpPr>
          <p:cNvPr id="5" name="Text 2"/>
          <p:cNvSpPr/>
          <p:nvPr/>
        </p:nvSpPr>
        <p:spPr>
          <a:xfrm>
            <a:off x="4055641" y="1380381"/>
            <a:ext cx="4461718" cy="540693"/>
          </a:xfrm>
          <a:prstGeom prst="rect">
            <a:avLst/>
          </a:prstGeom>
          <a:noFill/>
          <a:ln/>
        </p:spPr>
        <p:txBody>
          <a:bodyPr wrap="square" lIns="0" tIns="0" rIns="0" bIns="0" rtlCol="0" anchor="t">
            <a:normAutofit/>
          </a:bodyPr>
          <a:lstStyle/>
          <a:p>
            <a:pPr marL="0" indent="0" algn="l">
              <a:lnSpc>
                <a:spcPct val="129000"/>
              </a:lnSpc>
              <a:buNone/>
            </a:pPr>
            <a:r>
              <a:rPr lang="en-US" sz="900" dirty="0">
                <a:solidFill>
                  <a:srgbClr val="464646"/>
                </a:solidFill>
                <a:latin typeface="Inter Medium" pitchFamily="34" charset="0"/>
                <a:ea typeface="Inter Medium" pitchFamily="34" charset="-122"/>
                <a:cs typeface="Inter Medium" pitchFamily="34" charset="-120"/>
              </a:rPr>
              <a:t>Economic cost to the UK economy estimated at £3.2 billion in 2025, rising to £3.9–£4.3 billion by 2050 through direct healthcare costs, lost productivity and informal caregiving (Breast Cancer Now, 2025).</a:t>
            </a:r>
            <a:endParaRPr lang="en-US" sz="900" dirty="0"/>
          </a:p>
        </p:txBody>
      </p:sp>
      <p:sp>
        <p:nvSpPr>
          <p:cNvPr id="6" name="Shape 3"/>
          <p:cNvSpPr/>
          <p:nvPr/>
        </p:nvSpPr>
        <p:spPr>
          <a:xfrm>
            <a:off x="3925119" y="2160612"/>
            <a:ext cx="4722763" cy="801737"/>
          </a:xfrm>
          <a:prstGeom prst="roundRect">
            <a:avLst>
              <a:gd name="adj" fmla="val 2176"/>
            </a:avLst>
          </a:prstGeom>
          <a:solidFill>
            <a:srgbClr val="FFFFFF"/>
          </a:solidFill>
          <a:ln w="14288">
            <a:solidFill>
              <a:srgbClr val="D8D4D4"/>
            </a:solidFill>
            <a:prstDash val="solid"/>
          </a:ln>
        </p:spPr>
      </p:sp>
      <p:sp>
        <p:nvSpPr>
          <p:cNvPr id="7" name="Text 4"/>
          <p:cNvSpPr/>
          <p:nvPr/>
        </p:nvSpPr>
        <p:spPr>
          <a:xfrm>
            <a:off x="4055641" y="2291135"/>
            <a:ext cx="4461718" cy="540693"/>
          </a:xfrm>
          <a:prstGeom prst="rect">
            <a:avLst/>
          </a:prstGeom>
          <a:noFill/>
          <a:ln/>
        </p:spPr>
        <p:txBody>
          <a:bodyPr wrap="square" lIns="0" tIns="0" rIns="0" bIns="0" rtlCol="0" anchor="t">
            <a:normAutofit/>
          </a:bodyPr>
          <a:lstStyle/>
          <a:p>
            <a:pPr marL="0" indent="0" algn="l">
              <a:lnSpc>
                <a:spcPct val="129000"/>
              </a:lnSpc>
              <a:buNone/>
            </a:pPr>
            <a:r>
              <a:rPr lang="en-US" sz="900" dirty="0">
                <a:solidFill>
                  <a:srgbClr val="464646"/>
                </a:solidFill>
                <a:latin typeface="Inter Medium" pitchFamily="34" charset="0"/>
                <a:ea typeface="Inter Medium" pitchFamily="34" charset="-122"/>
                <a:cs typeface="Inter Medium" pitchFamily="34" charset="-120"/>
              </a:rPr>
              <a:t>Wider wellbeing costs reach £20.2 billion annually, encompassing quality-of-life impacts, mental health burden and lost earnings for patients and families (Breast Cancer Now, 2025).</a:t>
            </a:r>
            <a:endParaRPr lang="en-US" sz="900" dirty="0"/>
          </a:p>
        </p:txBody>
      </p:sp>
      <p:sp>
        <p:nvSpPr>
          <p:cNvPr id="8" name="Shape 5"/>
          <p:cNvSpPr/>
          <p:nvPr/>
        </p:nvSpPr>
        <p:spPr>
          <a:xfrm>
            <a:off x="3925119" y="3071366"/>
            <a:ext cx="4722763" cy="801737"/>
          </a:xfrm>
          <a:prstGeom prst="roundRect">
            <a:avLst>
              <a:gd name="adj" fmla="val 2176"/>
            </a:avLst>
          </a:prstGeom>
          <a:solidFill>
            <a:srgbClr val="FFFFFF"/>
          </a:solidFill>
          <a:ln w="14288">
            <a:solidFill>
              <a:srgbClr val="D8D4D4"/>
            </a:solidFill>
            <a:prstDash val="solid"/>
          </a:ln>
        </p:spPr>
      </p:sp>
      <p:sp>
        <p:nvSpPr>
          <p:cNvPr id="9" name="Text 6"/>
          <p:cNvSpPr/>
          <p:nvPr/>
        </p:nvSpPr>
        <p:spPr>
          <a:xfrm>
            <a:off x="4055641" y="3201888"/>
            <a:ext cx="4461718" cy="540693"/>
          </a:xfrm>
          <a:prstGeom prst="rect">
            <a:avLst/>
          </a:prstGeom>
          <a:noFill/>
          <a:ln/>
        </p:spPr>
        <p:txBody>
          <a:bodyPr wrap="square" lIns="0" tIns="0" rIns="0" bIns="0" rtlCol="0" anchor="t">
            <a:normAutofit/>
          </a:bodyPr>
          <a:lstStyle/>
          <a:p>
            <a:pPr marL="0" indent="0" algn="l">
              <a:lnSpc>
                <a:spcPct val="129000"/>
              </a:lnSpc>
              <a:buNone/>
            </a:pPr>
            <a:r>
              <a:rPr lang="en-US" sz="900" dirty="0">
                <a:solidFill>
                  <a:srgbClr val="464646"/>
                </a:solidFill>
                <a:latin typeface="Inter Medium" pitchFamily="34" charset="0"/>
                <a:ea typeface="Inter Medium" pitchFamily="34" charset="-122"/>
                <a:cs typeface="Inter Medium" pitchFamily="34" charset="-120"/>
              </a:rPr>
              <a:t>Social burden includes high psychological morbidity; up to 50% of patients experience anxiety, depression or fear of recurrence, significantly affecting relationships, work and family dynamics (Macmillan, 2024).</a:t>
            </a:r>
            <a:endParaRPr lang="en-US" sz="900" dirty="0"/>
          </a:p>
        </p:txBody>
      </p:sp>
      <p:sp>
        <p:nvSpPr>
          <p:cNvPr id="10" name="Shape 7"/>
          <p:cNvSpPr/>
          <p:nvPr/>
        </p:nvSpPr>
        <p:spPr>
          <a:xfrm>
            <a:off x="3925119" y="3982120"/>
            <a:ext cx="4722763" cy="801737"/>
          </a:xfrm>
          <a:prstGeom prst="roundRect">
            <a:avLst>
              <a:gd name="adj" fmla="val 2176"/>
            </a:avLst>
          </a:prstGeom>
          <a:solidFill>
            <a:srgbClr val="FFFFFF"/>
          </a:solidFill>
          <a:ln w="14288">
            <a:solidFill>
              <a:srgbClr val="D8D4D4"/>
            </a:solidFill>
            <a:prstDash val="solid"/>
          </a:ln>
        </p:spPr>
      </p:sp>
      <p:sp>
        <p:nvSpPr>
          <p:cNvPr id="11" name="Text 8"/>
          <p:cNvSpPr/>
          <p:nvPr/>
        </p:nvSpPr>
        <p:spPr>
          <a:xfrm>
            <a:off x="4055641" y="4112642"/>
            <a:ext cx="4461718" cy="540693"/>
          </a:xfrm>
          <a:prstGeom prst="rect">
            <a:avLst/>
          </a:prstGeom>
          <a:noFill/>
          <a:ln/>
        </p:spPr>
        <p:txBody>
          <a:bodyPr wrap="square" lIns="0" tIns="0" rIns="0" bIns="0" rtlCol="0" anchor="t">
            <a:normAutofit/>
          </a:bodyPr>
          <a:lstStyle/>
          <a:p>
            <a:pPr marL="0" indent="0" algn="l">
              <a:lnSpc>
                <a:spcPct val="129000"/>
              </a:lnSpc>
              <a:buNone/>
            </a:pPr>
            <a:r>
              <a:rPr lang="en-US" sz="900" dirty="0">
                <a:solidFill>
                  <a:srgbClr val="464646"/>
                </a:solidFill>
                <a:latin typeface="Inter Medium" pitchFamily="34" charset="0"/>
                <a:ea typeface="Inter Medium" pitchFamily="34" charset="-122"/>
                <a:cs typeface="Inter Medium" pitchFamily="34" charset="-120"/>
              </a:rPr>
              <a:t>Persistent inequalities exist: later presentation, lower screening uptake and poorer outcomes in deprived areas and among some ethnic minority groups (NHS England, 2025; UKHSA, 2024).</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356667"/>
            <a:ext cx="4722763" cy="702618"/>
          </a:xfrm>
          <a:prstGeom prst="rect">
            <a:avLst/>
          </a:prstGeom>
          <a:noFill/>
          <a:ln/>
        </p:spPr>
        <p:txBody>
          <a:bodyPr wrap="square" lIns="0" tIns="0" rIns="0" bIns="0" rtlCol="0" anchor="t">
            <a:normAutofit/>
          </a:bodyPr>
          <a:lstStyle/>
          <a:p>
            <a:pPr marL="0" indent="0" algn="l">
              <a:lnSpc>
                <a:spcPct val="104000"/>
              </a:lnSpc>
              <a:buNone/>
            </a:pPr>
            <a:r>
              <a:rPr lang="en-US" sz="2200" dirty="0">
                <a:solidFill>
                  <a:srgbClr val="030303"/>
                </a:solidFill>
                <a:latin typeface="DM Sans SemiBold" pitchFamily="34" charset="0"/>
                <a:ea typeface="DM Sans SemiBold" pitchFamily="34" charset="-122"/>
                <a:cs typeface="DM Sans SemiBold" pitchFamily="34" charset="-120"/>
              </a:rPr>
              <a:t>Slide 6: Diagnosis and Initial Assessment of Breast Cancer</a:t>
            </a:r>
            <a:endParaRPr lang="en-US" sz="2200" dirty="0"/>
          </a:p>
        </p:txBody>
      </p:sp>
      <p:sp>
        <p:nvSpPr>
          <p:cNvPr id="4" name="Text 1"/>
          <p:cNvSpPr/>
          <p:nvPr/>
        </p:nvSpPr>
        <p:spPr>
          <a:xfrm>
            <a:off x="3925119" y="1212056"/>
            <a:ext cx="224805" cy="140494"/>
          </a:xfrm>
          <a:prstGeom prst="rect">
            <a:avLst/>
          </a:prstGeom>
          <a:noFill/>
          <a:ln/>
        </p:spPr>
        <p:txBody>
          <a:bodyPr wrap="none" lIns="0" tIns="0" rIns="0" bIns="0" rtlCol="0" anchor="ctr"/>
          <a:lstStyle/>
          <a:p>
            <a:pPr marL="0" indent="0" algn="l">
              <a:lnSpc>
                <a:spcPct val="100000"/>
              </a:lnSpc>
              <a:buNone/>
            </a:pPr>
            <a:r>
              <a:rPr lang="en-US" sz="850" dirty="0">
                <a:solidFill>
                  <a:srgbClr val="464646"/>
                </a:solidFill>
                <a:latin typeface="DM Sans Light" pitchFamily="34" charset="0"/>
                <a:ea typeface="DM Sans Light" pitchFamily="34" charset="-122"/>
                <a:cs typeface="DM Sans Light" pitchFamily="34" charset="-120"/>
              </a:rPr>
              <a:t>01</a:t>
            </a:r>
            <a:endParaRPr lang="en-US" sz="850" dirty="0"/>
          </a:p>
        </p:txBody>
      </p:sp>
      <p:sp>
        <p:nvSpPr>
          <p:cNvPr id="5" name="Shape 2"/>
          <p:cNvSpPr/>
          <p:nvPr/>
        </p:nvSpPr>
        <p:spPr>
          <a:xfrm>
            <a:off x="3925119" y="1388790"/>
            <a:ext cx="4722763" cy="14288"/>
          </a:xfrm>
          <a:prstGeom prst="rect">
            <a:avLst/>
          </a:prstGeom>
          <a:solidFill>
            <a:srgbClr val="1C9770"/>
          </a:solidFill>
          <a:ln/>
        </p:spPr>
      </p:sp>
      <p:sp>
        <p:nvSpPr>
          <p:cNvPr id="6" name="Text 3"/>
          <p:cNvSpPr/>
          <p:nvPr/>
        </p:nvSpPr>
        <p:spPr>
          <a:xfrm>
            <a:off x="3925119" y="1473547"/>
            <a:ext cx="4722763" cy="514350"/>
          </a:xfrm>
          <a:prstGeom prst="rect">
            <a:avLst/>
          </a:prstGeom>
          <a:noFill/>
          <a:ln/>
        </p:spPr>
        <p:txBody>
          <a:bodyPr wrap="square" lIns="0" tIns="0" rIns="0" bIns="0" rtlCol="0" anchor="t">
            <a:normAutofit/>
          </a:bodyPr>
          <a:lstStyle/>
          <a:p>
            <a:pPr marL="0" indent="0" algn="l">
              <a:lnSpc>
                <a:spcPct val="127000"/>
              </a:lnSpc>
              <a:buNone/>
            </a:pPr>
            <a:r>
              <a:rPr lang="en-US" sz="850" dirty="0">
                <a:solidFill>
                  <a:srgbClr val="464646"/>
                </a:solidFill>
                <a:latin typeface="Inter Medium" pitchFamily="34" charset="0"/>
                <a:ea typeface="Inter Medium" pitchFamily="34" charset="-122"/>
                <a:cs typeface="Inter Medium" pitchFamily="34" charset="-120"/>
              </a:rPr>
              <a:t>NICE (2025) NG101 recommends urgent suspected cancer pathway referral for any breast lump or suspicious symptoms, with first appointment within 14 days and diagnosis within 28 days where possible.</a:t>
            </a:r>
            <a:endParaRPr lang="en-US" sz="850" dirty="0"/>
          </a:p>
        </p:txBody>
      </p:sp>
      <p:sp>
        <p:nvSpPr>
          <p:cNvPr id="7" name="Text 4"/>
          <p:cNvSpPr/>
          <p:nvPr/>
        </p:nvSpPr>
        <p:spPr>
          <a:xfrm>
            <a:off x="3925119" y="2174081"/>
            <a:ext cx="224805" cy="140494"/>
          </a:xfrm>
          <a:prstGeom prst="rect">
            <a:avLst/>
          </a:prstGeom>
          <a:noFill/>
          <a:ln/>
        </p:spPr>
        <p:txBody>
          <a:bodyPr wrap="none" lIns="0" tIns="0" rIns="0" bIns="0" rtlCol="0" anchor="ctr"/>
          <a:lstStyle/>
          <a:p>
            <a:pPr marL="0" indent="0" algn="l">
              <a:lnSpc>
                <a:spcPct val="100000"/>
              </a:lnSpc>
              <a:buNone/>
            </a:pPr>
            <a:r>
              <a:rPr lang="en-US" sz="850" dirty="0">
                <a:solidFill>
                  <a:srgbClr val="464646"/>
                </a:solidFill>
                <a:latin typeface="DM Sans Light" pitchFamily="34" charset="0"/>
                <a:ea typeface="DM Sans Light" pitchFamily="34" charset="-122"/>
                <a:cs typeface="DM Sans Light" pitchFamily="34" charset="-120"/>
              </a:rPr>
              <a:t>02</a:t>
            </a:r>
            <a:endParaRPr lang="en-US" sz="850" dirty="0"/>
          </a:p>
        </p:txBody>
      </p:sp>
      <p:sp>
        <p:nvSpPr>
          <p:cNvPr id="8" name="Shape 5"/>
          <p:cNvSpPr/>
          <p:nvPr/>
        </p:nvSpPr>
        <p:spPr>
          <a:xfrm>
            <a:off x="3925119" y="2350815"/>
            <a:ext cx="4722763" cy="14288"/>
          </a:xfrm>
          <a:prstGeom prst="rect">
            <a:avLst/>
          </a:prstGeom>
          <a:solidFill>
            <a:srgbClr val="1C9770"/>
          </a:solidFill>
          <a:ln/>
        </p:spPr>
      </p:sp>
      <p:sp>
        <p:nvSpPr>
          <p:cNvPr id="9" name="Text 6"/>
          <p:cNvSpPr/>
          <p:nvPr/>
        </p:nvSpPr>
        <p:spPr>
          <a:xfrm>
            <a:off x="3925119" y="2435572"/>
            <a:ext cx="4722763" cy="514350"/>
          </a:xfrm>
          <a:prstGeom prst="rect">
            <a:avLst/>
          </a:prstGeom>
          <a:noFill/>
          <a:ln/>
        </p:spPr>
        <p:txBody>
          <a:bodyPr wrap="square" lIns="0" tIns="0" rIns="0" bIns="0" rtlCol="0" anchor="t">
            <a:normAutofit/>
          </a:bodyPr>
          <a:lstStyle/>
          <a:p>
            <a:pPr marL="0" indent="0" algn="l">
              <a:lnSpc>
                <a:spcPct val="127000"/>
              </a:lnSpc>
              <a:buNone/>
            </a:pPr>
            <a:r>
              <a:rPr lang="en-US" sz="850" dirty="0">
                <a:solidFill>
                  <a:srgbClr val="464646"/>
                </a:solidFill>
                <a:latin typeface="Inter Medium" pitchFamily="34" charset="0"/>
                <a:ea typeface="Inter Medium" pitchFamily="34" charset="-122"/>
                <a:cs typeface="Inter Medium" pitchFamily="34" charset="-120"/>
              </a:rPr>
              <a:t>Triple assessment is gold standard: thorough clinical history and examination, imaging (mammography ± ultrasound; MRI in selected cases) and image-guided core needle biopsy for histology and biomarker profiling (NICE NG101, 2025).</a:t>
            </a:r>
            <a:endParaRPr lang="en-US" sz="850" dirty="0"/>
          </a:p>
        </p:txBody>
      </p:sp>
      <p:sp>
        <p:nvSpPr>
          <p:cNvPr id="10" name="Text 7"/>
          <p:cNvSpPr/>
          <p:nvPr/>
        </p:nvSpPr>
        <p:spPr>
          <a:xfrm>
            <a:off x="3925119" y="3136106"/>
            <a:ext cx="224805" cy="140494"/>
          </a:xfrm>
          <a:prstGeom prst="rect">
            <a:avLst/>
          </a:prstGeom>
          <a:noFill/>
          <a:ln/>
        </p:spPr>
        <p:txBody>
          <a:bodyPr wrap="none" lIns="0" tIns="0" rIns="0" bIns="0" rtlCol="0" anchor="ctr"/>
          <a:lstStyle/>
          <a:p>
            <a:pPr marL="0" indent="0" algn="l">
              <a:lnSpc>
                <a:spcPct val="100000"/>
              </a:lnSpc>
              <a:buNone/>
            </a:pPr>
            <a:r>
              <a:rPr lang="en-US" sz="850" dirty="0">
                <a:solidFill>
                  <a:srgbClr val="464646"/>
                </a:solidFill>
                <a:latin typeface="DM Sans Light" pitchFamily="34" charset="0"/>
                <a:ea typeface="DM Sans Light" pitchFamily="34" charset="-122"/>
                <a:cs typeface="DM Sans Light" pitchFamily="34" charset="-120"/>
              </a:rPr>
              <a:t>03</a:t>
            </a:r>
            <a:endParaRPr lang="en-US" sz="850" dirty="0"/>
          </a:p>
        </p:txBody>
      </p:sp>
      <p:sp>
        <p:nvSpPr>
          <p:cNvPr id="11" name="Shape 8"/>
          <p:cNvSpPr/>
          <p:nvPr/>
        </p:nvSpPr>
        <p:spPr>
          <a:xfrm>
            <a:off x="3925119" y="3312840"/>
            <a:ext cx="4722763" cy="14288"/>
          </a:xfrm>
          <a:prstGeom prst="rect">
            <a:avLst/>
          </a:prstGeom>
          <a:solidFill>
            <a:srgbClr val="1C9770"/>
          </a:solidFill>
          <a:ln/>
        </p:spPr>
      </p:sp>
      <p:sp>
        <p:nvSpPr>
          <p:cNvPr id="12" name="Text 9"/>
          <p:cNvSpPr/>
          <p:nvPr/>
        </p:nvSpPr>
        <p:spPr>
          <a:xfrm>
            <a:off x="3925119" y="3397597"/>
            <a:ext cx="4722763" cy="514350"/>
          </a:xfrm>
          <a:prstGeom prst="rect">
            <a:avLst/>
          </a:prstGeom>
          <a:noFill/>
          <a:ln/>
        </p:spPr>
        <p:txBody>
          <a:bodyPr wrap="square" lIns="0" tIns="0" rIns="0" bIns="0" rtlCol="0" anchor="t">
            <a:normAutofit/>
          </a:bodyPr>
          <a:lstStyle/>
          <a:p>
            <a:pPr marL="0" indent="0" algn="l">
              <a:lnSpc>
                <a:spcPct val="127000"/>
              </a:lnSpc>
              <a:buNone/>
            </a:pPr>
            <a:r>
              <a:rPr lang="en-US" sz="850" dirty="0">
                <a:solidFill>
                  <a:srgbClr val="464646"/>
                </a:solidFill>
                <a:latin typeface="Inter Medium" pitchFamily="34" charset="0"/>
                <a:ea typeface="Inter Medium" pitchFamily="34" charset="-122"/>
                <a:cs typeface="Inter Medium" pitchFamily="34" charset="-120"/>
              </a:rPr>
              <a:t>Staging investigations (CT, bone scan or PET-CT) are indicated for locally advanced or symptomatic metastatic disease; genomic testing guides adjuvant chemotherapy decisions in ER+ cases (NICE, 2025).</a:t>
            </a:r>
            <a:endParaRPr lang="en-US" sz="850" dirty="0"/>
          </a:p>
        </p:txBody>
      </p:sp>
      <p:sp>
        <p:nvSpPr>
          <p:cNvPr id="13" name="Text 10"/>
          <p:cNvSpPr/>
          <p:nvPr/>
        </p:nvSpPr>
        <p:spPr>
          <a:xfrm>
            <a:off x="3925119" y="4098131"/>
            <a:ext cx="224805" cy="140494"/>
          </a:xfrm>
          <a:prstGeom prst="rect">
            <a:avLst/>
          </a:prstGeom>
          <a:noFill/>
          <a:ln/>
        </p:spPr>
        <p:txBody>
          <a:bodyPr wrap="none" lIns="0" tIns="0" rIns="0" bIns="0" rtlCol="0" anchor="ctr"/>
          <a:lstStyle/>
          <a:p>
            <a:pPr marL="0" indent="0" algn="l">
              <a:lnSpc>
                <a:spcPct val="100000"/>
              </a:lnSpc>
              <a:buNone/>
            </a:pPr>
            <a:r>
              <a:rPr lang="en-US" sz="850" dirty="0">
                <a:solidFill>
                  <a:srgbClr val="464646"/>
                </a:solidFill>
                <a:latin typeface="DM Sans Light" pitchFamily="34" charset="0"/>
                <a:ea typeface="DM Sans Light" pitchFamily="34" charset="-122"/>
                <a:cs typeface="DM Sans Light" pitchFamily="34" charset="-120"/>
              </a:rPr>
              <a:t>04</a:t>
            </a:r>
            <a:endParaRPr lang="en-US" sz="850" dirty="0"/>
          </a:p>
        </p:txBody>
      </p:sp>
      <p:sp>
        <p:nvSpPr>
          <p:cNvPr id="14" name="Shape 11"/>
          <p:cNvSpPr/>
          <p:nvPr/>
        </p:nvSpPr>
        <p:spPr>
          <a:xfrm>
            <a:off x="3925119" y="4274865"/>
            <a:ext cx="4722763" cy="14288"/>
          </a:xfrm>
          <a:prstGeom prst="rect">
            <a:avLst/>
          </a:prstGeom>
          <a:solidFill>
            <a:srgbClr val="1C9770"/>
          </a:solidFill>
          <a:ln/>
        </p:spPr>
      </p:sp>
      <p:sp>
        <p:nvSpPr>
          <p:cNvPr id="15" name="Text 12"/>
          <p:cNvSpPr/>
          <p:nvPr/>
        </p:nvSpPr>
        <p:spPr>
          <a:xfrm>
            <a:off x="3925119" y="4359622"/>
            <a:ext cx="4722763" cy="342900"/>
          </a:xfrm>
          <a:prstGeom prst="rect">
            <a:avLst/>
          </a:prstGeom>
          <a:noFill/>
          <a:ln/>
        </p:spPr>
        <p:txBody>
          <a:bodyPr wrap="square" lIns="0" tIns="0" rIns="0" bIns="0" rtlCol="0" anchor="t">
            <a:normAutofit/>
          </a:bodyPr>
          <a:lstStyle/>
          <a:p>
            <a:pPr marL="0" indent="0" algn="l">
              <a:lnSpc>
                <a:spcPct val="127000"/>
              </a:lnSpc>
              <a:buNone/>
            </a:pPr>
            <a:r>
              <a:rPr lang="en-US" sz="850" dirty="0">
                <a:solidFill>
                  <a:srgbClr val="464646"/>
                </a:solidFill>
                <a:latin typeface="Inter Medium" pitchFamily="34" charset="0"/>
                <a:ea typeface="Inter Medium" pitchFamily="34" charset="-122"/>
                <a:cs typeface="Inter Medium" pitchFamily="34" charset="-120"/>
              </a:rPr>
              <a:t>All new diagnoses must be discussed at a specialist Multidisciplinary Team (MDT) meeting to formulate an individualised treatment plan (NHS England, 2024).</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380033"/>
            <a:ext cx="4722763" cy="629841"/>
          </a:xfrm>
          <a:prstGeom prst="rect">
            <a:avLst/>
          </a:prstGeom>
          <a:noFill/>
          <a:ln/>
        </p:spPr>
        <p:txBody>
          <a:bodyPr wrap="square" lIns="0" tIns="0" rIns="0" bIns="0" rtlCol="0" anchor="t">
            <a:normAutofit/>
          </a:bodyPr>
          <a:lstStyle/>
          <a:p>
            <a:pPr marL="0" indent="0" algn="l">
              <a:lnSpc>
                <a:spcPct val="104000"/>
              </a:lnSpc>
              <a:buNone/>
            </a:pPr>
            <a:r>
              <a:rPr lang="en-US" sz="1950" dirty="0">
                <a:solidFill>
                  <a:srgbClr val="030303"/>
                </a:solidFill>
                <a:latin typeface="DM Sans SemiBold" pitchFamily="34" charset="0"/>
                <a:ea typeface="DM Sans SemiBold" pitchFamily="34" charset="-122"/>
                <a:cs typeface="DM Sans SemiBold" pitchFamily="34" charset="-120"/>
              </a:rPr>
              <a:t>Slide 8: Treatment Options Available in the United Kingdom</a:t>
            </a:r>
            <a:endParaRPr lang="en-US" sz="1950" dirty="0"/>
          </a:p>
        </p:txBody>
      </p:sp>
      <p:sp>
        <p:nvSpPr>
          <p:cNvPr id="4" name="Shape 1"/>
          <p:cNvSpPr/>
          <p:nvPr/>
        </p:nvSpPr>
        <p:spPr>
          <a:xfrm>
            <a:off x="3925119" y="1132656"/>
            <a:ext cx="4722763" cy="846311"/>
          </a:xfrm>
          <a:prstGeom prst="roundRect">
            <a:avLst>
              <a:gd name="adj" fmla="val 1786"/>
            </a:avLst>
          </a:prstGeom>
          <a:solidFill>
            <a:srgbClr val="F2EEEE"/>
          </a:solidFill>
          <a:ln/>
        </p:spPr>
      </p:sp>
      <p:sp>
        <p:nvSpPr>
          <p:cNvPr id="5" name="Text 2"/>
          <p:cNvSpPr/>
          <p:nvPr/>
        </p:nvSpPr>
        <p:spPr>
          <a:xfrm>
            <a:off x="4025875" y="1233413"/>
            <a:ext cx="4521250" cy="157460"/>
          </a:xfrm>
          <a:prstGeom prst="rect">
            <a:avLst/>
          </a:prstGeom>
          <a:noFill/>
          <a:ln/>
        </p:spPr>
        <p:txBody>
          <a:bodyPr wrap="none" lIns="0" tIns="0" rIns="0" bIns="0" rtlCol="0" anchor="t"/>
          <a:lstStyle/>
          <a:p>
            <a:pPr marL="0" indent="0" algn="l">
              <a:lnSpc>
                <a:spcPct val="104000"/>
              </a:lnSpc>
              <a:buNone/>
            </a:pPr>
            <a:r>
              <a:rPr lang="en-US" sz="950" dirty="0">
                <a:solidFill>
                  <a:srgbClr val="464646"/>
                </a:solidFill>
                <a:latin typeface="DM Sans SemiBold" pitchFamily="34" charset="0"/>
                <a:ea typeface="DM Sans SemiBold" pitchFamily="34" charset="-122"/>
                <a:cs typeface="DM Sans SemiBold" pitchFamily="34" charset="-120"/>
              </a:rPr>
              <a:t>Surgery</a:t>
            </a:r>
            <a:endParaRPr lang="en-US" sz="950" dirty="0"/>
          </a:p>
        </p:txBody>
      </p:sp>
      <p:sp>
        <p:nvSpPr>
          <p:cNvPr id="6" name="Text 3"/>
          <p:cNvSpPr/>
          <p:nvPr/>
        </p:nvSpPr>
        <p:spPr>
          <a:xfrm>
            <a:off x="4025875" y="1439987"/>
            <a:ext cx="4521250" cy="438224"/>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464646"/>
                </a:solidFill>
                <a:latin typeface="Inter Medium" pitchFamily="34" charset="0"/>
                <a:ea typeface="Inter Medium" pitchFamily="34" charset="-122"/>
                <a:cs typeface="Inter Medium" pitchFamily="34" charset="-120"/>
              </a:rPr>
              <a:t>Breast-conserving surgery (wide local excision) or mastectomy (± immediate/delayed reconstruction); sentinel lymph node biopsy or axillary clearance based on nodal status (NICE NG101, 2025).</a:t>
            </a:r>
            <a:endParaRPr lang="en-US" sz="750" dirty="0"/>
          </a:p>
        </p:txBody>
      </p:sp>
      <p:sp>
        <p:nvSpPr>
          <p:cNvPr id="7" name="Shape 4"/>
          <p:cNvSpPr/>
          <p:nvPr/>
        </p:nvSpPr>
        <p:spPr>
          <a:xfrm>
            <a:off x="3925119" y="2060823"/>
            <a:ext cx="4722763" cy="846311"/>
          </a:xfrm>
          <a:prstGeom prst="roundRect">
            <a:avLst>
              <a:gd name="adj" fmla="val 1786"/>
            </a:avLst>
          </a:prstGeom>
          <a:solidFill>
            <a:srgbClr val="F2EEEE"/>
          </a:solidFill>
          <a:ln/>
        </p:spPr>
      </p:sp>
      <p:sp>
        <p:nvSpPr>
          <p:cNvPr id="8" name="Text 5"/>
          <p:cNvSpPr/>
          <p:nvPr/>
        </p:nvSpPr>
        <p:spPr>
          <a:xfrm>
            <a:off x="4025875" y="2161580"/>
            <a:ext cx="4521250" cy="157460"/>
          </a:xfrm>
          <a:prstGeom prst="rect">
            <a:avLst/>
          </a:prstGeom>
          <a:noFill/>
          <a:ln/>
        </p:spPr>
        <p:txBody>
          <a:bodyPr wrap="none" lIns="0" tIns="0" rIns="0" bIns="0" rtlCol="0" anchor="t"/>
          <a:lstStyle/>
          <a:p>
            <a:pPr marL="0" indent="0" algn="l">
              <a:lnSpc>
                <a:spcPct val="104000"/>
              </a:lnSpc>
              <a:buNone/>
            </a:pPr>
            <a:r>
              <a:rPr lang="en-US" sz="950" dirty="0">
                <a:solidFill>
                  <a:srgbClr val="464646"/>
                </a:solidFill>
                <a:latin typeface="DM Sans SemiBold" pitchFamily="34" charset="0"/>
                <a:ea typeface="DM Sans SemiBold" pitchFamily="34" charset="-122"/>
                <a:cs typeface="DM Sans SemiBold" pitchFamily="34" charset="-120"/>
              </a:rPr>
              <a:t>Radiotherapy</a:t>
            </a:r>
            <a:endParaRPr lang="en-US" sz="950" dirty="0"/>
          </a:p>
        </p:txBody>
      </p:sp>
      <p:sp>
        <p:nvSpPr>
          <p:cNvPr id="9" name="Text 6"/>
          <p:cNvSpPr/>
          <p:nvPr/>
        </p:nvSpPr>
        <p:spPr>
          <a:xfrm>
            <a:off x="4025875" y="2368153"/>
            <a:ext cx="4521250" cy="438224"/>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464646"/>
                </a:solidFill>
                <a:latin typeface="Inter Medium" pitchFamily="34" charset="0"/>
                <a:ea typeface="Inter Medium" pitchFamily="34" charset="-122"/>
                <a:cs typeface="Inter Medium" pitchFamily="34" charset="-120"/>
              </a:rPr>
              <a:t>Standard after breast-conserving surgery and for high-risk post-mastectomy cases; hypofractionated regimens reduce treatment burden and improve patient experience (NICE, 2025).</a:t>
            </a:r>
            <a:endParaRPr lang="en-US" sz="750" dirty="0"/>
          </a:p>
        </p:txBody>
      </p:sp>
      <p:sp>
        <p:nvSpPr>
          <p:cNvPr id="10" name="Shape 7"/>
          <p:cNvSpPr/>
          <p:nvPr/>
        </p:nvSpPr>
        <p:spPr>
          <a:xfrm>
            <a:off x="3925119" y="2988990"/>
            <a:ext cx="4722763" cy="846311"/>
          </a:xfrm>
          <a:prstGeom prst="roundRect">
            <a:avLst>
              <a:gd name="adj" fmla="val 1786"/>
            </a:avLst>
          </a:prstGeom>
          <a:solidFill>
            <a:srgbClr val="F2EEEE"/>
          </a:solidFill>
          <a:ln/>
        </p:spPr>
      </p:sp>
      <p:sp>
        <p:nvSpPr>
          <p:cNvPr id="11" name="Text 8"/>
          <p:cNvSpPr/>
          <p:nvPr/>
        </p:nvSpPr>
        <p:spPr>
          <a:xfrm>
            <a:off x="4025875" y="3089746"/>
            <a:ext cx="4521250" cy="157460"/>
          </a:xfrm>
          <a:prstGeom prst="rect">
            <a:avLst/>
          </a:prstGeom>
          <a:noFill/>
          <a:ln/>
        </p:spPr>
        <p:txBody>
          <a:bodyPr wrap="none" lIns="0" tIns="0" rIns="0" bIns="0" rtlCol="0" anchor="t"/>
          <a:lstStyle/>
          <a:p>
            <a:pPr marL="0" indent="0" algn="l">
              <a:lnSpc>
                <a:spcPct val="104000"/>
              </a:lnSpc>
              <a:buNone/>
            </a:pPr>
            <a:r>
              <a:rPr lang="en-US" sz="950" dirty="0">
                <a:solidFill>
                  <a:srgbClr val="464646"/>
                </a:solidFill>
                <a:latin typeface="DM Sans SemiBold" pitchFamily="34" charset="0"/>
                <a:ea typeface="DM Sans SemiBold" pitchFamily="34" charset="-122"/>
                <a:cs typeface="DM Sans SemiBold" pitchFamily="34" charset="-120"/>
              </a:rPr>
              <a:t>Systemic Therapy</a:t>
            </a:r>
            <a:endParaRPr lang="en-US" sz="950" dirty="0"/>
          </a:p>
        </p:txBody>
      </p:sp>
      <p:sp>
        <p:nvSpPr>
          <p:cNvPr id="12" name="Text 9"/>
          <p:cNvSpPr/>
          <p:nvPr/>
        </p:nvSpPr>
        <p:spPr>
          <a:xfrm>
            <a:off x="4025875" y="3296320"/>
            <a:ext cx="4521250" cy="438224"/>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464646"/>
                </a:solidFill>
                <a:latin typeface="Inter Medium" pitchFamily="34" charset="0"/>
                <a:ea typeface="Inter Medium" pitchFamily="34" charset="-122"/>
                <a:cs typeface="Inter Medium" pitchFamily="34" charset="-120"/>
              </a:rPr>
              <a:t>Chemotherapy (anthracyclines, taxanes, platinum for TNBC); endocrine therapy (tamoxifen, aromatase inhibitors ± ovarian suppression); HER2-targeted therapies (trastuzumab, pertuzumab, T-DXd) (NICE TAs &amp; NG101, 2025).</a:t>
            </a:r>
            <a:endParaRPr lang="en-US" sz="750" dirty="0"/>
          </a:p>
        </p:txBody>
      </p:sp>
      <p:sp>
        <p:nvSpPr>
          <p:cNvPr id="13" name="Shape 10"/>
          <p:cNvSpPr/>
          <p:nvPr/>
        </p:nvSpPr>
        <p:spPr>
          <a:xfrm>
            <a:off x="3925119" y="3917156"/>
            <a:ext cx="4722763" cy="846311"/>
          </a:xfrm>
          <a:prstGeom prst="roundRect">
            <a:avLst>
              <a:gd name="adj" fmla="val 1786"/>
            </a:avLst>
          </a:prstGeom>
          <a:solidFill>
            <a:srgbClr val="F2EEEE"/>
          </a:solidFill>
          <a:ln/>
        </p:spPr>
      </p:sp>
      <p:sp>
        <p:nvSpPr>
          <p:cNvPr id="14" name="Text 11"/>
          <p:cNvSpPr/>
          <p:nvPr/>
        </p:nvSpPr>
        <p:spPr>
          <a:xfrm>
            <a:off x="4025875" y="4017913"/>
            <a:ext cx="4521250" cy="157460"/>
          </a:xfrm>
          <a:prstGeom prst="rect">
            <a:avLst/>
          </a:prstGeom>
          <a:noFill/>
          <a:ln/>
        </p:spPr>
        <p:txBody>
          <a:bodyPr wrap="none" lIns="0" tIns="0" rIns="0" bIns="0" rtlCol="0" anchor="t"/>
          <a:lstStyle/>
          <a:p>
            <a:pPr marL="0" indent="0" algn="l">
              <a:lnSpc>
                <a:spcPct val="104000"/>
              </a:lnSpc>
              <a:buNone/>
            </a:pPr>
            <a:r>
              <a:rPr lang="en-US" sz="950" dirty="0">
                <a:solidFill>
                  <a:srgbClr val="464646"/>
                </a:solidFill>
                <a:latin typeface="DM Sans SemiBold" pitchFamily="34" charset="0"/>
                <a:ea typeface="DM Sans SemiBold" pitchFamily="34" charset="-122"/>
                <a:cs typeface="DM Sans SemiBold" pitchFamily="34" charset="-120"/>
              </a:rPr>
              <a:t>Advanced Disease</a:t>
            </a:r>
            <a:endParaRPr lang="en-US" sz="950" dirty="0"/>
          </a:p>
        </p:txBody>
      </p:sp>
      <p:sp>
        <p:nvSpPr>
          <p:cNvPr id="15" name="Text 12"/>
          <p:cNvSpPr/>
          <p:nvPr/>
        </p:nvSpPr>
        <p:spPr>
          <a:xfrm>
            <a:off x="4025875" y="4224486"/>
            <a:ext cx="4521250" cy="438224"/>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464646"/>
                </a:solidFill>
                <a:latin typeface="Inter Medium" pitchFamily="34" charset="0"/>
                <a:ea typeface="Inter Medium" pitchFamily="34" charset="-122"/>
                <a:cs typeface="Inter Medium" pitchFamily="34" charset="-120"/>
              </a:rPr>
              <a:t>CDK4/6 inhibitors, PI3K/AKT inhibitors, immunotherapy (pembrolizumab), PARP inhibitors (olaparib) and sequential lines of therapy guided by biomarkers and patient fitness (NICE, 2024–2025).</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3" name="Text 0"/>
          <p:cNvSpPr/>
          <p:nvPr/>
        </p:nvSpPr>
        <p:spPr>
          <a:xfrm>
            <a:off x="3925119" y="358601"/>
            <a:ext cx="4722763" cy="593527"/>
          </a:xfrm>
          <a:prstGeom prst="rect">
            <a:avLst/>
          </a:prstGeom>
          <a:noFill/>
          <a:ln/>
        </p:spPr>
        <p:txBody>
          <a:bodyPr wrap="square" lIns="0" tIns="0" rIns="0" bIns="0" rtlCol="0" anchor="t">
            <a:normAutofit/>
          </a:bodyPr>
          <a:lstStyle/>
          <a:p>
            <a:pPr marL="0" indent="0" algn="l">
              <a:lnSpc>
                <a:spcPct val="104000"/>
              </a:lnSpc>
              <a:buNone/>
            </a:pPr>
            <a:r>
              <a:rPr lang="en-US" sz="1850" dirty="0">
                <a:solidFill>
                  <a:srgbClr val="030303"/>
                </a:solidFill>
                <a:latin typeface="DM Sans SemiBold" pitchFamily="34" charset="0"/>
                <a:ea typeface="DM Sans SemiBold" pitchFamily="34" charset="-122"/>
                <a:cs typeface="DM Sans SemiBold" pitchFamily="34" charset="-120"/>
              </a:rPr>
              <a:t>Slide 9: Common Comorbidities Accompanying Breast Cancer</a:t>
            </a:r>
            <a:endParaRPr lang="en-US" sz="1850" dirty="0"/>
          </a:p>
        </p:txBody>
      </p:sp>
      <p:pic>
        <p:nvPicPr>
          <p:cNvPr id="4" name="Image 1" descr="preencoded.png"/>
          <p:cNvPicPr>
            <a:picLocks noChangeAspect="1"/>
          </p:cNvPicPr>
          <p:nvPr/>
        </p:nvPicPr>
        <p:blipFill>
          <a:blip>
            <a:extLst>
              <a:ext uri="{96DAC541-7B7A-43D3-8B79-37D633B846F1}">
                <asvg:svgBlip xmlns:asvg="http://schemas.microsoft.com/office/drawing/2016/SVG/main" xmlns="" r:embed="rId3"/>
              </a:ext>
            </a:extLst>
          </a:blip>
          <a:stretch>
            <a:fillRect/>
          </a:stretch>
        </p:blipFill>
        <p:spPr>
          <a:xfrm>
            <a:off x="3925119" y="1061145"/>
            <a:ext cx="237381" cy="237381"/>
          </a:xfrm>
          <a:prstGeom prst="rect">
            <a:avLst/>
          </a:prstGeom>
        </p:spPr>
      </p:pic>
      <p:sp>
        <p:nvSpPr>
          <p:cNvPr id="5" name="Text 1"/>
          <p:cNvSpPr/>
          <p:nvPr/>
        </p:nvSpPr>
        <p:spPr>
          <a:xfrm>
            <a:off x="3925119" y="1389385"/>
            <a:ext cx="4722763" cy="148307"/>
          </a:xfrm>
          <a:prstGeom prst="rect">
            <a:avLst/>
          </a:prstGeom>
          <a:noFill/>
          <a:ln/>
        </p:spPr>
        <p:txBody>
          <a:bodyPr wrap="none" lIns="0" tIns="0" rIns="0" bIns="0" rtlCol="0" anchor="t"/>
          <a:lstStyle/>
          <a:p>
            <a:pPr marL="0" indent="0" algn="l">
              <a:lnSpc>
                <a:spcPct val="104000"/>
              </a:lnSpc>
              <a:buNone/>
            </a:pPr>
            <a:r>
              <a:rPr lang="en-US" sz="900" dirty="0">
                <a:solidFill>
                  <a:srgbClr val="464646"/>
                </a:solidFill>
                <a:latin typeface="DM Sans SemiBold" pitchFamily="34" charset="0"/>
                <a:ea typeface="DM Sans SemiBold" pitchFamily="34" charset="-122"/>
                <a:cs typeface="DM Sans SemiBold" pitchFamily="34" charset="-120"/>
              </a:rPr>
              <a:t>Cardiovascular Disease</a:t>
            </a:r>
            <a:endParaRPr lang="en-US" sz="900" dirty="0"/>
          </a:p>
        </p:txBody>
      </p:sp>
      <p:sp>
        <p:nvSpPr>
          <p:cNvPr id="6" name="Text 2"/>
          <p:cNvSpPr/>
          <p:nvPr/>
        </p:nvSpPr>
        <p:spPr>
          <a:xfrm>
            <a:off x="3925119" y="1581299"/>
            <a:ext cx="4722763"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64646"/>
                </a:solidFill>
                <a:latin typeface="Inter Medium" pitchFamily="34" charset="0"/>
                <a:ea typeface="Inter Medium" pitchFamily="34" charset="-122"/>
                <a:cs typeface="Inter Medium" pitchFamily="34" charset="-120"/>
              </a:rPr>
              <a:t>Increased risk from anthracyclines, trastuzumab, radiotherapy and aromatase inhibitors; requires baseline ECG/echo, monitoring and lifestyle optimisation (NICE NG101, 2025; ESC Guidelines, 2022).</a:t>
            </a:r>
            <a:endParaRPr lang="en-US" sz="700" dirty="0"/>
          </a:p>
        </p:txBody>
      </p:sp>
      <p:pic>
        <p:nvPicPr>
          <p:cNvPr id="7" name="Image 2" descr="preencoded.png"/>
          <p:cNvPicPr>
            <a:picLocks noChangeAspect="1"/>
          </p:cNvPicPr>
          <p:nvPr/>
        </p:nvPicPr>
        <p:blipFill>
          <a:blip>
            <a:extLst>
              <a:ext uri="{96DAC541-7B7A-43D3-8B79-37D633B846F1}">
                <asvg:svgBlip xmlns:asvg="http://schemas.microsoft.com/office/drawing/2016/SVG/main" xmlns="" r:embed="rId4"/>
              </a:ext>
            </a:extLst>
          </a:blip>
          <a:stretch>
            <a:fillRect/>
          </a:stretch>
        </p:blipFill>
        <p:spPr>
          <a:xfrm>
            <a:off x="3925119" y="1994892"/>
            <a:ext cx="237381" cy="237381"/>
          </a:xfrm>
          <a:prstGeom prst="rect">
            <a:avLst/>
          </a:prstGeom>
        </p:spPr>
      </p:pic>
      <p:sp>
        <p:nvSpPr>
          <p:cNvPr id="8" name="Text 3"/>
          <p:cNvSpPr/>
          <p:nvPr/>
        </p:nvSpPr>
        <p:spPr>
          <a:xfrm>
            <a:off x="3925119" y="2323133"/>
            <a:ext cx="4722763" cy="148307"/>
          </a:xfrm>
          <a:prstGeom prst="rect">
            <a:avLst/>
          </a:prstGeom>
          <a:noFill/>
          <a:ln/>
        </p:spPr>
        <p:txBody>
          <a:bodyPr wrap="none" lIns="0" tIns="0" rIns="0" bIns="0" rtlCol="0" anchor="t"/>
          <a:lstStyle/>
          <a:p>
            <a:pPr marL="0" indent="0" algn="l">
              <a:lnSpc>
                <a:spcPct val="104000"/>
              </a:lnSpc>
              <a:buNone/>
            </a:pPr>
            <a:r>
              <a:rPr lang="en-US" sz="900" dirty="0">
                <a:solidFill>
                  <a:srgbClr val="464646"/>
                </a:solidFill>
                <a:latin typeface="DM Sans SemiBold" pitchFamily="34" charset="0"/>
                <a:ea typeface="DM Sans SemiBold" pitchFamily="34" charset="-122"/>
                <a:cs typeface="DM Sans SemiBold" pitchFamily="34" charset="-120"/>
              </a:rPr>
              <a:t>Bone Health</a:t>
            </a:r>
            <a:endParaRPr lang="en-US" sz="900" dirty="0"/>
          </a:p>
        </p:txBody>
      </p:sp>
      <p:sp>
        <p:nvSpPr>
          <p:cNvPr id="9" name="Text 4"/>
          <p:cNvSpPr/>
          <p:nvPr/>
        </p:nvSpPr>
        <p:spPr>
          <a:xfrm>
            <a:off x="3925119" y="2515046"/>
            <a:ext cx="4722763"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64646"/>
                </a:solidFill>
                <a:latin typeface="Inter Medium" pitchFamily="34" charset="0"/>
                <a:ea typeface="Inter Medium" pitchFamily="34" charset="-122"/>
                <a:cs typeface="Inter Medium" pitchFamily="34" charset="-120"/>
              </a:rPr>
              <a:t>Osteoporosis and fracture risk from aromatase inhibitors and premature menopause; DEXA scanning and bisphosphonates (zoledronic acid) recommended for high-risk patients (NICE NG101, 2025).</a:t>
            </a:r>
            <a:endParaRPr lang="en-US" sz="700" dirty="0"/>
          </a:p>
        </p:txBody>
      </p:sp>
      <p:pic>
        <p:nvPicPr>
          <p:cNvPr id="10" name="Image 3" descr="preencoded.png"/>
          <p:cNvPicPr>
            <a:picLocks noChangeAspect="1"/>
          </p:cNvPicPr>
          <p:nvPr/>
        </p:nvPicPr>
        <p:blipFill>
          <a:blip>
            <a:extLst>
              <a:ext uri="{96DAC541-7B7A-43D3-8B79-37D633B846F1}">
                <asvg:svgBlip xmlns:asvg="http://schemas.microsoft.com/office/drawing/2016/SVG/main" xmlns="" r:embed="rId5"/>
              </a:ext>
            </a:extLst>
          </a:blip>
          <a:stretch>
            <a:fillRect/>
          </a:stretch>
        </p:blipFill>
        <p:spPr>
          <a:xfrm>
            <a:off x="3925119" y="2928640"/>
            <a:ext cx="237381" cy="237381"/>
          </a:xfrm>
          <a:prstGeom prst="rect">
            <a:avLst/>
          </a:prstGeom>
        </p:spPr>
      </p:pic>
      <p:sp>
        <p:nvSpPr>
          <p:cNvPr id="11" name="Text 5"/>
          <p:cNvSpPr/>
          <p:nvPr/>
        </p:nvSpPr>
        <p:spPr>
          <a:xfrm>
            <a:off x="3925119" y="3256880"/>
            <a:ext cx="4722763" cy="148307"/>
          </a:xfrm>
          <a:prstGeom prst="rect">
            <a:avLst/>
          </a:prstGeom>
          <a:noFill/>
          <a:ln/>
        </p:spPr>
        <p:txBody>
          <a:bodyPr wrap="none" lIns="0" tIns="0" rIns="0" bIns="0" rtlCol="0" anchor="t"/>
          <a:lstStyle/>
          <a:p>
            <a:pPr marL="0" indent="0" algn="l">
              <a:lnSpc>
                <a:spcPct val="104000"/>
              </a:lnSpc>
              <a:buNone/>
            </a:pPr>
            <a:r>
              <a:rPr lang="en-US" sz="900" dirty="0">
                <a:solidFill>
                  <a:srgbClr val="464646"/>
                </a:solidFill>
                <a:latin typeface="DM Sans SemiBold" pitchFamily="34" charset="0"/>
                <a:ea typeface="DM Sans SemiBold" pitchFamily="34" charset="-122"/>
                <a:cs typeface="DM Sans SemiBold" pitchFamily="34" charset="-120"/>
              </a:rPr>
              <a:t>Mental Health</a:t>
            </a:r>
            <a:endParaRPr lang="en-US" sz="900" dirty="0"/>
          </a:p>
        </p:txBody>
      </p:sp>
      <p:sp>
        <p:nvSpPr>
          <p:cNvPr id="12" name="Text 6"/>
          <p:cNvSpPr/>
          <p:nvPr/>
        </p:nvSpPr>
        <p:spPr>
          <a:xfrm>
            <a:off x="3925119" y="3448794"/>
            <a:ext cx="4722763" cy="268188"/>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64646"/>
                </a:solidFill>
                <a:latin typeface="Inter Medium" pitchFamily="34" charset="0"/>
                <a:ea typeface="Inter Medium" pitchFamily="34" charset="-122"/>
                <a:cs typeface="Inter Medium" pitchFamily="34" charset="-120"/>
              </a:rPr>
              <a:t>Anxiety, depression, body image concerns and fear of recurrence affect a substantial proportion; proactive screening and access to psychological support are essential (Macmillan, 2024; NICE, 2025).</a:t>
            </a:r>
            <a:endParaRPr lang="en-US" sz="700" dirty="0"/>
          </a:p>
        </p:txBody>
      </p:sp>
      <p:pic>
        <p:nvPicPr>
          <p:cNvPr id="13" name="Image 4" descr="preencoded.png"/>
          <p:cNvPicPr>
            <a:picLocks noChangeAspect="1"/>
          </p:cNvPicPr>
          <p:nvPr/>
        </p:nvPicPr>
        <p:blipFill>
          <a:blip>
            <a:extLst>
              <a:ext uri="{96DAC541-7B7A-43D3-8B79-37D633B846F1}">
                <asvg:svgBlip xmlns:asvg="http://schemas.microsoft.com/office/drawing/2016/SVG/main" xmlns="" r:embed="rId6"/>
              </a:ext>
            </a:extLst>
          </a:blip>
          <a:stretch>
            <a:fillRect/>
          </a:stretch>
        </p:blipFill>
        <p:spPr>
          <a:xfrm>
            <a:off x="3925119" y="3862388"/>
            <a:ext cx="237381" cy="237381"/>
          </a:xfrm>
          <a:prstGeom prst="rect">
            <a:avLst/>
          </a:prstGeom>
        </p:spPr>
      </p:pic>
      <p:sp>
        <p:nvSpPr>
          <p:cNvPr id="14" name="Text 7"/>
          <p:cNvSpPr/>
          <p:nvPr/>
        </p:nvSpPr>
        <p:spPr>
          <a:xfrm>
            <a:off x="3925119" y="4190628"/>
            <a:ext cx="4722763" cy="148307"/>
          </a:xfrm>
          <a:prstGeom prst="rect">
            <a:avLst/>
          </a:prstGeom>
          <a:noFill/>
          <a:ln/>
        </p:spPr>
        <p:txBody>
          <a:bodyPr wrap="none" lIns="0" tIns="0" rIns="0" bIns="0" rtlCol="0" anchor="t"/>
          <a:lstStyle/>
          <a:p>
            <a:pPr marL="0" indent="0" algn="l">
              <a:lnSpc>
                <a:spcPct val="104000"/>
              </a:lnSpc>
              <a:buNone/>
            </a:pPr>
            <a:r>
              <a:rPr lang="en-US" sz="900" dirty="0">
                <a:solidFill>
                  <a:srgbClr val="464646"/>
                </a:solidFill>
                <a:latin typeface="DM Sans SemiBold" pitchFamily="34" charset="0"/>
                <a:ea typeface="DM Sans SemiBold" pitchFamily="34" charset="-122"/>
                <a:cs typeface="DM Sans SemiBold" pitchFamily="34" charset="-120"/>
              </a:rPr>
              <a:t>Other Significant Issues</a:t>
            </a:r>
            <a:endParaRPr lang="en-US" sz="900" dirty="0"/>
          </a:p>
        </p:txBody>
      </p:sp>
      <p:sp>
        <p:nvSpPr>
          <p:cNvPr id="15" name="Text 8"/>
          <p:cNvSpPr/>
          <p:nvPr/>
        </p:nvSpPr>
        <p:spPr>
          <a:xfrm>
            <a:off x="3925119" y="4382542"/>
            <a:ext cx="4722763" cy="402282"/>
          </a:xfrm>
          <a:prstGeom prst="rect">
            <a:avLst/>
          </a:prstGeom>
          <a:noFill/>
          <a:ln/>
        </p:spPr>
        <p:txBody>
          <a:bodyPr wrap="square" lIns="0" tIns="0" rIns="0" bIns="0" rtlCol="0" anchor="t">
            <a:normAutofit/>
          </a:bodyPr>
          <a:lstStyle/>
          <a:p>
            <a:pPr marL="0" indent="0" algn="l">
              <a:lnSpc>
                <a:spcPct val="118000"/>
              </a:lnSpc>
              <a:buNone/>
            </a:pPr>
            <a:r>
              <a:rPr lang="en-US" sz="700" dirty="0">
                <a:solidFill>
                  <a:srgbClr val="464646"/>
                </a:solidFill>
                <a:latin typeface="Inter Medium" pitchFamily="34" charset="0"/>
                <a:ea typeface="Inter Medium" pitchFamily="34" charset="-122"/>
                <a:cs typeface="Inter Medium" pitchFamily="34" charset="-120"/>
              </a:rPr>
              <a:t>Lymphoedema (post-axillary surgery/radiotherapy), cancer-related fatigue, cognitive impairment ('chemo brain'), sexual dysfunction and increased risk of secondary primary malignancies (Cancer Research UK, 2024).</a:t>
            </a:r>
            <a:endParaRPr lang="en-US" sz="700" dirty="0"/>
          </a:p>
        </p:txBody>
      </p:sp>
      <p:pic>
        <p:nvPicPr>
          <p:cNvPr id="21" name="Picture 20">
            <a:extLst>
              <a:ext uri="{FF2B5EF4-FFF2-40B4-BE49-F238E27FC236}">
                <a16:creationId xmlns:a16="http://schemas.microsoft.com/office/drawing/2014/main" xmlns="" id="{548AB656-0045-3223-AD07-8FE94F32ED68}"/>
              </a:ext>
            </a:extLst>
          </p:cNvPr>
          <p:cNvPicPr>
            <a:picLocks noChangeAspect="1"/>
          </p:cNvPicPr>
          <p:nvPr/>
        </p:nvPicPr>
        <p:blipFill>
          <a:blip r:embed="rId7"/>
          <a:stretch>
            <a:fillRect/>
          </a:stretch>
        </p:blipFill>
        <p:spPr>
          <a:xfrm>
            <a:off x="0" y="-18604"/>
            <a:ext cx="3429000" cy="51435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588913"/>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030303"/>
                </a:solidFill>
                <a:latin typeface="DM Sans SemiBold" pitchFamily="34" charset="0"/>
                <a:ea typeface="DM Sans SemiBold" pitchFamily="34" charset="-122"/>
                <a:cs typeface="DM Sans SemiBold" pitchFamily="34" charset="-120"/>
              </a:rPr>
              <a:t>Slide 11: Skills, Values &amp; Behaviours for Co-productive Care</a:t>
            </a:r>
            <a:endParaRPr lang="en-US" sz="2400" dirty="0"/>
          </a:p>
        </p:txBody>
      </p:sp>
      <p:sp>
        <p:nvSpPr>
          <p:cNvPr id="3" name="Shape 1"/>
          <p:cNvSpPr/>
          <p:nvPr/>
        </p:nvSpPr>
        <p:spPr>
          <a:xfrm>
            <a:off x="496119" y="1612032"/>
            <a:ext cx="4013895" cy="1310060"/>
          </a:xfrm>
          <a:prstGeom prst="roundRect">
            <a:avLst>
              <a:gd name="adj" fmla="val 1420"/>
            </a:avLst>
          </a:prstGeom>
          <a:solidFill>
            <a:srgbClr val="F2EEEE"/>
          </a:solidFill>
          <a:ln/>
        </p:spPr>
      </p:sp>
      <p:sp>
        <p:nvSpPr>
          <p:cNvPr id="4" name="Text 2"/>
          <p:cNvSpPr/>
          <p:nvPr/>
        </p:nvSpPr>
        <p:spPr>
          <a:xfrm>
            <a:off x="620092" y="1736006"/>
            <a:ext cx="3765947" cy="193849"/>
          </a:xfrm>
          <a:prstGeom prst="rect">
            <a:avLst/>
          </a:prstGeom>
          <a:noFill/>
          <a:ln/>
        </p:spPr>
        <p:txBody>
          <a:bodyPr wrap="none" lIns="0" tIns="0" rIns="0" bIns="0" rtlCol="0" anchor="t"/>
          <a:lstStyle/>
          <a:p>
            <a:pPr marL="0" indent="0" algn="l">
              <a:lnSpc>
                <a:spcPct val="104000"/>
              </a:lnSpc>
              <a:buNone/>
            </a:pPr>
            <a:r>
              <a:rPr lang="en-US" sz="1200" dirty="0">
                <a:solidFill>
                  <a:srgbClr val="464646"/>
                </a:solidFill>
                <a:latin typeface="DM Sans SemiBold" pitchFamily="34" charset="0"/>
                <a:ea typeface="DM Sans SemiBold" pitchFamily="34" charset="-122"/>
                <a:cs typeface="DM Sans SemiBold" pitchFamily="34" charset="-120"/>
              </a:rPr>
              <a:t>Core Skills</a:t>
            </a:r>
            <a:endParaRPr lang="en-US" sz="1200" dirty="0"/>
          </a:p>
        </p:txBody>
      </p:sp>
      <p:sp>
        <p:nvSpPr>
          <p:cNvPr id="5" name="Text 3"/>
          <p:cNvSpPr/>
          <p:nvPr/>
        </p:nvSpPr>
        <p:spPr>
          <a:xfrm>
            <a:off x="620092" y="2004268"/>
            <a:ext cx="3765947"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Advanced communication, motivational interviewing, health literacy assessment, shared decision-making facilitation and use of decision aids specific to breast cancer treatment choices (NHS England, 2025; NICE NG101, 2025).</a:t>
            </a:r>
            <a:endParaRPr lang="en-US" sz="950" dirty="0"/>
          </a:p>
        </p:txBody>
      </p:sp>
      <p:sp>
        <p:nvSpPr>
          <p:cNvPr id="6" name="Shape 4"/>
          <p:cNvSpPr/>
          <p:nvPr/>
        </p:nvSpPr>
        <p:spPr>
          <a:xfrm>
            <a:off x="4633987" y="1612032"/>
            <a:ext cx="4013895" cy="1310060"/>
          </a:xfrm>
          <a:prstGeom prst="roundRect">
            <a:avLst>
              <a:gd name="adj" fmla="val 1420"/>
            </a:avLst>
          </a:prstGeom>
          <a:solidFill>
            <a:srgbClr val="F2EEEE"/>
          </a:solidFill>
          <a:ln/>
        </p:spPr>
      </p:sp>
      <p:sp>
        <p:nvSpPr>
          <p:cNvPr id="7" name="Text 5"/>
          <p:cNvSpPr/>
          <p:nvPr/>
        </p:nvSpPr>
        <p:spPr>
          <a:xfrm>
            <a:off x="4757961" y="1736006"/>
            <a:ext cx="3765947" cy="193849"/>
          </a:xfrm>
          <a:prstGeom prst="rect">
            <a:avLst/>
          </a:prstGeom>
          <a:noFill/>
          <a:ln/>
        </p:spPr>
        <p:txBody>
          <a:bodyPr wrap="none" lIns="0" tIns="0" rIns="0" bIns="0" rtlCol="0" anchor="t"/>
          <a:lstStyle/>
          <a:p>
            <a:pPr marL="0" indent="0" algn="l">
              <a:lnSpc>
                <a:spcPct val="104000"/>
              </a:lnSpc>
              <a:buNone/>
            </a:pPr>
            <a:r>
              <a:rPr lang="en-US" sz="1200" dirty="0">
                <a:solidFill>
                  <a:srgbClr val="464646"/>
                </a:solidFill>
                <a:latin typeface="DM Sans SemiBold" pitchFamily="34" charset="0"/>
                <a:ea typeface="DM Sans SemiBold" pitchFamily="34" charset="-122"/>
                <a:cs typeface="DM Sans SemiBold" pitchFamily="34" charset="-120"/>
              </a:rPr>
              <a:t>Professional Values</a:t>
            </a:r>
            <a:endParaRPr lang="en-US" sz="1200" dirty="0"/>
          </a:p>
        </p:txBody>
      </p:sp>
      <p:sp>
        <p:nvSpPr>
          <p:cNvPr id="8" name="Text 6"/>
          <p:cNvSpPr/>
          <p:nvPr/>
        </p:nvSpPr>
        <p:spPr>
          <a:xfrm>
            <a:off x="4757961" y="2004268"/>
            <a:ext cx="3765947"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Respect for autonomy, cultural humility, equity-focused practice, compassion and commitment to person-centred care that acknowledges the unique lived experience of each patient (RCN, 2024; Health Foundation, 2024).</a:t>
            </a:r>
            <a:endParaRPr lang="en-US" sz="950" dirty="0"/>
          </a:p>
        </p:txBody>
      </p:sp>
      <p:sp>
        <p:nvSpPr>
          <p:cNvPr id="9" name="Shape 7"/>
          <p:cNvSpPr/>
          <p:nvPr/>
        </p:nvSpPr>
        <p:spPr>
          <a:xfrm>
            <a:off x="496119" y="3046065"/>
            <a:ext cx="4013895" cy="1508522"/>
          </a:xfrm>
          <a:prstGeom prst="roundRect">
            <a:avLst>
              <a:gd name="adj" fmla="val 1233"/>
            </a:avLst>
          </a:prstGeom>
          <a:solidFill>
            <a:srgbClr val="F2EEEE"/>
          </a:solidFill>
          <a:ln/>
        </p:spPr>
      </p:sp>
      <p:sp>
        <p:nvSpPr>
          <p:cNvPr id="10" name="Text 8"/>
          <p:cNvSpPr/>
          <p:nvPr/>
        </p:nvSpPr>
        <p:spPr>
          <a:xfrm>
            <a:off x="620092" y="3170039"/>
            <a:ext cx="3765947" cy="193849"/>
          </a:xfrm>
          <a:prstGeom prst="rect">
            <a:avLst/>
          </a:prstGeom>
          <a:noFill/>
          <a:ln/>
        </p:spPr>
        <p:txBody>
          <a:bodyPr wrap="none" lIns="0" tIns="0" rIns="0" bIns="0" rtlCol="0" anchor="t"/>
          <a:lstStyle/>
          <a:p>
            <a:pPr marL="0" indent="0" algn="l">
              <a:lnSpc>
                <a:spcPct val="104000"/>
              </a:lnSpc>
              <a:buNone/>
            </a:pPr>
            <a:r>
              <a:rPr lang="en-US" sz="1200" dirty="0">
                <a:solidFill>
                  <a:srgbClr val="464646"/>
                </a:solidFill>
                <a:latin typeface="DM Sans SemiBold" pitchFamily="34" charset="0"/>
                <a:ea typeface="DM Sans SemiBold" pitchFamily="34" charset="-122"/>
                <a:cs typeface="DM Sans SemiBold" pitchFamily="34" charset="-120"/>
              </a:rPr>
              <a:t>Co-productive Behaviours</a:t>
            </a:r>
            <a:endParaRPr lang="en-US" sz="1200" dirty="0"/>
          </a:p>
        </p:txBody>
      </p:sp>
      <p:sp>
        <p:nvSpPr>
          <p:cNvPr id="11" name="Text 9"/>
          <p:cNvSpPr/>
          <p:nvPr/>
        </p:nvSpPr>
        <p:spPr>
          <a:xfrm>
            <a:off x="620092" y="3438302"/>
            <a:ext cx="3765947"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Genuine partnership in care planning, transparent information sharing about risks/benefits/options, supporting patient-defined goals and recognising patients as experts in their own lives (King's Fund, 2024).</a:t>
            </a:r>
            <a:endParaRPr lang="en-US" sz="950" dirty="0"/>
          </a:p>
        </p:txBody>
      </p:sp>
      <p:sp>
        <p:nvSpPr>
          <p:cNvPr id="12" name="Shape 10"/>
          <p:cNvSpPr/>
          <p:nvPr/>
        </p:nvSpPr>
        <p:spPr>
          <a:xfrm>
            <a:off x="4633987" y="3046065"/>
            <a:ext cx="4013895" cy="1508522"/>
          </a:xfrm>
          <a:prstGeom prst="roundRect">
            <a:avLst>
              <a:gd name="adj" fmla="val 1233"/>
            </a:avLst>
          </a:prstGeom>
          <a:solidFill>
            <a:srgbClr val="F2EEEE"/>
          </a:solidFill>
          <a:ln/>
        </p:spPr>
      </p:sp>
      <p:sp>
        <p:nvSpPr>
          <p:cNvPr id="13" name="Text 11"/>
          <p:cNvSpPr/>
          <p:nvPr/>
        </p:nvSpPr>
        <p:spPr>
          <a:xfrm>
            <a:off x="4757961" y="3170039"/>
            <a:ext cx="3765947" cy="193849"/>
          </a:xfrm>
          <a:prstGeom prst="rect">
            <a:avLst/>
          </a:prstGeom>
          <a:noFill/>
          <a:ln/>
        </p:spPr>
        <p:txBody>
          <a:bodyPr wrap="none" lIns="0" tIns="0" rIns="0" bIns="0" rtlCol="0" anchor="t"/>
          <a:lstStyle/>
          <a:p>
            <a:pPr marL="0" indent="0" algn="l">
              <a:lnSpc>
                <a:spcPct val="104000"/>
              </a:lnSpc>
              <a:buNone/>
            </a:pPr>
            <a:r>
              <a:rPr lang="en-US" sz="1200" dirty="0">
                <a:solidFill>
                  <a:srgbClr val="464646"/>
                </a:solidFill>
                <a:latin typeface="DM Sans SemiBold" pitchFamily="34" charset="0"/>
                <a:ea typeface="DM Sans SemiBold" pitchFamily="34" charset="-122"/>
                <a:cs typeface="DM Sans SemiBold" pitchFamily="34" charset="-120"/>
              </a:rPr>
              <a:t>Critical Evaluation</a:t>
            </a:r>
            <a:endParaRPr lang="en-US" sz="1200" dirty="0"/>
          </a:p>
        </p:txBody>
      </p:sp>
      <p:sp>
        <p:nvSpPr>
          <p:cNvPr id="14" name="Text 12"/>
          <p:cNvSpPr/>
          <p:nvPr/>
        </p:nvSpPr>
        <p:spPr>
          <a:xfrm>
            <a:off x="4757961" y="3438302"/>
            <a:ext cx="3765947" cy="992312"/>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64646"/>
                </a:solidFill>
                <a:latin typeface="Inter Medium" pitchFamily="34" charset="0"/>
                <a:ea typeface="Inter Medium" pitchFamily="34" charset="-122"/>
                <a:cs typeface="Inter Medium" pitchFamily="34" charset="-120"/>
              </a:rPr>
              <a:t>These approaches improve adherence, satisfaction and outcomes but face barriers including workforce pressures, limited consultation time, digital exclusion and varying levels of patient activation; targeted training is required (King's Fund, 2024).</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390674"/>
            <a:ext cx="8151763" cy="248320"/>
          </a:xfrm>
          <a:prstGeom prst="rect">
            <a:avLst/>
          </a:prstGeom>
          <a:noFill/>
          <a:ln/>
        </p:spPr>
        <p:txBody>
          <a:bodyPr wrap="none" lIns="0" tIns="0" rIns="0" bIns="0" rtlCol="0" anchor="t"/>
          <a:lstStyle/>
          <a:p>
            <a:pPr marL="0" indent="0" algn="l">
              <a:lnSpc>
                <a:spcPct val="104000"/>
              </a:lnSpc>
              <a:buNone/>
            </a:pPr>
            <a:r>
              <a:rPr lang="en-US" sz="1550" dirty="0">
                <a:solidFill>
                  <a:srgbClr val="030303"/>
                </a:solidFill>
                <a:latin typeface="DM Sans SemiBold" pitchFamily="34" charset="0"/>
                <a:ea typeface="DM Sans SemiBold" pitchFamily="34" charset="-122"/>
                <a:cs typeface="DM Sans SemiBold" pitchFamily="34" charset="-120"/>
              </a:rPr>
              <a:t>Slide 12: The NHS Comprehensive Model of Personalised Care</a:t>
            </a:r>
            <a:endParaRPr lang="en-US" sz="1550" dirty="0"/>
          </a:p>
        </p:txBody>
      </p:sp>
      <p:sp>
        <p:nvSpPr>
          <p:cNvPr id="3" name="Text 1"/>
          <p:cNvSpPr/>
          <p:nvPr/>
        </p:nvSpPr>
        <p:spPr>
          <a:xfrm>
            <a:off x="496119" y="740792"/>
            <a:ext cx="8608963" cy="104254"/>
          </a:xfrm>
          <a:prstGeom prst="rect">
            <a:avLst/>
          </a:prstGeom>
          <a:noFill/>
          <a:ln/>
        </p:spPr>
        <p:txBody>
          <a:bodyPr wrap="none" lIns="0" tIns="0" rIns="0" bIns="0" rtlCol="0" anchor="t"/>
          <a:lstStyle/>
          <a:p>
            <a:pPr marL="0" indent="0" algn="l">
              <a:lnSpc>
                <a:spcPct val="109000"/>
              </a:lnSpc>
              <a:buNone/>
            </a:pPr>
            <a:r>
              <a:rPr lang="en-US" sz="600" dirty="0">
                <a:solidFill>
                  <a:srgbClr val="464646"/>
                </a:solidFill>
                <a:latin typeface="Inter Medium" pitchFamily="34" charset="0"/>
                <a:ea typeface="Inter Medium" pitchFamily="34" charset="-122"/>
                <a:cs typeface="Inter Medium" pitchFamily="34" charset="-120"/>
              </a:rPr>
              <a:t>The model, central to the NHS Long Term Plan, comprises six evidence-based components designed to give people with long-term conditions greater choice, control and personalised support (NHS England, 2024).</a:t>
            </a:r>
            <a:endParaRPr lang="en-US" sz="600" dirty="0"/>
          </a:p>
        </p:txBody>
      </p:sp>
      <p:pic>
        <p:nvPicPr>
          <p:cNvPr id="4" name="Image 0" descr="preencoded.png"/>
          <p:cNvPicPr>
            <a:picLocks noChangeAspect="1"/>
          </p:cNvPicPr>
          <p:nvPr/>
        </p:nvPicPr>
        <p:blipFill>
          <a:blip r:embed="rId3"/>
          <a:stretch>
            <a:fillRect/>
          </a:stretch>
        </p:blipFill>
        <p:spPr>
          <a:xfrm>
            <a:off x="538683" y="902271"/>
            <a:ext cx="8066633" cy="3366046"/>
          </a:xfrm>
          <a:prstGeom prst="rect">
            <a:avLst/>
          </a:prstGeom>
        </p:spPr>
      </p:pic>
      <p:sp>
        <p:nvSpPr>
          <p:cNvPr id="5" name="Text 2"/>
          <p:cNvSpPr/>
          <p:nvPr/>
        </p:nvSpPr>
        <p:spPr>
          <a:xfrm>
            <a:off x="5269342" y="1057396"/>
            <a:ext cx="2126937" cy="229264"/>
          </a:xfrm>
          <a:prstGeom prst="rect">
            <a:avLst/>
          </a:prstGeom>
          <a:noFill/>
          <a:ln/>
        </p:spPr>
        <p:txBody>
          <a:bodyPr wrap="none" lIns="0" tIns="0" rIns="0" bIns="0" rtlCol="0" anchor="t"/>
          <a:lstStyle/>
          <a:p>
            <a:pPr marL="0" indent="0" algn="l">
              <a:lnSpc>
                <a:spcPct val="104000"/>
              </a:lnSpc>
              <a:buNone/>
            </a:pPr>
            <a:r>
              <a:rPr lang="en-US" sz="1400" dirty="0">
                <a:solidFill>
                  <a:srgbClr val="030303"/>
                </a:solidFill>
                <a:latin typeface="DM Sans SemiBold" pitchFamily="34" charset="0"/>
                <a:ea typeface="DM Sans SemiBold" pitchFamily="34" charset="-122"/>
                <a:cs typeface="DM Sans SemiBold" pitchFamily="34" charset="-120"/>
              </a:rPr>
              <a:t>Shared Decision‑Making</a:t>
            </a:r>
            <a:endParaRPr lang="en-US" sz="1400" dirty="0"/>
          </a:p>
        </p:txBody>
      </p:sp>
      <p:sp>
        <p:nvSpPr>
          <p:cNvPr id="6" name="Text 3"/>
          <p:cNvSpPr/>
          <p:nvPr/>
        </p:nvSpPr>
        <p:spPr>
          <a:xfrm>
            <a:off x="5269342" y="1351873"/>
            <a:ext cx="3143980" cy="300846"/>
          </a:xfrm>
          <a:prstGeom prst="rect">
            <a:avLst/>
          </a:prstGeom>
          <a:noFill/>
          <a:ln/>
        </p:spPr>
        <p:txBody>
          <a:bodyPr wrap="square" lIns="0" tIns="0" rIns="0" bIns="0" rtlCol="0" anchor="t">
            <a:normAutofit/>
          </a:bodyPr>
          <a:lstStyle/>
          <a:p>
            <a:pPr marL="0" indent="0" algn="l">
              <a:lnSpc>
                <a:spcPct val="85000"/>
              </a:lnSpc>
              <a:buNone/>
            </a:pPr>
            <a:r>
              <a:rPr lang="en-US" sz="1150" dirty="0">
                <a:solidFill>
                  <a:srgbClr val="464646"/>
                </a:solidFill>
                <a:latin typeface="Inter Medium" pitchFamily="34" charset="0"/>
                <a:ea typeface="Inter Medium" pitchFamily="34" charset="-122"/>
                <a:cs typeface="Inter Medium" pitchFamily="34" charset="-120"/>
              </a:rPr>
              <a:t>Patients and clinicians collaborate on decisions</a:t>
            </a:r>
            <a:endParaRPr lang="en-US" sz="1150" dirty="0"/>
          </a:p>
        </p:txBody>
      </p:sp>
      <p:sp>
        <p:nvSpPr>
          <p:cNvPr id="7" name="Text 4"/>
          <p:cNvSpPr/>
          <p:nvPr/>
        </p:nvSpPr>
        <p:spPr>
          <a:xfrm>
            <a:off x="5269470" y="2152771"/>
            <a:ext cx="2387535" cy="229264"/>
          </a:xfrm>
          <a:prstGeom prst="rect">
            <a:avLst/>
          </a:prstGeom>
          <a:noFill/>
          <a:ln/>
        </p:spPr>
        <p:txBody>
          <a:bodyPr wrap="none" lIns="0" tIns="0" rIns="0" bIns="0" rtlCol="0" anchor="t"/>
          <a:lstStyle/>
          <a:p>
            <a:pPr marL="0" indent="0" algn="l">
              <a:lnSpc>
                <a:spcPct val="104000"/>
              </a:lnSpc>
              <a:buNone/>
            </a:pPr>
            <a:r>
              <a:rPr lang="en-US" sz="1400" dirty="0">
                <a:solidFill>
                  <a:srgbClr val="030303"/>
                </a:solidFill>
                <a:latin typeface="DM Sans SemiBold" pitchFamily="34" charset="0"/>
                <a:ea typeface="DM Sans SemiBold" pitchFamily="34" charset="-122"/>
                <a:cs typeface="DM Sans SemiBold" pitchFamily="34" charset="-120"/>
              </a:rPr>
              <a:t>Personalised Care Planning</a:t>
            </a:r>
            <a:endParaRPr lang="en-US" sz="1400" dirty="0"/>
          </a:p>
        </p:txBody>
      </p:sp>
      <p:sp>
        <p:nvSpPr>
          <p:cNvPr id="8" name="Text 5"/>
          <p:cNvSpPr/>
          <p:nvPr/>
        </p:nvSpPr>
        <p:spPr>
          <a:xfrm>
            <a:off x="5269470" y="2447248"/>
            <a:ext cx="3143980" cy="150423"/>
          </a:xfrm>
          <a:prstGeom prst="rect">
            <a:avLst/>
          </a:prstGeom>
          <a:noFill/>
          <a:ln/>
        </p:spPr>
        <p:txBody>
          <a:bodyPr wrap="none" lIns="0" tIns="0" rIns="0" bIns="0" rtlCol="0" anchor="t"/>
          <a:lstStyle/>
          <a:p>
            <a:pPr marL="0" indent="0" algn="l">
              <a:lnSpc>
                <a:spcPct val="85000"/>
              </a:lnSpc>
              <a:buNone/>
            </a:pPr>
            <a:r>
              <a:rPr lang="en-US" sz="1150" dirty="0">
                <a:solidFill>
                  <a:srgbClr val="464646"/>
                </a:solidFill>
                <a:latin typeface="Inter Medium" pitchFamily="34" charset="0"/>
                <a:ea typeface="Inter Medium" pitchFamily="34" charset="-122"/>
                <a:cs typeface="Inter Medium" pitchFamily="34" charset="-120"/>
              </a:rPr>
              <a:t>Proactive, holistic care and support plans</a:t>
            </a:r>
            <a:endParaRPr lang="en-US" sz="1150" dirty="0"/>
          </a:p>
        </p:txBody>
      </p:sp>
      <p:sp>
        <p:nvSpPr>
          <p:cNvPr id="9" name="Text 6"/>
          <p:cNvSpPr/>
          <p:nvPr/>
        </p:nvSpPr>
        <p:spPr>
          <a:xfrm>
            <a:off x="5269470" y="3282662"/>
            <a:ext cx="2071276" cy="229264"/>
          </a:xfrm>
          <a:prstGeom prst="rect">
            <a:avLst/>
          </a:prstGeom>
          <a:noFill/>
          <a:ln/>
        </p:spPr>
        <p:txBody>
          <a:bodyPr wrap="none" lIns="0" tIns="0" rIns="0" bIns="0" rtlCol="0" anchor="t"/>
          <a:lstStyle/>
          <a:p>
            <a:pPr marL="0" indent="0" algn="l">
              <a:lnSpc>
                <a:spcPct val="104000"/>
              </a:lnSpc>
              <a:buNone/>
            </a:pPr>
            <a:r>
              <a:rPr lang="en-US" sz="1400" dirty="0">
                <a:solidFill>
                  <a:srgbClr val="030303"/>
                </a:solidFill>
                <a:latin typeface="DM Sans SemiBold" pitchFamily="34" charset="0"/>
                <a:ea typeface="DM Sans SemiBold" pitchFamily="34" charset="-122"/>
                <a:cs typeface="DM Sans SemiBold" pitchFamily="34" charset="-120"/>
              </a:rPr>
              <a:t>Choice &amp; Support Tools</a:t>
            </a:r>
            <a:endParaRPr lang="en-US" sz="1400" dirty="0"/>
          </a:p>
        </p:txBody>
      </p:sp>
      <p:sp>
        <p:nvSpPr>
          <p:cNvPr id="10" name="Text 7"/>
          <p:cNvSpPr/>
          <p:nvPr/>
        </p:nvSpPr>
        <p:spPr>
          <a:xfrm>
            <a:off x="5269470" y="3577140"/>
            <a:ext cx="3143980" cy="300846"/>
          </a:xfrm>
          <a:prstGeom prst="rect">
            <a:avLst/>
          </a:prstGeom>
          <a:noFill/>
          <a:ln/>
        </p:spPr>
        <p:txBody>
          <a:bodyPr wrap="square" lIns="0" tIns="0" rIns="0" bIns="0" rtlCol="0" anchor="t">
            <a:normAutofit/>
          </a:bodyPr>
          <a:lstStyle/>
          <a:p>
            <a:pPr marL="0" indent="0" algn="l">
              <a:lnSpc>
                <a:spcPct val="85000"/>
              </a:lnSpc>
              <a:buNone/>
            </a:pPr>
            <a:r>
              <a:rPr lang="en-US" sz="1150" dirty="0">
                <a:solidFill>
                  <a:srgbClr val="464646"/>
                </a:solidFill>
                <a:latin typeface="Inter Medium" pitchFamily="34" charset="0"/>
                <a:ea typeface="Inter Medium" pitchFamily="34" charset="-122"/>
                <a:cs typeface="Inter Medium" pitchFamily="34" charset="-120"/>
              </a:rPr>
              <a:t>Choice, social prescribing, self‑management, budgets</a:t>
            </a:r>
            <a:endParaRPr lang="en-US" sz="1150" dirty="0"/>
          </a:p>
        </p:txBody>
      </p:sp>
      <p:sp>
        <p:nvSpPr>
          <p:cNvPr id="11" name="Text 8"/>
          <p:cNvSpPr/>
          <p:nvPr/>
        </p:nvSpPr>
        <p:spPr>
          <a:xfrm>
            <a:off x="496119" y="4325541"/>
            <a:ext cx="8151763" cy="427211"/>
          </a:xfrm>
          <a:prstGeom prst="rect">
            <a:avLst/>
          </a:prstGeom>
          <a:noFill/>
          <a:ln/>
        </p:spPr>
        <p:txBody>
          <a:bodyPr wrap="square" lIns="0" tIns="0" rIns="0" bIns="0" rtlCol="0" anchor="t"/>
          <a:lstStyle/>
          <a:p>
            <a:pPr marL="0" indent="0" algn="l">
              <a:lnSpc>
                <a:spcPct val="109000"/>
              </a:lnSpc>
              <a:buNone/>
            </a:pPr>
            <a:r>
              <a:rPr lang="en-US" sz="600" b="1" dirty="0">
                <a:solidFill>
                  <a:srgbClr val="464646"/>
                </a:solidFill>
                <a:latin typeface="Inter Bold" pitchFamily="34" charset="0"/>
                <a:ea typeface="Inter Bold" pitchFamily="34" charset="-122"/>
                <a:cs typeface="Inter Bold" pitchFamily="34" charset="-120"/>
              </a:rPr>
              <a:t>1. Shared decision-making</a:t>
            </a:r>
            <a:r>
              <a:rPr lang="en-US" sz="600" dirty="0">
                <a:solidFill>
                  <a:srgbClr val="464646"/>
                </a:solidFill>
                <a:latin typeface="Inter Medium" pitchFamily="34" charset="0"/>
                <a:ea typeface="Inter Medium" pitchFamily="34" charset="-122"/>
                <a:cs typeface="Inter Medium" pitchFamily="34" charset="-120"/>
              </a:rPr>
              <a:t> – patients and clinicians work together to select tests, treatments and care plans based on clinical evidence and individual preferences and values.</a:t>
            </a:r>
            <a:endParaRPr lang="en-US" sz="600" dirty="0"/>
          </a:p>
          <a:p>
            <a:pPr marL="0" indent="0" algn="l">
              <a:lnSpc>
                <a:spcPct val="109000"/>
              </a:lnSpc>
              <a:buNone/>
            </a:pPr>
            <a:r>
              <a:rPr lang="en-US" sz="600" b="1" dirty="0">
                <a:solidFill>
                  <a:srgbClr val="464646"/>
                </a:solidFill>
                <a:latin typeface="Inter Bold" pitchFamily="34" charset="0"/>
                <a:ea typeface="Inter Bold" pitchFamily="34" charset="-122"/>
                <a:cs typeface="Inter Bold" pitchFamily="34" charset="-120"/>
              </a:rPr>
              <a:t>2. Personalised care and support planning</a:t>
            </a:r>
            <a:r>
              <a:rPr lang="en-US" sz="600" dirty="0">
                <a:solidFill>
                  <a:srgbClr val="464646"/>
                </a:solidFill>
                <a:latin typeface="Inter Medium" pitchFamily="34" charset="0"/>
                <a:ea typeface="Inter Medium" pitchFamily="34" charset="-122"/>
                <a:cs typeface="Inter Medium" pitchFamily="34" charset="-120"/>
              </a:rPr>
              <a:t> – proactive, holistic planning that addresses clinical, personal and social goals, regularly reviewed with the patient.</a:t>
            </a:r>
            <a:endParaRPr lang="en-US" sz="600" dirty="0"/>
          </a:p>
          <a:p>
            <a:pPr marL="0" indent="0" algn="l">
              <a:lnSpc>
                <a:spcPct val="109000"/>
              </a:lnSpc>
              <a:buNone/>
            </a:pPr>
            <a:r>
              <a:rPr lang="en-US" sz="600" b="1" dirty="0">
                <a:solidFill>
                  <a:srgbClr val="464646"/>
                </a:solidFill>
                <a:latin typeface="Inter Bold" pitchFamily="34" charset="0"/>
                <a:ea typeface="Inter Bold" pitchFamily="34" charset="-122"/>
                <a:cs typeface="Inter Bold" pitchFamily="34" charset="-120"/>
              </a:rPr>
              <a:t>3–6. Enabling choice (including legal rights), social prescribing and community support, supported self-management, and personal health budgets</a:t>
            </a:r>
            <a:r>
              <a:rPr lang="en-US" sz="600" dirty="0">
                <a:solidFill>
                  <a:srgbClr val="464646"/>
                </a:solidFill>
                <a:latin typeface="Inter Medium" pitchFamily="34" charset="0"/>
                <a:ea typeface="Inter Medium" pitchFamily="34" charset="-122"/>
                <a:cs typeface="Inter Medium" pitchFamily="34" charset="-120"/>
              </a:rPr>
              <a:t> to address wider determinants of health (NHS England, 2025).</a:t>
            </a:r>
            <a:endParaRPr lang="en-US" sz="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 y="0"/>
            <a:ext cx="9142647" cy="51435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4" y="0"/>
            <a:ext cx="9141291" cy="51435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496119" y="366713"/>
            <a:ext cx="8151763" cy="218033"/>
          </a:xfrm>
          <a:prstGeom prst="rect">
            <a:avLst/>
          </a:prstGeom>
          <a:noFill/>
          <a:ln/>
        </p:spPr>
        <p:txBody>
          <a:bodyPr wrap="none" lIns="0" tIns="0" rIns="0" bIns="0" rtlCol="0" anchor="t"/>
          <a:lstStyle/>
          <a:p>
            <a:pPr marL="0" indent="0" algn="l">
              <a:lnSpc>
                <a:spcPct val="104000"/>
              </a:lnSpc>
              <a:buNone/>
            </a:pPr>
            <a:r>
              <a:rPr lang="en-US" sz="1350" dirty="0">
                <a:solidFill>
                  <a:srgbClr val="030303"/>
                </a:solidFill>
                <a:latin typeface="DM Sans SemiBold" pitchFamily="34" charset="0"/>
                <a:ea typeface="DM Sans SemiBold" pitchFamily="34" charset="-122"/>
                <a:cs typeface="DM Sans SemiBold" pitchFamily="34" charset="-120"/>
              </a:rPr>
              <a:t>References</a:t>
            </a:r>
            <a:endParaRPr lang="en-US" sz="1350" dirty="0"/>
          </a:p>
        </p:txBody>
      </p:sp>
      <p:sp>
        <p:nvSpPr>
          <p:cNvPr id="3" name="Text 1"/>
          <p:cNvSpPr/>
          <p:nvPr/>
        </p:nvSpPr>
        <p:spPr>
          <a:xfrm>
            <a:off x="496119" y="663178"/>
            <a:ext cx="8151763" cy="4113609"/>
          </a:xfrm>
          <a:prstGeom prst="rect">
            <a:avLst/>
          </a:prstGeom>
          <a:noFill/>
          <a:ln/>
        </p:spPr>
        <p:txBody>
          <a:bodyPr wrap="square" lIns="0" tIns="0" rIns="0" bIns="0" rtlCol="0" anchor="t">
            <a:normAutofit fontScale="92500"/>
          </a:bodyPr>
          <a:lstStyle/>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Arnold, M., Morgan, E., Rumgay, H., Mafra, A., Singh, D., Laversanne, M., Vignat, J., Gralow, J.R., Cardoso, F., Siesling, S. and Soerjomataram, I. (2022) 'Current and future burden of breast cancer: Global statistics for 2020 and 2040', </a:t>
            </a:r>
            <a:r>
              <a:rPr lang="en-US" sz="700" i="1" dirty="0">
                <a:solidFill>
                  <a:srgbClr val="464646"/>
                </a:solidFill>
                <a:latin typeface="Inter Medium" pitchFamily="34" charset="0"/>
                <a:ea typeface="Inter Medium" pitchFamily="34" charset="-122"/>
                <a:cs typeface="Inter Medium" pitchFamily="34" charset="-120"/>
              </a:rPr>
              <a:t>The Breast</a:t>
            </a:r>
            <a:r>
              <a:rPr lang="en-US" sz="700" dirty="0">
                <a:solidFill>
                  <a:srgbClr val="464646"/>
                </a:solidFill>
                <a:latin typeface="Inter Medium" pitchFamily="34" charset="0"/>
                <a:ea typeface="Inter Medium" pitchFamily="34" charset="-122"/>
                <a:cs typeface="Inter Medium" pitchFamily="34" charset="-120"/>
              </a:rPr>
              <a:t>, 66, pp. 15-23. Available at: </a:t>
            </a:r>
            <a:r>
              <a:rPr lang="en-US" sz="700" b="1" u="sng" dirty="0">
                <a:solidFill>
                  <a:srgbClr val="1C9770"/>
                </a:solidFill>
                <a:latin typeface="Inter Bold" pitchFamily="34" charset="0"/>
                <a:ea typeface="Inter Bold" pitchFamily="34" charset="-122"/>
                <a:cs typeface="Inter Bold" pitchFamily="34" charset="-120"/>
                <a:hlinkClick r:id="rId3">
                  <a:extLst>
                    <a:ext uri="{A12FA001-AC4F-418D-AE19-62706E023703}">
                      <ahyp:hlinkClr xmlns:ahyp="http://schemas.microsoft.com/office/drawing/2018/hyperlinkcolor" xmlns="" val="tx"/>
                    </a:ext>
                  </a:extLst>
                </a:hlinkClick>
              </a:rPr>
              <a:t>https://doi.org/10.1016/j.breast.2022.08.010</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Breast Cancer Now (2025) </a:t>
            </a:r>
            <a:r>
              <a:rPr lang="en-US" sz="700" i="1" dirty="0">
                <a:solidFill>
                  <a:srgbClr val="464646"/>
                </a:solidFill>
                <a:latin typeface="Inter Medium" pitchFamily="34" charset="0"/>
                <a:ea typeface="Inter Medium" pitchFamily="34" charset="-122"/>
                <a:cs typeface="Inter Medium" pitchFamily="34" charset="-120"/>
              </a:rPr>
              <a:t>Breast cancer in the UK 2025: The state of the nation report</a:t>
            </a:r>
            <a:r>
              <a:rPr lang="en-US" sz="700" dirty="0">
                <a:solidFill>
                  <a:srgbClr val="464646"/>
                </a:solidFill>
                <a:latin typeface="Inter Medium" pitchFamily="34" charset="0"/>
                <a:ea typeface="Inter Medium" pitchFamily="34" charset="-122"/>
                <a:cs typeface="Inter Medium" pitchFamily="34" charset="-120"/>
              </a:rPr>
              <a:t>. London: Breast Cancer Now. Available at: </a:t>
            </a:r>
            <a:r>
              <a:rPr lang="en-US" sz="700" b="1" u="sng" dirty="0">
                <a:solidFill>
                  <a:srgbClr val="1C9770"/>
                </a:solidFill>
                <a:latin typeface="Inter Bold" pitchFamily="34" charset="0"/>
                <a:ea typeface="Inter Bold" pitchFamily="34" charset="-122"/>
                <a:cs typeface="Inter Bold" pitchFamily="34" charset="-120"/>
                <a:hlinkClick r:id="rId4">
                  <a:extLst>
                    <a:ext uri="{A12FA001-AC4F-418D-AE19-62706E023703}">
                      <ahyp:hlinkClr xmlns:ahyp="http://schemas.microsoft.com/office/drawing/2018/hyperlinkcolor" xmlns="" val="tx"/>
                    </a:ext>
                  </a:extLst>
                </a:hlinkClick>
              </a:rPr>
              <a:t>https://breastcancernow.org/about-us/our-impact/breast-cancer-facts-and-statistics/breast-cancer-in-the-uk-2025</a:t>
            </a:r>
            <a:r>
              <a:rPr lang="en-US" sz="700" dirty="0">
                <a:solidFill>
                  <a:srgbClr val="464646"/>
                </a:solidFill>
                <a:latin typeface="Inter Medium" pitchFamily="34" charset="0"/>
                <a:ea typeface="Inter Medium" pitchFamily="34" charset="-122"/>
                <a:cs typeface="Inter Medium" pitchFamily="34" charset="-120"/>
              </a:rPr>
              <a:t> (Accessed: 10 July 2026).</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Cancer Research UK (2025) </a:t>
            </a:r>
            <a:r>
              <a:rPr lang="en-US" sz="700" i="1" dirty="0">
                <a:solidFill>
                  <a:srgbClr val="464646"/>
                </a:solidFill>
                <a:latin typeface="Inter Medium" pitchFamily="34" charset="0"/>
                <a:ea typeface="Inter Medium" pitchFamily="34" charset="-122"/>
                <a:cs typeface="Inter Medium" pitchFamily="34" charset="-120"/>
              </a:rPr>
              <a:t>Breast cancer statistics</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5">
                  <a:extLst>
                    <a:ext uri="{A12FA001-AC4F-418D-AE19-62706E023703}">
                      <ahyp:hlinkClr xmlns:ahyp="http://schemas.microsoft.com/office/drawing/2018/hyperlinkcolor" xmlns="" val="tx"/>
                    </a:ext>
                  </a:extLst>
                </a:hlinkClick>
              </a:rPr>
              <a:t>https://www.cancerresearchuk.org/health-professional/cancer-statistics/statistics-by-cancer-type/breast-cancer</a:t>
            </a:r>
            <a:r>
              <a:rPr lang="en-US" sz="700" dirty="0">
                <a:solidFill>
                  <a:srgbClr val="464646"/>
                </a:solidFill>
                <a:latin typeface="Inter Medium" pitchFamily="34" charset="0"/>
                <a:ea typeface="Inter Medium" pitchFamily="34" charset="-122"/>
                <a:cs typeface="Inter Medium" pitchFamily="34" charset="-120"/>
              </a:rPr>
              <a:t> (Accessed: 10 July 2026).</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Department of Health and Social Care (2024) </a:t>
            </a:r>
            <a:r>
              <a:rPr lang="en-US" sz="700" i="1" dirty="0">
                <a:solidFill>
                  <a:srgbClr val="464646"/>
                </a:solidFill>
                <a:latin typeface="Inter Medium" pitchFamily="34" charset="0"/>
                <a:ea typeface="Inter Medium" pitchFamily="34" charset="-122"/>
                <a:cs typeface="Inter Medium" pitchFamily="34" charset="-120"/>
              </a:rPr>
              <a:t>NHS Long Term Plan</a:t>
            </a:r>
            <a:r>
              <a:rPr lang="en-US" sz="700" dirty="0">
                <a:solidFill>
                  <a:srgbClr val="464646"/>
                </a:solidFill>
                <a:latin typeface="Inter Medium" pitchFamily="34" charset="0"/>
                <a:ea typeface="Inter Medium" pitchFamily="34" charset="-122"/>
                <a:cs typeface="Inter Medium" pitchFamily="34" charset="-120"/>
              </a:rPr>
              <a:t>. London: DHSC. Available at: </a:t>
            </a:r>
            <a:r>
              <a:rPr lang="en-US" sz="700" b="1" u="sng" dirty="0">
                <a:solidFill>
                  <a:srgbClr val="1C9770"/>
                </a:solidFill>
                <a:latin typeface="Inter Bold" pitchFamily="34" charset="0"/>
                <a:ea typeface="Inter Bold" pitchFamily="34" charset="-122"/>
                <a:cs typeface="Inter Bold" pitchFamily="34" charset="-120"/>
                <a:hlinkClick r:id="rId6">
                  <a:extLst>
                    <a:ext uri="{A12FA001-AC4F-418D-AE19-62706E023703}">
                      <ahyp:hlinkClr xmlns:ahyp="http://schemas.microsoft.com/office/drawing/2018/hyperlinkcolor" xmlns="" val="tx"/>
                    </a:ext>
                  </a:extLst>
                </a:hlinkClick>
              </a:rPr>
              <a:t>https://www.longtermplan.nhs.uk/</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European Society of Cardiology (2022) </a:t>
            </a:r>
            <a:r>
              <a:rPr lang="en-US" sz="700" i="1" dirty="0">
                <a:solidFill>
                  <a:srgbClr val="464646"/>
                </a:solidFill>
                <a:latin typeface="Inter Medium" pitchFamily="34" charset="0"/>
                <a:ea typeface="Inter Medium" pitchFamily="34" charset="-122"/>
                <a:cs typeface="Inter Medium" pitchFamily="34" charset="-120"/>
              </a:rPr>
              <a:t>ESC Guidelines on cardio-oncology</a:t>
            </a:r>
            <a:r>
              <a:rPr lang="en-US" sz="700" dirty="0">
                <a:solidFill>
                  <a:srgbClr val="464646"/>
                </a:solidFill>
                <a:latin typeface="Inter Medium" pitchFamily="34" charset="0"/>
                <a:ea typeface="Inter Medium" pitchFamily="34" charset="-122"/>
                <a:cs typeface="Inter Medium" pitchFamily="34" charset="-120"/>
              </a:rPr>
              <a:t>. </a:t>
            </a:r>
            <a:r>
              <a:rPr lang="en-US" sz="700" i="1" dirty="0">
                <a:solidFill>
                  <a:srgbClr val="464646"/>
                </a:solidFill>
                <a:latin typeface="Inter Medium" pitchFamily="34" charset="0"/>
                <a:ea typeface="Inter Medium" pitchFamily="34" charset="-122"/>
                <a:cs typeface="Inter Medium" pitchFamily="34" charset="-120"/>
              </a:rPr>
              <a:t>European Heart Journal</a:t>
            </a:r>
            <a:r>
              <a:rPr lang="en-US" sz="700" dirty="0">
                <a:solidFill>
                  <a:srgbClr val="464646"/>
                </a:solidFill>
                <a:latin typeface="Inter Medium" pitchFamily="34" charset="0"/>
                <a:ea typeface="Inter Medium" pitchFamily="34" charset="-122"/>
                <a:cs typeface="Inter Medium" pitchFamily="34" charset="-120"/>
              </a:rPr>
              <a:t>.</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Health Foundation (2023) </a:t>
            </a:r>
            <a:r>
              <a:rPr lang="en-US" sz="700" i="1" dirty="0">
                <a:solidFill>
                  <a:srgbClr val="464646"/>
                </a:solidFill>
                <a:latin typeface="Inter Medium" pitchFamily="34" charset="0"/>
                <a:ea typeface="Inter Medium" pitchFamily="34" charset="-122"/>
                <a:cs typeface="Inter Medium" pitchFamily="34" charset="-120"/>
              </a:rPr>
              <a:t>The role of social prescribing in supporting people with long-term conditions</a:t>
            </a:r>
            <a:r>
              <a:rPr lang="en-US" sz="700" dirty="0">
                <a:solidFill>
                  <a:srgbClr val="464646"/>
                </a:solidFill>
                <a:latin typeface="Inter Medium" pitchFamily="34" charset="0"/>
                <a:ea typeface="Inter Medium" pitchFamily="34" charset="-122"/>
                <a:cs typeface="Inter Medium" pitchFamily="34" charset="-120"/>
              </a:rPr>
              <a:t>. London: The Health Foundation.</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Health Foundation (2024) </a:t>
            </a:r>
            <a:r>
              <a:rPr lang="en-US" sz="700" i="1" dirty="0">
                <a:solidFill>
                  <a:srgbClr val="464646"/>
                </a:solidFill>
                <a:latin typeface="Inter Medium" pitchFamily="34" charset="0"/>
                <a:ea typeface="Inter Medium" pitchFamily="34" charset="-122"/>
                <a:cs typeface="Inter Medium" pitchFamily="34" charset="-120"/>
              </a:rPr>
              <a:t>Co-production and personalised care: Evidence and practice</a:t>
            </a:r>
            <a:r>
              <a:rPr lang="en-US" sz="700" dirty="0">
                <a:solidFill>
                  <a:srgbClr val="464646"/>
                </a:solidFill>
                <a:latin typeface="Inter Medium" pitchFamily="34" charset="0"/>
                <a:ea typeface="Inter Medium" pitchFamily="34" charset="-122"/>
                <a:cs typeface="Inter Medium" pitchFamily="34" charset="-120"/>
              </a:rPr>
              <a:t>. London: The Health Foundation.</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IARC (2025) </a:t>
            </a:r>
            <a:r>
              <a:rPr lang="en-US" sz="700" i="1" dirty="0">
                <a:solidFill>
                  <a:srgbClr val="464646"/>
                </a:solidFill>
                <a:latin typeface="Inter Medium" pitchFamily="34" charset="0"/>
                <a:ea typeface="Inter Medium" pitchFamily="34" charset="-122"/>
                <a:cs typeface="Inter Medium" pitchFamily="34" charset="-120"/>
              </a:rPr>
              <a:t>Global cancer statistics 2024: GLOBOCAN estimates of incidence and mortality worldwide for 34 cancers in 186 countries</a:t>
            </a:r>
            <a:r>
              <a:rPr lang="en-US" sz="700" dirty="0">
                <a:solidFill>
                  <a:srgbClr val="464646"/>
                </a:solidFill>
                <a:latin typeface="Inter Medium" pitchFamily="34" charset="0"/>
                <a:ea typeface="Inter Medium" pitchFamily="34" charset="-122"/>
                <a:cs typeface="Inter Medium" pitchFamily="34" charset="-120"/>
              </a:rPr>
              <a:t>. Lyon: International Agency for Research on Cancer. Available at: </a:t>
            </a:r>
            <a:r>
              <a:rPr lang="en-US" sz="700" b="1" u="sng" dirty="0">
                <a:solidFill>
                  <a:srgbClr val="1C9770"/>
                </a:solidFill>
                <a:latin typeface="Inter Bold" pitchFamily="34" charset="0"/>
                <a:ea typeface="Inter Bold" pitchFamily="34" charset="-122"/>
                <a:cs typeface="Inter Bold" pitchFamily="34" charset="-120"/>
                <a:hlinkClick r:id="rId7">
                  <a:extLst>
                    <a:ext uri="{A12FA001-AC4F-418D-AE19-62706E023703}">
                      <ahyp:hlinkClr xmlns:ahyp="http://schemas.microsoft.com/office/drawing/2018/hyperlinkcolor" xmlns="" val="tx"/>
                    </a:ext>
                  </a:extLst>
                </a:hlinkClick>
              </a:rPr>
              <a:t>https://www.iarc.who.int/news-events/global-cancer-statistics-2024-globocan-estimates/</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IARC (2025) 'Breast cancer cases and deaths are projected to rise globally', </a:t>
            </a:r>
            <a:r>
              <a:rPr lang="en-US" sz="700" i="1" dirty="0">
                <a:solidFill>
                  <a:srgbClr val="464646"/>
                </a:solidFill>
                <a:latin typeface="Inter Medium" pitchFamily="34" charset="0"/>
                <a:ea typeface="Inter Medium" pitchFamily="34" charset="-122"/>
                <a:cs typeface="Inter Medium" pitchFamily="34" charset="-120"/>
              </a:rPr>
              <a:t>Press Release No. 361</a:t>
            </a:r>
            <a:r>
              <a:rPr lang="en-US" sz="700" dirty="0">
                <a:solidFill>
                  <a:srgbClr val="464646"/>
                </a:solidFill>
                <a:latin typeface="Inter Medium" pitchFamily="34" charset="0"/>
                <a:ea typeface="Inter Medium" pitchFamily="34" charset="-122"/>
                <a:cs typeface="Inter Medium" pitchFamily="34" charset="-120"/>
              </a:rPr>
              <a:t>, 24 February. Available at: </a:t>
            </a:r>
            <a:r>
              <a:rPr lang="en-US" sz="700" b="1" u="sng" dirty="0">
                <a:solidFill>
                  <a:srgbClr val="1C9770"/>
                </a:solidFill>
                <a:latin typeface="Inter Bold" pitchFamily="34" charset="0"/>
                <a:ea typeface="Inter Bold" pitchFamily="34" charset="-122"/>
                <a:cs typeface="Inter Bold" pitchFamily="34" charset="-120"/>
                <a:hlinkClick r:id="rId8">
                  <a:extLst>
                    <a:ext uri="{A12FA001-AC4F-418D-AE19-62706E023703}">
                      <ahyp:hlinkClr xmlns:ahyp="http://schemas.microsoft.com/office/drawing/2018/hyperlinkcolor" xmlns="" val="tx"/>
                    </a:ext>
                  </a:extLst>
                </a:hlinkClick>
              </a:rPr>
              <a:t>https://www.iarc.who.int/pressrelease/breast-cancer-cases-and-deaths-are-projected-to-rise-globally/</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Kim, J., Harper, A., McCormack, V. et al. (2025) 'Global patterns and trends in breast cancer incidence and mortality across 185 countries', </a:t>
            </a:r>
            <a:r>
              <a:rPr lang="en-US" sz="700" i="1" dirty="0">
                <a:solidFill>
                  <a:srgbClr val="464646"/>
                </a:solidFill>
                <a:latin typeface="Inter Medium" pitchFamily="34" charset="0"/>
                <a:ea typeface="Inter Medium" pitchFamily="34" charset="-122"/>
                <a:cs typeface="Inter Medium" pitchFamily="34" charset="-120"/>
              </a:rPr>
              <a:t>Nature Medicine</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9">
                  <a:extLst>
                    <a:ext uri="{A12FA001-AC4F-418D-AE19-62706E023703}">
                      <ahyp:hlinkClr xmlns:ahyp="http://schemas.microsoft.com/office/drawing/2018/hyperlinkcolor" xmlns="" val="tx"/>
                    </a:ext>
                  </a:extLst>
                </a:hlinkClick>
              </a:rPr>
              <a:t>https://doi.org/10.1038/s41591-025-03502-3</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King's Fund (2023) </a:t>
            </a:r>
            <a:r>
              <a:rPr lang="en-US" sz="700" i="1" dirty="0">
                <a:solidFill>
                  <a:srgbClr val="464646"/>
                </a:solidFill>
                <a:latin typeface="Inter Medium" pitchFamily="34" charset="0"/>
                <a:ea typeface="Inter Medium" pitchFamily="34" charset="-122"/>
                <a:cs typeface="Inter Medium" pitchFamily="34" charset="-120"/>
              </a:rPr>
              <a:t>The NHS Long Term Plan and personalised care: Two years on</a:t>
            </a:r>
            <a:r>
              <a:rPr lang="en-US" sz="700" dirty="0">
                <a:solidFill>
                  <a:srgbClr val="464646"/>
                </a:solidFill>
                <a:latin typeface="Inter Medium" pitchFamily="34" charset="0"/>
                <a:ea typeface="Inter Medium" pitchFamily="34" charset="-122"/>
                <a:cs typeface="Inter Medium" pitchFamily="34" charset="-120"/>
              </a:rPr>
              <a:t>. London: The King's Fund.</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King's Fund (2024) </a:t>
            </a:r>
            <a:r>
              <a:rPr lang="en-US" sz="700" i="1" dirty="0">
                <a:solidFill>
                  <a:srgbClr val="464646"/>
                </a:solidFill>
                <a:latin typeface="Inter Medium" pitchFamily="34" charset="0"/>
                <a:ea typeface="Inter Medium" pitchFamily="34" charset="-122"/>
                <a:cs typeface="Inter Medium" pitchFamily="34" charset="-120"/>
              </a:rPr>
              <a:t>Personalised care: What it means and how to deliver it</a:t>
            </a:r>
            <a:r>
              <a:rPr lang="en-US" sz="700" dirty="0">
                <a:solidFill>
                  <a:srgbClr val="464646"/>
                </a:solidFill>
                <a:latin typeface="Inter Medium" pitchFamily="34" charset="0"/>
                <a:ea typeface="Inter Medium" pitchFamily="34" charset="-122"/>
                <a:cs typeface="Inter Medium" pitchFamily="34" charset="-120"/>
              </a:rPr>
              <a:t>. London: The King's Fund. Available at: </a:t>
            </a:r>
            <a:r>
              <a:rPr lang="en-US" sz="700" b="1" u="sng" dirty="0">
                <a:solidFill>
                  <a:srgbClr val="1C9770"/>
                </a:solidFill>
                <a:latin typeface="Inter Bold" pitchFamily="34" charset="0"/>
                <a:ea typeface="Inter Bold" pitchFamily="34" charset="-122"/>
                <a:cs typeface="Inter Bold" pitchFamily="34" charset="-120"/>
                <a:hlinkClick r:id="rId10">
                  <a:extLst>
                    <a:ext uri="{A12FA001-AC4F-418D-AE19-62706E023703}">
                      <ahyp:hlinkClr xmlns:ahyp="http://schemas.microsoft.com/office/drawing/2018/hyperlinkcolor" xmlns="" val="tx"/>
                    </a:ext>
                  </a:extLst>
                </a:hlinkClick>
              </a:rPr>
              <a:t>https://www.kingsfund.org.uk/publications/personalised-care</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Macmillan Cancer Support (2023) </a:t>
            </a:r>
            <a:r>
              <a:rPr lang="en-US" sz="700" i="1" dirty="0">
                <a:solidFill>
                  <a:srgbClr val="464646"/>
                </a:solidFill>
                <a:latin typeface="Inter Medium" pitchFamily="34" charset="0"/>
                <a:ea typeface="Inter Medium" pitchFamily="34" charset="-122"/>
                <a:cs typeface="Inter Medium" pitchFamily="34" charset="-120"/>
              </a:rPr>
              <a:t>The recovery package: Implementing personalised care for people living with cancer</a:t>
            </a:r>
            <a:r>
              <a:rPr lang="en-US" sz="700" dirty="0">
                <a:solidFill>
                  <a:srgbClr val="464646"/>
                </a:solidFill>
                <a:latin typeface="Inter Medium" pitchFamily="34" charset="0"/>
                <a:ea typeface="Inter Medium" pitchFamily="34" charset="-122"/>
                <a:cs typeface="Inter Medium" pitchFamily="34" charset="-120"/>
              </a:rPr>
              <a:t>. London: Macmillan.</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Macmillan Cancer Support (2024) </a:t>
            </a:r>
            <a:r>
              <a:rPr lang="en-US" sz="700" i="1" dirty="0">
                <a:solidFill>
                  <a:srgbClr val="464646"/>
                </a:solidFill>
                <a:latin typeface="Inter Medium" pitchFamily="34" charset="0"/>
                <a:ea typeface="Inter Medium" pitchFamily="34" charset="-122"/>
                <a:cs typeface="Inter Medium" pitchFamily="34" charset="-120"/>
              </a:rPr>
              <a:t>Prevalence estimates and the needs of people living with cancer</a:t>
            </a:r>
            <a:r>
              <a:rPr lang="en-US" sz="700" dirty="0">
                <a:solidFill>
                  <a:srgbClr val="464646"/>
                </a:solidFill>
                <a:latin typeface="Inter Medium" pitchFamily="34" charset="0"/>
                <a:ea typeface="Inter Medium" pitchFamily="34" charset="-122"/>
                <a:cs typeface="Inter Medium" pitchFamily="34" charset="-120"/>
              </a:rPr>
              <a:t>. London: Macmillan. Available at: </a:t>
            </a:r>
            <a:r>
              <a:rPr lang="en-US" sz="700" b="1" u="sng" dirty="0">
                <a:solidFill>
                  <a:srgbClr val="1C9770"/>
                </a:solidFill>
                <a:latin typeface="Inter Bold" pitchFamily="34" charset="0"/>
                <a:ea typeface="Inter Bold" pitchFamily="34" charset="-122"/>
                <a:cs typeface="Inter Bold" pitchFamily="34" charset="-120"/>
                <a:hlinkClick r:id="rId11">
                  <a:extLst>
                    <a:ext uri="{A12FA001-AC4F-418D-AE19-62706E023703}">
                      <ahyp:hlinkClr xmlns:ahyp="http://schemas.microsoft.com/office/drawing/2018/hyperlinkcolor" xmlns="" val="tx"/>
                    </a:ext>
                  </a:extLst>
                </a:hlinkClick>
              </a:rPr>
              <a:t>https://www.macmillan.org.uk/</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National Disease Registration Service (2025) </a:t>
            </a:r>
            <a:r>
              <a:rPr lang="en-US" sz="700" i="1" dirty="0">
                <a:solidFill>
                  <a:srgbClr val="464646"/>
                </a:solidFill>
                <a:latin typeface="Inter Medium" pitchFamily="34" charset="0"/>
                <a:ea typeface="Inter Medium" pitchFamily="34" charset="-122"/>
                <a:cs typeface="Inter Medium" pitchFamily="34" charset="-120"/>
              </a:rPr>
              <a:t>Cancer registrations statistics, England</a:t>
            </a:r>
            <a:r>
              <a:rPr lang="en-US" sz="700" dirty="0">
                <a:solidFill>
                  <a:srgbClr val="464646"/>
                </a:solidFill>
                <a:latin typeface="Inter Medium" pitchFamily="34" charset="0"/>
                <a:ea typeface="Inter Medium" pitchFamily="34" charset="-122"/>
                <a:cs typeface="Inter Medium" pitchFamily="34" charset="-120"/>
              </a:rPr>
              <a:t>. NHS England Digital.</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NHS England (2023, updated 2025) </a:t>
            </a:r>
            <a:r>
              <a:rPr lang="en-US" sz="700" i="1" dirty="0">
                <a:solidFill>
                  <a:srgbClr val="464646"/>
                </a:solidFill>
                <a:latin typeface="Inter Medium" pitchFamily="34" charset="0"/>
                <a:ea typeface="Inter Medium" pitchFamily="34" charset="-122"/>
                <a:cs typeface="Inter Medium" pitchFamily="34" charset="-120"/>
              </a:rPr>
              <a:t>Stratified follow-up pathways for breast cancer</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12">
                  <a:extLst>
                    <a:ext uri="{A12FA001-AC4F-418D-AE19-62706E023703}">
                      <ahyp:hlinkClr xmlns:ahyp="http://schemas.microsoft.com/office/drawing/2018/hyperlinkcolor" xmlns="" val="tx"/>
                    </a:ext>
                  </a:extLst>
                </a:hlinkClick>
              </a:rPr>
              <a:t>https://www.england.nhs.uk/cancer/</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NHS England (2024) </a:t>
            </a:r>
            <a:r>
              <a:rPr lang="en-US" sz="700" i="1" dirty="0">
                <a:solidFill>
                  <a:srgbClr val="464646"/>
                </a:solidFill>
                <a:latin typeface="Inter Medium" pitchFamily="34" charset="0"/>
                <a:ea typeface="Inter Medium" pitchFamily="34" charset="-122"/>
                <a:cs typeface="Inter Medium" pitchFamily="34" charset="-120"/>
              </a:rPr>
              <a:t>Comprehensive Model of Personalised Care</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13">
                  <a:extLst>
                    <a:ext uri="{A12FA001-AC4F-418D-AE19-62706E023703}">
                      <ahyp:hlinkClr xmlns:ahyp="http://schemas.microsoft.com/office/drawing/2018/hyperlinkcolor" xmlns="" val="tx"/>
                    </a:ext>
                  </a:extLst>
                </a:hlinkClick>
              </a:rPr>
              <a:t>https://www.england.nhs.uk/personalisedcare/</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NHS England (2025) </a:t>
            </a:r>
            <a:r>
              <a:rPr lang="en-US" sz="700" i="1" dirty="0">
                <a:solidFill>
                  <a:srgbClr val="464646"/>
                </a:solidFill>
                <a:latin typeface="Inter Medium" pitchFamily="34" charset="0"/>
                <a:ea typeface="Inter Medium" pitchFamily="34" charset="-122"/>
                <a:cs typeface="Inter Medium" pitchFamily="34" charset="-120"/>
              </a:rPr>
              <a:t>Cancer Services Profiles 2025 annual update</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14">
                  <a:extLst>
                    <a:ext uri="{A12FA001-AC4F-418D-AE19-62706E023703}">
                      <ahyp:hlinkClr xmlns:ahyp="http://schemas.microsoft.com/office/drawing/2018/hyperlinkcolor" xmlns="" val="tx"/>
                    </a:ext>
                  </a:extLst>
                </a:hlinkClick>
              </a:rPr>
              <a:t>https://digital.nhs.uk/data-and-information/publications/statistical/cancer-services-profiles/2025-annual-update</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NHS England (2025) </a:t>
            </a:r>
            <a:r>
              <a:rPr lang="en-US" sz="700" i="1" dirty="0">
                <a:solidFill>
                  <a:srgbClr val="464646"/>
                </a:solidFill>
                <a:latin typeface="Inter Medium" pitchFamily="34" charset="0"/>
                <a:ea typeface="Inter Medium" pitchFamily="34" charset="-122"/>
                <a:cs typeface="Inter Medium" pitchFamily="34" charset="-120"/>
              </a:rPr>
              <a:t>National Optimal Breast Cancer Pathway</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12">
                  <a:extLst>
                    <a:ext uri="{A12FA001-AC4F-418D-AE19-62706E023703}">
                      <ahyp:hlinkClr xmlns:ahyp="http://schemas.microsoft.com/office/drawing/2018/hyperlinkcolor" xmlns="" val="tx"/>
                    </a:ext>
                  </a:extLst>
                </a:hlinkClick>
              </a:rPr>
              <a:t>https://www.england.nhs.uk/cancer/</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NICE (2023, updated 2025) </a:t>
            </a:r>
            <a:r>
              <a:rPr lang="en-US" sz="700" i="1" dirty="0">
                <a:solidFill>
                  <a:srgbClr val="464646"/>
                </a:solidFill>
                <a:latin typeface="Inter Medium" pitchFamily="34" charset="0"/>
                <a:ea typeface="Inter Medium" pitchFamily="34" charset="-122"/>
                <a:cs typeface="Inter Medium" pitchFamily="34" charset="-120"/>
              </a:rPr>
              <a:t>Familial breast cancer: classification, care and managing breast cancer and related risks in people with a family history of breast cancer</a:t>
            </a:r>
            <a:r>
              <a:rPr lang="en-US" sz="700" dirty="0">
                <a:solidFill>
                  <a:srgbClr val="464646"/>
                </a:solidFill>
                <a:latin typeface="Inter Medium" pitchFamily="34" charset="0"/>
                <a:ea typeface="Inter Medium" pitchFamily="34" charset="-122"/>
                <a:cs typeface="Inter Medium" pitchFamily="34" charset="-120"/>
              </a:rPr>
              <a:t> CG164. Available at: </a:t>
            </a:r>
            <a:r>
              <a:rPr lang="en-US" sz="700" b="1" u="sng" dirty="0">
                <a:solidFill>
                  <a:srgbClr val="1C9770"/>
                </a:solidFill>
                <a:latin typeface="Inter Bold" pitchFamily="34" charset="0"/>
                <a:ea typeface="Inter Bold" pitchFamily="34" charset="-122"/>
                <a:cs typeface="Inter Bold" pitchFamily="34" charset="-120"/>
                <a:hlinkClick r:id="rId15">
                  <a:extLst>
                    <a:ext uri="{A12FA001-AC4F-418D-AE19-62706E023703}">
                      <ahyp:hlinkClr xmlns:ahyp="http://schemas.microsoft.com/office/drawing/2018/hyperlinkcolor" xmlns="" val="tx"/>
                    </a:ext>
                  </a:extLst>
                </a:hlinkClick>
              </a:rPr>
              <a:t>https://www.nice.org.uk/guidance/cg164</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NICE (2025) </a:t>
            </a:r>
            <a:r>
              <a:rPr lang="en-US" sz="700" i="1" dirty="0">
                <a:solidFill>
                  <a:srgbClr val="464646"/>
                </a:solidFill>
                <a:latin typeface="Inter Medium" pitchFamily="34" charset="0"/>
                <a:ea typeface="Inter Medium" pitchFamily="34" charset="-122"/>
                <a:cs typeface="Inter Medium" pitchFamily="34" charset="-120"/>
              </a:rPr>
              <a:t>Early and locally advanced breast cancer: diagnosis and management</a:t>
            </a:r>
            <a:r>
              <a:rPr lang="en-US" sz="700" dirty="0">
                <a:solidFill>
                  <a:srgbClr val="464646"/>
                </a:solidFill>
                <a:latin typeface="Inter Medium" pitchFamily="34" charset="0"/>
                <a:ea typeface="Inter Medium" pitchFamily="34" charset="-122"/>
                <a:cs typeface="Inter Medium" pitchFamily="34" charset="-120"/>
              </a:rPr>
              <a:t> NG101. Last updated April 2025. Available at: </a:t>
            </a:r>
            <a:r>
              <a:rPr lang="en-US" sz="700" b="1" u="sng" dirty="0">
                <a:solidFill>
                  <a:srgbClr val="1C9770"/>
                </a:solidFill>
                <a:latin typeface="Inter Bold" pitchFamily="34" charset="0"/>
                <a:ea typeface="Inter Bold" pitchFamily="34" charset="-122"/>
                <a:cs typeface="Inter Bold" pitchFamily="34" charset="-120"/>
                <a:hlinkClick r:id="rId16">
                  <a:extLst>
                    <a:ext uri="{A12FA001-AC4F-418D-AE19-62706E023703}">
                      <ahyp:hlinkClr xmlns:ahyp="http://schemas.microsoft.com/office/drawing/2018/hyperlinkcolor" xmlns="" val="tx"/>
                    </a:ext>
                  </a:extLst>
                </a:hlinkClick>
              </a:rPr>
              <a:t>https://www.nice.org.uk/guidance/ng101</a:t>
            </a:r>
            <a:r>
              <a:rPr lang="en-US" sz="700" dirty="0">
                <a:solidFill>
                  <a:srgbClr val="464646"/>
                </a:solidFill>
                <a:latin typeface="Inter Medium" pitchFamily="34" charset="0"/>
                <a:ea typeface="Inter Medium" pitchFamily="34" charset="-122"/>
                <a:cs typeface="Inter Medium" pitchFamily="34" charset="-120"/>
              </a:rPr>
              <a:t> (Accessed: 10 July 2026).</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NICE (2024–2025) Technology appraisal guidance on breast cancer treatments (trastuzumab deruxtecan, CDK4/6 inhibitors, etc.). Available at: </a:t>
            </a:r>
            <a:r>
              <a:rPr lang="en-US" sz="700" b="1" u="sng" dirty="0">
                <a:solidFill>
                  <a:srgbClr val="1C9770"/>
                </a:solidFill>
                <a:latin typeface="Inter Bold" pitchFamily="34" charset="0"/>
                <a:ea typeface="Inter Bold" pitchFamily="34" charset="-122"/>
                <a:cs typeface="Inter Bold" pitchFamily="34" charset="-120"/>
                <a:hlinkClick r:id="rId17">
                  <a:extLst>
                    <a:ext uri="{A12FA001-AC4F-418D-AE19-62706E023703}">
                      <ahyp:hlinkClr xmlns:ahyp="http://schemas.microsoft.com/office/drawing/2018/hyperlinkcolor" xmlns="" val="tx"/>
                    </a:ext>
                  </a:extLst>
                </a:hlinkClick>
              </a:rPr>
              <a:t>https://www.nice.org.uk/guidance/conditions-and-diseases/cancer/breast-cancer</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Public Health England / UKHSA (2023) </a:t>
            </a:r>
            <a:r>
              <a:rPr lang="en-US" sz="700" i="1" dirty="0">
                <a:solidFill>
                  <a:srgbClr val="464646"/>
                </a:solidFill>
                <a:latin typeface="Inter Medium" pitchFamily="34" charset="0"/>
                <a:ea typeface="Inter Medium" pitchFamily="34" charset="-122"/>
                <a:cs typeface="Inter Medium" pitchFamily="34" charset="-120"/>
              </a:rPr>
              <a:t>NHS Breast Screening Programme: Consolidated standards</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18">
                  <a:extLst>
                    <a:ext uri="{A12FA001-AC4F-418D-AE19-62706E023703}">
                      <ahyp:hlinkClr xmlns:ahyp="http://schemas.microsoft.com/office/drawing/2018/hyperlinkcolor" xmlns="" val="tx"/>
                    </a:ext>
                  </a:extLst>
                </a:hlinkClick>
              </a:rPr>
              <a:t>https://www.gov.uk/government/publications/breast-screening-consolidated-standards</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Royal College of Nursing (2024) </a:t>
            </a:r>
            <a:r>
              <a:rPr lang="en-US" sz="700" i="1" dirty="0">
                <a:solidFill>
                  <a:srgbClr val="464646"/>
                </a:solidFill>
                <a:latin typeface="Inter Medium" pitchFamily="34" charset="0"/>
                <a:ea typeface="Inter Medium" pitchFamily="34" charset="-122"/>
                <a:cs typeface="Inter Medium" pitchFamily="34" charset="-120"/>
              </a:rPr>
              <a:t>Nursing workforce and personalised care standards</a:t>
            </a:r>
            <a:r>
              <a:rPr lang="en-US" sz="700" dirty="0">
                <a:solidFill>
                  <a:srgbClr val="464646"/>
                </a:solidFill>
                <a:latin typeface="Inter Medium" pitchFamily="34" charset="0"/>
                <a:ea typeface="Inter Medium" pitchFamily="34" charset="-122"/>
                <a:cs typeface="Inter Medium" pitchFamily="34" charset="-120"/>
              </a:rPr>
              <a:t>. London: RCN.</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Sung, H., Ferlay, J., Siegel, R.L., Laversanne, M., Soerjomataram, I., Jemal, A. and Bray, F. (2021) 'Global Cancer Statistics 2020: GLOBOCAN Estimates of Incidence and Mortality Worldwide for 36 Cancers in 185 Countries', </a:t>
            </a:r>
            <a:r>
              <a:rPr lang="en-US" sz="700" i="1" dirty="0">
                <a:solidFill>
                  <a:srgbClr val="464646"/>
                </a:solidFill>
                <a:latin typeface="Inter Medium" pitchFamily="34" charset="0"/>
                <a:ea typeface="Inter Medium" pitchFamily="34" charset="-122"/>
                <a:cs typeface="Inter Medium" pitchFamily="34" charset="-120"/>
              </a:rPr>
              <a:t>CA: A Cancer Journal for Clinicians</a:t>
            </a:r>
            <a:r>
              <a:rPr lang="en-US" sz="700" dirty="0">
                <a:solidFill>
                  <a:srgbClr val="464646"/>
                </a:solidFill>
                <a:latin typeface="Inter Medium" pitchFamily="34" charset="0"/>
                <a:ea typeface="Inter Medium" pitchFamily="34" charset="-122"/>
                <a:cs typeface="Inter Medium" pitchFamily="34" charset="-120"/>
              </a:rPr>
              <a:t>, 71(3), pp. 209-249. Available at: </a:t>
            </a:r>
            <a:r>
              <a:rPr lang="en-US" sz="700" b="1" u="sng" dirty="0">
                <a:solidFill>
                  <a:srgbClr val="1C9770"/>
                </a:solidFill>
                <a:latin typeface="Inter Bold" pitchFamily="34" charset="0"/>
                <a:ea typeface="Inter Bold" pitchFamily="34" charset="-122"/>
                <a:cs typeface="Inter Bold" pitchFamily="34" charset="-120"/>
                <a:hlinkClick r:id="rId19">
                  <a:extLst>
                    <a:ext uri="{A12FA001-AC4F-418D-AE19-62706E023703}">
                      <ahyp:hlinkClr xmlns:ahyp="http://schemas.microsoft.com/office/drawing/2018/hyperlinkcolor" xmlns="" val="tx"/>
                    </a:ext>
                  </a:extLst>
                </a:hlinkClick>
              </a:rPr>
              <a:t>https://doi.org/10.3322/caac.21660</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UK Health Security Agency (2024) </a:t>
            </a:r>
            <a:r>
              <a:rPr lang="en-US" sz="700" i="1" dirty="0">
                <a:solidFill>
                  <a:srgbClr val="464646"/>
                </a:solidFill>
                <a:latin typeface="Inter Medium" pitchFamily="34" charset="0"/>
                <a:ea typeface="Inter Medium" pitchFamily="34" charset="-122"/>
                <a:cs typeface="Inter Medium" pitchFamily="34" charset="-120"/>
              </a:rPr>
              <a:t>Breast screening programme: Annual report</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20">
                  <a:extLst>
                    <a:ext uri="{A12FA001-AC4F-418D-AE19-62706E023703}">
                      <ahyp:hlinkClr xmlns:ahyp="http://schemas.microsoft.com/office/drawing/2018/hyperlinkcolor" xmlns="" val="tx"/>
                    </a:ext>
                  </a:extLst>
                </a:hlinkClick>
              </a:rPr>
              <a:t>https://www.gov.uk/government/collections/breast-screening-programme</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World Cancer Research Fund (2024) </a:t>
            </a:r>
            <a:r>
              <a:rPr lang="en-US" sz="700" i="1" dirty="0">
                <a:solidFill>
                  <a:srgbClr val="464646"/>
                </a:solidFill>
                <a:latin typeface="Inter Medium" pitchFamily="34" charset="0"/>
                <a:ea typeface="Inter Medium" pitchFamily="34" charset="-122"/>
                <a:cs typeface="Inter Medium" pitchFamily="34" charset="-120"/>
              </a:rPr>
              <a:t>Diet, nutrition, physical activity and breast cancer</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21">
                  <a:extLst>
                    <a:ext uri="{A12FA001-AC4F-418D-AE19-62706E023703}">
                      <ahyp:hlinkClr xmlns:ahyp="http://schemas.microsoft.com/office/drawing/2018/hyperlinkcolor" xmlns="" val="tx"/>
                    </a:ext>
                  </a:extLst>
                </a:hlinkClick>
              </a:rPr>
              <a:t>https://www.wcrf.org/diet-activity-and-cancer/cancer-types/breast-cancer/</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World Cancer Research Fund (2025) </a:t>
            </a:r>
            <a:r>
              <a:rPr lang="en-US" sz="700" i="1" dirty="0">
                <a:solidFill>
                  <a:srgbClr val="464646"/>
                </a:solidFill>
                <a:latin typeface="Inter Medium" pitchFamily="34" charset="0"/>
                <a:ea typeface="Inter Medium" pitchFamily="34" charset="-122"/>
                <a:cs typeface="Inter Medium" pitchFamily="34" charset="-120"/>
              </a:rPr>
              <a:t>UK cancer statistics</a:t>
            </a:r>
            <a:r>
              <a:rPr lang="en-US" sz="700" dirty="0">
                <a:solidFill>
                  <a:srgbClr val="464646"/>
                </a:solidFill>
                <a:latin typeface="Inter Medium" pitchFamily="34" charset="0"/>
                <a:ea typeface="Inter Medium" pitchFamily="34" charset="-122"/>
                <a:cs typeface="Inter Medium" pitchFamily="34" charset="-120"/>
              </a:rPr>
              <a:t>. Available at: </a:t>
            </a:r>
            <a:r>
              <a:rPr lang="en-US" sz="700" b="1" u="sng" dirty="0">
                <a:solidFill>
                  <a:srgbClr val="1C9770"/>
                </a:solidFill>
                <a:latin typeface="Inter Bold" pitchFamily="34" charset="0"/>
                <a:ea typeface="Inter Bold" pitchFamily="34" charset="-122"/>
                <a:cs typeface="Inter Bold" pitchFamily="34" charset="-120"/>
                <a:hlinkClick r:id="rId22">
                  <a:extLst>
                    <a:ext uri="{A12FA001-AC4F-418D-AE19-62706E023703}">
                      <ahyp:hlinkClr xmlns:ahyp="http://schemas.microsoft.com/office/drawing/2018/hyperlinkcolor" xmlns="" val="tx"/>
                    </a:ext>
                  </a:extLst>
                </a:hlinkClick>
              </a:rPr>
              <a:t>https://www.wcrf.org/preventing-cancer/cancer-statistics/uk-cancer-statistics/</a:t>
            </a:r>
            <a:endParaRPr lang="en-US" sz="700" dirty="0"/>
          </a:p>
          <a:p>
            <a:pPr marL="0" indent="0" algn="l">
              <a:lnSpc>
                <a:spcPct val="104000"/>
              </a:lnSpc>
              <a:buNone/>
            </a:pPr>
            <a:r>
              <a:rPr lang="en-US" sz="700" dirty="0">
                <a:solidFill>
                  <a:srgbClr val="464646"/>
                </a:solidFill>
                <a:latin typeface="Inter Medium" pitchFamily="34" charset="0"/>
                <a:ea typeface="Inter Medium" pitchFamily="34" charset="-122"/>
                <a:cs typeface="Inter Medium" pitchFamily="34" charset="-120"/>
              </a:rPr>
              <a:t>World Health Organization (2024) </a:t>
            </a:r>
            <a:r>
              <a:rPr lang="en-US" sz="700" i="1" dirty="0">
                <a:solidFill>
                  <a:srgbClr val="464646"/>
                </a:solidFill>
                <a:latin typeface="Inter Medium" pitchFamily="34" charset="0"/>
                <a:ea typeface="Inter Medium" pitchFamily="34" charset="-122"/>
                <a:cs typeface="Inter Medium" pitchFamily="34" charset="-120"/>
              </a:rPr>
              <a:t>Breast cancer</a:t>
            </a:r>
            <a:r>
              <a:rPr lang="en-US" sz="700" dirty="0">
                <a:solidFill>
                  <a:srgbClr val="464646"/>
                </a:solidFill>
                <a:latin typeface="Inter Medium" pitchFamily="34" charset="0"/>
                <a:ea typeface="Inter Medium" pitchFamily="34" charset="-122"/>
                <a:cs typeface="Inter Medium" pitchFamily="34" charset="-120"/>
              </a:rPr>
              <a:t> Fact sheet. Available at: </a:t>
            </a:r>
            <a:r>
              <a:rPr lang="en-US" sz="700" b="1" u="sng" dirty="0">
                <a:solidFill>
                  <a:srgbClr val="1C9770"/>
                </a:solidFill>
                <a:latin typeface="Inter Bold" pitchFamily="34" charset="0"/>
                <a:ea typeface="Inter Bold" pitchFamily="34" charset="-122"/>
                <a:cs typeface="Inter Bold" pitchFamily="34" charset="-120"/>
                <a:hlinkClick r:id="rId23">
                  <a:extLst>
                    <a:ext uri="{A12FA001-AC4F-418D-AE19-62706E023703}">
                      <ahyp:hlinkClr xmlns:ahyp="http://schemas.microsoft.com/office/drawing/2018/hyperlinkcolor" xmlns="" val="tx"/>
                    </a:ext>
                  </a:extLst>
                </a:hlinkClick>
              </a:rPr>
              <a:t>https://www.who.int/news-room/fact-sheets/detail/breast-cancer</a:t>
            </a:r>
            <a:endParaRPr lang="en-US" sz="700" b="1" u="sng" dirty="0">
              <a:solidFill>
                <a:srgbClr val="1C9770"/>
              </a:solidFill>
              <a:latin typeface="Inter Bold" pitchFamily="34" charset="0"/>
              <a:ea typeface="Inter Bold" pitchFamily="34" charset="-122"/>
              <a:cs typeface="Inter Bold" pitchFamily="34" charset="-120"/>
            </a:endParaRPr>
          </a:p>
          <a:p>
            <a:pPr>
              <a:lnSpc>
                <a:spcPct val="104000"/>
              </a:lnSpc>
            </a:pPr>
            <a:r>
              <a:rPr lang="en-US" sz="700" dirty="0"/>
              <a:t>Waks, A.G. and Winer, E.P., 2019. Breast cancer treatment: a review. Jama, 321(3), pp.288-300. </a:t>
            </a:r>
            <a:r>
              <a:rPr lang="en-US" sz="700" dirty="0">
                <a:hlinkClick r:id="rId24"/>
              </a:rPr>
              <a:t>https://jamanetwork.com/journals/jama/fullarticle/2721180</a:t>
            </a:r>
            <a:r>
              <a:rPr lang="en-US" sz="700" dirty="0"/>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1C9770"/>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187</TotalTime>
  <Words>2827</Words>
  <Application>Microsoft Office PowerPoint</Application>
  <PresentationFormat>On-screen Show (16:9)</PresentationFormat>
  <Paragraphs>136</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Inter Medium</vt:lpstr>
      <vt:lpstr>DM Sans Light</vt:lpstr>
      <vt:lpstr>Inter Bold</vt:lpstr>
      <vt:lpstr>Arial</vt:lpstr>
      <vt:lpstr>DM Sans SemiBold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Admin</cp:lastModifiedBy>
  <cp:revision>8</cp:revision>
  <dcterms:created xsi:type="dcterms:W3CDTF">2026-07-11T19:52:05Z</dcterms:created>
  <dcterms:modified xsi:type="dcterms:W3CDTF">2026-07-12T14:35:50Z</dcterms:modified>
</cp:coreProperties>
</file>