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9" r:id="rId3"/>
    <p:sldId id="257" r:id="rId4"/>
    <p:sldId id="258"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0" d="100"/>
          <a:sy n="90" d="100"/>
        </p:scale>
        <p:origin x="39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A65423-03AC-41F1-96D6-919FE53603A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IN"/>
        </a:p>
      </dgm:t>
    </dgm:pt>
    <dgm:pt modelId="{D3D18F57-3AB4-4E83-9116-C4D708186D28}">
      <dgm:prSet custT="1"/>
      <dgm:spPr/>
      <dgm:t>
        <a:bodyPr/>
        <a:lstStyle/>
        <a:p>
          <a:pPr algn="just">
            <a:lnSpc>
              <a:spcPct val="150000"/>
            </a:lnSpc>
          </a:pPr>
          <a:r>
            <a:rPr lang="en-GB" sz="2400" b="1" i="1" dirty="0">
              <a:solidFill>
                <a:schemeClr val="tx1"/>
              </a:solidFill>
              <a:latin typeface="Times New Roman" panose="02020603050405020304" pitchFamily="18" charset="0"/>
              <a:cs typeface="Times New Roman" panose="02020603050405020304" pitchFamily="18" charset="0"/>
            </a:rPr>
            <a:t>Digital marketing:</a:t>
          </a:r>
          <a:r>
            <a:rPr lang="en-GB" sz="2400" b="0" i="0" dirty="0">
              <a:solidFill>
                <a:schemeClr val="tx1"/>
              </a:solidFill>
              <a:latin typeface="Times New Roman" panose="02020603050405020304" pitchFamily="18" charset="0"/>
              <a:cs typeface="Times New Roman" panose="02020603050405020304" pitchFamily="18" charset="0"/>
            </a:rPr>
            <a:t> use of Instagram and TikTok ads, use of Google local ads and collaboration with student influencers</a:t>
          </a:r>
          <a:endParaRPr lang="en-IN" sz="2400" dirty="0">
            <a:solidFill>
              <a:schemeClr val="tx1"/>
            </a:solidFill>
            <a:latin typeface="Times New Roman" panose="02020603050405020304" pitchFamily="18" charset="0"/>
            <a:cs typeface="Times New Roman" panose="02020603050405020304" pitchFamily="18" charset="0"/>
          </a:endParaRPr>
        </a:p>
      </dgm:t>
    </dgm:pt>
    <dgm:pt modelId="{22A2135E-B98F-4363-B8E3-EA1809F1D910}" type="parTrans" cxnId="{7CBEE96D-15D5-4925-9EB8-ED8C4CA15E64}">
      <dgm:prSet/>
      <dgm:spPr/>
      <dgm:t>
        <a:bodyPr/>
        <a:lstStyle/>
        <a:p>
          <a:endParaRPr lang="en-IN"/>
        </a:p>
      </dgm:t>
    </dgm:pt>
    <dgm:pt modelId="{73168C25-0B59-46C7-A047-D8A24A05E2F0}" type="sibTrans" cxnId="{7CBEE96D-15D5-4925-9EB8-ED8C4CA15E64}">
      <dgm:prSet/>
      <dgm:spPr/>
      <dgm:t>
        <a:bodyPr/>
        <a:lstStyle/>
        <a:p>
          <a:endParaRPr lang="en-IN"/>
        </a:p>
      </dgm:t>
    </dgm:pt>
    <dgm:pt modelId="{2CB438EF-B097-479F-AF39-01B82495E080}">
      <dgm:prSet custT="1"/>
      <dgm:spPr/>
      <dgm:t>
        <a:bodyPr/>
        <a:lstStyle/>
        <a:p>
          <a:pPr algn="just">
            <a:lnSpc>
              <a:spcPct val="150000"/>
            </a:lnSpc>
          </a:pPr>
          <a:r>
            <a:rPr lang="en-GB" sz="2400" b="1" i="1">
              <a:solidFill>
                <a:schemeClr val="tx1"/>
              </a:solidFill>
              <a:latin typeface="Times New Roman" panose="02020603050405020304" pitchFamily="18" charset="0"/>
              <a:cs typeface="Times New Roman" panose="02020603050405020304" pitchFamily="18" charset="0"/>
            </a:rPr>
            <a:t>Offline marketing:</a:t>
          </a:r>
          <a:r>
            <a:rPr lang="en-GB" sz="2400" b="0" i="0">
              <a:solidFill>
                <a:schemeClr val="tx1"/>
              </a:solidFill>
              <a:latin typeface="Times New Roman" panose="02020603050405020304" pitchFamily="18" charset="0"/>
              <a:cs typeface="Times New Roman" panose="02020603050405020304" pitchFamily="18" charset="0"/>
            </a:rPr>
            <a:t> Referral and housing advertisement </a:t>
          </a:r>
          <a:endParaRPr lang="en-IN" sz="2400">
            <a:solidFill>
              <a:schemeClr val="tx1"/>
            </a:solidFill>
            <a:latin typeface="Times New Roman" panose="02020603050405020304" pitchFamily="18" charset="0"/>
            <a:cs typeface="Times New Roman" panose="02020603050405020304" pitchFamily="18" charset="0"/>
          </a:endParaRPr>
        </a:p>
      </dgm:t>
    </dgm:pt>
    <dgm:pt modelId="{B3F15DC3-BC4B-4D33-A25F-78BBFE89DE55}" type="parTrans" cxnId="{C884D27C-EECE-425F-BB43-2121DDDE16DE}">
      <dgm:prSet/>
      <dgm:spPr/>
      <dgm:t>
        <a:bodyPr/>
        <a:lstStyle/>
        <a:p>
          <a:endParaRPr lang="en-IN"/>
        </a:p>
      </dgm:t>
    </dgm:pt>
    <dgm:pt modelId="{69655A92-8B66-4A61-B37F-939C6AEABAF1}" type="sibTrans" cxnId="{C884D27C-EECE-425F-BB43-2121DDDE16DE}">
      <dgm:prSet/>
      <dgm:spPr/>
      <dgm:t>
        <a:bodyPr/>
        <a:lstStyle/>
        <a:p>
          <a:endParaRPr lang="en-IN"/>
        </a:p>
      </dgm:t>
    </dgm:pt>
    <dgm:pt modelId="{9B434FB5-0A35-4FE3-B1CE-0BD6A6CE38B1}">
      <dgm:prSet custT="1"/>
      <dgm:spPr/>
      <dgm:t>
        <a:bodyPr/>
        <a:lstStyle/>
        <a:p>
          <a:pPr algn="just">
            <a:lnSpc>
              <a:spcPct val="150000"/>
            </a:lnSpc>
          </a:pPr>
          <a:r>
            <a:rPr lang="en-GB" sz="2400" b="1" i="1" dirty="0">
              <a:solidFill>
                <a:schemeClr val="tx1"/>
              </a:solidFill>
              <a:latin typeface="Times New Roman" panose="02020603050405020304" pitchFamily="18" charset="0"/>
              <a:cs typeface="Times New Roman" panose="02020603050405020304" pitchFamily="18" charset="0"/>
            </a:rPr>
            <a:t>Subscription-based pricing:</a:t>
          </a:r>
          <a:r>
            <a:rPr lang="en-GB" sz="2400" b="0" i="0" dirty="0">
              <a:solidFill>
                <a:schemeClr val="tx1"/>
              </a:solidFill>
              <a:latin typeface="Times New Roman" panose="02020603050405020304" pitchFamily="18" charset="0"/>
              <a:cs typeface="Times New Roman" panose="02020603050405020304" pitchFamily="18" charset="0"/>
            </a:rPr>
            <a:t> £25/month for students, £6/kg for as pay as you like and £40/month for standard plan </a:t>
          </a:r>
          <a:endParaRPr lang="en-IN" sz="2400" dirty="0">
            <a:solidFill>
              <a:schemeClr val="tx1"/>
            </a:solidFill>
            <a:latin typeface="Times New Roman" panose="02020603050405020304" pitchFamily="18" charset="0"/>
            <a:cs typeface="Times New Roman" panose="02020603050405020304" pitchFamily="18" charset="0"/>
          </a:endParaRPr>
        </a:p>
      </dgm:t>
    </dgm:pt>
    <dgm:pt modelId="{E61D6E2D-C038-4BD2-A000-C54CFC9C8BDD}" type="parTrans" cxnId="{3F451A90-973B-4116-9BCE-F8E07007D3FA}">
      <dgm:prSet/>
      <dgm:spPr/>
      <dgm:t>
        <a:bodyPr/>
        <a:lstStyle/>
        <a:p>
          <a:endParaRPr lang="en-IN"/>
        </a:p>
      </dgm:t>
    </dgm:pt>
    <dgm:pt modelId="{B8F37D48-AF39-4437-A153-3A3360325D37}" type="sibTrans" cxnId="{3F451A90-973B-4116-9BCE-F8E07007D3FA}">
      <dgm:prSet/>
      <dgm:spPr/>
      <dgm:t>
        <a:bodyPr/>
        <a:lstStyle/>
        <a:p>
          <a:endParaRPr lang="en-IN"/>
        </a:p>
      </dgm:t>
    </dgm:pt>
    <dgm:pt modelId="{13762695-1146-468C-BAD7-8AE7DA26FB9A}" type="pres">
      <dgm:prSet presAssocID="{0DA65423-03AC-41F1-96D6-919FE53603A3}" presName="linear" presStyleCnt="0">
        <dgm:presLayoutVars>
          <dgm:animLvl val="lvl"/>
          <dgm:resizeHandles val="exact"/>
        </dgm:presLayoutVars>
      </dgm:prSet>
      <dgm:spPr/>
    </dgm:pt>
    <dgm:pt modelId="{19D97673-2DA7-4812-95A1-6D3F834821C6}" type="pres">
      <dgm:prSet presAssocID="{D3D18F57-3AB4-4E83-9116-C4D708186D28}" presName="parentText" presStyleLbl="node1" presStyleIdx="0" presStyleCnt="3">
        <dgm:presLayoutVars>
          <dgm:chMax val="0"/>
          <dgm:bulletEnabled val="1"/>
        </dgm:presLayoutVars>
      </dgm:prSet>
      <dgm:spPr/>
    </dgm:pt>
    <dgm:pt modelId="{9A72F12C-4E53-4B90-8EBD-4E2AD6CA2C3E}" type="pres">
      <dgm:prSet presAssocID="{73168C25-0B59-46C7-A047-D8A24A05E2F0}" presName="spacer" presStyleCnt="0"/>
      <dgm:spPr/>
    </dgm:pt>
    <dgm:pt modelId="{AB02C8B7-725A-4621-A433-92A3C815201B}" type="pres">
      <dgm:prSet presAssocID="{2CB438EF-B097-479F-AF39-01B82495E080}" presName="parentText" presStyleLbl="node1" presStyleIdx="1" presStyleCnt="3">
        <dgm:presLayoutVars>
          <dgm:chMax val="0"/>
          <dgm:bulletEnabled val="1"/>
        </dgm:presLayoutVars>
      </dgm:prSet>
      <dgm:spPr/>
    </dgm:pt>
    <dgm:pt modelId="{66B2CEFA-33F6-407D-99FA-2FD1F760A381}" type="pres">
      <dgm:prSet presAssocID="{69655A92-8B66-4A61-B37F-939C6AEABAF1}" presName="spacer" presStyleCnt="0"/>
      <dgm:spPr/>
    </dgm:pt>
    <dgm:pt modelId="{302D88B6-D7CF-492E-B4C1-997EB05E7918}" type="pres">
      <dgm:prSet presAssocID="{9B434FB5-0A35-4FE3-B1CE-0BD6A6CE38B1}" presName="parentText" presStyleLbl="node1" presStyleIdx="2" presStyleCnt="3">
        <dgm:presLayoutVars>
          <dgm:chMax val="0"/>
          <dgm:bulletEnabled val="1"/>
        </dgm:presLayoutVars>
      </dgm:prSet>
      <dgm:spPr/>
    </dgm:pt>
  </dgm:ptLst>
  <dgm:cxnLst>
    <dgm:cxn modelId="{44886B1D-569E-4D8D-9D7C-BFCA86471C17}" type="presOf" srcId="{9B434FB5-0A35-4FE3-B1CE-0BD6A6CE38B1}" destId="{302D88B6-D7CF-492E-B4C1-997EB05E7918}" srcOrd="0" destOrd="0" presId="urn:microsoft.com/office/officeart/2005/8/layout/vList2"/>
    <dgm:cxn modelId="{B7587733-B86D-4102-BE19-C90C6995006B}" type="presOf" srcId="{0DA65423-03AC-41F1-96D6-919FE53603A3}" destId="{13762695-1146-468C-BAD7-8AE7DA26FB9A}" srcOrd="0" destOrd="0" presId="urn:microsoft.com/office/officeart/2005/8/layout/vList2"/>
    <dgm:cxn modelId="{3C41D941-9E07-459D-B93F-DB6F4D09ABCA}" type="presOf" srcId="{D3D18F57-3AB4-4E83-9116-C4D708186D28}" destId="{19D97673-2DA7-4812-95A1-6D3F834821C6}" srcOrd="0" destOrd="0" presId="urn:microsoft.com/office/officeart/2005/8/layout/vList2"/>
    <dgm:cxn modelId="{7CBEE96D-15D5-4925-9EB8-ED8C4CA15E64}" srcId="{0DA65423-03AC-41F1-96D6-919FE53603A3}" destId="{D3D18F57-3AB4-4E83-9116-C4D708186D28}" srcOrd="0" destOrd="0" parTransId="{22A2135E-B98F-4363-B8E3-EA1809F1D910}" sibTransId="{73168C25-0B59-46C7-A047-D8A24A05E2F0}"/>
    <dgm:cxn modelId="{48D72876-B3E7-4152-9A72-762756033904}" type="presOf" srcId="{2CB438EF-B097-479F-AF39-01B82495E080}" destId="{AB02C8B7-725A-4621-A433-92A3C815201B}" srcOrd="0" destOrd="0" presId="urn:microsoft.com/office/officeart/2005/8/layout/vList2"/>
    <dgm:cxn modelId="{C884D27C-EECE-425F-BB43-2121DDDE16DE}" srcId="{0DA65423-03AC-41F1-96D6-919FE53603A3}" destId="{2CB438EF-B097-479F-AF39-01B82495E080}" srcOrd="1" destOrd="0" parTransId="{B3F15DC3-BC4B-4D33-A25F-78BBFE89DE55}" sibTransId="{69655A92-8B66-4A61-B37F-939C6AEABAF1}"/>
    <dgm:cxn modelId="{3F451A90-973B-4116-9BCE-F8E07007D3FA}" srcId="{0DA65423-03AC-41F1-96D6-919FE53603A3}" destId="{9B434FB5-0A35-4FE3-B1CE-0BD6A6CE38B1}" srcOrd="2" destOrd="0" parTransId="{E61D6E2D-C038-4BD2-A000-C54CFC9C8BDD}" sibTransId="{B8F37D48-AF39-4437-A153-3A3360325D37}"/>
    <dgm:cxn modelId="{E6F7B48C-833A-475C-AA1E-BB35692BCB4D}" type="presParOf" srcId="{13762695-1146-468C-BAD7-8AE7DA26FB9A}" destId="{19D97673-2DA7-4812-95A1-6D3F834821C6}" srcOrd="0" destOrd="0" presId="urn:microsoft.com/office/officeart/2005/8/layout/vList2"/>
    <dgm:cxn modelId="{F3305416-71DE-4DCE-9F1B-008C0B37E43F}" type="presParOf" srcId="{13762695-1146-468C-BAD7-8AE7DA26FB9A}" destId="{9A72F12C-4E53-4B90-8EBD-4E2AD6CA2C3E}" srcOrd="1" destOrd="0" presId="urn:microsoft.com/office/officeart/2005/8/layout/vList2"/>
    <dgm:cxn modelId="{581A7F25-DE2A-4499-BE8F-BAE583BA0742}" type="presParOf" srcId="{13762695-1146-468C-BAD7-8AE7DA26FB9A}" destId="{AB02C8B7-725A-4621-A433-92A3C815201B}" srcOrd="2" destOrd="0" presId="urn:microsoft.com/office/officeart/2005/8/layout/vList2"/>
    <dgm:cxn modelId="{8FA635DD-29F8-41A8-88C9-CE1A5E498BE8}" type="presParOf" srcId="{13762695-1146-468C-BAD7-8AE7DA26FB9A}" destId="{66B2CEFA-33F6-407D-99FA-2FD1F760A381}" srcOrd="3" destOrd="0" presId="urn:microsoft.com/office/officeart/2005/8/layout/vList2"/>
    <dgm:cxn modelId="{35B83EF9-BEB1-4750-92A8-EA7DADD57A0B}" type="presParOf" srcId="{13762695-1146-468C-BAD7-8AE7DA26FB9A}" destId="{302D88B6-D7CF-492E-B4C1-997EB05E791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97673-2DA7-4812-95A1-6D3F834821C6}">
      <dsp:nvSpPr>
        <dsp:cNvPr id="0" name=""/>
        <dsp:cNvSpPr/>
      </dsp:nvSpPr>
      <dsp:spPr>
        <a:xfrm>
          <a:off x="0" y="25955"/>
          <a:ext cx="10943303" cy="1305719"/>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GB" sz="2400" b="1" i="1" kern="1200" dirty="0">
              <a:solidFill>
                <a:schemeClr val="tx1"/>
              </a:solidFill>
              <a:latin typeface="Times New Roman" panose="02020603050405020304" pitchFamily="18" charset="0"/>
              <a:cs typeface="Times New Roman" panose="02020603050405020304" pitchFamily="18" charset="0"/>
            </a:rPr>
            <a:t>Digital marketing:</a:t>
          </a:r>
          <a:r>
            <a:rPr lang="en-GB" sz="2400" b="0" i="0" kern="1200" dirty="0">
              <a:solidFill>
                <a:schemeClr val="tx1"/>
              </a:solidFill>
              <a:latin typeface="Times New Roman" panose="02020603050405020304" pitchFamily="18" charset="0"/>
              <a:cs typeface="Times New Roman" panose="02020603050405020304" pitchFamily="18" charset="0"/>
            </a:rPr>
            <a:t> use of Instagram and TikTok ads, use of Google local ads and collaboration with student influencers</a:t>
          </a:r>
          <a:endParaRPr lang="en-IN" sz="2400" kern="1200" dirty="0">
            <a:solidFill>
              <a:schemeClr val="tx1"/>
            </a:solidFill>
            <a:latin typeface="Times New Roman" panose="02020603050405020304" pitchFamily="18" charset="0"/>
            <a:cs typeface="Times New Roman" panose="02020603050405020304" pitchFamily="18" charset="0"/>
          </a:endParaRPr>
        </a:p>
      </dsp:txBody>
      <dsp:txXfrm>
        <a:off x="63740" y="89695"/>
        <a:ext cx="10815823" cy="1178239"/>
      </dsp:txXfrm>
    </dsp:sp>
    <dsp:sp modelId="{AB02C8B7-725A-4621-A433-92A3C815201B}">
      <dsp:nvSpPr>
        <dsp:cNvPr id="0" name=""/>
        <dsp:cNvSpPr/>
      </dsp:nvSpPr>
      <dsp:spPr>
        <a:xfrm>
          <a:off x="0" y="1510235"/>
          <a:ext cx="10943303" cy="1305719"/>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GB" sz="2400" b="1" i="1" kern="1200">
              <a:solidFill>
                <a:schemeClr val="tx1"/>
              </a:solidFill>
              <a:latin typeface="Times New Roman" panose="02020603050405020304" pitchFamily="18" charset="0"/>
              <a:cs typeface="Times New Roman" panose="02020603050405020304" pitchFamily="18" charset="0"/>
            </a:rPr>
            <a:t>Offline marketing:</a:t>
          </a:r>
          <a:r>
            <a:rPr lang="en-GB" sz="2400" b="0" i="0" kern="1200">
              <a:solidFill>
                <a:schemeClr val="tx1"/>
              </a:solidFill>
              <a:latin typeface="Times New Roman" panose="02020603050405020304" pitchFamily="18" charset="0"/>
              <a:cs typeface="Times New Roman" panose="02020603050405020304" pitchFamily="18" charset="0"/>
            </a:rPr>
            <a:t> Referral and housing advertisement </a:t>
          </a:r>
          <a:endParaRPr lang="en-IN" sz="2400" kern="1200">
            <a:solidFill>
              <a:schemeClr val="tx1"/>
            </a:solidFill>
            <a:latin typeface="Times New Roman" panose="02020603050405020304" pitchFamily="18" charset="0"/>
            <a:cs typeface="Times New Roman" panose="02020603050405020304" pitchFamily="18" charset="0"/>
          </a:endParaRPr>
        </a:p>
      </dsp:txBody>
      <dsp:txXfrm>
        <a:off x="63740" y="1573975"/>
        <a:ext cx="10815823" cy="1178239"/>
      </dsp:txXfrm>
    </dsp:sp>
    <dsp:sp modelId="{302D88B6-D7CF-492E-B4C1-997EB05E7918}">
      <dsp:nvSpPr>
        <dsp:cNvPr id="0" name=""/>
        <dsp:cNvSpPr/>
      </dsp:nvSpPr>
      <dsp:spPr>
        <a:xfrm>
          <a:off x="0" y="2994516"/>
          <a:ext cx="10943303" cy="1305719"/>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GB" sz="2400" b="1" i="1" kern="1200" dirty="0">
              <a:solidFill>
                <a:schemeClr val="tx1"/>
              </a:solidFill>
              <a:latin typeface="Times New Roman" panose="02020603050405020304" pitchFamily="18" charset="0"/>
              <a:cs typeface="Times New Roman" panose="02020603050405020304" pitchFamily="18" charset="0"/>
            </a:rPr>
            <a:t>Subscription-based pricing:</a:t>
          </a:r>
          <a:r>
            <a:rPr lang="en-GB" sz="2400" b="0" i="0" kern="1200" dirty="0">
              <a:solidFill>
                <a:schemeClr val="tx1"/>
              </a:solidFill>
              <a:latin typeface="Times New Roman" panose="02020603050405020304" pitchFamily="18" charset="0"/>
              <a:cs typeface="Times New Roman" panose="02020603050405020304" pitchFamily="18" charset="0"/>
            </a:rPr>
            <a:t> £25/month for students, £6/kg for as pay as you like and £40/month for standard plan </a:t>
          </a:r>
          <a:endParaRPr lang="en-IN" sz="2400" kern="1200" dirty="0">
            <a:solidFill>
              <a:schemeClr val="tx1"/>
            </a:solidFill>
            <a:latin typeface="Times New Roman" panose="02020603050405020304" pitchFamily="18" charset="0"/>
            <a:cs typeface="Times New Roman" panose="02020603050405020304" pitchFamily="18" charset="0"/>
          </a:endParaRPr>
        </a:p>
      </dsp:txBody>
      <dsp:txXfrm>
        <a:off x="63740" y="3058256"/>
        <a:ext cx="10815823" cy="11782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81B9E2-8F7A-40B5-99AF-2CA89C03CED2}" type="datetimeFigureOut">
              <a:rPr lang="en-IN" smtClean="0"/>
              <a:t>05-03-2026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DAF91-7F9F-4762-A78E-0E5A9629F1AE}" type="slidenum">
              <a:rPr lang="en-IN" smtClean="0"/>
              <a:t>‹#›</a:t>
            </a:fld>
            <a:endParaRPr lang="en-IN"/>
          </a:p>
        </p:txBody>
      </p:sp>
    </p:spTree>
    <p:extLst>
      <p:ext uri="{BB962C8B-B14F-4D97-AF65-F5344CB8AC3E}">
        <p14:creationId xmlns:p14="http://schemas.microsoft.com/office/powerpoint/2010/main" val="6777587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21st century, the increased use of internet-based technology has brought a revolution in every aspect of life. The purpose of this presentation is to make a proper evaluation of the developed business idea of an app-based laundry collection and delivery service and its expansion in the UK’s current market situation.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E5DAF91-7F9F-4762-A78E-0E5A9629F1AE}" type="slidenum">
              <a:rPr lang="en-IN" smtClean="0"/>
              <a:t>3</a:t>
            </a:fld>
            <a:endParaRPr lang="en-IN"/>
          </a:p>
        </p:txBody>
      </p:sp>
    </p:spTree>
    <p:extLst>
      <p:ext uri="{BB962C8B-B14F-4D97-AF65-F5344CB8AC3E}">
        <p14:creationId xmlns:p14="http://schemas.microsoft.com/office/powerpoint/2010/main" val="1580285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targeted business idea is </a:t>
            </a:r>
            <a:r>
              <a:rPr lang="en-GB" sz="1200" kern="1200" dirty="0" err="1">
                <a:solidFill>
                  <a:schemeClr val="tx1"/>
                </a:solidFill>
                <a:effectLst/>
                <a:latin typeface="+mn-lt"/>
                <a:ea typeface="+mn-ea"/>
                <a:cs typeface="+mn-cs"/>
              </a:rPr>
              <a:t>EcoWash</a:t>
            </a:r>
            <a:r>
              <a:rPr lang="en-GB" sz="1200" kern="1200" dirty="0">
                <a:solidFill>
                  <a:schemeClr val="tx1"/>
                </a:solidFill>
                <a:effectLst/>
                <a:latin typeface="+mn-lt"/>
                <a:ea typeface="+mn-ea"/>
                <a:cs typeface="+mn-cs"/>
              </a:rPr>
              <a:t> Laundry Ltd, which is an eco-friendly service delivery with the help of technological efficiency. The business will utilise eco-friendly detergents that reduce negative ecological implications. The target customer will be between 18 and 35 years old who live in rented accommodation without convenient washing machines.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E5DAF91-7F9F-4762-A78E-0E5A9629F1AE}" type="slidenum">
              <a:rPr lang="en-IN" smtClean="0"/>
              <a:t>4</a:t>
            </a:fld>
            <a:endParaRPr lang="en-IN"/>
          </a:p>
        </p:txBody>
      </p:sp>
    </p:spTree>
    <p:extLst>
      <p:ext uri="{BB962C8B-B14F-4D97-AF65-F5344CB8AC3E}">
        <p14:creationId xmlns:p14="http://schemas.microsoft.com/office/powerpoint/2010/main" val="873104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PESTEL analysis is carried out to analyse the external market conditions of the UK to identify potential threats and opportunities. For the particular business context, social, ecological and technical factors support the growth of </a:t>
            </a:r>
            <a:r>
              <a:rPr lang="en-GB" sz="1200" kern="1200" dirty="0" err="1">
                <a:solidFill>
                  <a:schemeClr val="tx1"/>
                </a:solidFill>
                <a:effectLst/>
                <a:latin typeface="+mn-lt"/>
                <a:ea typeface="+mn-ea"/>
                <a:cs typeface="+mn-cs"/>
              </a:rPr>
              <a:t>EcoWash</a:t>
            </a:r>
            <a:r>
              <a:rPr lang="en-GB" sz="1200" kern="1200" dirty="0">
                <a:solidFill>
                  <a:schemeClr val="tx1"/>
                </a:solidFill>
                <a:effectLst/>
                <a:latin typeface="+mn-lt"/>
                <a:ea typeface="+mn-ea"/>
                <a:cs typeface="+mn-cs"/>
              </a:rPr>
              <a:t> Laundry Ltd by highlighting a continuous demand for subscription-based services and preferences for sustainability.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E5DAF91-7F9F-4762-A78E-0E5A9629F1AE}" type="slidenum">
              <a:rPr lang="en-IN" smtClean="0"/>
              <a:t>5</a:t>
            </a:fld>
            <a:endParaRPr lang="en-IN"/>
          </a:p>
        </p:txBody>
      </p:sp>
    </p:spTree>
    <p:extLst>
      <p:ext uri="{BB962C8B-B14F-4D97-AF65-F5344CB8AC3E}">
        <p14:creationId xmlns:p14="http://schemas.microsoft.com/office/powerpoint/2010/main" val="15731895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EcoWash</a:t>
            </a:r>
            <a:r>
              <a:rPr lang="en-GB" sz="1200" kern="1200" dirty="0">
                <a:solidFill>
                  <a:schemeClr val="tx1"/>
                </a:solidFill>
                <a:effectLst/>
                <a:latin typeface="+mn-lt"/>
                <a:ea typeface="+mn-ea"/>
                <a:cs typeface="+mn-cs"/>
              </a:rPr>
              <a:t> Laundry Ltd has targeted two major marketing strategies, including digital marketing and a subscription-based strategy. As a part of digital marketing, active use of social media will be made. For a subscription-based plan, different pricing would be offered for customers.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E5DAF91-7F9F-4762-A78E-0E5A9629F1AE}" type="slidenum">
              <a:rPr lang="en-IN" smtClean="0"/>
              <a:t>6</a:t>
            </a:fld>
            <a:endParaRPr lang="en-IN"/>
          </a:p>
        </p:txBody>
      </p:sp>
    </p:spTree>
    <p:extLst>
      <p:ext uri="{BB962C8B-B14F-4D97-AF65-F5344CB8AC3E}">
        <p14:creationId xmlns:p14="http://schemas.microsoft.com/office/powerpoint/2010/main" val="4094763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above-mentioned funding is carried out, which is a total of £18,500 that includes owner investment and UK-startup loan.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E5DAF91-7F9F-4762-A78E-0E5A9629F1AE}" type="slidenum">
              <a:rPr lang="en-IN" smtClean="0"/>
              <a:t>7</a:t>
            </a:fld>
            <a:endParaRPr lang="en-IN"/>
          </a:p>
        </p:txBody>
      </p:sp>
    </p:spTree>
    <p:extLst>
      <p:ext uri="{BB962C8B-B14F-4D97-AF65-F5344CB8AC3E}">
        <p14:creationId xmlns:p14="http://schemas.microsoft.com/office/powerpoint/2010/main" val="420979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summary, the presentation showed a stable market and high demand for </a:t>
            </a:r>
            <a:r>
              <a:rPr lang="en-GB" sz="1200" kern="1200" dirty="0" err="1">
                <a:solidFill>
                  <a:schemeClr val="tx1"/>
                </a:solidFill>
                <a:effectLst/>
                <a:latin typeface="+mn-lt"/>
                <a:ea typeface="+mn-ea"/>
                <a:cs typeface="+mn-cs"/>
              </a:rPr>
              <a:t>EcoWash</a:t>
            </a:r>
            <a:r>
              <a:rPr lang="en-GB" sz="1200" kern="1200" dirty="0">
                <a:solidFill>
                  <a:schemeClr val="tx1"/>
                </a:solidFill>
                <a:effectLst/>
                <a:latin typeface="+mn-lt"/>
                <a:ea typeface="+mn-ea"/>
                <a:cs typeface="+mn-cs"/>
              </a:rPr>
              <a:t> Laundry Ltd. The identified marketing strategy and recommended funding provide stability to the business.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E5DAF91-7F9F-4762-A78E-0E5A9629F1AE}" type="slidenum">
              <a:rPr lang="en-IN" smtClean="0"/>
              <a:t>8</a:t>
            </a:fld>
            <a:endParaRPr lang="en-IN"/>
          </a:p>
        </p:txBody>
      </p:sp>
    </p:spTree>
    <p:extLst>
      <p:ext uri="{BB962C8B-B14F-4D97-AF65-F5344CB8AC3E}">
        <p14:creationId xmlns:p14="http://schemas.microsoft.com/office/powerpoint/2010/main" val="17232378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A988EAF-A828-49B1-963A-0B1ACB15978C}" type="datetimeFigureOut">
              <a:rPr lang="en-IN" smtClean="0"/>
              <a:t>05-03-2026</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4215364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988EAF-A828-49B1-963A-0B1ACB15978C}"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1128792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988EAF-A828-49B1-963A-0B1ACB15978C}"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3686454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988EAF-A828-49B1-963A-0B1ACB15978C}" type="datetimeFigureOut">
              <a:rPr lang="en-IN" smtClean="0"/>
              <a:t>05-03-2026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661355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988EAF-A828-49B1-963A-0B1ACB15978C}" type="datetimeFigureOut">
              <a:rPr lang="en-IN" smtClean="0"/>
              <a:t>05-03-2026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1942932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988EAF-A828-49B1-963A-0B1ACB15978C}" type="datetimeFigureOut">
              <a:rPr lang="en-IN" smtClean="0"/>
              <a:t>05-03-2026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324842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988EAF-A828-49B1-963A-0B1ACB15978C}" type="datetimeFigureOut">
              <a:rPr lang="en-IN" smtClean="0"/>
              <a:t>05-03-2026</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1153853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988EAF-A828-49B1-963A-0B1ACB15978C}" type="datetimeFigureOut">
              <a:rPr lang="en-IN" smtClean="0"/>
              <a:t>05-03-2026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2054621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988EAF-A828-49B1-963A-0B1ACB15978C}" type="datetimeFigureOut">
              <a:rPr lang="en-IN" smtClean="0"/>
              <a:t>05-03-2026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1077268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988EAF-A828-49B1-963A-0B1ACB15978C}" type="datetimeFigureOut">
              <a:rPr lang="en-IN" smtClean="0"/>
              <a:t>05-03-2026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898094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A988EAF-A828-49B1-963A-0B1ACB15978C}"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2370204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A988EAF-A828-49B1-963A-0B1ACB15978C}"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35956046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988EAF-A828-49B1-963A-0B1ACB15978C}"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7657833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A988EAF-A828-49B1-963A-0B1ACB15978C}" type="datetimeFigureOut">
              <a:rPr lang="en-IN" smtClean="0"/>
              <a:t>05-03-2026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15234191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A988EAF-A828-49B1-963A-0B1ACB15978C}" type="datetimeFigureOut">
              <a:rPr lang="en-IN" smtClean="0"/>
              <a:t>05-03-2026</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9703473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A988EAF-A828-49B1-963A-0B1ACB15978C}"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27913816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A988EAF-A828-49B1-963A-0B1ACB15978C}"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E4B7CE6-630E-4F01-8B1E-AE79E051684E}" type="slidenum">
              <a:rPr lang="en-IN" smtClean="0"/>
              <a:t>‹#›</a:t>
            </a:fld>
            <a:endParaRPr lang="en-IN"/>
          </a:p>
        </p:txBody>
      </p:sp>
    </p:spTree>
    <p:extLst>
      <p:ext uri="{BB962C8B-B14F-4D97-AF65-F5344CB8AC3E}">
        <p14:creationId xmlns:p14="http://schemas.microsoft.com/office/powerpoint/2010/main" val="1026890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A988EAF-A828-49B1-963A-0B1ACB15978C}" type="datetimeFigureOut">
              <a:rPr lang="en-IN" smtClean="0"/>
              <a:t>05-03-2026</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E4B7CE6-630E-4F01-8B1E-AE79E051684E}" type="slidenum">
              <a:rPr lang="en-IN" smtClean="0"/>
              <a:t>‹#›</a:t>
            </a:fld>
            <a:endParaRPr lang="en-IN"/>
          </a:p>
        </p:txBody>
      </p:sp>
    </p:spTree>
    <p:extLst>
      <p:ext uri="{BB962C8B-B14F-4D97-AF65-F5344CB8AC3E}">
        <p14:creationId xmlns:p14="http://schemas.microsoft.com/office/powerpoint/2010/main" val="57146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51B2-8A04-29C6-170B-FDBF7C2B84F6}"/>
              </a:ext>
            </a:extLst>
          </p:cNvPr>
          <p:cNvSpPr>
            <a:spLocks noGrp="1"/>
          </p:cNvSpPr>
          <p:nvPr>
            <p:ph type="ctrTitle"/>
          </p:nvPr>
        </p:nvSpPr>
        <p:spPr>
          <a:xfrm>
            <a:off x="835742" y="1676946"/>
            <a:ext cx="10825316" cy="2677648"/>
          </a:xfrm>
        </p:spPr>
        <p:txBody>
          <a:bodyPr/>
          <a:lstStyle/>
          <a:p>
            <a:pPr algn="ctr"/>
            <a:r>
              <a:rPr lang="en-GB" sz="2400" b="1" dirty="0">
                <a:latin typeface="Times New Roman" panose="02020603050405020304" pitchFamily="18" charset="0"/>
                <a:cs typeface="Times New Roman" panose="02020603050405020304" pitchFamily="18" charset="0"/>
              </a:rPr>
              <a:t>Module Name: Enterprise and Entrepreneurship</a:t>
            </a:r>
            <a:br>
              <a:rPr lang="en-IN" sz="2400"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Module Number: LCLM4006</a:t>
            </a:r>
            <a:br>
              <a:rPr lang="en-IN" sz="2400"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Assessment Type: PowerPoint Presentation</a:t>
            </a:r>
            <a:br>
              <a:rPr lang="en-IN" sz="2400"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Assessment Number: 2</a:t>
            </a:r>
            <a:br>
              <a:rPr lang="en-IN" sz="2400"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Assignment Title: Individual Presentation Pitch</a:t>
            </a:r>
            <a:br>
              <a:rPr lang="en-IN" sz="2400"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Lecturer’s name: Birmingham: Dr Chung Lai Johnny Wan and London: Dr Charles </a:t>
            </a:r>
            <a:r>
              <a:rPr lang="en-GB" sz="2400" b="1" dirty="0" err="1">
                <a:latin typeface="Times New Roman" panose="02020603050405020304" pitchFamily="18" charset="0"/>
                <a:cs typeface="Times New Roman" panose="02020603050405020304" pitchFamily="18" charset="0"/>
              </a:rPr>
              <a:t>Oham</a:t>
            </a:r>
            <a:r>
              <a:rPr lang="en-GB" sz="2400" b="1" dirty="0">
                <a:latin typeface="Times New Roman" panose="02020603050405020304" pitchFamily="18" charset="0"/>
                <a:cs typeface="Times New Roman" panose="02020603050405020304" pitchFamily="18" charset="0"/>
              </a:rPr>
              <a:t> </a:t>
            </a:r>
            <a:endParaRPr lang="en-IN" sz="24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E929B5EE-A5B7-4945-FFBA-ACE968CFACD2}"/>
              </a:ext>
            </a:extLst>
          </p:cNvPr>
          <p:cNvSpPr>
            <a:spLocks noGrp="1"/>
          </p:cNvSpPr>
          <p:nvPr>
            <p:ph type="subTitle" idx="1"/>
          </p:nvPr>
        </p:nvSpPr>
        <p:spPr>
          <a:xfrm>
            <a:off x="1154954" y="4777379"/>
            <a:ext cx="9886671" cy="1338967"/>
          </a:xfrm>
        </p:spPr>
        <p:txBody>
          <a:bodyPr>
            <a:normAutofit lnSpcReduction="10000"/>
          </a:bodyPr>
          <a:lstStyle/>
          <a:p>
            <a:pPr algn="ctr"/>
            <a:r>
              <a:rPr lang="en-GB" sz="2400" b="1" cap="none" dirty="0">
                <a:solidFill>
                  <a:schemeClr val="bg2"/>
                </a:solidFill>
                <a:latin typeface="Times New Roman" panose="02020603050405020304" pitchFamily="18" charset="0"/>
                <a:cs typeface="Times New Roman" panose="02020603050405020304" pitchFamily="18" charset="0"/>
              </a:rPr>
              <a:t>Student Name: </a:t>
            </a:r>
            <a:r>
              <a:rPr lang="en-GB" sz="2400" b="1" cap="none">
                <a:solidFill>
                  <a:schemeClr val="bg2"/>
                </a:solidFill>
                <a:latin typeface="Times New Roman" panose="02020603050405020304" pitchFamily="18" charset="0"/>
                <a:cs typeface="Times New Roman" panose="02020603050405020304" pitchFamily="18" charset="0"/>
              </a:rPr>
              <a:t>Ancuta Batista - </a:t>
            </a:r>
            <a:r>
              <a:rPr lang="en-GB"/>
              <a:t>2434846</a:t>
            </a:r>
            <a:endParaRPr lang="en-IN" sz="2400" b="1" cap="none" dirty="0">
              <a:solidFill>
                <a:schemeClr val="bg2"/>
              </a:solidFill>
              <a:latin typeface="Times New Roman" panose="02020603050405020304" pitchFamily="18" charset="0"/>
              <a:cs typeface="Times New Roman" panose="02020603050405020304" pitchFamily="18" charset="0"/>
            </a:endParaRPr>
          </a:p>
          <a:p>
            <a:pPr algn="ctr"/>
            <a:r>
              <a:rPr lang="en-GB" sz="2400" b="1" dirty="0">
                <a:solidFill>
                  <a:schemeClr val="bg2"/>
                </a:solidFill>
                <a:latin typeface="Times New Roman" panose="02020603050405020304" pitchFamily="18" charset="0"/>
                <a:cs typeface="Times New Roman" panose="02020603050405020304" pitchFamily="18" charset="0"/>
              </a:rPr>
              <a:t>S</a:t>
            </a:r>
            <a:r>
              <a:rPr lang="en-GB" sz="2400" b="1" cap="none" dirty="0">
                <a:solidFill>
                  <a:schemeClr val="bg2"/>
                </a:solidFill>
                <a:latin typeface="Times New Roman" panose="02020603050405020304" pitchFamily="18" charset="0"/>
                <a:cs typeface="Times New Roman" panose="02020603050405020304" pitchFamily="18" charset="0"/>
              </a:rPr>
              <a:t>tudent</a:t>
            </a:r>
            <a:r>
              <a:rPr lang="en-GB" sz="2400" b="1" dirty="0">
                <a:solidFill>
                  <a:schemeClr val="bg2"/>
                </a:solidFill>
                <a:latin typeface="Times New Roman" panose="02020603050405020304" pitchFamily="18" charset="0"/>
                <a:cs typeface="Times New Roman" panose="02020603050405020304" pitchFamily="18" charset="0"/>
              </a:rPr>
              <a:t> ID: 2434851</a:t>
            </a:r>
            <a:endParaRPr lang="en-IN" sz="2400" b="1" dirty="0">
              <a:solidFill>
                <a:schemeClr val="bg2"/>
              </a:solidFill>
              <a:latin typeface="Times New Roman" panose="02020603050405020304" pitchFamily="18" charset="0"/>
              <a:cs typeface="Times New Roman" panose="02020603050405020304" pitchFamily="18" charset="0"/>
            </a:endParaRPr>
          </a:p>
          <a:p>
            <a:pPr algn="ctr"/>
            <a:r>
              <a:rPr lang="en-GB" sz="2400" b="1" cap="none" dirty="0">
                <a:solidFill>
                  <a:schemeClr val="bg2"/>
                </a:solidFill>
                <a:latin typeface="Times New Roman" panose="02020603050405020304" pitchFamily="18" charset="0"/>
                <a:cs typeface="Times New Roman" panose="02020603050405020304" pitchFamily="18" charset="0"/>
              </a:rPr>
              <a:t>Total words</a:t>
            </a:r>
            <a:r>
              <a:rPr lang="en-GB" sz="2400" b="1" dirty="0">
                <a:solidFill>
                  <a:schemeClr val="bg2"/>
                </a:solidFill>
                <a:latin typeface="Times New Roman" panose="02020603050405020304" pitchFamily="18" charset="0"/>
                <a:cs typeface="Times New Roman" panose="02020603050405020304" pitchFamily="18" charset="0"/>
              </a:rPr>
              <a:t>: 510</a:t>
            </a:r>
            <a:endParaRPr lang="en-IN" sz="2400" b="1" dirty="0">
              <a:solidFill>
                <a:schemeClr val="bg2"/>
              </a:solidFill>
              <a:latin typeface="Times New Roman" panose="02020603050405020304" pitchFamily="18" charset="0"/>
              <a:cs typeface="Times New Roman" panose="02020603050405020304" pitchFamily="18" charset="0"/>
            </a:endParaRPr>
          </a:p>
        </p:txBody>
      </p:sp>
      <p:pic>
        <p:nvPicPr>
          <p:cNvPr id="5" name="image3.png" descr="Discover University of Wales Trinity Saint David">
            <a:extLst>
              <a:ext uri="{FF2B5EF4-FFF2-40B4-BE49-F238E27FC236}">
                <a16:creationId xmlns:a16="http://schemas.microsoft.com/office/drawing/2014/main" id="{5D35569A-0199-C712-3E64-1AA9EF744EC8}"/>
              </a:ext>
            </a:extLst>
          </p:cNvPr>
          <p:cNvPicPr/>
          <p:nvPr/>
        </p:nvPicPr>
        <p:blipFill>
          <a:blip r:embed="rId2"/>
          <a:srcRect/>
          <a:stretch>
            <a:fillRect/>
          </a:stretch>
        </p:blipFill>
        <p:spPr>
          <a:xfrm>
            <a:off x="4662909" y="741653"/>
            <a:ext cx="1809750" cy="723900"/>
          </a:xfrm>
          <a:prstGeom prst="rect">
            <a:avLst/>
          </a:prstGeom>
          <a:ln/>
        </p:spPr>
      </p:pic>
    </p:spTree>
    <p:extLst>
      <p:ext uri="{BB962C8B-B14F-4D97-AF65-F5344CB8AC3E}">
        <p14:creationId xmlns:p14="http://schemas.microsoft.com/office/powerpoint/2010/main" val="3107863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7DED27-4FDB-196C-0663-F106670309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F4C2CE-4A72-FF09-77D3-D035C6644F23}"/>
              </a:ext>
            </a:extLst>
          </p:cNvPr>
          <p:cNvSpPr>
            <a:spLocks noGrp="1"/>
          </p:cNvSpPr>
          <p:nvPr>
            <p:ph type="title"/>
          </p:nvPr>
        </p:nvSpPr>
        <p:spPr>
          <a:xfrm>
            <a:off x="953730" y="717755"/>
            <a:ext cx="10166554" cy="1012722"/>
          </a:xfrm>
        </p:spPr>
        <p:txBody>
          <a:bodyPr/>
          <a:lstStyle/>
          <a:p>
            <a:pPr algn="ctr"/>
            <a:r>
              <a:rPr lang="en-US" sz="4400" b="1" dirty="0">
                <a:latin typeface="Times New Roman" panose="02020603050405020304" pitchFamily="18" charset="0"/>
                <a:cs typeface="Times New Roman" panose="02020603050405020304" pitchFamily="18" charset="0"/>
              </a:rPr>
              <a:t>Table of Contents</a:t>
            </a:r>
            <a:endParaRPr lang="en-IN" sz="4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034B1B9-5497-F66A-AC8F-D729614102D7}"/>
              </a:ext>
            </a:extLst>
          </p:cNvPr>
          <p:cNvSpPr>
            <a:spLocks noGrp="1"/>
          </p:cNvSpPr>
          <p:nvPr>
            <p:ph idx="1"/>
          </p:nvPr>
        </p:nvSpPr>
        <p:spPr>
          <a:xfrm>
            <a:off x="580103" y="2261419"/>
            <a:ext cx="10795819" cy="4237704"/>
          </a:xfrm>
          <a:solidFill>
            <a:schemeClr val="tx2">
              <a:lumMod val="20000"/>
              <a:lumOff val="80000"/>
            </a:schemeClr>
          </a:solidFill>
        </p:spPr>
        <p:txBody>
          <a:bodyPr/>
          <a:lstStyle/>
          <a:p>
            <a:pPr marL="0" indent="0" algn="just">
              <a:buNone/>
            </a:pPr>
            <a:r>
              <a:rPr lang="en-US" sz="2400" dirty="0">
                <a:latin typeface="Times New Roman" panose="02020603050405020304" pitchFamily="18" charset="0"/>
                <a:cs typeface="Times New Roman" panose="02020603050405020304" pitchFamily="18" charset="0"/>
              </a:rPr>
              <a:t>Slide 3: Introduction	</a:t>
            </a:r>
          </a:p>
          <a:p>
            <a:pPr marL="0" indent="0" algn="just">
              <a:buNone/>
            </a:pPr>
            <a:r>
              <a:rPr lang="en-US" sz="2400" dirty="0">
                <a:latin typeface="Times New Roman" panose="02020603050405020304" pitchFamily="18" charset="0"/>
                <a:cs typeface="Times New Roman" panose="02020603050405020304" pitchFamily="18" charset="0"/>
              </a:rPr>
              <a:t>Slide 4:  Business Idea Overview	</a:t>
            </a:r>
          </a:p>
          <a:p>
            <a:pPr marL="0" indent="0" algn="just">
              <a:buNone/>
            </a:pPr>
            <a:r>
              <a:rPr lang="en-US" sz="2400" dirty="0">
                <a:latin typeface="Times New Roman" panose="02020603050405020304" pitchFamily="18" charset="0"/>
                <a:cs typeface="Times New Roman" panose="02020603050405020304" pitchFamily="18" charset="0"/>
              </a:rPr>
              <a:t>Slide 5: Three Key External Factors (PESTEL Analysis)	</a:t>
            </a:r>
          </a:p>
          <a:p>
            <a:pPr marL="0" indent="0" algn="just">
              <a:buNone/>
            </a:pPr>
            <a:r>
              <a:rPr lang="en-US" sz="2400" dirty="0">
                <a:latin typeface="Times New Roman" panose="02020603050405020304" pitchFamily="18" charset="0"/>
                <a:cs typeface="Times New Roman" panose="02020603050405020304" pitchFamily="18" charset="0"/>
              </a:rPr>
              <a:t>Slide 6: Marketing Strategies	</a:t>
            </a:r>
          </a:p>
          <a:p>
            <a:pPr marL="0" indent="0" algn="just">
              <a:buNone/>
            </a:pPr>
            <a:r>
              <a:rPr lang="en-US" sz="2400" dirty="0">
                <a:latin typeface="Times New Roman" panose="02020603050405020304" pitchFamily="18" charset="0"/>
                <a:cs typeface="Times New Roman" panose="02020603050405020304" pitchFamily="18" charset="0"/>
              </a:rPr>
              <a:t>Slide 7: Fundings	</a:t>
            </a:r>
          </a:p>
          <a:p>
            <a:pPr marL="0" indent="0" algn="just">
              <a:buNone/>
            </a:pPr>
            <a:r>
              <a:rPr lang="en-US" sz="2400" dirty="0">
                <a:latin typeface="Times New Roman" panose="02020603050405020304" pitchFamily="18" charset="0"/>
                <a:cs typeface="Times New Roman" panose="02020603050405020304" pitchFamily="18" charset="0"/>
              </a:rPr>
              <a:t>Slide 8: Conclusion	</a:t>
            </a:r>
          </a:p>
          <a:p>
            <a:pPr marL="0" indent="0" algn="just">
              <a:buNone/>
            </a:pPr>
            <a:r>
              <a:rPr lang="en-US" sz="2400" dirty="0">
                <a:latin typeface="Times New Roman" panose="02020603050405020304" pitchFamily="18" charset="0"/>
                <a:cs typeface="Times New Roman" panose="02020603050405020304" pitchFamily="18" charset="0"/>
              </a:rPr>
              <a:t>Slide 9: References	</a:t>
            </a:r>
          </a:p>
        </p:txBody>
      </p:sp>
    </p:spTree>
    <p:extLst>
      <p:ext uri="{BB962C8B-B14F-4D97-AF65-F5344CB8AC3E}">
        <p14:creationId xmlns:p14="http://schemas.microsoft.com/office/powerpoint/2010/main" val="3991078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5B3DF-1525-97A8-1DC5-B08122CAF60B}"/>
              </a:ext>
            </a:extLst>
          </p:cNvPr>
          <p:cNvSpPr>
            <a:spLocks noGrp="1"/>
          </p:cNvSpPr>
          <p:nvPr>
            <p:ph type="title"/>
          </p:nvPr>
        </p:nvSpPr>
        <p:spPr/>
        <p:txBody>
          <a:bodyPr/>
          <a:lstStyle/>
          <a:p>
            <a:pPr algn="ctr"/>
            <a:r>
              <a:rPr lang="en-GB" sz="4400" b="1" dirty="0">
                <a:latin typeface="Times New Roman" panose="02020603050405020304" pitchFamily="18" charset="0"/>
                <a:cs typeface="Times New Roman" panose="02020603050405020304" pitchFamily="18" charset="0"/>
              </a:rPr>
              <a:t>Introduction</a:t>
            </a:r>
            <a:endParaRPr lang="en-IN" sz="4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BF02CB6-6810-5218-8608-6A649E551D23}"/>
              </a:ext>
            </a:extLst>
          </p:cNvPr>
          <p:cNvSpPr>
            <a:spLocks noGrp="1"/>
          </p:cNvSpPr>
          <p:nvPr>
            <p:ph idx="1"/>
          </p:nvPr>
        </p:nvSpPr>
        <p:spPr>
          <a:xfrm>
            <a:off x="1154955" y="2603500"/>
            <a:ext cx="5471987" cy="3416300"/>
          </a:xfrm>
          <a:solidFill>
            <a:schemeClr val="tx2">
              <a:lumMod val="20000"/>
              <a:lumOff val="80000"/>
            </a:schemeClr>
          </a:solidFill>
        </p:spPr>
        <p:txBody>
          <a:bodyPr>
            <a:normAutofit lnSpcReduction="10000"/>
          </a:bodyPr>
          <a:lstStyle/>
          <a:p>
            <a:pPr lvl="0" algn="just">
              <a:lnSpc>
                <a:spcPct val="20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digital market of the UK is growing rapidly, with a projected net worth of approximately £35.11 billion (Grand View Research, 2023)</a:t>
            </a:r>
            <a:endParaRPr lang="en-IN" dirty="0">
              <a:latin typeface="Times New Roman" panose="02020603050405020304" pitchFamily="18" charset="0"/>
              <a:cs typeface="Times New Roman" panose="02020603050405020304" pitchFamily="18" charset="0"/>
            </a:endParaRPr>
          </a:p>
          <a:p>
            <a:pPr lvl="0" algn="just">
              <a:lnSpc>
                <a:spcPct val="20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aim of the project is to evaluate the designed business idea of an app-based laundry collection and delivery service</a:t>
            </a:r>
            <a:endParaRPr lang="en-IN" dirty="0">
              <a:latin typeface="Times New Roman" panose="02020603050405020304" pitchFamily="18" charset="0"/>
              <a:cs typeface="Times New Roman" panose="02020603050405020304" pitchFamily="18" charset="0"/>
            </a:endParaRPr>
          </a:p>
        </p:txBody>
      </p:sp>
      <p:pic>
        <p:nvPicPr>
          <p:cNvPr id="4" name="image4.png">
            <a:extLst>
              <a:ext uri="{FF2B5EF4-FFF2-40B4-BE49-F238E27FC236}">
                <a16:creationId xmlns:a16="http://schemas.microsoft.com/office/drawing/2014/main" id="{CEAA0588-1AB6-2CE4-A126-8034180C0958}"/>
              </a:ext>
            </a:extLst>
          </p:cNvPr>
          <p:cNvPicPr/>
          <p:nvPr/>
        </p:nvPicPr>
        <p:blipFill>
          <a:blip r:embed="rId3"/>
          <a:srcRect/>
          <a:stretch>
            <a:fillRect/>
          </a:stretch>
        </p:blipFill>
        <p:spPr>
          <a:xfrm>
            <a:off x="7118555" y="2603500"/>
            <a:ext cx="4852137" cy="3280831"/>
          </a:xfrm>
          <a:prstGeom prst="rect">
            <a:avLst/>
          </a:prstGeom>
          <a:ln w="25400">
            <a:solidFill>
              <a:srgbClr val="000000"/>
            </a:solidFill>
            <a:prstDash val="solid"/>
          </a:ln>
        </p:spPr>
      </p:pic>
      <p:sp>
        <p:nvSpPr>
          <p:cNvPr id="5" name="TextBox 4">
            <a:extLst>
              <a:ext uri="{FF2B5EF4-FFF2-40B4-BE49-F238E27FC236}">
                <a16:creationId xmlns:a16="http://schemas.microsoft.com/office/drawing/2014/main" id="{B8E7AC2B-7A84-DC95-37DF-EB2D9530DEB6}"/>
              </a:ext>
            </a:extLst>
          </p:cNvPr>
          <p:cNvSpPr txBox="1"/>
          <p:nvPr/>
        </p:nvSpPr>
        <p:spPr>
          <a:xfrm>
            <a:off x="8445910" y="6019800"/>
            <a:ext cx="2743200" cy="646331"/>
          </a:xfrm>
          <a:prstGeom prst="rect">
            <a:avLst/>
          </a:prstGeom>
          <a:noFill/>
        </p:spPr>
        <p:txBody>
          <a:bodyPr wrap="square" rtlCol="0">
            <a:spAutoFit/>
          </a:bodyPr>
          <a:lstStyle/>
          <a:p>
            <a:pPr algn="ctr"/>
            <a:r>
              <a:rPr lang="en-GB" sz="1200" b="1" dirty="0">
                <a:latin typeface="Times New Roman" panose="02020603050405020304" pitchFamily="18" charset="0"/>
                <a:cs typeface="Times New Roman" panose="02020603050405020304" pitchFamily="18" charset="0"/>
              </a:rPr>
              <a:t>Figure 1: Increased digitalisation in the UK</a:t>
            </a:r>
            <a:endParaRPr lang="en-IN" sz="1200" dirty="0">
              <a:latin typeface="Times New Roman" panose="02020603050405020304" pitchFamily="18" charset="0"/>
              <a:cs typeface="Times New Roman" panose="02020603050405020304" pitchFamily="18" charset="0"/>
            </a:endParaRPr>
          </a:p>
          <a:p>
            <a:pPr algn="ctr"/>
            <a:r>
              <a:rPr lang="en-GB" sz="1200" dirty="0">
                <a:latin typeface="Times New Roman" panose="02020603050405020304" pitchFamily="18" charset="0"/>
                <a:cs typeface="Times New Roman" panose="02020603050405020304" pitchFamily="18" charset="0"/>
              </a:rPr>
              <a:t>(Source: Grand View Research, 2023)</a:t>
            </a: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6490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969A6-F0C6-F016-A064-973A78B29341}"/>
              </a:ext>
            </a:extLst>
          </p:cNvPr>
          <p:cNvSpPr>
            <a:spLocks noGrp="1"/>
          </p:cNvSpPr>
          <p:nvPr>
            <p:ph type="title"/>
          </p:nvPr>
        </p:nvSpPr>
        <p:spPr>
          <a:xfrm>
            <a:off x="786581" y="639097"/>
            <a:ext cx="10392695" cy="1022555"/>
          </a:xfrm>
        </p:spPr>
        <p:txBody>
          <a:bodyPr/>
          <a:lstStyle/>
          <a:p>
            <a:pPr algn="ctr"/>
            <a:r>
              <a:rPr lang="en-GB" sz="4400" b="1" dirty="0">
                <a:latin typeface="Times New Roman" panose="02020603050405020304" pitchFamily="18" charset="0"/>
                <a:cs typeface="Times New Roman" panose="02020603050405020304" pitchFamily="18" charset="0"/>
              </a:rPr>
              <a:t>Business Idea Overview</a:t>
            </a:r>
            <a:endParaRPr lang="en-IN" sz="4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103EBCE-3C32-8C3C-61E8-CBAB02EEDEF0}"/>
              </a:ext>
            </a:extLst>
          </p:cNvPr>
          <p:cNvSpPr>
            <a:spLocks noGrp="1"/>
          </p:cNvSpPr>
          <p:nvPr>
            <p:ph idx="1"/>
          </p:nvPr>
        </p:nvSpPr>
        <p:spPr>
          <a:xfrm>
            <a:off x="6322142" y="2468032"/>
            <a:ext cx="5644587" cy="3416300"/>
          </a:xfrm>
          <a:solidFill>
            <a:schemeClr val="tx2">
              <a:lumMod val="20000"/>
              <a:lumOff val="80000"/>
            </a:schemeClr>
          </a:solidFill>
        </p:spPr>
        <p:txBody>
          <a:bodyPr>
            <a:normAutofit/>
          </a:bodyPr>
          <a:lstStyle/>
          <a:p>
            <a:pPr lvl="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selected business idea is an app-based laundry collection and delivery service</a:t>
            </a:r>
            <a:endParaRPr lang="en-IN"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Business Name: </a:t>
            </a:r>
            <a:r>
              <a:rPr lang="en-GB" dirty="0" err="1">
                <a:latin typeface="Times New Roman" panose="02020603050405020304" pitchFamily="18" charset="0"/>
                <a:cs typeface="Times New Roman" panose="02020603050405020304" pitchFamily="18" charset="0"/>
              </a:rPr>
              <a:t>EcoWash</a:t>
            </a:r>
            <a:r>
              <a:rPr lang="en-GB" dirty="0">
                <a:latin typeface="Times New Roman" panose="02020603050405020304" pitchFamily="18" charset="0"/>
                <a:cs typeface="Times New Roman" panose="02020603050405020304" pitchFamily="18" charset="0"/>
              </a:rPr>
              <a:t> Laundry Ltd</a:t>
            </a:r>
            <a:endParaRPr lang="en-IN"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Use of eco-friendly detergent</a:t>
            </a:r>
            <a:endParaRPr lang="en-IN"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Service delivery will be done by cargo bike in same day or the next day</a:t>
            </a:r>
            <a:endParaRPr lang="en-IN" dirty="0">
              <a:latin typeface="Times New Roman" panose="02020603050405020304" pitchFamily="18" charset="0"/>
              <a:cs typeface="Times New Roman" panose="02020603050405020304" pitchFamily="18" charset="0"/>
            </a:endParaRPr>
          </a:p>
        </p:txBody>
      </p:sp>
      <p:pic>
        <p:nvPicPr>
          <p:cNvPr id="4" name="image5.png">
            <a:extLst>
              <a:ext uri="{FF2B5EF4-FFF2-40B4-BE49-F238E27FC236}">
                <a16:creationId xmlns:a16="http://schemas.microsoft.com/office/drawing/2014/main" id="{DC485808-F556-A4FD-CD02-6E44FFEE3095}"/>
              </a:ext>
            </a:extLst>
          </p:cNvPr>
          <p:cNvPicPr/>
          <p:nvPr/>
        </p:nvPicPr>
        <p:blipFill>
          <a:blip r:embed="rId3"/>
          <a:srcRect/>
          <a:stretch>
            <a:fillRect/>
          </a:stretch>
        </p:blipFill>
        <p:spPr>
          <a:xfrm>
            <a:off x="426074" y="2217648"/>
            <a:ext cx="4588378" cy="4143824"/>
          </a:xfrm>
          <a:prstGeom prst="rect">
            <a:avLst/>
          </a:prstGeom>
          <a:ln w="25400">
            <a:solidFill>
              <a:srgbClr val="000000"/>
            </a:solidFill>
            <a:prstDash val="solid"/>
          </a:ln>
        </p:spPr>
      </p:pic>
      <p:sp>
        <p:nvSpPr>
          <p:cNvPr id="5" name="TextBox 4">
            <a:extLst>
              <a:ext uri="{FF2B5EF4-FFF2-40B4-BE49-F238E27FC236}">
                <a16:creationId xmlns:a16="http://schemas.microsoft.com/office/drawing/2014/main" id="{9BDD5C39-105A-01A4-F1FE-F580EA9FA118}"/>
              </a:ext>
            </a:extLst>
          </p:cNvPr>
          <p:cNvSpPr txBox="1"/>
          <p:nvPr/>
        </p:nvSpPr>
        <p:spPr>
          <a:xfrm>
            <a:off x="1465006" y="6449961"/>
            <a:ext cx="3057833" cy="261610"/>
          </a:xfrm>
          <a:prstGeom prst="rect">
            <a:avLst/>
          </a:prstGeom>
          <a:noFill/>
        </p:spPr>
        <p:txBody>
          <a:bodyPr wrap="square" rtlCol="0">
            <a:spAutoFit/>
          </a:bodyPr>
          <a:lstStyle/>
          <a:p>
            <a:pPr algn="ctr"/>
            <a:r>
              <a:rPr lang="en-GB" sz="1100" b="1" dirty="0">
                <a:latin typeface="Times New Roman" panose="02020603050405020304" pitchFamily="18" charset="0"/>
                <a:cs typeface="Times New Roman" panose="02020603050405020304" pitchFamily="18" charset="0"/>
              </a:rPr>
              <a:t>Figure 2: Logo of </a:t>
            </a:r>
            <a:r>
              <a:rPr lang="en-GB" sz="1100" b="1" dirty="0" err="1">
                <a:latin typeface="Times New Roman" panose="02020603050405020304" pitchFamily="18" charset="0"/>
                <a:cs typeface="Times New Roman" panose="02020603050405020304" pitchFamily="18" charset="0"/>
              </a:rPr>
              <a:t>EcoWash</a:t>
            </a:r>
            <a:r>
              <a:rPr lang="en-GB" sz="1100" b="1" dirty="0">
                <a:latin typeface="Times New Roman" panose="02020603050405020304" pitchFamily="18" charset="0"/>
                <a:cs typeface="Times New Roman" panose="02020603050405020304" pitchFamily="18" charset="0"/>
              </a:rPr>
              <a:t> Laundry Ltd</a:t>
            </a:r>
            <a:endParaRPr lang="en-IN"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5739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1FA4F-1B19-9BC4-DAA0-02D26183BD16}"/>
              </a:ext>
            </a:extLst>
          </p:cNvPr>
          <p:cNvSpPr>
            <a:spLocks noGrp="1"/>
          </p:cNvSpPr>
          <p:nvPr>
            <p:ph type="title"/>
          </p:nvPr>
        </p:nvSpPr>
        <p:spPr>
          <a:xfrm>
            <a:off x="737419" y="698090"/>
            <a:ext cx="10844981" cy="1297858"/>
          </a:xfrm>
        </p:spPr>
        <p:txBody>
          <a:bodyPr/>
          <a:lstStyle/>
          <a:p>
            <a:pPr algn="ctr"/>
            <a:r>
              <a:rPr lang="en-GB" sz="4400" b="1" dirty="0">
                <a:latin typeface="Times New Roman" panose="02020603050405020304" pitchFamily="18" charset="0"/>
                <a:cs typeface="Times New Roman" panose="02020603050405020304" pitchFamily="18" charset="0"/>
              </a:rPr>
              <a:t>Three Key External Factors (PESTEL Analysis)</a:t>
            </a:r>
            <a:endParaRPr lang="en-IN" sz="4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BCD8EB6-76C6-748A-8B9B-DC420EB9C26A}"/>
              </a:ext>
            </a:extLst>
          </p:cNvPr>
          <p:cNvSpPr>
            <a:spLocks noGrp="1"/>
          </p:cNvSpPr>
          <p:nvPr>
            <p:ph idx="1"/>
          </p:nvPr>
        </p:nvSpPr>
        <p:spPr>
          <a:xfrm>
            <a:off x="289715" y="2497394"/>
            <a:ext cx="7399111" cy="3991895"/>
          </a:xfrm>
          <a:solidFill>
            <a:schemeClr val="tx2">
              <a:lumMod val="20000"/>
              <a:lumOff val="80000"/>
            </a:schemeClr>
          </a:solidFill>
        </p:spPr>
        <p:txBody>
          <a:bodyPr/>
          <a:lstStyle/>
          <a:p>
            <a:pPr lvl="0" algn="just">
              <a:lnSpc>
                <a:spcPct val="150000"/>
              </a:lnSpc>
              <a:buFont typeface="Arial" panose="020B0604020202020204" pitchFamily="34" charset="0"/>
              <a:buChar char="•"/>
            </a:pPr>
            <a:r>
              <a:rPr lang="en-GB" b="1" i="1" dirty="0">
                <a:latin typeface="Times New Roman" panose="02020603050405020304" pitchFamily="18" charset="0"/>
                <a:cs typeface="Times New Roman" panose="02020603050405020304" pitchFamily="18" charset="0"/>
              </a:rPr>
              <a:t>Social: </a:t>
            </a:r>
            <a:r>
              <a:rPr lang="en-GB" dirty="0">
                <a:latin typeface="Times New Roman" panose="02020603050405020304" pitchFamily="18" charset="0"/>
                <a:cs typeface="Times New Roman" panose="02020603050405020304" pitchFamily="18" charset="0"/>
              </a:rPr>
              <a:t>More preferences towards convenience and subscription-based services (Global Data, 2021)</a:t>
            </a:r>
            <a:endParaRPr lang="en-IN"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b="1" i="1" dirty="0">
                <a:latin typeface="Times New Roman" panose="02020603050405020304" pitchFamily="18" charset="0"/>
                <a:cs typeface="Times New Roman" panose="02020603050405020304" pitchFamily="18" charset="0"/>
              </a:rPr>
              <a:t>Technological: </a:t>
            </a:r>
            <a:r>
              <a:rPr lang="en-GB" dirty="0">
                <a:latin typeface="Times New Roman" panose="02020603050405020304" pitchFamily="18" charset="0"/>
                <a:cs typeface="Times New Roman" panose="02020603050405020304" pitchFamily="18" charset="0"/>
              </a:rPr>
              <a:t>More than 85% population in the UK uses smartphones for convenience (Consultancy </a:t>
            </a:r>
            <a:r>
              <a:rPr lang="en-GB" dirty="0" err="1">
                <a:latin typeface="Times New Roman" panose="02020603050405020304" pitchFamily="18" charset="0"/>
                <a:cs typeface="Times New Roman" panose="02020603050405020304" pitchFamily="18" charset="0"/>
              </a:rPr>
              <a:t>uk</a:t>
            </a:r>
            <a:r>
              <a:rPr lang="en-GB" dirty="0">
                <a:latin typeface="Times New Roman" panose="02020603050405020304" pitchFamily="18" charset="0"/>
                <a:cs typeface="Times New Roman" panose="02020603050405020304" pitchFamily="18" charset="0"/>
              </a:rPr>
              <a:t>, 2026)</a:t>
            </a:r>
            <a:endParaRPr lang="en-IN"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b="1" i="1" dirty="0">
                <a:latin typeface="Times New Roman" panose="02020603050405020304" pitchFamily="18" charset="0"/>
                <a:cs typeface="Times New Roman" panose="02020603050405020304" pitchFamily="18" charset="0"/>
              </a:rPr>
              <a:t>Environmental: </a:t>
            </a:r>
            <a:r>
              <a:rPr lang="en-GB" dirty="0">
                <a:latin typeface="Times New Roman" panose="02020603050405020304" pitchFamily="18" charset="0"/>
                <a:cs typeface="Times New Roman" panose="02020603050405020304" pitchFamily="18" charset="0"/>
              </a:rPr>
              <a:t>A higher degree of preferences towards sustainability by the UK’s people (Deloitte, 2024)</a:t>
            </a:r>
            <a:endParaRPr lang="en-IN" dirty="0">
              <a:latin typeface="Times New Roman" panose="02020603050405020304" pitchFamily="18" charset="0"/>
              <a:cs typeface="Times New Roman" panose="02020603050405020304" pitchFamily="18" charset="0"/>
            </a:endParaRPr>
          </a:p>
        </p:txBody>
      </p:sp>
      <p:pic>
        <p:nvPicPr>
          <p:cNvPr id="4" name="image2.png">
            <a:extLst>
              <a:ext uri="{FF2B5EF4-FFF2-40B4-BE49-F238E27FC236}">
                <a16:creationId xmlns:a16="http://schemas.microsoft.com/office/drawing/2014/main" id="{AC0FC16B-16AD-C316-5CFF-6F7F5BD7EC52}"/>
              </a:ext>
            </a:extLst>
          </p:cNvPr>
          <p:cNvPicPr/>
          <p:nvPr/>
        </p:nvPicPr>
        <p:blipFill>
          <a:blip r:embed="rId3"/>
          <a:srcRect/>
          <a:stretch>
            <a:fillRect/>
          </a:stretch>
        </p:blipFill>
        <p:spPr>
          <a:xfrm>
            <a:off x="8276721" y="2594723"/>
            <a:ext cx="3625564" cy="3289609"/>
          </a:xfrm>
          <a:prstGeom prst="rect">
            <a:avLst/>
          </a:prstGeom>
          <a:ln w="25400">
            <a:solidFill>
              <a:srgbClr val="000000"/>
            </a:solidFill>
            <a:prstDash val="solid"/>
          </a:ln>
        </p:spPr>
      </p:pic>
      <p:sp>
        <p:nvSpPr>
          <p:cNvPr id="5" name="TextBox 4">
            <a:extLst>
              <a:ext uri="{FF2B5EF4-FFF2-40B4-BE49-F238E27FC236}">
                <a16:creationId xmlns:a16="http://schemas.microsoft.com/office/drawing/2014/main" id="{38C33D80-F63C-F8D4-9D3D-091AEAA1C6C2}"/>
              </a:ext>
            </a:extLst>
          </p:cNvPr>
          <p:cNvSpPr txBox="1"/>
          <p:nvPr/>
        </p:nvSpPr>
        <p:spPr>
          <a:xfrm>
            <a:off x="9016181" y="5968181"/>
            <a:ext cx="2566219" cy="430887"/>
          </a:xfrm>
          <a:prstGeom prst="rect">
            <a:avLst/>
          </a:prstGeom>
          <a:noFill/>
        </p:spPr>
        <p:txBody>
          <a:bodyPr wrap="square" rtlCol="0">
            <a:spAutoFit/>
          </a:bodyPr>
          <a:lstStyle/>
          <a:p>
            <a:pPr algn="ctr"/>
            <a:r>
              <a:rPr lang="en-GB" sz="1100" b="1" dirty="0">
                <a:latin typeface="Times New Roman" panose="02020603050405020304" pitchFamily="18" charset="0"/>
                <a:cs typeface="Times New Roman" panose="02020603050405020304" pitchFamily="18" charset="0"/>
              </a:rPr>
              <a:t>Figure 3: PESTEL Framework</a:t>
            </a:r>
            <a:endParaRPr lang="en-IN" sz="1100" dirty="0">
              <a:latin typeface="Times New Roman" panose="02020603050405020304" pitchFamily="18" charset="0"/>
              <a:cs typeface="Times New Roman" panose="02020603050405020304" pitchFamily="18" charset="0"/>
            </a:endParaRPr>
          </a:p>
          <a:p>
            <a:pPr algn="ctr"/>
            <a:r>
              <a:rPr lang="en-GB" sz="1100" dirty="0">
                <a:latin typeface="Times New Roman" panose="02020603050405020304" pitchFamily="18" charset="0"/>
                <a:cs typeface="Times New Roman" panose="02020603050405020304" pitchFamily="18" charset="0"/>
              </a:rPr>
              <a:t>(Source: Pan, Chen and Zhan, 2019)</a:t>
            </a:r>
            <a:endParaRPr lang="en-IN"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3355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62C3A-BD4D-6F3F-6C3A-794FD2D4B65B}"/>
              </a:ext>
            </a:extLst>
          </p:cNvPr>
          <p:cNvSpPr>
            <a:spLocks noGrp="1"/>
          </p:cNvSpPr>
          <p:nvPr>
            <p:ph type="title"/>
          </p:nvPr>
        </p:nvSpPr>
        <p:spPr/>
        <p:txBody>
          <a:bodyPr/>
          <a:lstStyle/>
          <a:p>
            <a:pPr algn="ctr"/>
            <a:r>
              <a:rPr lang="en-GB" sz="4400" b="1" dirty="0">
                <a:latin typeface="Times New Roman" panose="02020603050405020304" pitchFamily="18" charset="0"/>
                <a:cs typeface="Times New Roman" panose="02020603050405020304" pitchFamily="18" charset="0"/>
              </a:rPr>
              <a:t>Marketing Strategies</a:t>
            </a:r>
            <a:endParaRPr lang="en-IN" sz="4400" b="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E4977C6C-491C-EB9C-AD3E-623206FB5205}"/>
              </a:ext>
            </a:extLst>
          </p:cNvPr>
          <p:cNvGraphicFramePr>
            <a:graphicFrameLocks noGrp="1"/>
          </p:cNvGraphicFramePr>
          <p:nvPr>
            <p:ph idx="1"/>
            <p:extLst>
              <p:ext uri="{D42A27DB-BD31-4B8C-83A1-F6EECF244321}">
                <p14:modId xmlns:p14="http://schemas.microsoft.com/office/powerpoint/2010/main" val="3626998920"/>
              </p:ext>
            </p:extLst>
          </p:nvPr>
        </p:nvGraphicFramePr>
        <p:xfrm>
          <a:off x="707923" y="2084440"/>
          <a:ext cx="10943303" cy="43261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9108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3CF17-EA91-D24A-2838-6AA22526523A}"/>
              </a:ext>
            </a:extLst>
          </p:cNvPr>
          <p:cNvSpPr>
            <a:spLocks noGrp="1"/>
          </p:cNvSpPr>
          <p:nvPr>
            <p:ph type="title"/>
          </p:nvPr>
        </p:nvSpPr>
        <p:spPr/>
        <p:txBody>
          <a:bodyPr/>
          <a:lstStyle/>
          <a:p>
            <a:pPr algn="ctr"/>
            <a:r>
              <a:rPr lang="en-GB" sz="4400" b="1" dirty="0">
                <a:latin typeface="Times New Roman" panose="02020603050405020304" pitchFamily="18" charset="0"/>
                <a:cs typeface="Times New Roman" panose="02020603050405020304" pitchFamily="18" charset="0"/>
              </a:rPr>
              <a:t>Fundings</a:t>
            </a:r>
            <a:endParaRPr lang="en-IN" sz="4400" b="1"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859C748C-733F-D177-402C-78E828511C8D}"/>
              </a:ext>
            </a:extLst>
          </p:cNvPr>
          <p:cNvGraphicFramePr>
            <a:graphicFrameLocks noGrp="1"/>
          </p:cNvGraphicFramePr>
          <p:nvPr>
            <p:extLst>
              <p:ext uri="{D42A27DB-BD31-4B8C-83A1-F6EECF244321}">
                <p14:modId xmlns:p14="http://schemas.microsoft.com/office/powerpoint/2010/main" val="1549889643"/>
              </p:ext>
            </p:extLst>
          </p:nvPr>
        </p:nvGraphicFramePr>
        <p:xfrm>
          <a:off x="1474839" y="2359742"/>
          <a:ext cx="9055509" cy="3873909"/>
        </p:xfrm>
        <a:graphic>
          <a:graphicData uri="http://schemas.openxmlformats.org/drawingml/2006/table">
            <a:tbl>
              <a:tblPr>
                <a:tableStyleId>{5C22544A-7EE6-4342-B048-85BDC9FD1C3A}</a:tableStyleId>
              </a:tblPr>
              <a:tblGrid>
                <a:gridCol w="2958132">
                  <a:extLst>
                    <a:ext uri="{9D8B030D-6E8A-4147-A177-3AD203B41FA5}">
                      <a16:colId xmlns:a16="http://schemas.microsoft.com/office/drawing/2014/main" val="3131206418"/>
                    </a:ext>
                  </a:extLst>
                </a:gridCol>
                <a:gridCol w="6097377">
                  <a:extLst>
                    <a:ext uri="{9D8B030D-6E8A-4147-A177-3AD203B41FA5}">
                      <a16:colId xmlns:a16="http://schemas.microsoft.com/office/drawing/2014/main" val="3969227275"/>
                    </a:ext>
                  </a:extLst>
                </a:gridCol>
              </a:tblGrid>
              <a:tr h="1357317">
                <a:tc>
                  <a:txBody>
                    <a:bodyPr/>
                    <a:lstStyle/>
                    <a:p>
                      <a:pPr algn="just">
                        <a:lnSpc>
                          <a:spcPct val="150000"/>
                        </a:lnSpc>
                        <a:buNone/>
                      </a:pPr>
                      <a:r>
                        <a:rPr lang="en-GB" sz="2000" dirty="0">
                          <a:effectLst/>
                          <a:latin typeface="Times New Roman" panose="02020603050405020304" pitchFamily="18" charset="0"/>
                          <a:cs typeface="Times New Roman" panose="02020603050405020304" pitchFamily="18" charset="0"/>
                        </a:rPr>
                        <a:t>Funding Source</a:t>
                      </a:r>
                      <a:endParaRPr lang="en-IN" sz="2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solidFill>
                      <a:schemeClr val="accent1">
                        <a:lumMod val="20000"/>
                        <a:lumOff val="80000"/>
                      </a:schemeClr>
                    </a:solidFill>
                  </a:tcPr>
                </a:tc>
                <a:tc>
                  <a:txBody>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Investment: £6,500</a:t>
                      </a:r>
                      <a:endParaRPr lang="en-IN" sz="200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Start-up cost: £12,000</a:t>
                      </a:r>
                      <a:endParaRPr lang="en-IN"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solidFill>
                      <a:schemeClr val="accent1">
                        <a:lumMod val="20000"/>
                        <a:lumOff val="80000"/>
                      </a:schemeClr>
                    </a:solidFill>
                  </a:tcPr>
                </a:tc>
                <a:extLst>
                  <a:ext uri="{0D108BD9-81ED-4DB2-BD59-A6C34878D82A}">
                    <a16:rowId xmlns:a16="http://schemas.microsoft.com/office/drawing/2014/main" val="3539365280"/>
                  </a:ext>
                </a:extLst>
              </a:tr>
              <a:tr h="2516592">
                <a:tc>
                  <a:txBody>
                    <a:bodyPr/>
                    <a:lstStyle/>
                    <a:p>
                      <a:pPr algn="just">
                        <a:lnSpc>
                          <a:spcPct val="150000"/>
                        </a:lnSpc>
                        <a:buNone/>
                      </a:pPr>
                      <a:r>
                        <a:rPr lang="en-GB" sz="2000">
                          <a:effectLst/>
                          <a:latin typeface="Times New Roman" panose="02020603050405020304" pitchFamily="18" charset="0"/>
                          <a:cs typeface="Times New Roman" panose="02020603050405020304" pitchFamily="18" charset="0"/>
                        </a:rPr>
                        <a:t>Main Costs</a:t>
                      </a:r>
                      <a:endParaRPr lang="en-IN" sz="2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solidFill>
                      <a:schemeClr val="accent4">
                        <a:lumMod val="40000"/>
                        <a:lumOff val="60000"/>
                      </a:schemeClr>
                    </a:solidFill>
                  </a:tcPr>
                </a:tc>
                <a:tc>
                  <a:txBody>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Machines: £7,000</a:t>
                      </a:r>
                      <a:endParaRPr lang="en-IN" sz="200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Dryers: £3,000</a:t>
                      </a:r>
                      <a:endParaRPr lang="en-IN" sz="200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Electric bike: £2,200</a:t>
                      </a:r>
                      <a:endParaRPr lang="en-IN" sz="200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App development: £2,500</a:t>
                      </a:r>
                      <a:endParaRPr lang="en-IN"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solidFill>
                      <a:schemeClr val="accent4">
                        <a:lumMod val="40000"/>
                        <a:lumOff val="60000"/>
                      </a:schemeClr>
                    </a:solidFill>
                  </a:tcPr>
                </a:tc>
                <a:extLst>
                  <a:ext uri="{0D108BD9-81ED-4DB2-BD59-A6C34878D82A}">
                    <a16:rowId xmlns:a16="http://schemas.microsoft.com/office/drawing/2014/main" val="1833633059"/>
                  </a:ext>
                </a:extLst>
              </a:tr>
            </a:tbl>
          </a:graphicData>
        </a:graphic>
      </p:graphicFrame>
      <p:sp>
        <p:nvSpPr>
          <p:cNvPr id="5" name="TextBox 4">
            <a:extLst>
              <a:ext uri="{FF2B5EF4-FFF2-40B4-BE49-F238E27FC236}">
                <a16:creationId xmlns:a16="http://schemas.microsoft.com/office/drawing/2014/main" id="{CC172AB8-7FEC-8FCA-B748-62A9BCF4BCD9}"/>
              </a:ext>
            </a:extLst>
          </p:cNvPr>
          <p:cNvSpPr txBox="1"/>
          <p:nvPr/>
        </p:nvSpPr>
        <p:spPr>
          <a:xfrm>
            <a:off x="3677265" y="6361471"/>
            <a:ext cx="4788309" cy="276999"/>
          </a:xfrm>
          <a:prstGeom prst="rect">
            <a:avLst/>
          </a:prstGeom>
          <a:noFill/>
        </p:spPr>
        <p:txBody>
          <a:bodyPr wrap="square" rtlCol="0">
            <a:spAutoFit/>
          </a:bodyPr>
          <a:lstStyle/>
          <a:p>
            <a:pPr algn="ctr"/>
            <a:r>
              <a:rPr lang="en-GB" sz="1200" b="1" dirty="0">
                <a:latin typeface="Times New Roman" panose="02020603050405020304" pitchFamily="18" charset="0"/>
                <a:cs typeface="Times New Roman" panose="02020603050405020304" pitchFamily="18" charset="0"/>
              </a:rPr>
              <a:t>Table 1: Funding cost</a:t>
            </a: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4243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5C9B4-D8D7-0BA9-5B34-CCE42A777544}"/>
              </a:ext>
            </a:extLst>
          </p:cNvPr>
          <p:cNvSpPr>
            <a:spLocks noGrp="1"/>
          </p:cNvSpPr>
          <p:nvPr>
            <p:ph type="title"/>
          </p:nvPr>
        </p:nvSpPr>
        <p:spPr/>
        <p:txBody>
          <a:bodyPr/>
          <a:lstStyle/>
          <a:p>
            <a:pPr algn="ctr"/>
            <a:r>
              <a:rPr lang="en-GB" sz="4400" b="1" dirty="0">
                <a:latin typeface="Times New Roman" panose="02020603050405020304" pitchFamily="18" charset="0"/>
                <a:cs typeface="Times New Roman" panose="02020603050405020304" pitchFamily="18" charset="0"/>
              </a:rPr>
              <a:t>Conclusion </a:t>
            </a:r>
            <a:endParaRPr lang="en-IN" sz="4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F13EC5E-8F41-F66B-5CD4-8A2BA699CC9E}"/>
              </a:ext>
            </a:extLst>
          </p:cNvPr>
          <p:cNvSpPr>
            <a:spLocks noGrp="1"/>
          </p:cNvSpPr>
          <p:nvPr>
            <p:ph idx="1"/>
          </p:nvPr>
        </p:nvSpPr>
        <p:spPr>
          <a:xfrm>
            <a:off x="452285" y="2497394"/>
            <a:ext cx="6351638" cy="3736258"/>
          </a:xfrm>
          <a:solidFill>
            <a:schemeClr val="tx2">
              <a:lumMod val="20000"/>
              <a:lumOff val="80000"/>
            </a:schemeClr>
          </a:solidFill>
        </p:spPr>
        <p:txBody>
          <a:bodyPr/>
          <a:lstStyle/>
          <a:p>
            <a:pPr lvl="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growing consumer market supports </a:t>
            </a:r>
            <a:r>
              <a:rPr lang="en-GB" dirty="0" err="1">
                <a:latin typeface="Times New Roman" panose="02020603050405020304" pitchFamily="18" charset="0"/>
                <a:cs typeface="Times New Roman" panose="02020603050405020304" pitchFamily="18" charset="0"/>
              </a:rPr>
              <a:t>EcoWash</a:t>
            </a:r>
            <a:r>
              <a:rPr lang="en-GB" dirty="0">
                <a:latin typeface="Times New Roman" panose="02020603050405020304" pitchFamily="18" charset="0"/>
                <a:cs typeface="Times New Roman" panose="02020603050405020304" pitchFamily="18" charset="0"/>
              </a:rPr>
              <a:t> Laundry Lt</a:t>
            </a:r>
            <a:endParaRPr lang="en-IN"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target market will be students and young professionals</a:t>
            </a:r>
            <a:endParaRPr lang="en-IN"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Stable UK market conditions </a:t>
            </a:r>
            <a:endParaRPr lang="en-IN" dirty="0">
              <a:latin typeface="Times New Roman" panose="02020603050405020304" pitchFamily="18" charset="0"/>
              <a:cs typeface="Times New Roman" panose="02020603050405020304" pitchFamily="18" charset="0"/>
            </a:endParaRPr>
          </a:p>
        </p:txBody>
      </p:sp>
      <p:pic>
        <p:nvPicPr>
          <p:cNvPr id="4" name="image1.png">
            <a:extLst>
              <a:ext uri="{FF2B5EF4-FFF2-40B4-BE49-F238E27FC236}">
                <a16:creationId xmlns:a16="http://schemas.microsoft.com/office/drawing/2014/main" id="{F6B0E3A4-6815-179C-DEA5-32224F2A9B7C}"/>
              </a:ext>
            </a:extLst>
          </p:cNvPr>
          <p:cNvPicPr/>
          <p:nvPr/>
        </p:nvPicPr>
        <p:blipFill>
          <a:blip r:embed="rId3"/>
          <a:srcRect/>
          <a:stretch>
            <a:fillRect/>
          </a:stretch>
        </p:blipFill>
        <p:spPr>
          <a:xfrm>
            <a:off x="7677620" y="2777429"/>
            <a:ext cx="4062095" cy="2502494"/>
          </a:xfrm>
          <a:prstGeom prst="rect">
            <a:avLst/>
          </a:prstGeom>
          <a:ln w="25400">
            <a:solidFill>
              <a:srgbClr val="000000"/>
            </a:solidFill>
            <a:prstDash val="solid"/>
          </a:ln>
        </p:spPr>
      </p:pic>
      <p:sp>
        <p:nvSpPr>
          <p:cNvPr id="5" name="TextBox 4">
            <a:extLst>
              <a:ext uri="{FF2B5EF4-FFF2-40B4-BE49-F238E27FC236}">
                <a16:creationId xmlns:a16="http://schemas.microsoft.com/office/drawing/2014/main" id="{ED7EBBA7-23F9-B58A-6B6B-33C5389A6DBC}"/>
              </a:ext>
            </a:extLst>
          </p:cNvPr>
          <p:cNvSpPr txBox="1"/>
          <p:nvPr/>
        </p:nvSpPr>
        <p:spPr>
          <a:xfrm>
            <a:off x="8632723" y="5594555"/>
            <a:ext cx="2979174" cy="430887"/>
          </a:xfrm>
          <a:prstGeom prst="rect">
            <a:avLst/>
          </a:prstGeom>
          <a:noFill/>
        </p:spPr>
        <p:txBody>
          <a:bodyPr wrap="square" rtlCol="0">
            <a:spAutoFit/>
          </a:bodyPr>
          <a:lstStyle/>
          <a:p>
            <a:pPr algn="ctr"/>
            <a:r>
              <a:rPr lang="en-GB" sz="1100" b="1" dirty="0">
                <a:latin typeface="Times New Roman" panose="02020603050405020304" pitchFamily="18" charset="0"/>
                <a:cs typeface="Times New Roman" panose="02020603050405020304" pitchFamily="18" charset="0"/>
              </a:rPr>
              <a:t>Figure 4: Conclusion</a:t>
            </a:r>
            <a:endParaRPr lang="en-IN" sz="1100" dirty="0">
              <a:latin typeface="Times New Roman" panose="02020603050405020304" pitchFamily="18" charset="0"/>
              <a:cs typeface="Times New Roman" panose="02020603050405020304" pitchFamily="18" charset="0"/>
            </a:endParaRPr>
          </a:p>
          <a:p>
            <a:pPr algn="ctr"/>
            <a:r>
              <a:rPr lang="en-GB" sz="1100" dirty="0">
                <a:latin typeface="Times New Roman" panose="02020603050405020304" pitchFamily="18" charset="0"/>
                <a:cs typeface="Times New Roman" panose="02020603050405020304" pitchFamily="18" charset="0"/>
              </a:rPr>
              <a:t>(Source: </a:t>
            </a:r>
            <a:r>
              <a:rPr lang="en-GB" sz="1100" dirty="0" err="1">
                <a:latin typeface="Times New Roman" panose="02020603050405020304" pitchFamily="18" charset="0"/>
                <a:cs typeface="Times New Roman" panose="02020603050405020304" pitchFamily="18" charset="0"/>
              </a:rPr>
              <a:t>VectorStock</a:t>
            </a:r>
            <a:r>
              <a:rPr lang="en-GB" sz="1100" dirty="0">
                <a:latin typeface="Times New Roman" panose="02020603050405020304" pitchFamily="18" charset="0"/>
                <a:cs typeface="Times New Roman" panose="02020603050405020304" pitchFamily="18" charset="0"/>
              </a:rPr>
              <a:t>, 2026)</a:t>
            </a:r>
            <a:endParaRPr lang="en-IN"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56269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E3C56-CC27-5EB0-380C-A3549B97DC9F}"/>
              </a:ext>
            </a:extLst>
          </p:cNvPr>
          <p:cNvSpPr>
            <a:spLocks noGrp="1"/>
          </p:cNvSpPr>
          <p:nvPr>
            <p:ph type="title"/>
          </p:nvPr>
        </p:nvSpPr>
        <p:spPr>
          <a:xfrm>
            <a:off x="1219200" y="639371"/>
            <a:ext cx="8761413" cy="706964"/>
          </a:xfrm>
        </p:spPr>
        <p:txBody>
          <a:bodyPr/>
          <a:lstStyle/>
          <a:p>
            <a:pPr algn="ctr"/>
            <a:r>
              <a:rPr lang="en-IN" sz="44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EF31094-CD5A-29C3-849D-80B9AFA5A2B6}"/>
              </a:ext>
            </a:extLst>
          </p:cNvPr>
          <p:cNvSpPr>
            <a:spLocks noGrp="1"/>
          </p:cNvSpPr>
          <p:nvPr>
            <p:ph idx="1"/>
          </p:nvPr>
        </p:nvSpPr>
        <p:spPr>
          <a:xfrm>
            <a:off x="226142" y="2025445"/>
            <a:ext cx="11897032" cy="4729316"/>
          </a:xfrm>
          <a:solidFill>
            <a:schemeClr val="tx2">
              <a:lumMod val="20000"/>
              <a:lumOff val="80000"/>
            </a:schemeClr>
          </a:solidFill>
        </p:spPr>
        <p:txBody>
          <a:bodyPr>
            <a:normAutofit/>
          </a:bodyPr>
          <a:lstStyle/>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Consultancy </a:t>
            </a:r>
            <a:r>
              <a:rPr lang="en-GB" dirty="0" err="1">
                <a:latin typeface="Times New Roman" panose="02020603050405020304" pitchFamily="18" charset="0"/>
                <a:cs typeface="Times New Roman" panose="02020603050405020304" pitchFamily="18" charset="0"/>
              </a:rPr>
              <a:t>uk</a:t>
            </a:r>
            <a:r>
              <a:rPr lang="en-GB" dirty="0">
                <a:latin typeface="Times New Roman" panose="02020603050405020304" pitchFamily="18" charset="0"/>
                <a:cs typeface="Times New Roman" panose="02020603050405020304" pitchFamily="18" charset="0"/>
              </a:rPr>
              <a:t> (2026) </a:t>
            </a:r>
            <a:r>
              <a:rPr lang="en-GB" i="1" dirty="0">
                <a:latin typeface="Times New Roman" panose="02020603050405020304" pitchFamily="18" charset="0"/>
                <a:cs typeface="Times New Roman" panose="02020603050405020304" pitchFamily="18" charset="0"/>
              </a:rPr>
              <a:t>UK smartphone penetration continues to rise to 85% of the adult population</a:t>
            </a:r>
            <a:r>
              <a:rPr lang="en-GB" dirty="0">
                <a:latin typeface="Times New Roman" panose="02020603050405020304" pitchFamily="18" charset="0"/>
                <a:cs typeface="Times New Roman" panose="02020603050405020304" pitchFamily="18" charset="0"/>
              </a:rPr>
              <a:t>. Available at: https://www.consultancy.uk/news/14113/uk-smartphone-penetration-continues-to-rise-to-85-of-adult-population (Accessed: 1 March 2026).</a:t>
            </a:r>
            <a:endParaRPr lang="en-IN"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Deloitte (2024) </a:t>
            </a:r>
            <a:r>
              <a:rPr lang="en-GB" i="1" dirty="0">
                <a:latin typeface="Times New Roman" panose="02020603050405020304" pitchFamily="18" charset="0"/>
                <a:cs typeface="Times New Roman" panose="02020603050405020304" pitchFamily="18" charset="0"/>
              </a:rPr>
              <a:t>The Sustainable Consumer</a:t>
            </a:r>
            <a:r>
              <a:rPr lang="en-GB" dirty="0">
                <a:latin typeface="Times New Roman" panose="02020603050405020304" pitchFamily="18" charset="0"/>
                <a:cs typeface="Times New Roman" panose="02020603050405020304" pitchFamily="18" charset="0"/>
              </a:rPr>
              <a:t>. https://www.deloitte.com/uk/en/Industries/consumer/perspectives/the-sustainable-consumer.html (Accessed: 1 March 2026).</a:t>
            </a:r>
            <a:endParaRPr lang="en-IN"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Global Data (2021) </a:t>
            </a:r>
            <a:r>
              <a:rPr lang="en-GB" i="1" dirty="0">
                <a:latin typeface="Times New Roman" panose="02020603050405020304" pitchFamily="18" charset="0"/>
                <a:cs typeface="Times New Roman" panose="02020603050405020304" pitchFamily="18" charset="0"/>
              </a:rPr>
              <a:t>Classified: RMG -Internal Prepared for Royal Mail</a:t>
            </a:r>
            <a:r>
              <a:rPr lang="en-GB" dirty="0">
                <a:latin typeface="Times New Roman" panose="02020603050405020304" pitchFamily="18" charset="0"/>
                <a:cs typeface="Times New Roman" panose="02020603050405020304" pitchFamily="18" charset="0"/>
              </a:rPr>
              <a:t>. Available at: https://www.international-logistics-group.com/wp-content/uploads/2023/02/uk-subscription-box-market-report-2021.pdf (Accessed: 2 March 2026).</a:t>
            </a:r>
            <a:endParaRPr lang="en-IN"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Grand View Research (2023) </a:t>
            </a:r>
            <a:r>
              <a:rPr lang="en-GB" i="1" dirty="0">
                <a:latin typeface="Times New Roman" panose="02020603050405020304" pitchFamily="18" charset="0"/>
                <a:cs typeface="Times New Roman" panose="02020603050405020304" pitchFamily="18" charset="0"/>
              </a:rPr>
              <a:t>U.K. Digital Transformation Market Size Report, 2030</a:t>
            </a:r>
            <a:r>
              <a:rPr lang="en-GB" dirty="0">
                <a:latin typeface="Times New Roman" panose="02020603050405020304" pitchFamily="18" charset="0"/>
                <a:cs typeface="Times New Roman" panose="02020603050405020304" pitchFamily="18" charset="0"/>
              </a:rPr>
              <a:t>. Available at: https://www.grandviewresearch.com/industry-analysis/uk-digital-transformation-market-report (Accessed: 2 March 2026).</a:t>
            </a:r>
            <a:endParaRPr lang="en-IN"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Pan, W., Chen, L., and Zhan, W. (2019) ‘PESTEL analysis of construction productivity enhancement strategies: A case study of three economies’, </a:t>
            </a:r>
            <a:r>
              <a:rPr lang="en-GB" i="1" dirty="0">
                <a:latin typeface="Times New Roman" panose="02020603050405020304" pitchFamily="18" charset="0"/>
                <a:cs typeface="Times New Roman" panose="02020603050405020304" pitchFamily="18" charset="0"/>
              </a:rPr>
              <a:t>Journal of management in engineering</a:t>
            </a:r>
            <a:r>
              <a:rPr lang="en-GB" dirty="0">
                <a:latin typeface="Times New Roman" panose="02020603050405020304" pitchFamily="18" charset="0"/>
                <a:cs typeface="Times New Roman" panose="02020603050405020304" pitchFamily="18" charset="0"/>
              </a:rPr>
              <a:t>, 35(1), p. 5018013.</a:t>
            </a:r>
            <a:endParaRPr lang="en-IN"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dirty="0" err="1">
                <a:latin typeface="Times New Roman" panose="02020603050405020304" pitchFamily="18" charset="0"/>
                <a:cs typeface="Times New Roman" panose="02020603050405020304" pitchFamily="18" charset="0"/>
              </a:rPr>
              <a:t>VectorStock</a:t>
            </a:r>
            <a:r>
              <a:rPr lang="en-GB" dirty="0">
                <a:latin typeface="Times New Roman" panose="02020603050405020304" pitchFamily="18" charset="0"/>
                <a:cs typeface="Times New Roman" panose="02020603050405020304" pitchFamily="18" charset="0"/>
              </a:rPr>
              <a:t> (2026) </a:t>
            </a:r>
            <a:r>
              <a:rPr lang="en-GB" i="1" dirty="0">
                <a:latin typeface="Times New Roman" panose="02020603050405020304" pitchFamily="18" charset="0"/>
                <a:cs typeface="Times New Roman" panose="02020603050405020304" pitchFamily="18" charset="0"/>
              </a:rPr>
              <a:t>Conclusion Vector Images (over 5,300)</a:t>
            </a:r>
            <a:r>
              <a:rPr lang="en-GB" dirty="0">
                <a:latin typeface="Times New Roman" panose="02020603050405020304" pitchFamily="18" charset="0"/>
                <a:cs typeface="Times New Roman" panose="02020603050405020304" pitchFamily="18" charset="0"/>
              </a:rPr>
              <a:t> Available at: https://www.vectorstock.com/royalty-free-vectors/conclusion-vectors (Accessed: 1 March 2026).</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3907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dobe Stock">
            <a:extLst>
              <a:ext uri="{FF2B5EF4-FFF2-40B4-BE49-F238E27FC236}">
                <a16:creationId xmlns:a16="http://schemas.microsoft.com/office/drawing/2014/main" id="{336BB504-896D-C872-5656-410462DBDB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9742" y="2435542"/>
            <a:ext cx="7728155" cy="4422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89100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930</Words>
  <Application>Microsoft Office PowerPoint</Application>
  <PresentationFormat>Widescreen</PresentationFormat>
  <Paragraphs>68</Paragraphs>
  <Slides>10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Ion Boardroom</vt:lpstr>
      <vt:lpstr>Module Name: Enterprise and Entrepreneurship Module Number: LCLM4006 Assessment Type: PowerPoint Presentation Assessment Number: 2 Assignment Title: Individual Presentation Pitch Lecturer’s name: Birmingham: Dr Chung Lai Johnny Wan and London: Dr Charles Oham </vt:lpstr>
      <vt:lpstr>Table of Contents</vt:lpstr>
      <vt:lpstr>Introduction</vt:lpstr>
      <vt:lpstr>Business Idea Overview</vt:lpstr>
      <vt:lpstr>Three Key External Factors (PESTEL Analysis)</vt:lpstr>
      <vt:lpstr>Marketing Strategies</vt:lpstr>
      <vt:lpstr>Fundings</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Andreea Apostol</cp:lastModifiedBy>
  <cp:revision>1</cp:revision>
  <dcterms:created xsi:type="dcterms:W3CDTF">2026-03-04T07:49:30Z</dcterms:created>
  <dcterms:modified xsi:type="dcterms:W3CDTF">2026-03-05T21:55:57Z</dcterms:modified>
</cp:coreProperties>
</file>