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00"/>
    <a:srgbClr val="CC6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60" d="100"/>
          <a:sy n="60" d="100"/>
        </p:scale>
        <p:origin x="1140"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BF801-651B-4439-9DC3-382CA13F149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09C5B5C-F3B5-4AFE-8ED3-76D9BD3E2A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A3FC5D-5D71-4038-8A78-4657304F8548}"/>
              </a:ext>
            </a:extLst>
          </p:cNvPr>
          <p:cNvSpPr>
            <a:spLocks noGrp="1"/>
          </p:cNvSpPr>
          <p:nvPr>
            <p:ph type="dt" sz="half" idx="10"/>
          </p:nvPr>
        </p:nvSpPr>
        <p:spPr/>
        <p:txBody>
          <a:bodyPr/>
          <a:lstStyle/>
          <a:p>
            <a:fld id="{0290166E-A1D7-419B-B245-B4D38B7B60B9}" type="datetimeFigureOut">
              <a:rPr lang="en-GB" smtClean="0"/>
              <a:t>30/10/2018</a:t>
            </a:fld>
            <a:endParaRPr lang="en-GB"/>
          </a:p>
        </p:txBody>
      </p:sp>
      <p:sp>
        <p:nvSpPr>
          <p:cNvPr id="5" name="Footer Placeholder 4">
            <a:extLst>
              <a:ext uri="{FF2B5EF4-FFF2-40B4-BE49-F238E27FC236}">
                <a16:creationId xmlns:a16="http://schemas.microsoft.com/office/drawing/2014/main" id="{59443D4A-A942-4D18-8964-F75520DAC9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B56909-75F6-4EF3-B2DF-272D5ED93CBA}"/>
              </a:ext>
            </a:extLst>
          </p:cNvPr>
          <p:cNvSpPr>
            <a:spLocks noGrp="1"/>
          </p:cNvSpPr>
          <p:nvPr>
            <p:ph type="sldNum" sz="quarter" idx="12"/>
          </p:nvPr>
        </p:nvSpPr>
        <p:spPr/>
        <p:txBody>
          <a:bodyPr/>
          <a:lstStyle/>
          <a:p>
            <a:fld id="{21ED2539-6AE5-44BE-8D9B-F67B7565D6DD}" type="slidenum">
              <a:rPr lang="en-GB" smtClean="0"/>
              <a:t>‹#›</a:t>
            </a:fld>
            <a:endParaRPr lang="en-GB"/>
          </a:p>
        </p:txBody>
      </p:sp>
    </p:spTree>
    <p:extLst>
      <p:ext uri="{BB962C8B-B14F-4D97-AF65-F5344CB8AC3E}">
        <p14:creationId xmlns:p14="http://schemas.microsoft.com/office/powerpoint/2010/main" val="2911378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89F81-69BB-4A39-8B1A-6A619F54BAA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884F54-135A-449E-9A2A-639AE77CD08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D5AD90-9F03-4FB8-9542-15E3CD1C622F}"/>
              </a:ext>
            </a:extLst>
          </p:cNvPr>
          <p:cNvSpPr>
            <a:spLocks noGrp="1"/>
          </p:cNvSpPr>
          <p:nvPr>
            <p:ph type="dt" sz="half" idx="10"/>
          </p:nvPr>
        </p:nvSpPr>
        <p:spPr/>
        <p:txBody>
          <a:bodyPr/>
          <a:lstStyle/>
          <a:p>
            <a:fld id="{0290166E-A1D7-419B-B245-B4D38B7B60B9}" type="datetimeFigureOut">
              <a:rPr lang="en-GB" smtClean="0"/>
              <a:t>30/10/2018</a:t>
            </a:fld>
            <a:endParaRPr lang="en-GB"/>
          </a:p>
        </p:txBody>
      </p:sp>
      <p:sp>
        <p:nvSpPr>
          <p:cNvPr id="5" name="Footer Placeholder 4">
            <a:extLst>
              <a:ext uri="{FF2B5EF4-FFF2-40B4-BE49-F238E27FC236}">
                <a16:creationId xmlns:a16="http://schemas.microsoft.com/office/drawing/2014/main" id="{0479E9C5-CD68-46B0-80EC-1F9B81F536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30741E-8729-470F-8FF3-F8B2CD2F4A4A}"/>
              </a:ext>
            </a:extLst>
          </p:cNvPr>
          <p:cNvSpPr>
            <a:spLocks noGrp="1"/>
          </p:cNvSpPr>
          <p:nvPr>
            <p:ph type="sldNum" sz="quarter" idx="12"/>
          </p:nvPr>
        </p:nvSpPr>
        <p:spPr/>
        <p:txBody>
          <a:bodyPr/>
          <a:lstStyle/>
          <a:p>
            <a:fld id="{21ED2539-6AE5-44BE-8D9B-F67B7565D6DD}" type="slidenum">
              <a:rPr lang="en-GB" smtClean="0"/>
              <a:t>‹#›</a:t>
            </a:fld>
            <a:endParaRPr lang="en-GB"/>
          </a:p>
        </p:txBody>
      </p:sp>
    </p:spTree>
    <p:extLst>
      <p:ext uri="{BB962C8B-B14F-4D97-AF65-F5344CB8AC3E}">
        <p14:creationId xmlns:p14="http://schemas.microsoft.com/office/powerpoint/2010/main" val="13925686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C6D80-CF2B-4752-9F2D-B2206DCE605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CE68610-7735-4E21-853E-BA14F54171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234ED05-01A1-4ECA-BD3A-C2900ED2EB95}"/>
              </a:ext>
            </a:extLst>
          </p:cNvPr>
          <p:cNvSpPr>
            <a:spLocks noGrp="1"/>
          </p:cNvSpPr>
          <p:nvPr>
            <p:ph type="dt" sz="half" idx="10"/>
          </p:nvPr>
        </p:nvSpPr>
        <p:spPr/>
        <p:txBody>
          <a:bodyPr/>
          <a:lstStyle/>
          <a:p>
            <a:fld id="{0290166E-A1D7-419B-B245-B4D38B7B60B9}" type="datetimeFigureOut">
              <a:rPr lang="en-GB" smtClean="0"/>
              <a:t>30/10/2018</a:t>
            </a:fld>
            <a:endParaRPr lang="en-GB"/>
          </a:p>
        </p:txBody>
      </p:sp>
      <p:sp>
        <p:nvSpPr>
          <p:cNvPr id="5" name="Footer Placeholder 4">
            <a:extLst>
              <a:ext uri="{FF2B5EF4-FFF2-40B4-BE49-F238E27FC236}">
                <a16:creationId xmlns:a16="http://schemas.microsoft.com/office/drawing/2014/main" id="{909089FF-B420-41A0-A342-FB6B7022EF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01EE67-A116-406C-A060-75FC2B65E4AF}"/>
              </a:ext>
            </a:extLst>
          </p:cNvPr>
          <p:cNvSpPr>
            <a:spLocks noGrp="1"/>
          </p:cNvSpPr>
          <p:nvPr>
            <p:ph type="sldNum" sz="quarter" idx="12"/>
          </p:nvPr>
        </p:nvSpPr>
        <p:spPr/>
        <p:txBody>
          <a:bodyPr/>
          <a:lstStyle/>
          <a:p>
            <a:fld id="{21ED2539-6AE5-44BE-8D9B-F67B7565D6DD}" type="slidenum">
              <a:rPr lang="en-GB" smtClean="0"/>
              <a:t>‹#›</a:t>
            </a:fld>
            <a:endParaRPr lang="en-GB"/>
          </a:p>
        </p:txBody>
      </p:sp>
    </p:spTree>
    <p:extLst>
      <p:ext uri="{BB962C8B-B14F-4D97-AF65-F5344CB8AC3E}">
        <p14:creationId xmlns:p14="http://schemas.microsoft.com/office/powerpoint/2010/main" val="39984254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FC7FB-3662-4D05-871C-F1988D602DE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9033A4-2CFD-4C45-A43B-A8CAC669C7F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AA28108-46D9-4E7C-B515-DD8FDF80B6C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B861C82-8444-41EB-9B1D-D9335C82ED3C}"/>
              </a:ext>
            </a:extLst>
          </p:cNvPr>
          <p:cNvSpPr>
            <a:spLocks noGrp="1"/>
          </p:cNvSpPr>
          <p:nvPr>
            <p:ph type="dt" sz="half" idx="10"/>
          </p:nvPr>
        </p:nvSpPr>
        <p:spPr/>
        <p:txBody>
          <a:bodyPr/>
          <a:lstStyle/>
          <a:p>
            <a:fld id="{0290166E-A1D7-419B-B245-B4D38B7B60B9}" type="datetimeFigureOut">
              <a:rPr lang="en-GB" smtClean="0"/>
              <a:t>30/10/2018</a:t>
            </a:fld>
            <a:endParaRPr lang="en-GB"/>
          </a:p>
        </p:txBody>
      </p:sp>
      <p:sp>
        <p:nvSpPr>
          <p:cNvPr id="6" name="Footer Placeholder 5">
            <a:extLst>
              <a:ext uri="{FF2B5EF4-FFF2-40B4-BE49-F238E27FC236}">
                <a16:creationId xmlns:a16="http://schemas.microsoft.com/office/drawing/2014/main" id="{41FE29B7-48C3-41EE-AFFB-96FEBB3DFF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20E5B3-6FF1-4277-A660-44DE7C301821}"/>
              </a:ext>
            </a:extLst>
          </p:cNvPr>
          <p:cNvSpPr>
            <a:spLocks noGrp="1"/>
          </p:cNvSpPr>
          <p:nvPr>
            <p:ph type="sldNum" sz="quarter" idx="12"/>
          </p:nvPr>
        </p:nvSpPr>
        <p:spPr/>
        <p:txBody>
          <a:bodyPr/>
          <a:lstStyle/>
          <a:p>
            <a:fld id="{21ED2539-6AE5-44BE-8D9B-F67B7565D6DD}" type="slidenum">
              <a:rPr lang="en-GB" smtClean="0"/>
              <a:t>‹#›</a:t>
            </a:fld>
            <a:endParaRPr lang="en-GB"/>
          </a:p>
        </p:txBody>
      </p:sp>
    </p:spTree>
    <p:extLst>
      <p:ext uri="{BB962C8B-B14F-4D97-AF65-F5344CB8AC3E}">
        <p14:creationId xmlns:p14="http://schemas.microsoft.com/office/powerpoint/2010/main" val="41510695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5BED3-A049-49C5-AA79-3EC2B8195CF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E9CCE1-53B8-49D6-88F2-EC23F25025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6F042821-CF39-4329-857E-FC429B5AE60E}"/>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932FA2E-B914-43D2-83DB-AC0D5AE6FAF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FE5902E-463C-4E01-B303-AEE5FCE7C83C}"/>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E0BDFA9-CB91-4865-8BBE-DEAAFAAB5214}"/>
              </a:ext>
            </a:extLst>
          </p:cNvPr>
          <p:cNvSpPr>
            <a:spLocks noGrp="1"/>
          </p:cNvSpPr>
          <p:nvPr>
            <p:ph type="dt" sz="half" idx="10"/>
          </p:nvPr>
        </p:nvSpPr>
        <p:spPr/>
        <p:txBody>
          <a:bodyPr/>
          <a:lstStyle/>
          <a:p>
            <a:fld id="{0290166E-A1D7-419B-B245-B4D38B7B60B9}" type="datetimeFigureOut">
              <a:rPr lang="en-GB" smtClean="0"/>
              <a:t>30/10/2018</a:t>
            </a:fld>
            <a:endParaRPr lang="en-GB"/>
          </a:p>
        </p:txBody>
      </p:sp>
      <p:sp>
        <p:nvSpPr>
          <p:cNvPr id="8" name="Footer Placeholder 7">
            <a:extLst>
              <a:ext uri="{FF2B5EF4-FFF2-40B4-BE49-F238E27FC236}">
                <a16:creationId xmlns:a16="http://schemas.microsoft.com/office/drawing/2014/main" id="{ED2CC8B6-FC13-4BAB-8B25-87AA8240D3D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52A0F93-A82A-49C7-B794-6C94F0D05CFA}"/>
              </a:ext>
            </a:extLst>
          </p:cNvPr>
          <p:cNvSpPr>
            <a:spLocks noGrp="1"/>
          </p:cNvSpPr>
          <p:nvPr>
            <p:ph type="sldNum" sz="quarter" idx="12"/>
          </p:nvPr>
        </p:nvSpPr>
        <p:spPr/>
        <p:txBody>
          <a:bodyPr/>
          <a:lstStyle/>
          <a:p>
            <a:fld id="{21ED2539-6AE5-44BE-8D9B-F67B7565D6DD}" type="slidenum">
              <a:rPr lang="en-GB" smtClean="0"/>
              <a:t>‹#›</a:t>
            </a:fld>
            <a:endParaRPr lang="en-GB"/>
          </a:p>
        </p:txBody>
      </p:sp>
    </p:spTree>
    <p:extLst>
      <p:ext uri="{BB962C8B-B14F-4D97-AF65-F5344CB8AC3E}">
        <p14:creationId xmlns:p14="http://schemas.microsoft.com/office/powerpoint/2010/main" val="30941932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42CBA-B3AC-4CB6-B984-37031B941EC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AF1F3D5-3DDE-4677-8B5F-B22A9AAB78B3}"/>
              </a:ext>
            </a:extLst>
          </p:cNvPr>
          <p:cNvSpPr>
            <a:spLocks noGrp="1"/>
          </p:cNvSpPr>
          <p:nvPr>
            <p:ph type="dt" sz="half" idx="10"/>
          </p:nvPr>
        </p:nvSpPr>
        <p:spPr/>
        <p:txBody>
          <a:bodyPr/>
          <a:lstStyle/>
          <a:p>
            <a:fld id="{0290166E-A1D7-419B-B245-B4D38B7B60B9}" type="datetimeFigureOut">
              <a:rPr lang="en-GB" smtClean="0"/>
              <a:t>30/10/2018</a:t>
            </a:fld>
            <a:endParaRPr lang="en-GB"/>
          </a:p>
        </p:txBody>
      </p:sp>
      <p:sp>
        <p:nvSpPr>
          <p:cNvPr id="4" name="Footer Placeholder 3">
            <a:extLst>
              <a:ext uri="{FF2B5EF4-FFF2-40B4-BE49-F238E27FC236}">
                <a16:creationId xmlns:a16="http://schemas.microsoft.com/office/drawing/2014/main" id="{BCEFE120-1C6A-49D0-8D82-9BC32610704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6D05BD9-D276-4302-BBE3-D95B8F01ED45}"/>
              </a:ext>
            </a:extLst>
          </p:cNvPr>
          <p:cNvSpPr>
            <a:spLocks noGrp="1"/>
          </p:cNvSpPr>
          <p:nvPr>
            <p:ph type="sldNum" sz="quarter" idx="12"/>
          </p:nvPr>
        </p:nvSpPr>
        <p:spPr/>
        <p:txBody>
          <a:bodyPr/>
          <a:lstStyle/>
          <a:p>
            <a:fld id="{21ED2539-6AE5-44BE-8D9B-F67B7565D6DD}" type="slidenum">
              <a:rPr lang="en-GB" smtClean="0"/>
              <a:t>‹#›</a:t>
            </a:fld>
            <a:endParaRPr lang="en-GB"/>
          </a:p>
        </p:txBody>
      </p:sp>
    </p:spTree>
    <p:extLst>
      <p:ext uri="{BB962C8B-B14F-4D97-AF65-F5344CB8AC3E}">
        <p14:creationId xmlns:p14="http://schemas.microsoft.com/office/powerpoint/2010/main" val="37887587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EF7A26B-BCA3-46C9-BE92-3687845DF894}"/>
              </a:ext>
            </a:extLst>
          </p:cNvPr>
          <p:cNvSpPr>
            <a:spLocks noGrp="1"/>
          </p:cNvSpPr>
          <p:nvPr>
            <p:ph type="dt" sz="half" idx="10"/>
          </p:nvPr>
        </p:nvSpPr>
        <p:spPr/>
        <p:txBody>
          <a:bodyPr/>
          <a:lstStyle/>
          <a:p>
            <a:fld id="{0290166E-A1D7-419B-B245-B4D38B7B60B9}" type="datetimeFigureOut">
              <a:rPr lang="en-GB" smtClean="0"/>
              <a:t>30/10/2018</a:t>
            </a:fld>
            <a:endParaRPr lang="en-GB"/>
          </a:p>
        </p:txBody>
      </p:sp>
      <p:sp>
        <p:nvSpPr>
          <p:cNvPr id="3" name="Footer Placeholder 2">
            <a:extLst>
              <a:ext uri="{FF2B5EF4-FFF2-40B4-BE49-F238E27FC236}">
                <a16:creationId xmlns:a16="http://schemas.microsoft.com/office/drawing/2014/main" id="{0BADCD2E-F1C7-44D4-A323-C3609EB77E5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E37A6B5-63AE-43E5-97D9-089202B7B219}"/>
              </a:ext>
            </a:extLst>
          </p:cNvPr>
          <p:cNvSpPr>
            <a:spLocks noGrp="1"/>
          </p:cNvSpPr>
          <p:nvPr>
            <p:ph type="sldNum" sz="quarter" idx="12"/>
          </p:nvPr>
        </p:nvSpPr>
        <p:spPr/>
        <p:txBody>
          <a:bodyPr/>
          <a:lstStyle/>
          <a:p>
            <a:fld id="{21ED2539-6AE5-44BE-8D9B-F67B7565D6DD}" type="slidenum">
              <a:rPr lang="en-GB" smtClean="0"/>
              <a:t>‹#›</a:t>
            </a:fld>
            <a:endParaRPr lang="en-GB"/>
          </a:p>
        </p:txBody>
      </p:sp>
    </p:spTree>
    <p:extLst>
      <p:ext uri="{BB962C8B-B14F-4D97-AF65-F5344CB8AC3E}">
        <p14:creationId xmlns:p14="http://schemas.microsoft.com/office/powerpoint/2010/main" val="3985186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5A24D-BC15-4681-A51C-3EA6B386FC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7D4BE06-674B-4FC4-A0E1-A64EF1516A8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876C4DF-54AB-4C44-A121-54F3E97F70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FE1FDFD-37A5-4D58-AEFE-880C8CA31B63}"/>
              </a:ext>
            </a:extLst>
          </p:cNvPr>
          <p:cNvSpPr>
            <a:spLocks noGrp="1"/>
          </p:cNvSpPr>
          <p:nvPr>
            <p:ph type="dt" sz="half" idx="10"/>
          </p:nvPr>
        </p:nvSpPr>
        <p:spPr/>
        <p:txBody>
          <a:bodyPr/>
          <a:lstStyle/>
          <a:p>
            <a:fld id="{0290166E-A1D7-419B-B245-B4D38B7B60B9}" type="datetimeFigureOut">
              <a:rPr lang="en-GB" smtClean="0"/>
              <a:t>30/10/2018</a:t>
            </a:fld>
            <a:endParaRPr lang="en-GB"/>
          </a:p>
        </p:txBody>
      </p:sp>
      <p:sp>
        <p:nvSpPr>
          <p:cNvPr id="6" name="Footer Placeholder 5">
            <a:extLst>
              <a:ext uri="{FF2B5EF4-FFF2-40B4-BE49-F238E27FC236}">
                <a16:creationId xmlns:a16="http://schemas.microsoft.com/office/drawing/2014/main" id="{D76EA05F-1F38-4A20-9565-C094C7B635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252E33-8C31-4770-BA4B-FD66AEA6A9FA}"/>
              </a:ext>
            </a:extLst>
          </p:cNvPr>
          <p:cNvSpPr>
            <a:spLocks noGrp="1"/>
          </p:cNvSpPr>
          <p:nvPr>
            <p:ph type="sldNum" sz="quarter" idx="12"/>
          </p:nvPr>
        </p:nvSpPr>
        <p:spPr/>
        <p:txBody>
          <a:bodyPr/>
          <a:lstStyle/>
          <a:p>
            <a:fld id="{21ED2539-6AE5-44BE-8D9B-F67B7565D6DD}" type="slidenum">
              <a:rPr lang="en-GB" smtClean="0"/>
              <a:t>‹#›</a:t>
            </a:fld>
            <a:endParaRPr lang="en-GB"/>
          </a:p>
        </p:txBody>
      </p:sp>
    </p:spTree>
    <p:extLst>
      <p:ext uri="{BB962C8B-B14F-4D97-AF65-F5344CB8AC3E}">
        <p14:creationId xmlns:p14="http://schemas.microsoft.com/office/powerpoint/2010/main" val="28828605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256D4-2599-4AFA-93F9-151C86A38A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A9E279E-6EE1-43EA-AA3C-380BCBE6228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5A7E588-5960-4ED7-AD48-81BF59D911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9F0EF7B-63CA-4DB6-A9A9-E8B21A673EC7}"/>
              </a:ext>
            </a:extLst>
          </p:cNvPr>
          <p:cNvSpPr>
            <a:spLocks noGrp="1"/>
          </p:cNvSpPr>
          <p:nvPr>
            <p:ph type="dt" sz="half" idx="10"/>
          </p:nvPr>
        </p:nvSpPr>
        <p:spPr/>
        <p:txBody>
          <a:bodyPr/>
          <a:lstStyle/>
          <a:p>
            <a:fld id="{0290166E-A1D7-419B-B245-B4D38B7B60B9}" type="datetimeFigureOut">
              <a:rPr lang="en-GB" smtClean="0"/>
              <a:t>30/10/2018</a:t>
            </a:fld>
            <a:endParaRPr lang="en-GB"/>
          </a:p>
        </p:txBody>
      </p:sp>
      <p:sp>
        <p:nvSpPr>
          <p:cNvPr id="6" name="Footer Placeholder 5">
            <a:extLst>
              <a:ext uri="{FF2B5EF4-FFF2-40B4-BE49-F238E27FC236}">
                <a16:creationId xmlns:a16="http://schemas.microsoft.com/office/drawing/2014/main" id="{85D48C46-62FD-4147-8C7D-3A23785C67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0DC607-97CC-401E-A112-64FC82B1D2C5}"/>
              </a:ext>
            </a:extLst>
          </p:cNvPr>
          <p:cNvSpPr>
            <a:spLocks noGrp="1"/>
          </p:cNvSpPr>
          <p:nvPr>
            <p:ph type="sldNum" sz="quarter" idx="12"/>
          </p:nvPr>
        </p:nvSpPr>
        <p:spPr/>
        <p:txBody>
          <a:bodyPr/>
          <a:lstStyle/>
          <a:p>
            <a:fld id="{21ED2539-6AE5-44BE-8D9B-F67B7565D6DD}" type="slidenum">
              <a:rPr lang="en-GB" smtClean="0"/>
              <a:t>‹#›</a:t>
            </a:fld>
            <a:endParaRPr lang="en-GB"/>
          </a:p>
        </p:txBody>
      </p:sp>
    </p:spTree>
    <p:extLst>
      <p:ext uri="{BB962C8B-B14F-4D97-AF65-F5344CB8AC3E}">
        <p14:creationId xmlns:p14="http://schemas.microsoft.com/office/powerpoint/2010/main" val="25518401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8019D-9BEF-459A-8BED-44A7FDA6D46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476868C-BA48-44C4-97E4-A8F0A684FE31}"/>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027FF4-CFAF-4AC7-B73F-0ACE5563E3E2}"/>
              </a:ext>
            </a:extLst>
          </p:cNvPr>
          <p:cNvSpPr>
            <a:spLocks noGrp="1"/>
          </p:cNvSpPr>
          <p:nvPr>
            <p:ph type="dt" sz="half" idx="10"/>
          </p:nvPr>
        </p:nvSpPr>
        <p:spPr/>
        <p:txBody>
          <a:bodyPr/>
          <a:lstStyle/>
          <a:p>
            <a:fld id="{0290166E-A1D7-419B-B245-B4D38B7B60B9}" type="datetimeFigureOut">
              <a:rPr lang="en-GB" smtClean="0"/>
              <a:t>30/10/2018</a:t>
            </a:fld>
            <a:endParaRPr lang="en-GB"/>
          </a:p>
        </p:txBody>
      </p:sp>
      <p:sp>
        <p:nvSpPr>
          <p:cNvPr id="5" name="Footer Placeholder 4">
            <a:extLst>
              <a:ext uri="{FF2B5EF4-FFF2-40B4-BE49-F238E27FC236}">
                <a16:creationId xmlns:a16="http://schemas.microsoft.com/office/drawing/2014/main" id="{8DEFD002-AB7D-46DB-A78D-A81DE4F525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55C152-B6F9-495A-8569-A4AB519F6041}"/>
              </a:ext>
            </a:extLst>
          </p:cNvPr>
          <p:cNvSpPr>
            <a:spLocks noGrp="1"/>
          </p:cNvSpPr>
          <p:nvPr>
            <p:ph type="sldNum" sz="quarter" idx="12"/>
          </p:nvPr>
        </p:nvSpPr>
        <p:spPr/>
        <p:txBody>
          <a:bodyPr/>
          <a:lstStyle/>
          <a:p>
            <a:fld id="{21ED2539-6AE5-44BE-8D9B-F67B7565D6DD}" type="slidenum">
              <a:rPr lang="en-GB" smtClean="0"/>
              <a:t>‹#›</a:t>
            </a:fld>
            <a:endParaRPr lang="en-GB"/>
          </a:p>
        </p:txBody>
      </p:sp>
    </p:spTree>
    <p:extLst>
      <p:ext uri="{BB962C8B-B14F-4D97-AF65-F5344CB8AC3E}">
        <p14:creationId xmlns:p14="http://schemas.microsoft.com/office/powerpoint/2010/main" val="226608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B5016DA-9FE4-42EF-8795-E1C7AA53102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62608E1-4FF7-407B-8CA9-804CDE1BD3FC}"/>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B33B00-3C6A-45F0-BB75-DD8DB290FA04}"/>
              </a:ext>
            </a:extLst>
          </p:cNvPr>
          <p:cNvSpPr>
            <a:spLocks noGrp="1"/>
          </p:cNvSpPr>
          <p:nvPr>
            <p:ph type="dt" sz="half" idx="10"/>
          </p:nvPr>
        </p:nvSpPr>
        <p:spPr/>
        <p:txBody>
          <a:bodyPr/>
          <a:lstStyle/>
          <a:p>
            <a:fld id="{0290166E-A1D7-419B-B245-B4D38B7B60B9}" type="datetimeFigureOut">
              <a:rPr lang="en-GB" smtClean="0"/>
              <a:t>30/10/2018</a:t>
            </a:fld>
            <a:endParaRPr lang="en-GB"/>
          </a:p>
        </p:txBody>
      </p:sp>
      <p:sp>
        <p:nvSpPr>
          <p:cNvPr id="5" name="Footer Placeholder 4">
            <a:extLst>
              <a:ext uri="{FF2B5EF4-FFF2-40B4-BE49-F238E27FC236}">
                <a16:creationId xmlns:a16="http://schemas.microsoft.com/office/drawing/2014/main" id="{ACE533A4-B1B9-44BF-AF3D-1D612053B7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0F740D-10DC-4854-BC6C-FDB3E648AC70}"/>
              </a:ext>
            </a:extLst>
          </p:cNvPr>
          <p:cNvSpPr>
            <a:spLocks noGrp="1"/>
          </p:cNvSpPr>
          <p:nvPr>
            <p:ph type="sldNum" sz="quarter" idx="12"/>
          </p:nvPr>
        </p:nvSpPr>
        <p:spPr/>
        <p:txBody>
          <a:bodyPr/>
          <a:lstStyle/>
          <a:p>
            <a:fld id="{21ED2539-6AE5-44BE-8D9B-F67B7565D6DD}" type="slidenum">
              <a:rPr lang="en-GB" smtClean="0"/>
              <a:t>‹#›</a:t>
            </a:fld>
            <a:endParaRPr lang="en-GB"/>
          </a:p>
        </p:txBody>
      </p:sp>
    </p:spTree>
    <p:extLst>
      <p:ext uri="{BB962C8B-B14F-4D97-AF65-F5344CB8AC3E}">
        <p14:creationId xmlns:p14="http://schemas.microsoft.com/office/powerpoint/2010/main" val="2617120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BE1B700-AF93-467B-BBCB-DB7EB8B9FF6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EE31AF-16C3-42E8-9330-00BE169960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F16832-F91D-4608-87AE-A796CC2C2E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90166E-A1D7-419B-B245-B4D38B7B60B9}" type="datetimeFigureOut">
              <a:rPr lang="en-GB" smtClean="0"/>
              <a:t>30/10/2018</a:t>
            </a:fld>
            <a:endParaRPr lang="en-GB"/>
          </a:p>
        </p:txBody>
      </p:sp>
      <p:sp>
        <p:nvSpPr>
          <p:cNvPr id="5" name="Footer Placeholder 4">
            <a:extLst>
              <a:ext uri="{FF2B5EF4-FFF2-40B4-BE49-F238E27FC236}">
                <a16:creationId xmlns:a16="http://schemas.microsoft.com/office/drawing/2014/main" id="{40DF5E03-774E-4680-9179-D35D4F4A849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3D1E2C3-E7FA-49FF-BABA-9A2101F4C09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ED2539-6AE5-44BE-8D9B-F67B7565D6DD}" type="slidenum">
              <a:rPr lang="en-GB" smtClean="0"/>
              <a:t>‹#›</a:t>
            </a:fld>
            <a:endParaRPr lang="en-GB"/>
          </a:p>
        </p:txBody>
      </p:sp>
    </p:spTree>
    <p:extLst>
      <p:ext uri="{BB962C8B-B14F-4D97-AF65-F5344CB8AC3E}">
        <p14:creationId xmlns:p14="http://schemas.microsoft.com/office/powerpoint/2010/main" val="41061877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www.childrensrights.wales/index.php" TargetMode="External"/><Relationship Id="rId13" Type="http://schemas.openxmlformats.org/officeDocument/2006/relationships/hyperlink" Target="http://playwales.org.uk/eng/rightoplay" TargetMode="External"/><Relationship Id="rId3" Type="http://schemas.openxmlformats.org/officeDocument/2006/relationships/hyperlink" Target="https://foundlingmuseum.org.uk/about/our-history/" TargetMode="External"/><Relationship Id="rId7" Type="http://schemas.openxmlformats.org/officeDocument/2006/relationships/hyperlink" Target="https://icpa.ca/events/26th-year-celebration-of-the-un-convention-on-the-rights-of-the-child-uncrc/" TargetMode="External"/><Relationship Id="rId12" Type="http://schemas.openxmlformats.org/officeDocument/2006/relationships/hyperlink" Target="http://playwales.org.uk/eng/sevencoreaims" TargetMode="External"/><Relationship Id="rId2" Type="http://schemas.openxmlformats.org/officeDocument/2006/relationships/hyperlink" Target="https://www.crin.org/en/library/publications/right-play" TargetMode="External"/><Relationship Id="rId1" Type="http://schemas.openxmlformats.org/officeDocument/2006/relationships/slideLayout" Target="../slideLayouts/slideLayout2.xml"/><Relationship Id="rId6" Type="http://schemas.openxmlformats.org/officeDocument/2006/relationships/hyperlink" Target="https://www.mentalhelp.net/articles/urie-bronfenbrenner-and-child-development/" TargetMode="External"/><Relationship Id="rId11" Type="http://schemas.openxmlformats.org/officeDocument/2006/relationships/hyperlink" Target="http://news.bbc.co.uk/1/hi/uk/2062590.stm" TargetMode="External"/><Relationship Id="rId5" Type="http://schemas.openxmlformats.org/officeDocument/2006/relationships/hyperlink" Target="https://www.savethechildren.org.uk/what-we-do/childrens-rights/united-nations-convention-of-the-rights-of-the-child" TargetMode="External"/><Relationship Id="rId10" Type="http://schemas.openxmlformats.org/officeDocument/2006/relationships/hyperlink" Target="http://www.assembly.wales/en/bus-home/bus-third-assembly/bus-legislation-third-assembly/bus-leg-measures/business-legislation-measures-rightsofchildren/Pages/business-legislation-measures-rightsofchildren.aspx" TargetMode="External"/><Relationship Id="rId4" Type="http://schemas.openxmlformats.org/officeDocument/2006/relationships/hyperlink" Target="https://socialcare.wales/hub/sswbact" TargetMode="External"/><Relationship Id="rId9" Type="http://schemas.openxmlformats.org/officeDocument/2006/relationships/hyperlink" Target="http://www.everychildmatter.gov.uk/"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gov.wales/topics/people-and-communities/people/children-and-young-people/rights/uncrc/?lang=en" TargetMode="External"/><Relationship Id="rId3" Type="http://schemas.openxmlformats.org/officeDocument/2006/relationships/hyperlink" Target="https://www.pengreen.org/about/" TargetMode="External"/><Relationship Id="rId7" Type="http://schemas.openxmlformats.org/officeDocument/2006/relationships/hyperlink" Target="https://gov.wales/statistics-and-research/academic-achievement-free-school-meals/?lang=en" TargetMode="External"/><Relationship Id="rId2" Type="http://schemas.openxmlformats.org/officeDocument/2006/relationships/hyperlink" Target="https://www.safeguardinginschools.co.uk/what-does-a-designated-safeguarding-person-do/" TargetMode="External"/><Relationship Id="rId1" Type="http://schemas.openxmlformats.org/officeDocument/2006/relationships/slideLayout" Target="../slideLayouts/slideLayout2.xml"/><Relationship Id="rId6" Type="http://schemas.openxmlformats.org/officeDocument/2006/relationships/hyperlink" Target="https://www.unicef.org.uk/what-we-do/un-convention-child-rights/" TargetMode="External"/><Relationship Id="rId5" Type="http://schemas.openxmlformats.org/officeDocument/2006/relationships/hyperlink" Target="http://survivingsafeguarding.co.uk/team-around-the-child-tac-team-around-the-family-taf/" TargetMode="External"/><Relationship Id="rId4" Type="http://schemas.openxmlformats.org/officeDocument/2006/relationships/hyperlink" Target="https://www.swansea.gov.uk/ta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Double Wave 8">
            <a:extLst>
              <a:ext uri="{FF2B5EF4-FFF2-40B4-BE49-F238E27FC236}">
                <a16:creationId xmlns:a16="http://schemas.microsoft.com/office/drawing/2014/main" id="{930E3409-7212-4BE9-AEAB-DAD9601FB34A}"/>
              </a:ext>
            </a:extLst>
          </p:cNvPr>
          <p:cNvSpPr/>
          <p:nvPr/>
        </p:nvSpPr>
        <p:spPr>
          <a:xfrm>
            <a:off x="7534738" y="37731"/>
            <a:ext cx="4578351" cy="2186609"/>
          </a:xfrm>
          <a:prstGeom prst="doubleWave">
            <a:avLst>
              <a:gd name="adj1" fmla="val 0"/>
              <a:gd name="adj2" fmla="val 0"/>
            </a:avLst>
          </a:prstGeom>
          <a:solidFill>
            <a:schemeClr val="accent2">
              <a:lumMod val="60000"/>
              <a:lumOff val="40000"/>
            </a:schemeClr>
          </a:solid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Double Wave 4">
            <a:extLst>
              <a:ext uri="{FF2B5EF4-FFF2-40B4-BE49-F238E27FC236}">
                <a16:creationId xmlns:a16="http://schemas.microsoft.com/office/drawing/2014/main" id="{18210F2C-359D-4445-A985-2861D557A514}"/>
              </a:ext>
            </a:extLst>
          </p:cNvPr>
          <p:cNvSpPr/>
          <p:nvPr/>
        </p:nvSpPr>
        <p:spPr>
          <a:xfrm>
            <a:off x="28937" y="3323339"/>
            <a:ext cx="3674304" cy="900246"/>
          </a:xfrm>
          <a:prstGeom prst="doubleWave">
            <a:avLst/>
          </a:prstGeom>
          <a:solidFill>
            <a:schemeClr val="accent2">
              <a:lumMod val="60000"/>
              <a:lumOff val="40000"/>
            </a:schemeClr>
          </a:solid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Rectangle: Rounded Corners 1">
            <a:extLst>
              <a:ext uri="{FF2B5EF4-FFF2-40B4-BE49-F238E27FC236}">
                <a16:creationId xmlns:a16="http://schemas.microsoft.com/office/drawing/2014/main" id="{4363E646-1EAD-4D80-8B30-ACF0AB16FB60}"/>
              </a:ext>
            </a:extLst>
          </p:cNvPr>
          <p:cNvSpPr/>
          <p:nvPr/>
        </p:nvSpPr>
        <p:spPr>
          <a:xfrm>
            <a:off x="0" y="4267200"/>
            <a:ext cx="12192000" cy="2580448"/>
          </a:xfrm>
          <a:prstGeom prst="roundRect">
            <a:avLst/>
          </a:prstGeom>
          <a:solidFill>
            <a:schemeClr val="accent6">
              <a:lumMod val="20000"/>
              <a:lumOff val="80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DADCD39B-11B0-4393-9223-133A438FCF82}"/>
              </a:ext>
            </a:extLst>
          </p:cNvPr>
          <p:cNvSpPr txBox="1"/>
          <p:nvPr/>
        </p:nvSpPr>
        <p:spPr>
          <a:xfrm>
            <a:off x="3280776" y="757104"/>
            <a:ext cx="3087756" cy="369332"/>
          </a:xfrm>
          <a:prstGeom prst="rect">
            <a:avLst/>
          </a:prstGeom>
          <a:noFill/>
        </p:spPr>
        <p:txBody>
          <a:bodyPr wrap="square" rtlCol="0">
            <a:spAutoFit/>
          </a:bodyPr>
          <a:lstStyle/>
          <a:p>
            <a:r>
              <a:rPr lang="en-GB" dirty="0"/>
              <a:t> </a:t>
            </a:r>
          </a:p>
        </p:txBody>
      </p:sp>
      <p:sp>
        <p:nvSpPr>
          <p:cNvPr id="6" name="Rectangle 5">
            <a:extLst>
              <a:ext uri="{FF2B5EF4-FFF2-40B4-BE49-F238E27FC236}">
                <a16:creationId xmlns:a16="http://schemas.microsoft.com/office/drawing/2014/main" id="{F536A7EC-A685-427E-80D1-B36505AC789F}"/>
              </a:ext>
            </a:extLst>
          </p:cNvPr>
          <p:cNvSpPr/>
          <p:nvPr/>
        </p:nvSpPr>
        <p:spPr>
          <a:xfrm>
            <a:off x="0" y="4348057"/>
            <a:ext cx="12315276" cy="2654573"/>
          </a:xfrm>
          <a:prstGeom prst="rect">
            <a:avLst/>
          </a:prstGeom>
        </p:spPr>
        <p:txBody>
          <a:bodyPr wrap="square">
            <a:spAutoFit/>
          </a:bodyPr>
          <a:lstStyle/>
          <a:p>
            <a:r>
              <a:rPr lang="en-GB" sz="1200" dirty="0">
                <a:solidFill>
                  <a:schemeClr val="accent2"/>
                </a:solidFill>
              </a:rPr>
              <a:t>      </a:t>
            </a:r>
            <a:r>
              <a:rPr lang="en-GB" sz="1200" u="sng" dirty="0">
                <a:solidFill>
                  <a:schemeClr val="accent6">
                    <a:lumMod val="75000"/>
                  </a:schemeClr>
                </a:solidFill>
              </a:rPr>
              <a:t>Relevant Legislation Documents:</a:t>
            </a:r>
          </a:p>
          <a:p>
            <a:pPr marL="171450" indent="-171450">
              <a:buFont typeface="Arial" panose="020B0604020202020204" pitchFamily="34" charset="0"/>
              <a:buChar char="•"/>
            </a:pPr>
            <a:r>
              <a:rPr lang="en-GB" sz="1050" b="1" dirty="0">
                <a:solidFill>
                  <a:schemeClr val="accent6">
                    <a:lumMod val="50000"/>
                  </a:schemeClr>
                </a:solidFill>
              </a:rPr>
              <a:t>The Children Act 1989:  </a:t>
            </a:r>
            <a:r>
              <a:rPr lang="en-GB" sz="1050" dirty="0">
                <a:solidFill>
                  <a:schemeClr val="accent6">
                    <a:lumMod val="50000"/>
                  </a:schemeClr>
                </a:solidFill>
              </a:rPr>
              <a:t>This was the first Children's Act written by the UNCRC and is an integral document for children's rights to this day. This Act places an emphasis on the importance of the voice of the child. Article 12 of the UNCRC “Children have the right to say what they think should happen, when adults are making decisions that affect them and to have their opinion taken into account”. </a:t>
            </a:r>
            <a:r>
              <a:rPr lang="en-GB" sz="900" dirty="0">
                <a:solidFill>
                  <a:schemeClr val="accent6">
                    <a:lumMod val="50000"/>
                  </a:schemeClr>
                </a:solidFill>
              </a:rPr>
              <a:t>(UNCRC, 2011) </a:t>
            </a:r>
            <a:r>
              <a:rPr lang="en-GB" sz="1050" dirty="0">
                <a:solidFill>
                  <a:schemeClr val="accent6">
                    <a:lumMod val="50000"/>
                  </a:schemeClr>
                </a:solidFill>
              </a:rPr>
              <a:t>This article is known as one of the most important articles as every child now has the right to say what they think should happen to them in situations along with being openly involved in the process. This Act was also influenced by the death of Jasmine Beckford 1984.</a:t>
            </a:r>
          </a:p>
          <a:p>
            <a:pPr marL="171450" indent="-171450">
              <a:buFont typeface="Arial" panose="020B0604020202020204" pitchFamily="34" charset="0"/>
              <a:buChar char="•"/>
            </a:pPr>
            <a:r>
              <a:rPr lang="en-GB" sz="1050" b="1" dirty="0">
                <a:solidFill>
                  <a:schemeClr val="accent2">
                    <a:lumMod val="75000"/>
                  </a:schemeClr>
                </a:solidFill>
              </a:rPr>
              <a:t>The Children Act 2004:   </a:t>
            </a:r>
            <a:r>
              <a:rPr lang="en-GB" sz="1050" dirty="0">
                <a:solidFill>
                  <a:schemeClr val="accent2">
                    <a:lumMod val="75000"/>
                  </a:schemeClr>
                </a:solidFill>
              </a:rPr>
              <a:t>This 2004 Article is an update and improvement on the Act of 1989.</a:t>
            </a:r>
            <a:r>
              <a:rPr lang="en-GB" sz="1050" b="1" dirty="0">
                <a:solidFill>
                  <a:schemeClr val="accent2">
                    <a:lumMod val="75000"/>
                  </a:schemeClr>
                </a:solidFill>
              </a:rPr>
              <a:t> </a:t>
            </a:r>
            <a:r>
              <a:rPr lang="en-GB" sz="1050" dirty="0">
                <a:solidFill>
                  <a:schemeClr val="accent2">
                    <a:lumMod val="75000"/>
                  </a:schemeClr>
                </a:solidFill>
              </a:rPr>
              <a:t>Safeguarding was the main influencer for the changes made for The Children Act of 2004. Articles 19,20,33,34,36,39 all state strongly about children's care and protection from abusive situations, neglect, harmful environments and violence. These changes were made due to the murder of Victoria Climbie in 2000, although authorises such as  the police, social services and the national health services were aware of the signs of abuse not enough protection was given which could have prevented her death </a:t>
            </a:r>
            <a:r>
              <a:rPr lang="en-GB" sz="900" dirty="0">
                <a:solidFill>
                  <a:schemeClr val="accent2">
                    <a:lumMod val="75000"/>
                  </a:schemeClr>
                </a:solidFill>
              </a:rPr>
              <a:t>(Timeline: Victoria Climbie, 2003</a:t>
            </a:r>
            <a:r>
              <a:rPr lang="en-GB" sz="1050" dirty="0">
                <a:solidFill>
                  <a:schemeClr val="accent2">
                    <a:lumMod val="75000"/>
                  </a:schemeClr>
                </a:solidFill>
              </a:rPr>
              <a:t>) This lead to major changes for children's rights with the eventual outcome of the Children Act of 2004.</a:t>
            </a:r>
          </a:p>
          <a:p>
            <a:pPr marL="171450" indent="-171450">
              <a:buFont typeface="Arial" panose="020B0604020202020204" pitchFamily="34" charset="0"/>
              <a:buChar char="•"/>
            </a:pPr>
            <a:r>
              <a:rPr lang="en-GB" sz="1050" b="1" dirty="0">
                <a:solidFill>
                  <a:schemeClr val="accent6">
                    <a:lumMod val="50000"/>
                  </a:schemeClr>
                </a:solidFill>
              </a:rPr>
              <a:t>The 'Rights of Children and Young Persons (Wales) Measure' 2011: </a:t>
            </a:r>
            <a:r>
              <a:rPr lang="en-GB" sz="1050" dirty="0">
                <a:solidFill>
                  <a:schemeClr val="accent6">
                    <a:lumMod val="50000"/>
                  </a:schemeClr>
                </a:solidFill>
              </a:rPr>
              <a:t>Introduced by Huw Lewis AM, Deputy Minister for Children, this measure enforces  responsibility on the Welsh Government and Ministers to ensure the UNCRC and all children’s rights are considered when creating and changing legislation and laws with regards to children and their wellbeing. This is not an Act but a new agreement with the Welsh Government. This measure also links to the entire UNCRC document, articles 1-42. </a:t>
            </a:r>
          </a:p>
          <a:p>
            <a:pPr marL="171450" indent="-171450">
              <a:buFont typeface="Arial" panose="020B0604020202020204" pitchFamily="34" charset="0"/>
              <a:buChar char="•"/>
            </a:pPr>
            <a:r>
              <a:rPr lang="en-GB" sz="1050" b="1" dirty="0">
                <a:solidFill>
                  <a:schemeClr val="accent2">
                    <a:lumMod val="75000"/>
                  </a:schemeClr>
                </a:solidFill>
              </a:rPr>
              <a:t>Social Services and Well-being (Wales) Act 2014: </a:t>
            </a:r>
            <a:r>
              <a:rPr lang="en-GB" sz="1050" dirty="0">
                <a:solidFill>
                  <a:schemeClr val="accent2">
                    <a:lumMod val="75000"/>
                  </a:schemeClr>
                </a:solidFill>
              </a:rPr>
              <a:t>The</a:t>
            </a:r>
            <a:r>
              <a:rPr lang="en-GB" sz="1050" b="1" dirty="0">
                <a:solidFill>
                  <a:schemeClr val="accent2">
                    <a:lumMod val="75000"/>
                  </a:schemeClr>
                </a:solidFill>
              </a:rPr>
              <a:t> </a:t>
            </a:r>
            <a:r>
              <a:rPr lang="en-GB" sz="1050" dirty="0">
                <a:solidFill>
                  <a:schemeClr val="accent2">
                    <a:lumMod val="75000"/>
                  </a:schemeClr>
                </a:solidFill>
              </a:rPr>
              <a:t>Social Services and Well-being (Wales) Act 2014 introduced a legal framework to improve the wellbeing of people including carers, in need of care and support along with creating a higher standard of social care in Wales </a:t>
            </a:r>
            <a:r>
              <a:rPr lang="en-GB" sz="900" dirty="0">
                <a:solidFill>
                  <a:schemeClr val="accent2">
                    <a:lumMod val="75000"/>
                  </a:schemeClr>
                </a:solidFill>
              </a:rPr>
              <a:t>(Social Care Wales, 2017)</a:t>
            </a:r>
            <a:r>
              <a:rPr lang="en-GB" sz="1050" dirty="0">
                <a:solidFill>
                  <a:schemeClr val="accent2">
                    <a:lumMod val="75000"/>
                  </a:schemeClr>
                </a:solidFill>
              </a:rPr>
              <a:t>. This Act was introduced in 2016 and has links to articles in the UNCRC which include Article 3, Article 18, Article 23, Article 24 and Article 27.</a:t>
            </a:r>
          </a:p>
          <a:p>
            <a:endParaRPr lang="en-GB" b="1" dirty="0"/>
          </a:p>
        </p:txBody>
      </p:sp>
      <p:pic>
        <p:nvPicPr>
          <p:cNvPr id="20" name="Picture 19">
            <a:extLst>
              <a:ext uri="{FF2B5EF4-FFF2-40B4-BE49-F238E27FC236}">
                <a16:creationId xmlns:a16="http://schemas.microsoft.com/office/drawing/2014/main" id="{BF4245E2-ED2B-4434-8607-94E9EB654D98}"/>
              </a:ext>
            </a:extLst>
          </p:cNvPr>
          <p:cNvPicPr>
            <a:picLocks noChangeAspect="1"/>
          </p:cNvPicPr>
          <p:nvPr/>
        </p:nvPicPr>
        <p:blipFill>
          <a:blip r:embed="rId2"/>
          <a:stretch>
            <a:fillRect/>
          </a:stretch>
        </p:blipFill>
        <p:spPr>
          <a:xfrm>
            <a:off x="3881425" y="-1"/>
            <a:ext cx="3541746" cy="1172453"/>
          </a:xfrm>
          <a:prstGeom prst="rect">
            <a:avLst/>
          </a:prstGeom>
          <a:ln>
            <a:solidFill>
              <a:schemeClr val="accent2"/>
            </a:solidFill>
          </a:ln>
        </p:spPr>
      </p:pic>
      <p:sp>
        <p:nvSpPr>
          <p:cNvPr id="18" name="Rectangle 3">
            <a:extLst>
              <a:ext uri="{FF2B5EF4-FFF2-40B4-BE49-F238E27FC236}">
                <a16:creationId xmlns:a16="http://schemas.microsoft.com/office/drawing/2014/main" id="{DD021BDD-726E-4937-9AFE-39A38EBF3F25}"/>
              </a:ext>
            </a:extLst>
          </p:cNvPr>
          <p:cNvSpPr txBox="1">
            <a:spLocks noChangeArrowheads="1"/>
          </p:cNvSpPr>
          <p:nvPr/>
        </p:nvSpPr>
        <p:spPr>
          <a:xfrm>
            <a:off x="7520456" y="76627"/>
            <a:ext cx="4696585" cy="2283399"/>
          </a:xfrm>
          <a:prstGeom prst="rect">
            <a:avLst/>
          </a:prstGeom>
        </p:spPr>
        <p:txBody>
          <a:bodyPr vert="horz" lIns="91440" tIns="45720" rIns="91440" bIns="45720" rtlCol="0">
            <a:normAutofit fontScale="85000"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lnSpc>
                <a:spcPct val="80000"/>
              </a:lnSpc>
            </a:pPr>
            <a:r>
              <a:rPr lang="en-GB" altLang="en-US" sz="1050" dirty="0">
                <a:solidFill>
                  <a:schemeClr val="accent6">
                    <a:lumMod val="75000"/>
                  </a:schemeClr>
                </a:solidFill>
                <a:ea typeface="MS PGothic" panose="020B0600070205080204" pitchFamily="34" charset="-128"/>
              </a:rPr>
              <a:t>Seven core underpinning aims have been set by the Welsh Government driven by the UNCRC to advise decisions on priorities and objectives nation wide whilst also advising the appropriate strategy and protocol in local authorities. </a:t>
            </a:r>
          </a:p>
          <a:p>
            <a:pPr algn="l">
              <a:lnSpc>
                <a:spcPct val="80000"/>
              </a:lnSpc>
            </a:pPr>
            <a:r>
              <a:rPr lang="en-GB" altLang="en-US" sz="1050" dirty="0">
                <a:solidFill>
                  <a:schemeClr val="accent6">
                    <a:lumMod val="75000"/>
                  </a:schemeClr>
                </a:solidFill>
                <a:ea typeface="MS PGothic" panose="020B0600070205080204" pitchFamily="34" charset="-128"/>
              </a:rPr>
              <a:t>The seven core aims make certain that children and young people:</a:t>
            </a:r>
          </a:p>
          <a:p>
            <a:pPr marL="228600" indent="-228600" algn="l">
              <a:lnSpc>
                <a:spcPct val="80000"/>
              </a:lnSpc>
              <a:buFont typeface="+mj-lt"/>
              <a:buAutoNum type="arabicPeriod"/>
            </a:pPr>
            <a:r>
              <a:rPr lang="en-GB" altLang="en-US" sz="1050" i="1" dirty="0">
                <a:solidFill>
                  <a:schemeClr val="accent6">
                    <a:lumMod val="75000"/>
                  </a:schemeClr>
                </a:solidFill>
                <a:ea typeface="MS PGothic" panose="020B0600070205080204" pitchFamily="34" charset="-128"/>
              </a:rPr>
              <a:t>Have a flying start in life;</a:t>
            </a:r>
          </a:p>
          <a:p>
            <a:pPr marL="228600" indent="-228600" algn="l">
              <a:lnSpc>
                <a:spcPct val="80000"/>
              </a:lnSpc>
              <a:buFont typeface="+mj-lt"/>
              <a:buAutoNum type="arabicPeriod"/>
            </a:pPr>
            <a:r>
              <a:rPr lang="en-GB" altLang="en-US" sz="1050" i="1" dirty="0">
                <a:solidFill>
                  <a:schemeClr val="accent6">
                    <a:lumMod val="75000"/>
                  </a:schemeClr>
                </a:solidFill>
                <a:ea typeface="MS PGothic" panose="020B0600070205080204" pitchFamily="34" charset="-128"/>
              </a:rPr>
              <a:t>Have a comprehensive range of education and learning opportunities;</a:t>
            </a:r>
          </a:p>
          <a:p>
            <a:pPr marL="228600" indent="-228600" algn="l">
              <a:lnSpc>
                <a:spcPct val="80000"/>
              </a:lnSpc>
              <a:buFont typeface="+mj-lt"/>
              <a:buAutoNum type="arabicPeriod"/>
            </a:pPr>
            <a:r>
              <a:rPr lang="en-GB" altLang="en-US" sz="1050" i="1" dirty="0">
                <a:solidFill>
                  <a:schemeClr val="accent6">
                    <a:lumMod val="75000"/>
                  </a:schemeClr>
                </a:solidFill>
                <a:ea typeface="MS PGothic" panose="020B0600070205080204" pitchFamily="34" charset="-128"/>
              </a:rPr>
              <a:t>Enjoy the best possible health and are free from abuse, victimisation and exploitation;</a:t>
            </a:r>
          </a:p>
          <a:p>
            <a:pPr marL="228600" indent="-228600" algn="l">
              <a:lnSpc>
                <a:spcPct val="80000"/>
              </a:lnSpc>
              <a:buFont typeface="+mj-lt"/>
              <a:buAutoNum type="arabicPeriod"/>
            </a:pPr>
            <a:r>
              <a:rPr lang="en-GB" altLang="en-US" sz="1050" i="1" dirty="0">
                <a:solidFill>
                  <a:schemeClr val="accent6">
                    <a:lumMod val="75000"/>
                  </a:schemeClr>
                </a:solidFill>
                <a:ea typeface="MS PGothic" panose="020B0600070205080204" pitchFamily="34" charset="-128"/>
              </a:rPr>
              <a:t>Have access to play, leisure, sporting and cultural activities;</a:t>
            </a:r>
          </a:p>
          <a:p>
            <a:pPr marL="228600" indent="-228600" algn="l">
              <a:lnSpc>
                <a:spcPct val="80000"/>
              </a:lnSpc>
              <a:buFont typeface="+mj-lt"/>
              <a:buAutoNum type="arabicPeriod"/>
            </a:pPr>
            <a:r>
              <a:rPr lang="en-GB" altLang="en-US" sz="1050" i="1" dirty="0">
                <a:solidFill>
                  <a:schemeClr val="accent6">
                    <a:lumMod val="75000"/>
                  </a:schemeClr>
                </a:solidFill>
                <a:ea typeface="MS PGothic" panose="020B0600070205080204" pitchFamily="34" charset="-128"/>
              </a:rPr>
              <a:t>Are listened to, treated with respect, and have their race and cultural identity recognised;</a:t>
            </a:r>
          </a:p>
          <a:p>
            <a:pPr marL="228600" indent="-228600" algn="l">
              <a:lnSpc>
                <a:spcPct val="80000"/>
              </a:lnSpc>
              <a:buFont typeface="+mj-lt"/>
              <a:buAutoNum type="arabicPeriod"/>
            </a:pPr>
            <a:r>
              <a:rPr lang="en-GB" altLang="en-US" sz="1050" i="1" dirty="0">
                <a:solidFill>
                  <a:schemeClr val="accent6">
                    <a:lumMod val="75000"/>
                  </a:schemeClr>
                </a:solidFill>
                <a:ea typeface="MS PGothic" panose="020B0600070205080204" pitchFamily="34" charset="-128"/>
              </a:rPr>
              <a:t>Have a safe home and a community which supports physical and emotional well being;</a:t>
            </a:r>
          </a:p>
          <a:p>
            <a:pPr marL="228600" indent="-228600" algn="l">
              <a:lnSpc>
                <a:spcPct val="80000"/>
              </a:lnSpc>
              <a:buFont typeface="+mj-lt"/>
              <a:buAutoNum type="arabicPeriod"/>
            </a:pPr>
            <a:r>
              <a:rPr lang="en-GB" altLang="en-US" sz="1050" i="1" dirty="0">
                <a:solidFill>
                  <a:schemeClr val="accent6">
                    <a:lumMod val="75000"/>
                  </a:schemeClr>
                </a:solidFill>
                <a:ea typeface="MS PGothic" panose="020B0600070205080204" pitchFamily="34" charset="-128"/>
              </a:rPr>
              <a:t>Are not disadvantaged by poverty.   </a:t>
            </a:r>
            <a:r>
              <a:rPr lang="en-GB" sz="1050" dirty="0">
                <a:solidFill>
                  <a:schemeClr val="accent6">
                    <a:lumMod val="75000"/>
                  </a:schemeClr>
                </a:solidFill>
                <a:ea typeface="ＭＳ Ｐゴシック" pitchFamily="34" charset="-128"/>
              </a:rPr>
              <a:t>(Children in Wales, 2014)</a:t>
            </a:r>
          </a:p>
          <a:p>
            <a:pPr algn="l">
              <a:lnSpc>
                <a:spcPct val="80000"/>
              </a:lnSpc>
            </a:pPr>
            <a:endParaRPr lang="en-GB" altLang="en-US" sz="1050" i="1" dirty="0">
              <a:solidFill>
                <a:schemeClr val="accent6">
                  <a:lumMod val="75000"/>
                </a:schemeClr>
              </a:solidFill>
              <a:ea typeface="MS PGothic" panose="020B0600070205080204" pitchFamily="34" charset="-128"/>
            </a:endParaRPr>
          </a:p>
          <a:p>
            <a:pPr>
              <a:lnSpc>
                <a:spcPct val="80000"/>
              </a:lnSpc>
            </a:pPr>
            <a:endParaRPr lang="en-GB" altLang="en-US" dirty="0">
              <a:ea typeface="MS PGothic" panose="020B0600070205080204" pitchFamily="34" charset="-128"/>
            </a:endParaRPr>
          </a:p>
          <a:p>
            <a:pPr>
              <a:lnSpc>
                <a:spcPct val="80000"/>
              </a:lnSpc>
            </a:pPr>
            <a:endParaRPr lang="en-GB" altLang="en-US" dirty="0">
              <a:ea typeface="MS PGothic" panose="020B0600070205080204" pitchFamily="34" charset="-128"/>
            </a:endParaRPr>
          </a:p>
        </p:txBody>
      </p:sp>
      <p:sp>
        <p:nvSpPr>
          <p:cNvPr id="28" name="TextBox 27">
            <a:extLst>
              <a:ext uri="{FF2B5EF4-FFF2-40B4-BE49-F238E27FC236}">
                <a16:creationId xmlns:a16="http://schemas.microsoft.com/office/drawing/2014/main" id="{81298D78-EB69-4705-96AC-433A3A114E00}"/>
              </a:ext>
            </a:extLst>
          </p:cNvPr>
          <p:cNvSpPr txBox="1"/>
          <p:nvPr/>
        </p:nvSpPr>
        <p:spPr>
          <a:xfrm>
            <a:off x="5095415" y="1116044"/>
            <a:ext cx="3559344" cy="215444"/>
          </a:xfrm>
          <a:prstGeom prst="rect">
            <a:avLst/>
          </a:prstGeom>
          <a:noFill/>
        </p:spPr>
        <p:txBody>
          <a:bodyPr wrap="square" rtlCol="0">
            <a:spAutoFit/>
          </a:bodyPr>
          <a:lstStyle/>
          <a:p>
            <a:r>
              <a:rPr lang="en-GB" sz="800" dirty="0">
                <a:solidFill>
                  <a:schemeClr val="accent2">
                    <a:lumMod val="75000"/>
                  </a:schemeClr>
                </a:solidFill>
              </a:rPr>
              <a:t>(International Corrections &amp; Prisons Association, 2017)</a:t>
            </a:r>
          </a:p>
        </p:txBody>
      </p:sp>
      <p:sp>
        <p:nvSpPr>
          <p:cNvPr id="29" name="TextBox 28">
            <a:extLst>
              <a:ext uri="{FF2B5EF4-FFF2-40B4-BE49-F238E27FC236}">
                <a16:creationId xmlns:a16="http://schemas.microsoft.com/office/drawing/2014/main" id="{CF5C686F-9FA9-4535-BD1E-C3D7A9D6B5FB}"/>
              </a:ext>
            </a:extLst>
          </p:cNvPr>
          <p:cNvSpPr txBox="1"/>
          <p:nvPr/>
        </p:nvSpPr>
        <p:spPr>
          <a:xfrm>
            <a:off x="0" y="10352"/>
            <a:ext cx="3998794" cy="900246"/>
          </a:xfrm>
          <a:prstGeom prst="rect">
            <a:avLst/>
          </a:prstGeom>
          <a:noFill/>
        </p:spPr>
        <p:txBody>
          <a:bodyPr wrap="square" rtlCol="0">
            <a:spAutoFit/>
          </a:bodyPr>
          <a:lstStyle/>
          <a:p>
            <a:r>
              <a:rPr lang="en-GB" sz="1050" dirty="0">
                <a:solidFill>
                  <a:schemeClr val="accent6">
                    <a:lumMod val="75000"/>
                  </a:schemeClr>
                </a:solidFill>
              </a:rPr>
              <a:t>Charities such as NSPCC, Save the Children, Barnardo's and Coram respect the UNCRC and the importance of the Rights Of The Child. Save the Children was founded in 1919 by Eglantyne Jebb while Thomas Coram founded the Foundling Hospital in 1739 which cared and educated some of London’s most vulnerable children and adults. </a:t>
            </a:r>
          </a:p>
        </p:txBody>
      </p:sp>
      <p:sp>
        <p:nvSpPr>
          <p:cNvPr id="30" name="TextBox 29">
            <a:extLst>
              <a:ext uri="{FF2B5EF4-FFF2-40B4-BE49-F238E27FC236}">
                <a16:creationId xmlns:a16="http://schemas.microsoft.com/office/drawing/2014/main" id="{D872AEC1-1E69-4E5F-B79F-3D340F6A1B84}"/>
              </a:ext>
            </a:extLst>
          </p:cNvPr>
          <p:cNvSpPr txBox="1"/>
          <p:nvPr/>
        </p:nvSpPr>
        <p:spPr>
          <a:xfrm>
            <a:off x="-33117" y="790788"/>
            <a:ext cx="3674304" cy="2554545"/>
          </a:xfrm>
          <a:prstGeom prst="rect">
            <a:avLst/>
          </a:prstGeom>
          <a:noFill/>
        </p:spPr>
        <p:txBody>
          <a:bodyPr wrap="square" rtlCol="0">
            <a:spAutoFit/>
          </a:bodyPr>
          <a:lstStyle/>
          <a:p>
            <a:r>
              <a:rPr lang="en-US" sz="1600" b="1" dirty="0">
                <a:ln w="0"/>
                <a:solidFill>
                  <a:schemeClr val="accent2"/>
                </a:solidFill>
                <a:effectLst>
                  <a:outerShdw blurRad="38100" dist="25400" dir="5400000" algn="ctr" rotWithShape="0">
                    <a:srgbClr val="6E747A">
                      <a:alpha val="43000"/>
                    </a:srgbClr>
                  </a:outerShdw>
                </a:effectLst>
              </a:rPr>
              <a:t>WHAT IS THE UNRC?</a:t>
            </a:r>
          </a:p>
          <a:p>
            <a:r>
              <a:rPr lang="en-GB" sz="1200" dirty="0">
                <a:solidFill>
                  <a:schemeClr val="accent2"/>
                </a:solidFill>
              </a:rPr>
              <a:t>The United Nations Convention on The Rights of The Child contains 41 articles that concern all children and young people up to the age of 18. It’s a legally- binding international document that ensures an agreement with regards to the civil, political, economic, social and cultural rights of children irrespective of their faith, race or skills (Save the Children, no date). Each article states children's rights whilst also stating the support needed  by governments to ensure children's safety and wellbeing. Included in UNCRC are basic rights such as the right to food, religion, language, education, medical care and most importantly the right to life. </a:t>
            </a:r>
          </a:p>
        </p:txBody>
      </p:sp>
      <p:sp>
        <p:nvSpPr>
          <p:cNvPr id="32" name="TextBox 31">
            <a:extLst>
              <a:ext uri="{FF2B5EF4-FFF2-40B4-BE49-F238E27FC236}">
                <a16:creationId xmlns:a16="http://schemas.microsoft.com/office/drawing/2014/main" id="{6CDFF416-75A6-4BC4-82D1-7A43EAE601EF}"/>
              </a:ext>
            </a:extLst>
          </p:cNvPr>
          <p:cNvSpPr txBox="1"/>
          <p:nvPr/>
        </p:nvSpPr>
        <p:spPr>
          <a:xfrm>
            <a:off x="3697165" y="2135699"/>
            <a:ext cx="3846972" cy="2185214"/>
          </a:xfrm>
          <a:prstGeom prst="rect">
            <a:avLst/>
          </a:prstGeom>
          <a:noFill/>
        </p:spPr>
        <p:txBody>
          <a:bodyPr wrap="square" rtlCol="0">
            <a:spAutoFit/>
          </a:bodyPr>
          <a:lstStyle/>
          <a:p>
            <a:r>
              <a:rPr lang="en-GB" sz="1600" b="1" dirty="0">
                <a:solidFill>
                  <a:schemeClr val="accent2"/>
                </a:solidFill>
              </a:rPr>
              <a:t>WHERE DID IT ALL BEGIN?</a:t>
            </a:r>
          </a:p>
          <a:p>
            <a:r>
              <a:rPr lang="en-GB" sz="1200" dirty="0">
                <a:solidFill>
                  <a:schemeClr val="accent2"/>
                </a:solidFill>
              </a:rPr>
              <a:t>Eglantyne Jebb founded Save the Children with her sister in 1943 after the devastation of the Second World War. Jebb fought strongly for Children's Rights and on the 15</a:t>
            </a:r>
            <a:r>
              <a:rPr lang="en-GB" sz="1200" baseline="30000" dirty="0">
                <a:solidFill>
                  <a:schemeClr val="accent2"/>
                </a:solidFill>
              </a:rPr>
              <a:t>th</a:t>
            </a:r>
            <a:r>
              <a:rPr lang="en-GB" sz="1200" dirty="0">
                <a:solidFill>
                  <a:schemeClr val="accent2"/>
                </a:solidFill>
              </a:rPr>
              <a:t> of January 1992 the United Kingdom signed a treaty for the UNCRC to enforce.</a:t>
            </a:r>
          </a:p>
          <a:p>
            <a:r>
              <a:rPr lang="en-GB" sz="1200" dirty="0">
                <a:solidFill>
                  <a:schemeClr val="accent2"/>
                </a:solidFill>
              </a:rPr>
              <a:t>In 1989, 194 Countries from across the world signed the treaty of the UNCRC leaving America and Somalia yet to sign. The Senate in America made it clear that the treaty would not pass, even though Presidents Clinton and Obama have supported ratification .</a:t>
            </a:r>
          </a:p>
        </p:txBody>
      </p:sp>
      <p:sp>
        <p:nvSpPr>
          <p:cNvPr id="34" name="TextBox 33">
            <a:extLst>
              <a:ext uri="{FF2B5EF4-FFF2-40B4-BE49-F238E27FC236}">
                <a16:creationId xmlns:a16="http://schemas.microsoft.com/office/drawing/2014/main" id="{F79ED5B8-D09C-49FD-8BFC-4CA722E144E0}"/>
              </a:ext>
            </a:extLst>
          </p:cNvPr>
          <p:cNvSpPr txBox="1"/>
          <p:nvPr/>
        </p:nvSpPr>
        <p:spPr>
          <a:xfrm>
            <a:off x="3535351" y="1264200"/>
            <a:ext cx="4097353" cy="1246495"/>
          </a:xfrm>
          <a:prstGeom prst="rect">
            <a:avLst/>
          </a:prstGeom>
          <a:noFill/>
        </p:spPr>
        <p:txBody>
          <a:bodyPr wrap="square" rtlCol="0">
            <a:spAutoFit/>
          </a:bodyPr>
          <a:lstStyle/>
          <a:p>
            <a:pPr algn="ctr"/>
            <a:r>
              <a:rPr lang="en-GB" sz="900" dirty="0">
                <a:solidFill>
                  <a:schemeClr val="accent6">
                    <a:lumMod val="50000"/>
                  </a:schemeClr>
                </a:solidFill>
                <a:latin typeface="Eras Demi ITC" panose="020B0805030504020804" pitchFamily="34" charset="0"/>
              </a:rPr>
              <a:t>"I believe we should claim certain rights for the children and labour for their universal recognition, so that everybody - not merely the small number of people who are in a position to contribute to relief funds, but everybody who in any way comes into contact with children, that is to say the vast majority of mankind - may be in a position to help forward the movement.“ (Eglantyne Jebb, 1924) </a:t>
            </a:r>
          </a:p>
          <a:p>
            <a:endParaRPr lang="en-GB" sz="1050" dirty="0">
              <a:solidFill>
                <a:schemeClr val="accent2"/>
              </a:solidFill>
            </a:endParaRPr>
          </a:p>
          <a:p>
            <a:r>
              <a:rPr lang="en-GB" sz="1050" dirty="0">
                <a:solidFill>
                  <a:schemeClr val="accent2"/>
                </a:solidFill>
              </a:rPr>
              <a:t>       </a:t>
            </a:r>
          </a:p>
        </p:txBody>
      </p:sp>
      <p:sp>
        <p:nvSpPr>
          <p:cNvPr id="3" name="Rectangle 2">
            <a:extLst>
              <a:ext uri="{FF2B5EF4-FFF2-40B4-BE49-F238E27FC236}">
                <a16:creationId xmlns:a16="http://schemas.microsoft.com/office/drawing/2014/main" id="{C7836020-18E4-4AAC-B9B8-3BFF288680FB}"/>
              </a:ext>
            </a:extLst>
          </p:cNvPr>
          <p:cNvSpPr/>
          <p:nvPr/>
        </p:nvSpPr>
        <p:spPr>
          <a:xfrm>
            <a:off x="7464478" y="2149274"/>
            <a:ext cx="4603414" cy="2185214"/>
          </a:xfrm>
          <a:prstGeom prst="rect">
            <a:avLst/>
          </a:prstGeom>
          <a:noFill/>
        </p:spPr>
        <p:txBody>
          <a:bodyPr wrap="square" lIns="91440" tIns="45720" rIns="91440" bIns="45720">
            <a:spAutoFit/>
          </a:bodyPr>
          <a:lstStyle/>
          <a:p>
            <a:r>
              <a:rPr lang="en-US" sz="1600" b="1" cap="none" spc="0" dirty="0">
                <a:ln w="0"/>
                <a:solidFill>
                  <a:schemeClr val="accent2"/>
                </a:solidFill>
              </a:rPr>
              <a:t>WHY IS THE UNCRC SO IMPORTANT?</a:t>
            </a:r>
          </a:p>
          <a:p>
            <a:r>
              <a:rPr lang="en-US" sz="1200" dirty="0">
                <a:ln w="0"/>
                <a:solidFill>
                  <a:schemeClr val="accent2"/>
                </a:solidFill>
              </a:rPr>
              <a:t>The UNCRC is important as it gives children age 17 and under  a comprehensive set of rights and is</a:t>
            </a:r>
            <a:r>
              <a:rPr lang="en-GB" sz="1200" dirty="0">
                <a:ln w="0"/>
                <a:solidFill>
                  <a:schemeClr val="accent2"/>
                </a:solidFill>
              </a:rPr>
              <a:t> an international human rights treaty</a:t>
            </a:r>
            <a:r>
              <a:rPr lang="en-US" sz="1200" dirty="0">
                <a:ln w="0"/>
                <a:solidFill>
                  <a:schemeClr val="accent2"/>
                </a:solidFill>
              </a:rPr>
              <a:t>. (Great Britain. Department of Education, 2010) These highlight the rights of children to be happy, protected and the right to control and improve their lives. </a:t>
            </a:r>
          </a:p>
          <a:p>
            <a:r>
              <a:rPr lang="en-US" sz="1200" dirty="0">
                <a:ln w="0"/>
                <a:solidFill>
                  <a:schemeClr val="accent2"/>
                </a:solidFill>
              </a:rPr>
              <a:t>A crucial improvement that’s been made to the Children Act is with regards to Safeguarding and the importance of keeping children safe after several child deaths whilst in the care system.  By creating Acts that focus on safeguarding for children these Acts can prevent and protect them from physical, emotional and mental harm. </a:t>
            </a:r>
            <a:endParaRPr lang="en-US" sz="1200" cap="none" spc="0" dirty="0">
              <a:ln w="0"/>
              <a:solidFill>
                <a:schemeClr val="accent2"/>
              </a:solidFill>
            </a:endParaRPr>
          </a:p>
        </p:txBody>
      </p:sp>
      <p:sp>
        <p:nvSpPr>
          <p:cNvPr id="4" name="TextBox 3">
            <a:extLst>
              <a:ext uri="{FF2B5EF4-FFF2-40B4-BE49-F238E27FC236}">
                <a16:creationId xmlns:a16="http://schemas.microsoft.com/office/drawing/2014/main" id="{3D5DBA0C-6E9F-447A-9EC3-CA25270956AA}"/>
              </a:ext>
            </a:extLst>
          </p:cNvPr>
          <p:cNvSpPr txBox="1"/>
          <p:nvPr/>
        </p:nvSpPr>
        <p:spPr>
          <a:xfrm>
            <a:off x="-33117" y="3407428"/>
            <a:ext cx="3846972" cy="707886"/>
          </a:xfrm>
          <a:prstGeom prst="rect">
            <a:avLst/>
          </a:prstGeom>
          <a:noFill/>
        </p:spPr>
        <p:txBody>
          <a:bodyPr wrap="square" rtlCol="0">
            <a:spAutoFit/>
          </a:bodyPr>
          <a:lstStyle/>
          <a:p>
            <a:r>
              <a:rPr lang="en-GB" sz="1000" dirty="0">
                <a:solidFill>
                  <a:schemeClr val="accent6">
                    <a:lumMod val="75000"/>
                  </a:schemeClr>
                </a:solidFill>
              </a:rPr>
              <a:t>The Ecological systems theory was created by </a:t>
            </a:r>
            <a:r>
              <a:rPr lang="en-GB" sz="1000" dirty="0" err="1">
                <a:solidFill>
                  <a:schemeClr val="accent6">
                    <a:lumMod val="75000"/>
                  </a:schemeClr>
                </a:solidFill>
              </a:rPr>
              <a:t>Urie</a:t>
            </a:r>
            <a:r>
              <a:rPr lang="en-GB" sz="1000" dirty="0">
                <a:solidFill>
                  <a:schemeClr val="accent6">
                    <a:lumMod val="75000"/>
                  </a:schemeClr>
                </a:solidFill>
              </a:rPr>
              <a:t> Bronfenbrenner to clarify how a child's environment can affect their development. Bronfenbrenner highlighted the importance of giving children rights and the implications if they have no rights. (MentalHelp.net, 2018)</a:t>
            </a:r>
          </a:p>
        </p:txBody>
      </p:sp>
    </p:spTree>
    <p:extLst>
      <p:ext uri="{BB962C8B-B14F-4D97-AF65-F5344CB8AC3E}">
        <p14:creationId xmlns:p14="http://schemas.microsoft.com/office/powerpoint/2010/main" val="21287340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D621B806-1627-4895-B689-5C1DE66D1010}"/>
              </a:ext>
            </a:extLst>
          </p:cNvPr>
          <p:cNvSpPr/>
          <p:nvPr/>
        </p:nvSpPr>
        <p:spPr>
          <a:xfrm>
            <a:off x="28745" y="5281087"/>
            <a:ext cx="8975828" cy="1505848"/>
          </a:xfrm>
          <a:prstGeom prst="roundRect">
            <a:avLst/>
          </a:prstGeom>
          <a:solidFill>
            <a:schemeClr val="accent1">
              <a:lumMod val="40000"/>
              <a:lumOff val="60000"/>
            </a:schemeClr>
          </a:solidFill>
          <a:ln>
            <a:solidFill>
              <a:schemeClr val="accent1">
                <a:lumMod val="50000"/>
              </a:schemeClr>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GB" dirty="0"/>
          </a:p>
        </p:txBody>
      </p:sp>
      <p:sp>
        <p:nvSpPr>
          <p:cNvPr id="8" name="Rectangle: Rounded Corners 7">
            <a:extLst>
              <a:ext uri="{FF2B5EF4-FFF2-40B4-BE49-F238E27FC236}">
                <a16:creationId xmlns:a16="http://schemas.microsoft.com/office/drawing/2014/main" id="{E49A0475-B69C-46CC-B97B-28F6096556A3}"/>
              </a:ext>
            </a:extLst>
          </p:cNvPr>
          <p:cNvSpPr/>
          <p:nvPr/>
        </p:nvSpPr>
        <p:spPr>
          <a:xfrm>
            <a:off x="-15075" y="1804876"/>
            <a:ext cx="3348571" cy="3287056"/>
          </a:xfrm>
          <a:prstGeom prst="roundRect">
            <a:avLst/>
          </a:prstGeom>
          <a:solidFill>
            <a:schemeClr val="accent2">
              <a:lumMod val="60000"/>
              <a:lumOff val="40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dirty="0"/>
          </a:p>
        </p:txBody>
      </p:sp>
      <p:sp>
        <p:nvSpPr>
          <p:cNvPr id="9" name="Rectangle: Rounded Corners 8">
            <a:extLst>
              <a:ext uri="{FF2B5EF4-FFF2-40B4-BE49-F238E27FC236}">
                <a16:creationId xmlns:a16="http://schemas.microsoft.com/office/drawing/2014/main" id="{BA1A1C19-D9BB-494E-AA5D-ED83E69D0C54}"/>
              </a:ext>
            </a:extLst>
          </p:cNvPr>
          <p:cNvSpPr/>
          <p:nvPr/>
        </p:nvSpPr>
        <p:spPr>
          <a:xfrm>
            <a:off x="9348330" y="36042"/>
            <a:ext cx="2814925" cy="3179644"/>
          </a:xfrm>
          <a:prstGeom prst="roundRect">
            <a:avLst/>
          </a:prstGeom>
          <a:solidFill>
            <a:schemeClr val="accent4">
              <a:lumMod val="40000"/>
              <a:lumOff val="60000"/>
            </a:schemeClr>
          </a:solidFill>
          <a:ln>
            <a:solidFill>
              <a:srgbClr val="FFCC00"/>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GB" dirty="0"/>
          </a:p>
        </p:txBody>
      </p:sp>
      <p:sp>
        <p:nvSpPr>
          <p:cNvPr id="10" name="Rectangle: Rounded Corners 9">
            <a:extLst>
              <a:ext uri="{FF2B5EF4-FFF2-40B4-BE49-F238E27FC236}">
                <a16:creationId xmlns:a16="http://schemas.microsoft.com/office/drawing/2014/main" id="{80C5ECE5-C3FC-4D5A-87BB-69A91EAE896D}"/>
              </a:ext>
            </a:extLst>
          </p:cNvPr>
          <p:cNvSpPr/>
          <p:nvPr/>
        </p:nvSpPr>
        <p:spPr>
          <a:xfrm rot="16200000">
            <a:off x="5510184" y="1643553"/>
            <a:ext cx="1474118" cy="5729100"/>
          </a:xfrm>
          <a:prstGeom prst="roundRect">
            <a:avLst/>
          </a:prstGeom>
          <a:solidFill>
            <a:schemeClr val="accent6">
              <a:lumMod val="20000"/>
              <a:lumOff val="80000"/>
            </a:schemeClr>
          </a:solidFill>
          <a:ln>
            <a:solidFill>
              <a:schemeClr val="accent3">
                <a:lumMod val="75000"/>
              </a:schemeClr>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GB" dirty="0"/>
          </a:p>
        </p:txBody>
      </p:sp>
      <p:sp>
        <p:nvSpPr>
          <p:cNvPr id="21" name="TextBox 20">
            <a:extLst>
              <a:ext uri="{FF2B5EF4-FFF2-40B4-BE49-F238E27FC236}">
                <a16:creationId xmlns:a16="http://schemas.microsoft.com/office/drawing/2014/main" id="{E5E66618-E985-462E-BE38-443432AA23D1}"/>
              </a:ext>
            </a:extLst>
          </p:cNvPr>
          <p:cNvSpPr txBox="1"/>
          <p:nvPr/>
        </p:nvSpPr>
        <p:spPr>
          <a:xfrm flipH="1">
            <a:off x="58554" y="5440741"/>
            <a:ext cx="8975828" cy="1384995"/>
          </a:xfrm>
          <a:prstGeom prst="rect">
            <a:avLst/>
          </a:prstGeom>
          <a:noFill/>
        </p:spPr>
        <p:txBody>
          <a:bodyPr wrap="square" rtlCol="0">
            <a:spAutoFit/>
          </a:bodyPr>
          <a:lstStyle/>
          <a:p>
            <a:r>
              <a:rPr lang="en-GB" sz="1200" dirty="0">
                <a:solidFill>
                  <a:schemeClr val="accent2">
                    <a:lumMod val="50000"/>
                  </a:schemeClr>
                </a:solidFill>
              </a:rPr>
              <a:t>‘Education should develop each child’s personality and talents to the full. It should encourage children to respect their parents, and their own and other cultures.’ (The United Nations Convention on the Rights of the Child (UNCRC), 2011) </a:t>
            </a:r>
          </a:p>
          <a:p>
            <a:r>
              <a:rPr lang="en-GB" sz="1200" dirty="0">
                <a:solidFill>
                  <a:schemeClr val="accent2">
                    <a:lumMod val="50000"/>
                  </a:schemeClr>
                </a:solidFill>
              </a:rPr>
              <a:t>Education is about looking at all children as individuals, understanding their preferences and needs while also gaining enjoyment and pleasure from their education. Education should encourage ways of teaching children to resect themselves, their knowledge and understanding along with respecting others around them. Learning skills such as mathematics and language are also vital to enable children to learn and grow in future talents and personality traits. This is a key article for foundation phase as children develop and explore through these early years and develop their future hobbies and dreams. </a:t>
            </a:r>
          </a:p>
        </p:txBody>
      </p:sp>
      <p:sp>
        <p:nvSpPr>
          <p:cNvPr id="22" name="TextBox 21">
            <a:extLst>
              <a:ext uri="{FF2B5EF4-FFF2-40B4-BE49-F238E27FC236}">
                <a16:creationId xmlns:a16="http://schemas.microsoft.com/office/drawing/2014/main" id="{98782F3D-1211-4048-ADF1-BE3526EBBF50}"/>
              </a:ext>
            </a:extLst>
          </p:cNvPr>
          <p:cNvSpPr txBox="1"/>
          <p:nvPr/>
        </p:nvSpPr>
        <p:spPr>
          <a:xfrm>
            <a:off x="42436" y="2107126"/>
            <a:ext cx="3340255" cy="3447098"/>
          </a:xfrm>
          <a:prstGeom prst="rect">
            <a:avLst/>
          </a:prstGeom>
          <a:noFill/>
        </p:spPr>
        <p:txBody>
          <a:bodyPr wrap="square" rtlCol="0">
            <a:spAutoFit/>
          </a:bodyPr>
          <a:lstStyle/>
          <a:p>
            <a:r>
              <a:rPr lang="en-GB" sz="1200" dirty="0">
                <a:solidFill>
                  <a:schemeClr val="accent2">
                    <a:lumMod val="50000"/>
                  </a:schemeClr>
                </a:solidFill>
              </a:rPr>
              <a:t>‘All children have the right to relax and play, and to join in a wide range of activities.’ (UNCRC, 2011)</a:t>
            </a:r>
          </a:p>
          <a:p>
            <a:r>
              <a:rPr lang="en-GB" sz="1200" dirty="0">
                <a:solidFill>
                  <a:schemeClr val="accent2">
                    <a:lumMod val="50000"/>
                  </a:schemeClr>
                </a:solidFill>
              </a:rPr>
              <a:t>The Welsh Assembly Government believes that play is  pivotal to the learning process (DfTE,2006). Play is crucial to learning and development. This article promotes a child's identity, culture and  quality of life. It ensures that all children regardless of their circumstances, are able to access a range of play experiences in a safe space. The Welsh Assembly Government’s Play Policy suggests that children should receive a holistic and encouraging environment. This then enables children to  challenge, play and discover their individuality whilst also exploring the world around them. (Welsh Assembly Government, 2002).</a:t>
            </a:r>
          </a:p>
          <a:p>
            <a:endParaRPr lang="en-GB" sz="1200" dirty="0">
              <a:solidFill>
                <a:schemeClr val="accent2"/>
              </a:solidFill>
            </a:endParaRPr>
          </a:p>
          <a:p>
            <a:pPr algn="ctr"/>
            <a:endParaRPr lang="en-GB" sz="1200" dirty="0"/>
          </a:p>
          <a:p>
            <a:endParaRPr lang="en-GB" sz="1400" dirty="0"/>
          </a:p>
        </p:txBody>
      </p:sp>
      <p:sp>
        <p:nvSpPr>
          <p:cNvPr id="24" name="TextBox 23">
            <a:extLst>
              <a:ext uri="{FF2B5EF4-FFF2-40B4-BE49-F238E27FC236}">
                <a16:creationId xmlns:a16="http://schemas.microsoft.com/office/drawing/2014/main" id="{54768EA8-914D-4804-A79B-31BA92E5EE38}"/>
              </a:ext>
            </a:extLst>
          </p:cNvPr>
          <p:cNvSpPr txBox="1"/>
          <p:nvPr/>
        </p:nvSpPr>
        <p:spPr>
          <a:xfrm>
            <a:off x="3411615" y="3920138"/>
            <a:ext cx="5606649" cy="1384995"/>
          </a:xfrm>
          <a:prstGeom prst="rect">
            <a:avLst/>
          </a:prstGeom>
          <a:noFill/>
        </p:spPr>
        <p:txBody>
          <a:bodyPr wrap="square" rtlCol="0">
            <a:spAutoFit/>
          </a:bodyPr>
          <a:lstStyle/>
          <a:p>
            <a:r>
              <a:rPr lang="en-GB" sz="1200" dirty="0">
                <a:solidFill>
                  <a:schemeClr val="accent2"/>
                </a:solidFill>
              </a:rPr>
              <a:t>‘</a:t>
            </a:r>
            <a:r>
              <a:rPr lang="en-GB" sz="1200" dirty="0">
                <a:solidFill>
                  <a:schemeClr val="accent2">
                    <a:lumMod val="50000"/>
                  </a:schemeClr>
                </a:solidFill>
              </a:rPr>
              <a:t>Children who have any kind of disability should have special care and support so that they can lead full and independent lives.’ (UNCRC,2011) This is important as this article avoids discrimination for any child who has disabilities and ensures that all children are treated fairly and have equal opportunities to thrive. This is also in the new Equality Act of 2010. Foundation phase is a crucial chapter in a child's life and by understanding and supporting children from an early age their understanding of themselves and their disability will help  them lead independent lives.</a:t>
            </a:r>
          </a:p>
        </p:txBody>
      </p:sp>
      <p:sp>
        <p:nvSpPr>
          <p:cNvPr id="25" name="TextBox 24">
            <a:extLst>
              <a:ext uri="{FF2B5EF4-FFF2-40B4-BE49-F238E27FC236}">
                <a16:creationId xmlns:a16="http://schemas.microsoft.com/office/drawing/2014/main" id="{5DCC9900-C885-475E-BFBA-3B126D699EE2}"/>
              </a:ext>
            </a:extLst>
          </p:cNvPr>
          <p:cNvSpPr txBox="1"/>
          <p:nvPr/>
        </p:nvSpPr>
        <p:spPr>
          <a:xfrm>
            <a:off x="9388778" y="258047"/>
            <a:ext cx="2760786" cy="2862322"/>
          </a:xfrm>
          <a:prstGeom prst="rect">
            <a:avLst/>
          </a:prstGeom>
          <a:noFill/>
        </p:spPr>
        <p:txBody>
          <a:bodyPr wrap="square" rtlCol="0">
            <a:spAutoFit/>
          </a:bodyPr>
          <a:lstStyle/>
          <a:p>
            <a:r>
              <a:rPr lang="en-GB" sz="1200" dirty="0">
                <a:solidFill>
                  <a:schemeClr val="accent2">
                    <a:lumMod val="50000"/>
                  </a:schemeClr>
                </a:solidFill>
              </a:rPr>
              <a:t>‘Children have the right to say what they think should happen, when adults are making decisions that affect them, and to have their opinions taken into account.’ (UNCRC, 2011) The aim of this article is to ensure that all children feel empowered to make decisions that affect their lives.  Tackling important issues together in consultation with children can have a positive outcome for children services. Children can have a voice over issues such as bullying and safe guarding which enables them to feel more in control of their lives promoting their independence. </a:t>
            </a:r>
          </a:p>
        </p:txBody>
      </p:sp>
      <p:pic>
        <p:nvPicPr>
          <p:cNvPr id="6" name="Picture 5">
            <a:extLst>
              <a:ext uri="{FF2B5EF4-FFF2-40B4-BE49-F238E27FC236}">
                <a16:creationId xmlns:a16="http://schemas.microsoft.com/office/drawing/2014/main" id="{BB4280D6-2E2F-4ADD-9A1F-A58060CEB358}"/>
              </a:ext>
            </a:extLst>
          </p:cNvPr>
          <p:cNvPicPr>
            <a:picLocks noChangeAspect="1"/>
          </p:cNvPicPr>
          <p:nvPr/>
        </p:nvPicPr>
        <p:blipFill rotWithShape="1">
          <a:blip r:embed="rId2"/>
          <a:srcRect l="8478" t="26338" r="9673" b="19338"/>
          <a:stretch/>
        </p:blipFill>
        <p:spPr>
          <a:xfrm>
            <a:off x="3441178" y="1798352"/>
            <a:ext cx="5498968" cy="188322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1" name="TextBox 10">
            <a:extLst>
              <a:ext uri="{FF2B5EF4-FFF2-40B4-BE49-F238E27FC236}">
                <a16:creationId xmlns:a16="http://schemas.microsoft.com/office/drawing/2014/main" id="{2EB53F0B-6A3B-423C-9045-0B8FABAFDF8C}"/>
              </a:ext>
            </a:extLst>
          </p:cNvPr>
          <p:cNvSpPr txBox="1"/>
          <p:nvPr/>
        </p:nvSpPr>
        <p:spPr>
          <a:xfrm>
            <a:off x="3347187" y="3569065"/>
            <a:ext cx="1986178" cy="261610"/>
          </a:xfrm>
          <a:prstGeom prst="rect">
            <a:avLst/>
          </a:prstGeom>
          <a:noFill/>
        </p:spPr>
        <p:txBody>
          <a:bodyPr wrap="square" rtlCol="0">
            <a:spAutoFit/>
          </a:bodyPr>
          <a:lstStyle/>
          <a:p>
            <a:r>
              <a:rPr lang="en-GB" sz="1100" dirty="0">
                <a:solidFill>
                  <a:schemeClr val="accent2"/>
                </a:solidFill>
              </a:rPr>
              <a:t>(Children’s Rights Wales, 2016)</a:t>
            </a:r>
          </a:p>
        </p:txBody>
      </p:sp>
      <p:sp>
        <p:nvSpPr>
          <p:cNvPr id="12" name="Rectangle: Rounded Corners 11">
            <a:extLst>
              <a:ext uri="{FF2B5EF4-FFF2-40B4-BE49-F238E27FC236}">
                <a16:creationId xmlns:a16="http://schemas.microsoft.com/office/drawing/2014/main" id="{F9D6CFC9-FB27-4C45-B852-BC18785FED5C}"/>
              </a:ext>
            </a:extLst>
          </p:cNvPr>
          <p:cNvSpPr/>
          <p:nvPr/>
        </p:nvSpPr>
        <p:spPr>
          <a:xfrm>
            <a:off x="82884" y="36042"/>
            <a:ext cx="9163270" cy="1653166"/>
          </a:xfrm>
          <a:prstGeom prst="roundRect">
            <a:avLst/>
          </a:prstGeom>
          <a:solidFill>
            <a:schemeClr val="accent6">
              <a:lumMod val="60000"/>
              <a:lumOff val="40000"/>
            </a:schemeClr>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1DA3B230-623D-4D5A-9E42-D125DBB49F15}"/>
              </a:ext>
            </a:extLst>
          </p:cNvPr>
          <p:cNvSpPr txBox="1"/>
          <p:nvPr/>
        </p:nvSpPr>
        <p:spPr>
          <a:xfrm>
            <a:off x="28745" y="231329"/>
            <a:ext cx="9319585" cy="1384995"/>
          </a:xfrm>
          <a:prstGeom prst="rect">
            <a:avLst/>
          </a:prstGeom>
          <a:noFill/>
        </p:spPr>
        <p:txBody>
          <a:bodyPr wrap="square" rtlCol="0">
            <a:spAutoFit/>
          </a:bodyPr>
          <a:lstStyle/>
          <a:p>
            <a:r>
              <a:rPr lang="en-GB" sz="1200" dirty="0">
                <a:solidFill>
                  <a:schemeClr val="accent2"/>
                </a:solidFill>
              </a:rPr>
              <a:t>‘</a:t>
            </a:r>
            <a:r>
              <a:rPr lang="en-GB" sz="1200" dirty="0">
                <a:solidFill>
                  <a:schemeClr val="accent2">
                    <a:lumMod val="50000"/>
                  </a:schemeClr>
                </a:solidFill>
              </a:rPr>
              <a:t>Governments should ensure that children are properly cared for and protected from violence, abuse and neglect by  their parents and anyone else who looks after them.’ (UNCRC, 2011) Suffering from abuse, neglect and violence from a young age can lead to serious problems such as various mental health issues, general health issues and emotional attachment problems. These problems can truly affect a child's childhood and adulthood. </a:t>
            </a:r>
          </a:p>
          <a:p>
            <a:r>
              <a:rPr lang="en-GB" sz="1200" dirty="0">
                <a:solidFill>
                  <a:schemeClr val="accent2">
                    <a:lumMod val="50000"/>
                  </a:schemeClr>
                </a:solidFill>
              </a:rPr>
              <a:t>It is the government’s duty to ensure that children who are abused are protected and cared for through others professional services. Thorough investigations are to be made to ensure children are protected and if a child is discovered  suffering from abuse or lives in an unsafe environment to remove them from the situation as quickly and safely as possible to prevent further harm and to begin a positive recovery  process. </a:t>
            </a:r>
          </a:p>
          <a:p>
            <a:r>
              <a:rPr lang="en-GB" sz="1200" dirty="0">
                <a:solidFill>
                  <a:schemeClr val="accent2">
                    <a:lumMod val="50000"/>
                  </a:schemeClr>
                </a:solidFill>
              </a:rPr>
              <a:t>The Article ensures that all staff caring for children receive safe guarding training and that the system is effective when abuse is suspected (</a:t>
            </a:r>
            <a:r>
              <a:rPr lang="en-GB" sz="900" dirty="0">
                <a:solidFill>
                  <a:schemeClr val="accent2">
                    <a:lumMod val="50000"/>
                  </a:schemeClr>
                </a:solidFill>
              </a:rPr>
              <a:t>DfTE,2006</a:t>
            </a:r>
            <a:r>
              <a:rPr lang="en-GB" sz="900" dirty="0">
                <a:solidFill>
                  <a:schemeClr val="accent2"/>
                </a:solidFill>
              </a:rPr>
              <a:t>).</a:t>
            </a:r>
          </a:p>
        </p:txBody>
      </p:sp>
      <p:sp>
        <p:nvSpPr>
          <p:cNvPr id="14" name="TextBox 13">
            <a:extLst>
              <a:ext uri="{FF2B5EF4-FFF2-40B4-BE49-F238E27FC236}">
                <a16:creationId xmlns:a16="http://schemas.microsoft.com/office/drawing/2014/main" id="{A733C205-9E87-4389-9CF6-9C4FE563C30F}"/>
              </a:ext>
            </a:extLst>
          </p:cNvPr>
          <p:cNvSpPr txBox="1"/>
          <p:nvPr/>
        </p:nvSpPr>
        <p:spPr>
          <a:xfrm>
            <a:off x="8969955" y="3193966"/>
            <a:ext cx="3279257" cy="4031873"/>
          </a:xfrm>
          <a:prstGeom prst="rect">
            <a:avLst/>
          </a:prstGeom>
          <a:noFill/>
        </p:spPr>
        <p:txBody>
          <a:bodyPr wrap="square" rtlCol="0">
            <a:spAutoFit/>
          </a:bodyPr>
          <a:lstStyle/>
          <a:p>
            <a:pPr algn="ctr"/>
            <a:r>
              <a:rPr lang="en-GB" sz="1400" i="1" dirty="0">
                <a:solidFill>
                  <a:schemeClr val="accent6">
                    <a:lumMod val="75000"/>
                  </a:schemeClr>
                </a:solidFill>
              </a:rPr>
              <a:t>To conclude, it is clear that within each article the importance of  the voice of the child is paramount, as well as children being made aware of their rights and be respected for them. Children must now have their individual needs and their opinions voiced and respected, whilst always being protected and cared for appropriately. Legislation such as the Children Act 1989, the Data Protection Act 1998, the Children Act 2004, The 'Rights of Children and Young Persons (Wales) Measure' 2011, the Social Services and Well-being (Wales) Act 2014 and the UNCRC must always be used to enforce the importance of children's rights to allow them to be supported, grow and succeed. </a:t>
            </a:r>
          </a:p>
          <a:p>
            <a:endParaRPr lang="en-GB" dirty="0"/>
          </a:p>
        </p:txBody>
      </p:sp>
      <p:sp>
        <p:nvSpPr>
          <p:cNvPr id="4" name="Rectangle 3">
            <a:extLst>
              <a:ext uri="{FF2B5EF4-FFF2-40B4-BE49-F238E27FC236}">
                <a16:creationId xmlns:a16="http://schemas.microsoft.com/office/drawing/2014/main" id="{AB50614D-6CBF-43DD-B772-27CA13D8B726}"/>
              </a:ext>
            </a:extLst>
          </p:cNvPr>
          <p:cNvSpPr/>
          <p:nvPr/>
        </p:nvSpPr>
        <p:spPr>
          <a:xfrm>
            <a:off x="82884" y="-5695"/>
            <a:ext cx="981358" cy="338554"/>
          </a:xfrm>
          <a:prstGeom prst="rect">
            <a:avLst/>
          </a:prstGeom>
          <a:noFill/>
        </p:spPr>
        <p:txBody>
          <a:bodyPr wrap="none" lIns="91440" tIns="45720" rIns="91440" bIns="45720">
            <a:spAutoFit/>
          </a:bodyPr>
          <a:lstStyle/>
          <a:p>
            <a:pPr algn="ctr"/>
            <a:r>
              <a:rPr lang="en-US" sz="1600" b="0" u="sng" cap="none" spc="0" dirty="0">
                <a:ln w="0"/>
                <a:solidFill>
                  <a:schemeClr val="accent2"/>
                </a:solidFill>
                <a:effectLst>
                  <a:outerShdw blurRad="38100" dist="25400" dir="5400000" algn="ctr" rotWithShape="0">
                    <a:srgbClr val="6E747A">
                      <a:alpha val="43000"/>
                    </a:srgbClr>
                  </a:outerShdw>
                </a:effectLst>
              </a:rPr>
              <a:t>Article 19</a:t>
            </a:r>
            <a:endParaRPr lang="en-GB" sz="1600" b="0" cap="none" spc="0" dirty="0">
              <a:ln w="0"/>
              <a:solidFill>
                <a:schemeClr val="accent2"/>
              </a:solidFill>
              <a:effectLst>
                <a:outerShdw blurRad="38100" dist="25400" dir="5400000" algn="ctr" rotWithShape="0">
                  <a:srgbClr val="6E747A">
                    <a:alpha val="43000"/>
                  </a:srgbClr>
                </a:outerShdw>
              </a:effectLst>
            </a:endParaRPr>
          </a:p>
        </p:txBody>
      </p:sp>
      <p:sp>
        <p:nvSpPr>
          <p:cNvPr id="5" name="Rectangle 4">
            <a:extLst>
              <a:ext uri="{FF2B5EF4-FFF2-40B4-BE49-F238E27FC236}">
                <a16:creationId xmlns:a16="http://schemas.microsoft.com/office/drawing/2014/main" id="{CBA2D666-D651-45C8-9527-49D53BFC0174}"/>
              </a:ext>
            </a:extLst>
          </p:cNvPr>
          <p:cNvSpPr/>
          <p:nvPr/>
        </p:nvSpPr>
        <p:spPr>
          <a:xfrm>
            <a:off x="215485" y="1791190"/>
            <a:ext cx="981358" cy="338554"/>
          </a:xfrm>
          <a:prstGeom prst="rect">
            <a:avLst/>
          </a:prstGeom>
          <a:noFill/>
        </p:spPr>
        <p:txBody>
          <a:bodyPr wrap="none" lIns="91440" tIns="45720" rIns="91440" bIns="45720">
            <a:spAutoFit/>
          </a:bodyPr>
          <a:lstStyle/>
          <a:p>
            <a:pPr algn="ctr"/>
            <a:r>
              <a:rPr lang="en-US" sz="1600" b="0" u="sng" cap="none" spc="0" dirty="0">
                <a:ln w="0"/>
                <a:solidFill>
                  <a:schemeClr val="accent2">
                    <a:lumMod val="75000"/>
                  </a:schemeClr>
                </a:solidFill>
                <a:effectLst>
                  <a:outerShdw blurRad="38100" dist="25400" dir="5400000" algn="ctr" rotWithShape="0">
                    <a:srgbClr val="6E747A">
                      <a:alpha val="43000"/>
                    </a:srgbClr>
                  </a:outerShdw>
                </a:effectLst>
              </a:rPr>
              <a:t>Article 31</a:t>
            </a:r>
            <a:endParaRPr lang="en-GB" sz="1600" b="0" cap="none" spc="0" dirty="0">
              <a:ln w="0"/>
              <a:solidFill>
                <a:schemeClr val="accent2">
                  <a:lumMod val="75000"/>
                </a:schemeClr>
              </a:solidFill>
              <a:effectLst>
                <a:outerShdw blurRad="38100" dist="25400" dir="5400000" algn="ctr" rotWithShape="0">
                  <a:srgbClr val="6E747A">
                    <a:alpha val="43000"/>
                  </a:srgbClr>
                </a:outerShdw>
              </a:effectLst>
            </a:endParaRPr>
          </a:p>
        </p:txBody>
      </p:sp>
      <p:sp>
        <p:nvSpPr>
          <p:cNvPr id="15" name="Rectangle 14">
            <a:extLst>
              <a:ext uri="{FF2B5EF4-FFF2-40B4-BE49-F238E27FC236}">
                <a16:creationId xmlns:a16="http://schemas.microsoft.com/office/drawing/2014/main" id="{57F1B4E5-B7E9-4C11-B05A-E184D7DF2B92}"/>
              </a:ext>
            </a:extLst>
          </p:cNvPr>
          <p:cNvSpPr/>
          <p:nvPr/>
        </p:nvSpPr>
        <p:spPr>
          <a:xfrm>
            <a:off x="98381" y="5224905"/>
            <a:ext cx="981358" cy="338554"/>
          </a:xfrm>
          <a:prstGeom prst="rect">
            <a:avLst/>
          </a:prstGeom>
          <a:noFill/>
        </p:spPr>
        <p:txBody>
          <a:bodyPr wrap="none" lIns="91440" tIns="45720" rIns="91440" bIns="45720">
            <a:spAutoFit/>
          </a:bodyPr>
          <a:lstStyle/>
          <a:p>
            <a:pPr algn="ctr"/>
            <a:r>
              <a:rPr lang="en-US" sz="1600" b="0" u="sng" cap="none" spc="0" dirty="0">
                <a:ln w="0"/>
                <a:solidFill>
                  <a:schemeClr val="accent2"/>
                </a:solidFill>
                <a:effectLst>
                  <a:outerShdw blurRad="38100" dist="25400" dir="5400000" algn="ctr" rotWithShape="0">
                    <a:srgbClr val="6E747A">
                      <a:alpha val="43000"/>
                    </a:srgbClr>
                  </a:outerShdw>
                </a:effectLst>
              </a:rPr>
              <a:t>Article 29</a:t>
            </a:r>
            <a:endParaRPr lang="en-GB" sz="1600" b="0" cap="none" spc="0" dirty="0">
              <a:ln w="0"/>
              <a:solidFill>
                <a:schemeClr val="accent2"/>
              </a:solidFill>
              <a:effectLst>
                <a:outerShdw blurRad="38100" dist="25400" dir="5400000" algn="ctr" rotWithShape="0">
                  <a:srgbClr val="6E747A">
                    <a:alpha val="43000"/>
                  </a:srgbClr>
                </a:outerShdw>
              </a:effectLst>
            </a:endParaRPr>
          </a:p>
        </p:txBody>
      </p:sp>
      <p:sp>
        <p:nvSpPr>
          <p:cNvPr id="16" name="Rectangle 15">
            <a:extLst>
              <a:ext uri="{FF2B5EF4-FFF2-40B4-BE49-F238E27FC236}">
                <a16:creationId xmlns:a16="http://schemas.microsoft.com/office/drawing/2014/main" id="{390F8B01-8FDF-41FA-9A25-8828BC1C2368}"/>
              </a:ext>
            </a:extLst>
          </p:cNvPr>
          <p:cNvSpPr/>
          <p:nvPr/>
        </p:nvSpPr>
        <p:spPr>
          <a:xfrm>
            <a:off x="3412500" y="3711573"/>
            <a:ext cx="1115626" cy="338554"/>
          </a:xfrm>
          <a:prstGeom prst="rect">
            <a:avLst/>
          </a:prstGeom>
          <a:noFill/>
        </p:spPr>
        <p:txBody>
          <a:bodyPr wrap="none" lIns="91440" tIns="45720" rIns="91440" bIns="45720">
            <a:spAutoFit/>
          </a:bodyPr>
          <a:lstStyle/>
          <a:p>
            <a:pPr algn="ctr"/>
            <a:r>
              <a:rPr lang="en-US" sz="1600" b="0" u="sng" cap="none" spc="0" dirty="0">
                <a:ln w="0"/>
                <a:solidFill>
                  <a:schemeClr val="accent2"/>
                </a:solidFill>
                <a:effectLst>
                  <a:outerShdw blurRad="38100" dist="25400" dir="5400000" algn="ctr" rotWithShape="0">
                    <a:srgbClr val="6E747A">
                      <a:alpha val="43000"/>
                    </a:srgbClr>
                  </a:outerShdw>
                </a:effectLst>
              </a:rPr>
              <a:t>ARTICLE 23</a:t>
            </a:r>
            <a:endParaRPr lang="en-GB" sz="1600" b="0" cap="none" spc="0" dirty="0">
              <a:ln w="0"/>
              <a:solidFill>
                <a:schemeClr val="accent2"/>
              </a:solidFill>
              <a:effectLst>
                <a:outerShdw blurRad="38100" dist="25400" dir="5400000" algn="ctr" rotWithShape="0">
                  <a:srgbClr val="6E747A">
                    <a:alpha val="43000"/>
                  </a:srgbClr>
                </a:outerShdw>
              </a:effectLst>
            </a:endParaRPr>
          </a:p>
        </p:txBody>
      </p:sp>
      <p:sp>
        <p:nvSpPr>
          <p:cNvPr id="17" name="Rectangle 16">
            <a:extLst>
              <a:ext uri="{FF2B5EF4-FFF2-40B4-BE49-F238E27FC236}">
                <a16:creationId xmlns:a16="http://schemas.microsoft.com/office/drawing/2014/main" id="{1CC1DECF-428B-47CD-9D3A-0DDFEB79F9E6}"/>
              </a:ext>
            </a:extLst>
          </p:cNvPr>
          <p:cNvSpPr/>
          <p:nvPr/>
        </p:nvSpPr>
        <p:spPr>
          <a:xfrm>
            <a:off x="9558573" y="-16235"/>
            <a:ext cx="981358" cy="338554"/>
          </a:xfrm>
          <a:prstGeom prst="rect">
            <a:avLst/>
          </a:prstGeom>
          <a:noFill/>
        </p:spPr>
        <p:txBody>
          <a:bodyPr wrap="none" lIns="91440" tIns="45720" rIns="91440" bIns="45720">
            <a:spAutoFit/>
          </a:bodyPr>
          <a:lstStyle/>
          <a:p>
            <a:pPr algn="ctr"/>
            <a:r>
              <a:rPr lang="en-US" sz="1600" b="0" u="sng" cap="none" spc="0" dirty="0">
                <a:ln w="0"/>
                <a:solidFill>
                  <a:schemeClr val="accent2"/>
                </a:solidFill>
                <a:effectLst>
                  <a:outerShdw blurRad="38100" dist="25400" dir="5400000" algn="ctr" rotWithShape="0">
                    <a:srgbClr val="6E747A">
                      <a:alpha val="43000"/>
                    </a:srgbClr>
                  </a:outerShdw>
                </a:effectLst>
              </a:rPr>
              <a:t>Article 12</a:t>
            </a:r>
            <a:endParaRPr lang="en-GB" sz="1600" b="0" cap="none" spc="0" dirty="0">
              <a:ln w="0"/>
              <a:solidFill>
                <a:schemeClr val="accent2"/>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38581093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9842461-9CF7-4951-AB2B-4E8565769CF6}"/>
              </a:ext>
            </a:extLst>
          </p:cNvPr>
          <p:cNvSpPr/>
          <p:nvPr/>
        </p:nvSpPr>
        <p:spPr>
          <a:xfrm>
            <a:off x="-63038" y="550465"/>
            <a:ext cx="12079305" cy="523220"/>
          </a:xfrm>
          <a:prstGeom prst="rect">
            <a:avLst/>
          </a:prstGeom>
        </p:spPr>
        <p:txBody>
          <a:bodyPr wrap="square">
            <a:spAutoFit/>
          </a:bodyPr>
          <a:lstStyle/>
          <a:p>
            <a:r>
              <a:rPr lang="en-GB" sz="1400" dirty="0"/>
              <a:t>Childs Rights International Framework (2018) </a:t>
            </a:r>
            <a:r>
              <a:rPr lang="en-GB" sz="1400" i="1" dirty="0"/>
              <a:t>The Right to Play.</a:t>
            </a:r>
            <a:r>
              <a:rPr lang="en-GB" sz="1400" dirty="0"/>
              <a:t> Available at: </a:t>
            </a:r>
            <a:r>
              <a:rPr lang="en-GB" sz="1400" dirty="0">
                <a:hlinkClick r:id="rId2"/>
              </a:rPr>
              <a:t>https://www.crin.org/en/library/publications/right-play</a:t>
            </a:r>
            <a:r>
              <a:rPr lang="en-GB" sz="1400" dirty="0"/>
              <a:t> (Accessed on: 12</a:t>
            </a:r>
            <a:r>
              <a:rPr lang="en-GB" sz="1400" baseline="30000" dirty="0"/>
              <a:t>th</a:t>
            </a:r>
            <a:r>
              <a:rPr lang="en-GB" sz="1400" dirty="0"/>
              <a:t> October 2018).</a:t>
            </a:r>
          </a:p>
        </p:txBody>
      </p:sp>
      <p:sp>
        <p:nvSpPr>
          <p:cNvPr id="8" name="TextBox 7">
            <a:extLst>
              <a:ext uri="{FF2B5EF4-FFF2-40B4-BE49-F238E27FC236}">
                <a16:creationId xmlns:a16="http://schemas.microsoft.com/office/drawing/2014/main" id="{411F9E89-7443-48E6-801C-DEC28C116EC1}"/>
              </a:ext>
            </a:extLst>
          </p:cNvPr>
          <p:cNvSpPr txBox="1"/>
          <p:nvPr/>
        </p:nvSpPr>
        <p:spPr>
          <a:xfrm>
            <a:off x="-34611" y="-47403"/>
            <a:ext cx="5486400" cy="369332"/>
          </a:xfrm>
          <a:prstGeom prst="rect">
            <a:avLst/>
          </a:prstGeom>
          <a:noFill/>
        </p:spPr>
        <p:txBody>
          <a:bodyPr wrap="square" rtlCol="0">
            <a:spAutoFit/>
          </a:bodyPr>
          <a:lstStyle/>
          <a:p>
            <a:r>
              <a:rPr lang="en-GB" u="sng" dirty="0"/>
              <a:t>Reference list for Briefing Paper  </a:t>
            </a:r>
          </a:p>
        </p:txBody>
      </p:sp>
      <p:sp>
        <p:nvSpPr>
          <p:cNvPr id="9" name="TextBox 8">
            <a:extLst>
              <a:ext uri="{FF2B5EF4-FFF2-40B4-BE49-F238E27FC236}">
                <a16:creationId xmlns:a16="http://schemas.microsoft.com/office/drawing/2014/main" id="{761E5440-9E62-4437-B865-88F0820AE1F2}"/>
              </a:ext>
            </a:extLst>
          </p:cNvPr>
          <p:cNvSpPr txBox="1"/>
          <p:nvPr/>
        </p:nvSpPr>
        <p:spPr>
          <a:xfrm>
            <a:off x="-67849" y="6639707"/>
            <a:ext cx="12054931" cy="307777"/>
          </a:xfrm>
          <a:prstGeom prst="rect">
            <a:avLst/>
          </a:prstGeom>
          <a:noFill/>
        </p:spPr>
        <p:txBody>
          <a:bodyPr wrap="square" rtlCol="0">
            <a:spAutoFit/>
          </a:bodyPr>
          <a:lstStyle/>
          <a:p>
            <a:r>
              <a:rPr lang="en-GB" sz="1400" dirty="0"/>
              <a:t>The Foundling Museum (2018) </a:t>
            </a:r>
            <a:r>
              <a:rPr lang="en-GB" sz="1400" i="1" dirty="0"/>
              <a:t>Our History. </a:t>
            </a:r>
            <a:r>
              <a:rPr lang="en-GB" sz="1400" dirty="0"/>
              <a:t>Available at: </a:t>
            </a:r>
            <a:r>
              <a:rPr lang="en-GB" sz="1400" dirty="0">
                <a:hlinkClick r:id="rId3"/>
              </a:rPr>
              <a:t>https://foundlingmuseum.org.uk/about/our-history/</a:t>
            </a:r>
            <a:r>
              <a:rPr lang="en-GB" sz="1400" dirty="0"/>
              <a:t> (Accessed on: 23</a:t>
            </a:r>
            <a:r>
              <a:rPr lang="en-GB" sz="1400" baseline="30000" dirty="0"/>
              <a:t>rd</a:t>
            </a:r>
            <a:r>
              <a:rPr lang="en-GB" sz="1400" dirty="0"/>
              <a:t> October 2018)</a:t>
            </a:r>
            <a:r>
              <a:rPr lang="en-GB" sz="1400" i="1" dirty="0"/>
              <a:t>.</a:t>
            </a:r>
            <a:endParaRPr lang="en-GB" sz="1400" dirty="0"/>
          </a:p>
        </p:txBody>
      </p:sp>
      <p:sp>
        <p:nvSpPr>
          <p:cNvPr id="3" name="Rectangle 2">
            <a:extLst>
              <a:ext uri="{FF2B5EF4-FFF2-40B4-BE49-F238E27FC236}">
                <a16:creationId xmlns:a16="http://schemas.microsoft.com/office/drawing/2014/main" id="{CB7841F2-FB29-441B-805F-1AC01E76D749}"/>
              </a:ext>
            </a:extLst>
          </p:cNvPr>
          <p:cNvSpPr/>
          <p:nvPr/>
        </p:nvSpPr>
        <p:spPr>
          <a:xfrm>
            <a:off x="-52686" y="2311528"/>
            <a:ext cx="10305107" cy="523220"/>
          </a:xfrm>
          <a:prstGeom prst="rect">
            <a:avLst/>
          </a:prstGeom>
        </p:spPr>
        <p:txBody>
          <a:bodyPr wrap="square">
            <a:spAutoFit/>
          </a:bodyPr>
          <a:lstStyle/>
          <a:p>
            <a:r>
              <a:rPr lang="en-GB" sz="1400" dirty="0" err="1"/>
              <a:t>Libal</a:t>
            </a:r>
            <a:r>
              <a:rPr lang="en-GB" sz="1400" dirty="0"/>
              <a:t>, K., Mapp, S., </a:t>
            </a:r>
            <a:r>
              <a:rPr lang="en-GB" sz="1400" dirty="0" err="1"/>
              <a:t>Ihrig</a:t>
            </a:r>
            <a:r>
              <a:rPr lang="en-GB" sz="1400" dirty="0"/>
              <a:t>, E., &amp; Ron, A. (2011). The United Nations Convention on the Rights of the Child: Children Can Wait No Longer for Their Rights. Social Work, 56(4), 367-370.</a:t>
            </a:r>
          </a:p>
        </p:txBody>
      </p:sp>
      <p:sp>
        <p:nvSpPr>
          <p:cNvPr id="4" name="Rectangle 3">
            <a:extLst>
              <a:ext uri="{FF2B5EF4-FFF2-40B4-BE49-F238E27FC236}">
                <a16:creationId xmlns:a16="http://schemas.microsoft.com/office/drawing/2014/main" id="{417884F6-0689-47BA-86B5-683F74E708C4}"/>
              </a:ext>
            </a:extLst>
          </p:cNvPr>
          <p:cNvSpPr/>
          <p:nvPr/>
        </p:nvSpPr>
        <p:spPr>
          <a:xfrm>
            <a:off x="-67849" y="2827392"/>
            <a:ext cx="10305107" cy="738664"/>
          </a:xfrm>
          <a:prstGeom prst="rect">
            <a:avLst/>
          </a:prstGeom>
        </p:spPr>
        <p:txBody>
          <a:bodyPr wrap="square">
            <a:spAutoFit/>
          </a:bodyPr>
          <a:lstStyle/>
          <a:p>
            <a:r>
              <a:rPr lang="en-GB" sz="1400" dirty="0"/>
              <a:t>Munro, Pinkerton, Mendes, Hyde-Dryden, </a:t>
            </a:r>
            <a:r>
              <a:rPr lang="en-GB" sz="1400" dirty="0" err="1"/>
              <a:t>Herczog</a:t>
            </a:r>
            <a:r>
              <a:rPr lang="en-GB" sz="1400" dirty="0"/>
              <a:t>, &amp; </a:t>
            </a:r>
            <a:r>
              <a:rPr lang="en-GB" sz="1400" dirty="0" err="1"/>
              <a:t>Benbenishty</a:t>
            </a:r>
            <a:r>
              <a:rPr lang="en-GB" sz="1400" dirty="0"/>
              <a:t>. (2011). The contribution of the United Nations Convention on the Rights of the Child to understanding and promoting the interests of young people making the transition from care to adulthood. Children and Youth Services Review, 33(12), 2417-2423.</a:t>
            </a:r>
          </a:p>
        </p:txBody>
      </p:sp>
      <p:sp>
        <p:nvSpPr>
          <p:cNvPr id="10" name="Rectangle 9">
            <a:extLst>
              <a:ext uri="{FF2B5EF4-FFF2-40B4-BE49-F238E27FC236}">
                <a16:creationId xmlns:a16="http://schemas.microsoft.com/office/drawing/2014/main" id="{BD6541FF-3A58-4C50-969A-42EE0BFE487B}"/>
              </a:ext>
            </a:extLst>
          </p:cNvPr>
          <p:cNvSpPr/>
          <p:nvPr/>
        </p:nvSpPr>
        <p:spPr>
          <a:xfrm>
            <a:off x="686709" y="3331282"/>
            <a:ext cx="184731" cy="369332"/>
          </a:xfrm>
          <a:prstGeom prst="rect">
            <a:avLst/>
          </a:prstGeom>
        </p:spPr>
        <p:txBody>
          <a:bodyPr wrap="none">
            <a:spAutoFit/>
          </a:bodyPr>
          <a:lstStyle/>
          <a:p>
            <a:endParaRPr lang="en-GB" dirty="0"/>
          </a:p>
        </p:txBody>
      </p:sp>
      <p:sp>
        <p:nvSpPr>
          <p:cNvPr id="12" name="Rectangle 11">
            <a:extLst>
              <a:ext uri="{FF2B5EF4-FFF2-40B4-BE49-F238E27FC236}">
                <a16:creationId xmlns:a16="http://schemas.microsoft.com/office/drawing/2014/main" id="{A722A004-4651-4F7B-B0F6-DBA0E126603E}"/>
              </a:ext>
            </a:extLst>
          </p:cNvPr>
          <p:cNvSpPr/>
          <p:nvPr/>
        </p:nvSpPr>
        <p:spPr>
          <a:xfrm>
            <a:off x="129379" y="3345379"/>
            <a:ext cx="184731" cy="369332"/>
          </a:xfrm>
          <a:prstGeom prst="rect">
            <a:avLst/>
          </a:prstGeom>
        </p:spPr>
        <p:txBody>
          <a:bodyPr wrap="none">
            <a:spAutoFit/>
          </a:bodyPr>
          <a:lstStyle/>
          <a:p>
            <a:endParaRPr lang="en-GB" dirty="0"/>
          </a:p>
        </p:txBody>
      </p:sp>
      <p:sp>
        <p:nvSpPr>
          <p:cNvPr id="17" name="Rectangle 16">
            <a:extLst>
              <a:ext uri="{FF2B5EF4-FFF2-40B4-BE49-F238E27FC236}">
                <a16:creationId xmlns:a16="http://schemas.microsoft.com/office/drawing/2014/main" id="{AB4BBA3F-42C5-4F7C-B622-BA918B2A3688}"/>
              </a:ext>
            </a:extLst>
          </p:cNvPr>
          <p:cNvSpPr/>
          <p:nvPr/>
        </p:nvSpPr>
        <p:spPr>
          <a:xfrm>
            <a:off x="-52686" y="6131876"/>
            <a:ext cx="11862871" cy="800219"/>
          </a:xfrm>
          <a:prstGeom prst="rect">
            <a:avLst/>
          </a:prstGeom>
        </p:spPr>
        <p:txBody>
          <a:bodyPr wrap="square">
            <a:spAutoFit/>
          </a:bodyPr>
          <a:lstStyle/>
          <a:p>
            <a:r>
              <a:rPr lang="en-GB" sz="1400" dirty="0"/>
              <a:t>Social Care Legislation in Wales (2017)</a:t>
            </a:r>
            <a:r>
              <a:rPr lang="en-GB" sz="1400" i="1" dirty="0"/>
              <a:t> Social Services and Well-being (Wales) Act 2014. Available at: </a:t>
            </a:r>
            <a:r>
              <a:rPr lang="en-GB" sz="1400" dirty="0">
                <a:hlinkClick r:id="rId4"/>
              </a:rPr>
              <a:t>https://socialcare.wales/hub/sswbact</a:t>
            </a:r>
            <a:r>
              <a:rPr lang="en-GB" sz="1400" dirty="0"/>
              <a:t> (Accessed 16th October 2018).</a:t>
            </a:r>
          </a:p>
          <a:p>
            <a:r>
              <a:rPr lang="en-GB" i="1" dirty="0"/>
              <a:t> </a:t>
            </a:r>
          </a:p>
        </p:txBody>
      </p:sp>
      <p:sp>
        <p:nvSpPr>
          <p:cNvPr id="18" name="Rectangle 17">
            <a:extLst>
              <a:ext uri="{FF2B5EF4-FFF2-40B4-BE49-F238E27FC236}">
                <a16:creationId xmlns:a16="http://schemas.microsoft.com/office/drawing/2014/main" id="{58272D9F-9B80-4503-B1AC-9196506AF701}"/>
              </a:ext>
            </a:extLst>
          </p:cNvPr>
          <p:cNvSpPr/>
          <p:nvPr/>
        </p:nvSpPr>
        <p:spPr>
          <a:xfrm>
            <a:off x="-41246" y="5358302"/>
            <a:ext cx="12120592" cy="738664"/>
          </a:xfrm>
          <a:prstGeom prst="rect">
            <a:avLst/>
          </a:prstGeom>
        </p:spPr>
        <p:txBody>
          <a:bodyPr wrap="square">
            <a:spAutoFit/>
          </a:bodyPr>
          <a:lstStyle/>
          <a:p>
            <a:r>
              <a:rPr lang="en-GB" sz="1400" dirty="0"/>
              <a:t>Save the Children (no date) </a:t>
            </a:r>
            <a:r>
              <a:rPr lang="en-GB" sz="1400" i="1" dirty="0"/>
              <a:t>UN CONVENTION ON THE RIGHTS OF THE CHILD (UNCRC).</a:t>
            </a:r>
          </a:p>
          <a:p>
            <a:r>
              <a:rPr lang="en-GB" sz="1400" i="1" dirty="0"/>
              <a:t>An international agreement for child rights</a:t>
            </a:r>
            <a:r>
              <a:rPr lang="en-GB" sz="1400" dirty="0"/>
              <a:t>. Available at: </a:t>
            </a:r>
            <a:r>
              <a:rPr lang="en-GB" sz="1400" dirty="0">
                <a:hlinkClick r:id="rId5"/>
              </a:rPr>
              <a:t>https://www.savethechildren.org.uk/what-we-do/childrens-rights/united-nations-convention-of-the-rights-of-the-child</a:t>
            </a:r>
            <a:r>
              <a:rPr lang="en-GB" sz="1400" dirty="0"/>
              <a:t> (Accessed: 20</a:t>
            </a:r>
            <a:r>
              <a:rPr lang="en-GB" sz="1400" baseline="30000" dirty="0"/>
              <a:t>th</a:t>
            </a:r>
            <a:r>
              <a:rPr lang="en-GB" sz="1400" dirty="0"/>
              <a:t> October 2018).</a:t>
            </a:r>
          </a:p>
        </p:txBody>
      </p:sp>
      <p:sp>
        <p:nvSpPr>
          <p:cNvPr id="19" name="TextBox 18">
            <a:extLst>
              <a:ext uri="{FF2B5EF4-FFF2-40B4-BE49-F238E27FC236}">
                <a16:creationId xmlns:a16="http://schemas.microsoft.com/office/drawing/2014/main" id="{9D4FD863-885D-4874-9592-046B4D5AE8AB}"/>
              </a:ext>
            </a:extLst>
          </p:cNvPr>
          <p:cNvSpPr txBox="1"/>
          <p:nvPr/>
        </p:nvSpPr>
        <p:spPr>
          <a:xfrm>
            <a:off x="-67849" y="3540268"/>
            <a:ext cx="11873553" cy="800219"/>
          </a:xfrm>
          <a:prstGeom prst="rect">
            <a:avLst/>
          </a:prstGeom>
          <a:noFill/>
        </p:spPr>
        <p:txBody>
          <a:bodyPr wrap="square" rtlCol="0">
            <a:spAutoFit/>
          </a:bodyPr>
          <a:lstStyle/>
          <a:p>
            <a:r>
              <a:rPr lang="en-GB" sz="1400" dirty="0"/>
              <a:t>Oswalt, A. (2018) </a:t>
            </a:r>
            <a:r>
              <a:rPr lang="en-GB" sz="1400" i="1" dirty="0" err="1"/>
              <a:t>Urie</a:t>
            </a:r>
            <a:r>
              <a:rPr lang="en-GB" sz="1400" i="1" dirty="0"/>
              <a:t> Bronfenbrenner And Child Development. </a:t>
            </a:r>
            <a:r>
              <a:rPr lang="en-GB" sz="1400" dirty="0"/>
              <a:t>Available at: </a:t>
            </a:r>
            <a:r>
              <a:rPr lang="en-GB" sz="1400" dirty="0">
                <a:hlinkClick r:id="rId6"/>
              </a:rPr>
              <a:t>https://www.mentalhelp.net/articles/urie-bronfenbrenner-and-child-development/</a:t>
            </a:r>
            <a:r>
              <a:rPr lang="en-GB" sz="1400" dirty="0"/>
              <a:t> (Accessed: 18</a:t>
            </a:r>
            <a:r>
              <a:rPr lang="en-GB" sz="1400" baseline="30000" dirty="0"/>
              <a:t>th</a:t>
            </a:r>
            <a:r>
              <a:rPr lang="en-GB" sz="1400" dirty="0"/>
              <a:t> of October 2018).</a:t>
            </a:r>
          </a:p>
          <a:p>
            <a:endParaRPr lang="en-GB" i="1" dirty="0"/>
          </a:p>
        </p:txBody>
      </p:sp>
      <p:sp>
        <p:nvSpPr>
          <p:cNvPr id="20" name="TextBox 19">
            <a:extLst>
              <a:ext uri="{FF2B5EF4-FFF2-40B4-BE49-F238E27FC236}">
                <a16:creationId xmlns:a16="http://schemas.microsoft.com/office/drawing/2014/main" id="{2F19E2B9-064F-4060-A398-0D0A37B81743}"/>
              </a:ext>
            </a:extLst>
          </p:cNvPr>
          <p:cNvSpPr txBox="1"/>
          <p:nvPr/>
        </p:nvSpPr>
        <p:spPr>
          <a:xfrm>
            <a:off x="-80345" y="1772878"/>
            <a:ext cx="11873553" cy="769441"/>
          </a:xfrm>
          <a:prstGeom prst="rect">
            <a:avLst/>
          </a:prstGeom>
          <a:noFill/>
        </p:spPr>
        <p:txBody>
          <a:bodyPr wrap="square" rtlCol="0">
            <a:spAutoFit/>
          </a:bodyPr>
          <a:lstStyle/>
          <a:p>
            <a:r>
              <a:rPr lang="en-GB" sz="1400" dirty="0"/>
              <a:t>International Corrections &amp; Prisons Association (2017</a:t>
            </a:r>
            <a:r>
              <a:rPr lang="en-GB" sz="1400" i="1" dirty="0"/>
              <a:t>) 26th Year Celebration of the UN Convention on the Rights of the Child (UNCRC). Available at: </a:t>
            </a:r>
            <a:r>
              <a:rPr lang="en-GB" sz="1400" dirty="0">
                <a:hlinkClick r:id="rId7"/>
              </a:rPr>
              <a:t>https://icpa.ca/events/26th-year-celebration-of-the-un-convention-on-the-rights-of-the-child-uncrc/</a:t>
            </a:r>
            <a:r>
              <a:rPr lang="en-GB" sz="1400" dirty="0"/>
              <a:t> (Accessed: 17</a:t>
            </a:r>
            <a:r>
              <a:rPr lang="en-GB" sz="1400" baseline="30000" dirty="0"/>
              <a:t>th</a:t>
            </a:r>
            <a:r>
              <a:rPr lang="en-GB" sz="1400" dirty="0"/>
              <a:t> October 2018).</a:t>
            </a:r>
          </a:p>
          <a:p>
            <a:endParaRPr lang="en-GB" sz="1600" i="1" dirty="0"/>
          </a:p>
        </p:txBody>
      </p:sp>
      <p:sp>
        <p:nvSpPr>
          <p:cNvPr id="22" name="TextBox 21">
            <a:extLst>
              <a:ext uri="{FF2B5EF4-FFF2-40B4-BE49-F238E27FC236}">
                <a16:creationId xmlns:a16="http://schemas.microsoft.com/office/drawing/2014/main" id="{104562A3-4333-4EEB-83B1-83DD90948F9D}"/>
              </a:ext>
            </a:extLst>
          </p:cNvPr>
          <p:cNvSpPr txBox="1"/>
          <p:nvPr/>
        </p:nvSpPr>
        <p:spPr>
          <a:xfrm>
            <a:off x="-112023" y="991989"/>
            <a:ext cx="11981543" cy="1292662"/>
          </a:xfrm>
          <a:prstGeom prst="rect">
            <a:avLst/>
          </a:prstGeom>
          <a:noFill/>
        </p:spPr>
        <p:txBody>
          <a:bodyPr wrap="square" rtlCol="0">
            <a:spAutoFit/>
          </a:bodyPr>
          <a:lstStyle/>
          <a:p>
            <a:r>
              <a:rPr lang="en-GB" sz="1400" dirty="0"/>
              <a:t> Children's Rights Wales (2016) </a:t>
            </a:r>
            <a:r>
              <a:rPr lang="en-GB" sz="1400" i="1" dirty="0"/>
              <a:t>No title</a:t>
            </a:r>
            <a:r>
              <a:rPr lang="en-GB" sz="1400" dirty="0"/>
              <a:t>. Available at: </a:t>
            </a:r>
            <a:r>
              <a:rPr lang="en-GB" sz="1400" dirty="0">
                <a:hlinkClick r:id="rId8"/>
              </a:rPr>
              <a:t>www.childrensrights.wales/index.php</a:t>
            </a:r>
            <a:r>
              <a:rPr lang="en-GB" sz="1400" dirty="0"/>
              <a:t> (Accessed on: 16</a:t>
            </a:r>
            <a:r>
              <a:rPr lang="en-GB" sz="1400" baseline="30000" dirty="0"/>
              <a:t>th</a:t>
            </a:r>
            <a:r>
              <a:rPr lang="en-GB" sz="1400" dirty="0"/>
              <a:t> October 2018). </a:t>
            </a:r>
          </a:p>
          <a:p>
            <a:r>
              <a:rPr lang="en-GB" dirty="0"/>
              <a:t> </a:t>
            </a:r>
            <a:r>
              <a:rPr lang="en-GB" sz="1400" dirty="0"/>
              <a:t>Department Of Education And Skills  (DfES) (2006a) </a:t>
            </a:r>
            <a:r>
              <a:rPr lang="en-GB" sz="1400" i="1" dirty="0"/>
              <a:t>Information Sharing Common Assessment Frame Work</a:t>
            </a:r>
            <a:r>
              <a:rPr lang="en-GB" sz="1400" dirty="0"/>
              <a:t>. Available at: </a:t>
            </a:r>
            <a:r>
              <a:rPr lang="en-GB" sz="1400" dirty="0">
                <a:hlinkClick r:id="rId9"/>
              </a:rPr>
              <a:t>http://www.everychildmatter.gov.uk</a:t>
            </a:r>
            <a:r>
              <a:rPr lang="en-GB" sz="1400" dirty="0"/>
              <a:t> (Accessed on: 20</a:t>
            </a:r>
            <a:r>
              <a:rPr lang="en-GB" sz="1400" baseline="30000" dirty="0"/>
              <a:t>th</a:t>
            </a:r>
            <a:r>
              <a:rPr lang="en-GB" sz="1400" dirty="0"/>
              <a:t> October 2016)</a:t>
            </a:r>
          </a:p>
          <a:p>
            <a:endParaRPr lang="en-GB" sz="1400" dirty="0"/>
          </a:p>
          <a:p>
            <a:endParaRPr lang="en-GB" dirty="0"/>
          </a:p>
        </p:txBody>
      </p:sp>
      <p:sp>
        <p:nvSpPr>
          <p:cNvPr id="23" name="Rectangle 22">
            <a:extLst>
              <a:ext uri="{FF2B5EF4-FFF2-40B4-BE49-F238E27FC236}">
                <a16:creationId xmlns:a16="http://schemas.microsoft.com/office/drawing/2014/main" id="{E8D629EC-E27B-4927-9EA7-FB94D60C2746}"/>
              </a:ext>
            </a:extLst>
          </p:cNvPr>
          <p:cNvSpPr/>
          <p:nvPr/>
        </p:nvSpPr>
        <p:spPr>
          <a:xfrm>
            <a:off x="-52686" y="4648696"/>
            <a:ext cx="12244686" cy="738664"/>
          </a:xfrm>
          <a:prstGeom prst="rect">
            <a:avLst/>
          </a:prstGeom>
        </p:spPr>
        <p:txBody>
          <a:bodyPr wrap="square">
            <a:spAutoFit/>
          </a:bodyPr>
          <a:lstStyle/>
          <a:p>
            <a:r>
              <a:rPr lang="en-GB" sz="1400" i="1" dirty="0"/>
              <a:t>Rights of Children and Young Persons (Wales) Measure 2011. </a:t>
            </a:r>
            <a:r>
              <a:rPr lang="en-GB" sz="1400" dirty="0"/>
              <a:t>(nawm2) Available at: </a:t>
            </a:r>
            <a:r>
              <a:rPr lang="en-GB" sz="1400" dirty="0">
                <a:hlinkClick r:id="rId10"/>
              </a:rPr>
              <a:t>http://www.assembly.wales/en/bus-home/bus-third-assembly/bus-legislation-third-assembly/bus-leg-measures/business-legislation-measures-rightsofchildren/Pages/business-legislation-measures-rightsofchildren.aspx</a:t>
            </a:r>
            <a:r>
              <a:rPr lang="en-GB" sz="1400" dirty="0"/>
              <a:t> (Accessed: 20</a:t>
            </a:r>
            <a:r>
              <a:rPr lang="en-GB" sz="1400" baseline="30000" dirty="0"/>
              <a:t>th</a:t>
            </a:r>
            <a:r>
              <a:rPr lang="en-GB" sz="1400" dirty="0"/>
              <a:t> October 2018).</a:t>
            </a:r>
          </a:p>
        </p:txBody>
      </p:sp>
      <p:sp>
        <p:nvSpPr>
          <p:cNvPr id="24" name="TextBox 23">
            <a:extLst>
              <a:ext uri="{FF2B5EF4-FFF2-40B4-BE49-F238E27FC236}">
                <a16:creationId xmlns:a16="http://schemas.microsoft.com/office/drawing/2014/main" id="{E8A9E8BF-8964-4663-833E-7CCAE09F8175}"/>
              </a:ext>
            </a:extLst>
          </p:cNvPr>
          <p:cNvSpPr txBox="1"/>
          <p:nvPr/>
        </p:nvSpPr>
        <p:spPr>
          <a:xfrm>
            <a:off x="-63617" y="308709"/>
            <a:ext cx="12165334" cy="307777"/>
          </a:xfrm>
          <a:prstGeom prst="rect">
            <a:avLst/>
          </a:prstGeom>
          <a:noFill/>
        </p:spPr>
        <p:txBody>
          <a:bodyPr wrap="square" rtlCol="0">
            <a:spAutoFit/>
          </a:bodyPr>
          <a:lstStyle/>
          <a:p>
            <a:r>
              <a:rPr lang="en-GB" sz="1400" dirty="0"/>
              <a:t>BBC News (2003) </a:t>
            </a:r>
            <a:r>
              <a:rPr lang="en-GB" sz="1400" i="1" dirty="0"/>
              <a:t>Timeline: Victoria Climbie. </a:t>
            </a:r>
            <a:r>
              <a:rPr lang="en-GB" sz="1400" dirty="0"/>
              <a:t>Available at: </a:t>
            </a:r>
            <a:r>
              <a:rPr lang="en-GB" sz="1400" dirty="0">
                <a:hlinkClick r:id="rId11"/>
              </a:rPr>
              <a:t>http://news.bbc.co.uk/1/hi/uk/2062590.stm</a:t>
            </a:r>
            <a:r>
              <a:rPr lang="en-GB" sz="1400" dirty="0"/>
              <a:t> (Accessed on: 15</a:t>
            </a:r>
            <a:r>
              <a:rPr lang="en-GB" sz="1400" baseline="30000" dirty="0"/>
              <a:t>th </a:t>
            </a:r>
            <a:r>
              <a:rPr lang="en-GB" sz="1400" dirty="0"/>
              <a:t>October 2018).</a:t>
            </a:r>
          </a:p>
        </p:txBody>
      </p:sp>
      <p:sp>
        <p:nvSpPr>
          <p:cNvPr id="25" name="TextBox 24">
            <a:extLst>
              <a:ext uri="{FF2B5EF4-FFF2-40B4-BE49-F238E27FC236}">
                <a16:creationId xmlns:a16="http://schemas.microsoft.com/office/drawing/2014/main" id="{7C446D7B-7732-4648-8D3B-0F5851AB0A28}"/>
              </a:ext>
            </a:extLst>
          </p:cNvPr>
          <p:cNvSpPr txBox="1"/>
          <p:nvPr/>
        </p:nvSpPr>
        <p:spPr>
          <a:xfrm>
            <a:off x="-41246" y="4050379"/>
            <a:ext cx="11938885" cy="584775"/>
          </a:xfrm>
          <a:prstGeom prst="rect">
            <a:avLst/>
          </a:prstGeom>
          <a:noFill/>
        </p:spPr>
        <p:txBody>
          <a:bodyPr wrap="square" rtlCol="0">
            <a:spAutoFit/>
          </a:bodyPr>
          <a:lstStyle/>
          <a:p>
            <a:r>
              <a:rPr lang="en-GB" sz="1400" dirty="0"/>
              <a:t>Play Wales Cymru </a:t>
            </a:r>
            <a:r>
              <a:rPr lang="en-GB" sz="1400" dirty="0" err="1"/>
              <a:t>Chwarae</a:t>
            </a:r>
            <a:r>
              <a:rPr lang="en-GB" sz="1400" dirty="0"/>
              <a:t> (2018) </a:t>
            </a:r>
            <a:r>
              <a:rPr lang="en-GB" sz="1400" i="1" dirty="0"/>
              <a:t>Seven Core Aims. </a:t>
            </a:r>
            <a:r>
              <a:rPr lang="en-GB" sz="1400" dirty="0"/>
              <a:t>Available at: </a:t>
            </a:r>
            <a:r>
              <a:rPr lang="en-GB" sz="1400" dirty="0">
                <a:hlinkClick r:id="rId12"/>
              </a:rPr>
              <a:t>http://playwales.org.uk/eng/sevencoreaims</a:t>
            </a:r>
            <a:r>
              <a:rPr lang="en-GB" sz="1400" dirty="0"/>
              <a:t> (Accessed on: 12</a:t>
            </a:r>
            <a:r>
              <a:rPr lang="en-GB" sz="1400" baseline="30000" dirty="0"/>
              <a:t>th</a:t>
            </a:r>
            <a:r>
              <a:rPr lang="en-GB" sz="1400" dirty="0"/>
              <a:t> October 2018).</a:t>
            </a:r>
            <a:endParaRPr lang="en-GB" i="1" dirty="0"/>
          </a:p>
          <a:p>
            <a:endParaRPr lang="en-GB" dirty="0"/>
          </a:p>
        </p:txBody>
      </p:sp>
      <p:sp>
        <p:nvSpPr>
          <p:cNvPr id="26" name="Rectangle 25">
            <a:extLst>
              <a:ext uri="{FF2B5EF4-FFF2-40B4-BE49-F238E27FC236}">
                <a16:creationId xmlns:a16="http://schemas.microsoft.com/office/drawing/2014/main" id="{2CF7050A-5470-4410-9D1C-BD0D5FD37055}"/>
              </a:ext>
            </a:extLst>
          </p:cNvPr>
          <p:cNvSpPr/>
          <p:nvPr/>
        </p:nvSpPr>
        <p:spPr>
          <a:xfrm>
            <a:off x="-52686" y="4351465"/>
            <a:ext cx="12244686" cy="307777"/>
          </a:xfrm>
          <a:prstGeom prst="rect">
            <a:avLst/>
          </a:prstGeom>
        </p:spPr>
        <p:txBody>
          <a:bodyPr wrap="square">
            <a:spAutoFit/>
          </a:bodyPr>
          <a:lstStyle/>
          <a:p>
            <a:r>
              <a:rPr lang="en-GB" sz="1400" dirty="0"/>
              <a:t>Play Wales Cymru </a:t>
            </a:r>
            <a:r>
              <a:rPr lang="en-GB" sz="1400" dirty="0" err="1"/>
              <a:t>Chwarae</a:t>
            </a:r>
            <a:r>
              <a:rPr lang="en-GB" sz="1400" dirty="0"/>
              <a:t> (2018) </a:t>
            </a:r>
            <a:r>
              <a:rPr lang="en-GB" sz="1400" i="1" dirty="0"/>
              <a:t>The Right to Play. </a:t>
            </a:r>
            <a:r>
              <a:rPr lang="en-GB" sz="1400" dirty="0"/>
              <a:t>Available at</a:t>
            </a:r>
            <a:r>
              <a:rPr lang="en-GB" sz="1400" i="1" dirty="0"/>
              <a:t>: </a:t>
            </a:r>
            <a:r>
              <a:rPr lang="en-GB" sz="1400" dirty="0">
                <a:hlinkClick r:id="rId13"/>
              </a:rPr>
              <a:t>http://playwales.org.uk/eng/rightoplay</a:t>
            </a:r>
            <a:r>
              <a:rPr lang="en-GB" sz="1400" dirty="0"/>
              <a:t> (Accessed on: 12</a:t>
            </a:r>
            <a:r>
              <a:rPr lang="en-GB" sz="1400" baseline="30000" dirty="0"/>
              <a:t>th</a:t>
            </a:r>
            <a:r>
              <a:rPr lang="en-GB" sz="1400" dirty="0"/>
              <a:t> October 2018).</a:t>
            </a:r>
          </a:p>
        </p:txBody>
      </p:sp>
    </p:spTree>
    <p:extLst>
      <p:ext uri="{BB962C8B-B14F-4D97-AF65-F5344CB8AC3E}">
        <p14:creationId xmlns:p14="http://schemas.microsoft.com/office/powerpoint/2010/main" val="18877511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30DA4-EB78-4423-9B9C-4D37C17AF658}"/>
              </a:ext>
            </a:extLst>
          </p:cNvPr>
          <p:cNvSpPr>
            <a:spLocks noGrp="1"/>
          </p:cNvSpPr>
          <p:nvPr>
            <p:ph type="title"/>
          </p:nvPr>
        </p:nvSpPr>
        <p:spPr>
          <a:xfrm>
            <a:off x="119271" y="31681"/>
            <a:ext cx="4131365" cy="771112"/>
          </a:xfrm>
        </p:spPr>
        <p:txBody>
          <a:bodyPr>
            <a:normAutofit/>
          </a:bodyPr>
          <a:lstStyle/>
          <a:p>
            <a:r>
              <a:rPr lang="en-GB" sz="2400" b="1" u="sng" dirty="0"/>
              <a:t>References for the presentation </a:t>
            </a:r>
          </a:p>
        </p:txBody>
      </p:sp>
      <p:sp>
        <p:nvSpPr>
          <p:cNvPr id="3" name="Content Placeholder 2">
            <a:extLst>
              <a:ext uri="{FF2B5EF4-FFF2-40B4-BE49-F238E27FC236}">
                <a16:creationId xmlns:a16="http://schemas.microsoft.com/office/drawing/2014/main" id="{D721F979-238C-4BA1-AF05-DBB6C1BD92F1}"/>
              </a:ext>
            </a:extLst>
          </p:cNvPr>
          <p:cNvSpPr>
            <a:spLocks noGrp="1"/>
          </p:cNvSpPr>
          <p:nvPr>
            <p:ph idx="1"/>
          </p:nvPr>
        </p:nvSpPr>
        <p:spPr>
          <a:xfrm>
            <a:off x="106018" y="802793"/>
            <a:ext cx="11979964" cy="6010275"/>
          </a:xfrm>
        </p:spPr>
        <p:txBody>
          <a:bodyPr>
            <a:normAutofit fontScale="25000" lnSpcReduction="20000"/>
          </a:bodyPr>
          <a:lstStyle/>
          <a:p>
            <a:pPr marL="0" indent="0">
              <a:buNone/>
            </a:pPr>
            <a:r>
              <a:rPr lang="en-GB" sz="6600" dirty="0"/>
              <a:t>Barlow, &amp; Stewart-Brown. (2005). Child abuse and neglect. The Lancet, 365(9473), 1750-1752. </a:t>
            </a:r>
          </a:p>
          <a:p>
            <a:pPr marL="0" indent="0">
              <a:buNone/>
            </a:pPr>
            <a:r>
              <a:rPr lang="en-GB" sz="6600" dirty="0"/>
              <a:t>Children and young people’s commissioner Scotland (2018) </a:t>
            </a:r>
            <a:r>
              <a:rPr lang="en-GB" sz="6600" i="1" dirty="0"/>
              <a:t>the UNCRC </a:t>
            </a:r>
            <a:r>
              <a:rPr lang="en-GB" sz="6600" dirty="0"/>
              <a:t>Available at: https://www.cypcs.org.uk/rights/uncrc (Accessed at: 10 October 2018).</a:t>
            </a:r>
          </a:p>
          <a:p>
            <a:pPr marL="0" indent="0">
              <a:buNone/>
            </a:pPr>
            <a:r>
              <a:rPr lang="en-GB" sz="6600" dirty="0"/>
              <a:t>Hall, A. (2013) </a:t>
            </a:r>
            <a:r>
              <a:rPr lang="en-GB" sz="6600" i="1" dirty="0"/>
              <a:t>What does a Designated Safeguarding Person do? </a:t>
            </a:r>
            <a:r>
              <a:rPr lang="en-GB" sz="6600" dirty="0"/>
              <a:t>[website] Available at:    </a:t>
            </a:r>
            <a:r>
              <a:rPr lang="en-GB" sz="6600" u="sng" dirty="0">
                <a:hlinkClick r:id="rId2"/>
              </a:rPr>
              <a:t>https://www.safeguardinginschools.co.uk/what-does-a-designated-safeguarding-person-do/</a:t>
            </a:r>
            <a:r>
              <a:rPr lang="en-GB" sz="6600" dirty="0"/>
              <a:t>  (Accessed: 11</a:t>
            </a:r>
            <a:r>
              <a:rPr lang="en-GB" sz="6600" baseline="30000" dirty="0"/>
              <a:t>th</a:t>
            </a:r>
            <a:r>
              <a:rPr lang="en-GB" sz="6600" dirty="0"/>
              <a:t> October 2018).</a:t>
            </a:r>
          </a:p>
          <a:p>
            <a:pPr marL="0" indent="0">
              <a:buNone/>
            </a:pPr>
            <a:r>
              <a:rPr lang="en-GB" sz="6600" dirty="0"/>
              <a:t>Pen Green (2017) </a:t>
            </a:r>
            <a:r>
              <a:rPr lang="en-GB" sz="6600" i="1" dirty="0"/>
              <a:t>About Pen Green </a:t>
            </a:r>
            <a:r>
              <a:rPr lang="en-GB" sz="6600" dirty="0"/>
              <a:t>Available at: </a:t>
            </a:r>
            <a:r>
              <a:rPr lang="en-GB" sz="6600" u="sng" dirty="0">
                <a:hlinkClick r:id="rId3"/>
              </a:rPr>
              <a:t>https://www.pengreen.org/about/</a:t>
            </a:r>
            <a:r>
              <a:rPr lang="en-GB" sz="6600" dirty="0"/>
              <a:t> (Accessed: 10 October 2018).</a:t>
            </a:r>
          </a:p>
          <a:p>
            <a:pPr marL="0" indent="0" fontAlgn="ctr">
              <a:buNone/>
            </a:pPr>
            <a:r>
              <a:rPr lang="en-GB" sz="6600" dirty="0"/>
              <a:t>Swansea City Council (2018) </a:t>
            </a:r>
            <a:r>
              <a:rPr lang="en-GB" sz="6600" i="1" dirty="0"/>
              <a:t>Team Around the Family in Swansea</a:t>
            </a:r>
            <a:r>
              <a:rPr lang="en-GB" sz="6600" dirty="0"/>
              <a:t>. Available at:</a:t>
            </a:r>
            <a:r>
              <a:rPr lang="en-GB" sz="6600" b="1" dirty="0"/>
              <a:t> </a:t>
            </a:r>
            <a:r>
              <a:rPr lang="en-GB" sz="6600" u="sng" dirty="0">
                <a:hlinkClick r:id="rId4"/>
              </a:rPr>
              <a:t>https://www.swansea.gov.uk/taf</a:t>
            </a:r>
            <a:r>
              <a:rPr lang="en-GB" sz="6600" dirty="0"/>
              <a:t>  (Accessed: 3</a:t>
            </a:r>
            <a:r>
              <a:rPr lang="en-GB" sz="6600" baseline="30000" dirty="0"/>
              <a:t>rd</a:t>
            </a:r>
            <a:r>
              <a:rPr lang="en-GB" sz="6600" dirty="0"/>
              <a:t> October 2018).</a:t>
            </a:r>
          </a:p>
          <a:p>
            <a:pPr marL="0" indent="0" fontAlgn="ctr">
              <a:buNone/>
            </a:pPr>
            <a:r>
              <a:rPr lang="en-GB" sz="6600" dirty="0"/>
              <a:t>Surviving Safeguarding (2017) </a:t>
            </a:r>
            <a:r>
              <a:rPr lang="en-GB" sz="6600" i="1" dirty="0"/>
              <a:t>Team Around The Child (TAC) / Team Around The Family (TAF).</a:t>
            </a:r>
            <a:r>
              <a:rPr lang="en-GB" sz="6600" dirty="0"/>
              <a:t> Available at: </a:t>
            </a:r>
            <a:r>
              <a:rPr lang="en-GB" sz="6600" u="sng" dirty="0">
                <a:hlinkClick r:id="rId5"/>
              </a:rPr>
              <a:t>http://survivingsafeguarding.co.uk/team-around-the-child-tac-team-around-the-family-taf/</a:t>
            </a:r>
            <a:r>
              <a:rPr lang="en-GB" sz="6600" dirty="0"/>
              <a:t> (Accessed: 11</a:t>
            </a:r>
            <a:r>
              <a:rPr lang="en-GB" sz="6600" baseline="30000" dirty="0"/>
              <a:t>th</a:t>
            </a:r>
            <a:r>
              <a:rPr lang="en-GB" sz="6600" dirty="0"/>
              <a:t> October 2018).</a:t>
            </a:r>
            <a:endParaRPr lang="en-GB" sz="6600" b="1" dirty="0"/>
          </a:p>
          <a:p>
            <a:pPr marL="0" indent="0" fontAlgn="ctr">
              <a:buNone/>
            </a:pPr>
            <a:r>
              <a:rPr lang="en-GB" sz="6600" dirty="0"/>
              <a:t>UK Government (2010) United Nations Convention on the Rights of the Child (UNCRC): how legislation underpins implementation in England Available at: https://www.gov.uk/government/publications/united-nations-convention-on-the-rights-of-the-child-uncrc-how-legislation-underpins-implementation-in-england (Accessed: 12 October 2018).</a:t>
            </a:r>
          </a:p>
          <a:p>
            <a:pPr marL="0" indent="0" fontAlgn="ctr">
              <a:buNone/>
            </a:pPr>
            <a:r>
              <a:rPr lang="en-GB" sz="6600" dirty="0"/>
              <a:t>UNICEF United Kingdom (no date) </a:t>
            </a:r>
            <a:r>
              <a:rPr lang="en-GB" sz="6600" i="1" dirty="0"/>
              <a:t>What is the UNCRC?</a:t>
            </a:r>
            <a:r>
              <a:rPr lang="en-GB" sz="6600" dirty="0"/>
              <a:t>  Available at:</a:t>
            </a:r>
            <a:r>
              <a:rPr lang="en-GB" sz="6600" u="sng" dirty="0"/>
              <a:t> </a:t>
            </a:r>
            <a:r>
              <a:rPr lang="en-GB" sz="6600" u="sng" dirty="0">
                <a:hlinkClick r:id="rId6"/>
              </a:rPr>
              <a:t>https://www.unicef.org.uk/what-we-do/un-convention-child-rights/</a:t>
            </a:r>
            <a:r>
              <a:rPr lang="en-GB" sz="6600" dirty="0"/>
              <a:t> (Accessed: 3</a:t>
            </a:r>
            <a:r>
              <a:rPr lang="en-GB" sz="6600" baseline="30000" dirty="0"/>
              <a:t>rd</a:t>
            </a:r>
            <a:r>
              <a:rPr lang="en-GB" sz="6600" dirty="0"/>
              <a:t> October 2018).</a:t>
            </a:r>
          </a:p>
          <a:p>
            <a:pPr marL="0" indent="0" fontAlgn="ctr">
              <a:buNone/>
            </a:pPr>
            <a:r>
              <a:rPr lang="en-GB" sz="6600" dirty="0"/>
              <a:t>Veale, F. (2016) Early Years for levels 4&amp;5 and the Foundation Degree London: Hodder &amp; Stoughton Ltd.</a:t>
            </a:r>
          </a:p>
          <a:p>
            <a:pPr marL="0" indent="0" fontAlgn="ctr">
              <a:buNone/>
            </a:pPr>
            <a:r>
              <a:rPr lang="en-GB" sz="6600" dirty="0"/>
              <a:t>Welch, &amp; Bonner. (2013). Fatal child neglect: Characteristics, causation, and strategies for prevention. </a:t>
            </a:r>
            <a:r>
              <a:rPr lang="en-GB" sz="6600" i="1" dirty="0"/>
              <a:t>Child Abuse &amp; Neglect,</a:t>
            </a:r>
            <a:r>
              <a:rPr lang="en-GB" sz="6600" dirty="0"/>
              <a:t> </a:t>
            </a:r>
            <a:r>
              <a:rPr lang="en-GB" sz="6600" i="1" dirty="0"/>
              <a:t>37</a:t>
            </a:r>
            <a:r>
              <a:rPr lang="en-GB" sz="6600" dirty="0"/>
              <a:t>(10), 745-752.</a:t>
            </a:r>
          </a:p>
          <a:p>
            <a:pPr marL="0" indent="0" fontAlgn="ctr">
              <a:buNone/>
            </a:pPr>
            <a:r>
              <a:rPr lang="en-GB" sz="6600" dirty="0"/>
              <a:t>Welsh Government (2014) </a:t>
            </a:r>
            <a:r>
              <a:rPr lang="en-GB" sz="6600" i="1" dirty="0"/>
              <a:t>Achievement and entitlement to free school meals</a:t>
            </a:r>
            <a:r>
              <a:rPr lang="en-GB" sz="6600" dirty="0"/>
              <a:t>. Available at: </a:t>
            </a:r>
            <a:r>
              <a:rPr lang="en-GB" sz="6600" b="1" u="sng" dirty="0">
                <a:hlinkClick r:id="rId7"/>
              </a:rPr>
              <a:t>https://gov.wales/statistics-and-research/academic-achievement-free-school-meals/?lang=en</a:t>
            </a:r>
            <a:r>
              <a:rPr lang="en-GB" sz="6600" dirty="0"/>
              <a:t> (Accessed: 13</a:t>
            </a:r>
            <a:r>
              <a:rPr lang="en-GB" sz="6600" baseline="30000" dirty="0"/>
              <a:t>th</a:t>
            </a:r>
            <a:r>
              <a:rPr lang="en-GB" sz="6600" dirty="0"/>
              <a:t> October 2018).</a:t>
            </a:r>
            <a:endParaRPr lang="en-GB" sz="6600" b="1" dirty="0"/>
          </a:p>
          <a:p>
            <a:pPr marL="0" indent="0" fontAlgn="ctr">
              <a:buNone/>
            </a:pPr>
            <a:r>
              <a:rPr lang="en-GB" sz="6600" dirty="0"/>
              <a:t>Welsh Government (2015) ‘</a:t>
            </a:r>
            <a:r>
              <a:rPr lang="en-GB" sz="6600" i="1" dirty="0"/>
              <a:t>United Nations Convention on the Rights of the Child’ (UNCRC) </a:t>
            </a:r>
            <a:r>
              <a:rPr lang="en-GB" sz="6600" dirty="0"/>
              <a:t>Available at: </a:t>
            </a:r>
            <a:r>
              <a:rPr lang="en-GB" sz="6600" u="sng" dirty="0">
                <a:hlinkClick r:id="rId8"/>
              </a:rPr>
              <a:t>https://gov.wales/topics/people-and-communities/people/children-and-young-people/rights/uncrc/?lang=en</a:t>
            </a:r>
            <a:r>
              <a:rPr lang="en-GB" sz="6600" dirty="0"/>
              <a:t> (Accessed: 10 October 2018).</a:t>
            </a:r>
          </a:p>
          <a:p>
            <a:endParaRPr lang="en-GB" sz="6600" dirty="0"/>
          </a:p>
          <a:p>
            <a:endParaRPr lang="en-GB" dirty="0"/>
          </a:p>
        </p:txBody>
      </p:sp>
    </p:spTree>
    <p:extLst>
      <p:ext uri="{BB962C8B-B14F-4D97-AF65-F5344CB8AC3E}">
        <p14:creationId xmlns:p14="http://schemas.microsoft.com/office/powerpoint/2010/main" val="857964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6317</TotalTime>
  <Words>2505</Words>
  <Application>Microsoft Office PowerPoint</Application>
  <PresentationFormat>Widescreen</PresentationFormat>
  <Paragraphs>77</Paragraphs>
  <Slides>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vt:i4>
      </vt:variant>
    </vt:vector>
  </HeadingPairs>
  <TitlesOfParts>
    <vt:vector size="11" baseType="lpstr">
      <vt:lpstr>MS PGothic</vt:lpstr>
      <vt:lpstr>MS PGothic</vt:lpstr>
      <vt:lpstr>Arial</vt:lpstr>
      <vt:lpstr>Calibri</vt:lpstr>
      <vt:lpstr>Calibri Light</vt:lpstr>
      <vt:lpstr>Eras Demi ITC</vt:lpstr>
      <vt:lpstr>Office Theme</vt:lpstr>
      <vt:lpstr>PowerPoint Presentation</vt:lpstr>
      <vt:lpstr>PowerPoint Presentation</vt:lpstr>
      <vt:lpstr>PowerPoint Presentation</vt:lpstr>
      <vt:lpstr>References for the presentation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Amber Williams</dc:creator>
  <cp:lastModifiedBy>Amber Williams</cp:lastModifiedBy>
  <cp:revision>121</cp:revision>
  <dcterms:created xsi:type="dcterms:W3CDTF">2018-10-15T21:51:57Z</dcterms:created>
  <dcterms:modified xsi:type="dcterms:W3CDTF">2018-10-30T13:43:19Z</dcterms:modified>
</cp:coreProperties>
</file>