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26"/>
  </p:handoutMasterIdLst>
  <p:sldIdLst>
    <p:sldId id="256" r:id="rId2"/>
    <p:sldId id="260" r:id="rId3"/>
    <p:sldId id="259" r:id="rId4"/>
    <p:sldId id="263" r:id="rId5"/>
    <p:sldId id="264" r:id="rId6"/>
    <p:sldId id="265" r:id="rId7"/>
    <p:sldId id="267" r:id="rId8"/>
    <p:sldId id="261" r:id="rId9"/>
    <p:sldId id="266" r:id="rId10"/>
    <p:sldId id="268" r:id="rId11"/>
    <p:sldId id="269" r:id="rId12"/>
    <p:sldId id="270" r:id="rId13"/>
    <p:sldId id="272" r:id="rId14"/>
    <p:sldId id="273" r:id="rId15"/>
    <p:sldId id="271" r:id="rId16"/>
    <p:sldId id="274" r:id="rId17"/>
    <p:sldId id="276" r:id="rId18"/>
    <p:sldId id="275" r:id="rId19"/>
    <p:sldId id="277" r:id="rId20"/>
    <p:sldId id="280" r:id="rId21"/>
    <p:sldId id="281" r:id="rId22"/>
    <p:sldId id="278" r:id="rId23"/>
    <p:sldId id="279" r:id="rId24"/>
    <p:sldId id="258" r:id="rId2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2E1B4AD-C00B-45B2-8F51-6B7861E10994}">
          <p14:sldIdLst>
            <p14:sldId id="256"/>
            <p14:sldId id="260"/>
            <p14:sldId id="259"/>
            <p14:sldId id="263"/>
            <p14:sldId id="264"/>
            <p14:sldId id="265"/>
          </p14:sldIdLst>
        </p14:section>
        <p14:section name="Untitled Section" id="{849EC3C1-E5D5-406A-A82C-4F0B57E4A736}">
          <p14:sldIdLst>
            <p14:sldId id="267"/>
            <p14:sldId id="261"/>
            <p14:sldId id="266"/>
            <p14:sldId id="268"/>
            <p14:sldId id="269"/>
            <p14:sldId id="270"/>
            <p14:sldId id="272"/>
            <p14:sldId id="273"/>
            <p14:sldId id="271"/>
            <p14:sldId id="274"/>
            <p14:sldId id="276"/>
            <p14:sldId id="275"/>
            <p14:sldId id="277"/>
            <p14:sldId id="280"/>
            <p14:sldId id="281"/>
            <p14:sldId id="278"/>
            <p14:sldId id="279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-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776D0-E8E6-47CA-B585-6764205548E1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5029A2-C94D-4C2A-9971-576FA469E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5218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Oc-fpC1ba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bP0hLsRKnP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sites/default/files/publications/2019-05/social-services-and-well-being-wales-act-2014-the-essentials.pd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va.org.uk/media/5636168/the_goals_of_the_wellbeing_of_future_generations__wales__act_2015.pdf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va.org.uk/media/6390587/5_ways_of_working_factsheets_-_english.pdf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cva.org.uk/what-we-do/the-future-generations-(wales)-act-all-you-need-to-know" TargetMode="External"/><Relationship Id="rId3" Type="http://schemas.openxmlformats.org/officeDocument/2006/relationships/hyperlink" Target="https://www.citizensadvice.org.uk/law-and-courts/discrimination/about-discrimination/equality-act-2010-discrimination-and-your-rights/" TargetMode="External"/><Relationship Id="rId7" Type="http://schemas.openxmlformats.org/officeDocument/2006/relationships/hyperlink" Target="https://www.scie.org.uk/mca/introduction/mental-capacity-act-2005-at-a-glance" TargetMode="External"/><Relationship Id="rId2" Type="http://schemas.openxmlformats.org/officeDocument/2006/relationships/hyperlink" Target="https://www.ageuk.org.uk/information-advice/work-learning/discrimination-rights/the-equality-ac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eoplefirstinfo.org.uk/money-and-legal/care-act-2014/the-care-act-an-overview/" TargetMode="External"/><Relationship Id="rId5" Type="http://schemas.openxmlformats.org/officeDocument/2006/relationships/hyperlink" Target="https://www.equalityhumanrights.com/en/equality-act-2010/what-equality-act" TargetMode="External"/><Relationship Id="rId4" Type="http://schemas.openxmlformats.org/officeDocument/2006/relationships/hyperlink" Target="https://www.equalityhumanrights.com/en/human-rights/human-rights-act" TargetMode="External"/><Relationship Id="rId9" Type="http://schemas.openxmlformats.org/officeDocument/2006/relationships/hyperlink" Target="https://www.wlga.wales/social-services-and-well-being-wales-act-20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Current Legislation that Protects those ‘At Risk’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4063997"/>
            <a:ext cx="6815669" cy="132080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From ‘Human Rights’ to ‘Well-being’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43831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Human Rights Act (1998)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 rights and freedoms that belong to EVERY person in the world</a:t>
            </a:r>
          </a:p>
          <a:p>
            <a:r>
              <a:rPr lang="en-GB" dirty="0" smtClean="0"/>
              <a:t>They can never be taken away but can sometimes be restricted ???</a:t>
            </a:r>
          </a:p>
          <a:p>
            <a:r>
              <a:rPr lang="en-GB" dirty="0" smtClean="0"/>
              <a:t>Based </a:t>
            </a:r>
            <a:r>
              <a:rPr lang="en-GB" dirty="0"/>
              <a:t>on values like dignity, fairness, equality, respect and </a:t>
            </a:r>
            <a:r>
              <a:rPr lang="en-GB" dirty="0" smtClean="0"/>
              <a:t>independence</a:t>
            </a:r>
          </a:p>
          <a:p>
            <a:r>
              <a:rPr lang="en-GB" dirty="0" smtClean="0"/>
              <a:t>New and existing laws and policies have to comply (where possible)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8092" y="5506536"/>
            <a:ext cx="6056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https://www.youtube.com/watch?v=BOc-fpC1bak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84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Human Rights Act (1998)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12017" y="5898051"/>
            <a:ext cx="30948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(Equality </a:t>
            </a:r>
            <a:r>
              <a:rPr lang="en-GB" sz="1200" dirty="0"/>
              <a:t>and Human Rights </a:t>
            </a:r>
            <a:r>
              <a:rPr lang="en-GB" sz="1200" dirty="0" smtClean="0"/>
              <a:t>Commission, 2018)</a:t>
            </a:r>
            <a:endParaRPr lang="en-GB" sz="1200" dirty="0"/>
          </a:p>
        </p:txBody>
      </p:sp>
      <p:sp>
        <p:nvSpPr>
          <p:cNvPr id="5" name="Rectangle 4"/>
          <p:cNvSpPr/>
          <p:nvPr/>
        </p:nvSpPr>
        <p:spPr>
          <a:xfrm>
            <a:off x="1295402" y="2383865"/>
            <a:ext cx="846406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•	Article 2: Right to life</a:t>
            </a:r>
          </a:p>
          <a:p>
            <a:r>
              <a:rPr lang="en-GB" dirty="0"/>
              <a:t>•	Article 3: Freedom from torture and inhuman or degrading treatment</a:t>
            </a:r>
          </a:p>
          <a:p>
            <a:r>
              <a:rPr lang="en-GB" dirty="0"/>
              <a:t>•	Article 4: Freedom from slavery and forced labour</a:t>
            </a:r>
          </a:p>
          <a:p>
            <a:r>
              <a:rPr lang="en-GB" dirty="0"/>
              <a:t>•	Article 5: Right to liberty and security</a:t>
            </a:r>
          </a:p>
          <a:p>
            <a:r>
              <a:rPr lang="en-GB" dirty="0"/>
              <a:t>•	Article 6: Right to a fair trial</a:t>
            </a:r>
          </a:p>
          <a:p>
            <a:r>
              <a:rPr lang="en-GB" dirty="0"/>
              <a:t>•	Article 7: No punishment without law</a:t>
            </a:r>
          </a:p>
          <a:p>
            <a:r>
              <a:rPr lang="en-GB" dirty="0"/>
              <a:t>•	Article 8: Respect for your private and family life, home and correspondence</a:t>
            </a:r>
          </a:p>
          <a:p>
            <a:r>
              <a:rPr lang="en-GB" dirty="0"/>
              <a:t>•	Article 9: Freedom of thought, belief and religion</a:t>
            </a:r>
          </a:p>
          <a:p>
            <a:r>
              <a:rPr lang="en-GB" dirty="0"/>
              <a:t>•	Article 10: Freedom of expression</a:t>
            </a:r>
          </a:p>
          <a:p>
            <a:r>
              <a:rPr lang="en-GB" dirty="0"/>
              <a:t>•	Article 11: Freedom of assembly and association</a:t>
            </a:r>
          </a:p>
          <a:p>
            <a:r>
              <a:rPr lang="en-GB" dirty="0"/>
              <a:t>•	Article 12: Right to marry and start a family</a:t>
            </a:r>
          </a:p>
          <a:p>
            <a:r>
              <a:rPr lang="en-GB" dirty="0"/>
              <a:t>•	Article 14: Protection from discrimination in respect of these rights and freedoms</a:t>
            </a:r>
          </a:p>
        </p:txBody>
      </p:sp>
    </p:spTree>
    <p:extLst>
      <p:ext uri="{BB962C8B-B14F-4D97-AF65-F5344CB8AC3E}">
        <p14:creationId xmlns:p14="http://schemas.microsoft.com/office/powerpoint/2010/main" val="1370135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Human Rights Act (1998)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Criticisms of the act?</a:t>
            </a:r>
          </a:p>
          <a:p>
            <a:pPr marL="0" indent="0">
              <a:buNone/>
            </a:pPr>
            <a:r>
              <a:rPr lang="en-GB" b="1" dirty="0" smtClean="0"/>
              <a:t>Can you think of any negatives?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It is not entrenched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It has been suggested that it advantages criminals and terrorists</a:t>
            </a:r>
            <a:endParaRPr lang="en-GB" dirty="0" smtClean="0">
              <a:solidFill>
                <a:srgbClr val="0070C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Undermines the armed forces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Journalistic freedom</a:t>
            </a:r>
          </a:p>
          <a:p>
            <a:pPr marL="0" indent="0">
              <a:buNone/>
            </a:pPr>
            <a:r>
              <a:rPr lang="en-GB" b="1" dirty="0" smtClean="0"/>
              <a:t>Is it enough?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                                                           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… </a:t>
            </a:r>
            <a:r>
              <a:rPr lang="en-GB" sz="3500" i="1" dirty="0" smtClean="0">
                <a:solidFill>
                  <a:srgbClr val="0070C0"/>
                </a:solidFill>
              </a:rPr>
              <a:t>Class Discussion</a:t>
            </a:r>
            <a:endParaRPr lang="en-GB" sz="35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97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656492"/>
            <a:ext cx="9601196" cy="1629507"/>
          </a:xfrm>
        </p:spPr>
        <p:txBody>
          <a:bodyPr/>
          <a:lstStyle/>
          <a:p>
            <a:r>
              <a:rPr lang="en-GB" dirty="0" smtClean="0"/>
              <a:t>The Equality Act (2010)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</a:t>
            </a:r>
            <a:r>
              <a:rPr lang="en-GB" dirty="0" smtClean="0"/>
              <a:t>mployers</a:t>
            </a:r>
            <a:endParaRPr lang="en-GB" dirty="0"/>
          </a:p>
          <a:p>
            <a:r>
              <a:rPr lang="en-GB" dirty="0"/>
              <a:t>B</a:t>
            </a:r>
            <a:r>
              <a:rPr lang="en-GB" dirty="0" smtClean="0"/>
              <a:t>usinesses </a:t>
            </a:r>
            <a:r>
              <a:rPr lang="en-GB" dirty="0"/>
              <a:t>and organisations which provide goods or services like banks, shops and utility companies</a:t>
            </a:r>
          </a:p>
          <a:p>
            <a:r>
              <a:rPr lang="en-GB" dirty="0"/>
              <a:t>H</a:t>
            </a:r>
            <a:r>
              <a:rPr lang="en-GB" dirty="0" smtClean="0"/>
              <a:t>ealth </a:t>
            </a:r>
            <a:r>
              <a:rPr lang="en-GB" dirty="0"/>
              <a:t>and care providers like hospitals and care homes</a:t>
            </a:r>
          </a:p>
          <a:p>
            <a:r>
              <a:rPr lang="en-GB" dirty="0"/>
              <a:t>S</a:t>
            </a:r>
            <a:r>
              <a:rPr lang="en-GB" dirty="0" smtClean="0"/>
              <a:t>omeone </a:t>
            </a:r>
            <a:r>
              <a:rPr lang="en-GB" dirty="0"/>
              <a:t>you rent or buy a property from like housing associations and estate agents</a:t>
            </a:r>
          </a:p>
          <a:p>
            <a:r>
              <a:rPr lang="en-GB" dirty="0"/>
              <a:t>S</a:t>
            </a:r>
            <a:r>
              <a:rPr lang="en-GB" dirty="0" smtClean="0"/>
              <a:t>chools</a:t>
            </a:r>
            <a:r>
              <a:rPr lang="en-GB" dirty="0"/>
              <a:t>, colleges and other education providers</a:t>
            </a:r>
          </a:p>
          <a:p>
            <a:r>
              <a:rPr lang="en-GB" dirty="0"/>
              <a:t>T</a:t>
            </a:r>
            <a:r>
              <a:rPr lang="en-GB" dirty="0" smtClean="0"/>
              <a:t>ransport </a:t>
            </a:r>
            <a:r>
              <a:rPr lang="en-GB" dirty="0"/>
              <a:t>services like buses, trains and taxis</a:t>
            </a:r>
          </a:p>
          <a:p>
            <a:r>
              <a:rPr lang="en-GB" dirty="0"/>
              <a:t>P</a:t>
            </a:r>
            <a:r>
              <a:rPr lang="en-GB" dirty="0" smtClean="0"/>
              <a:t>ublic </a:t>
            </a:r>
            <a:r>
              <a:rPr lang="en-GB" dirty="0"/>
              <a:t>bodies like government departments and local authorities.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156675" y="2055166"/>
            <a:ext cx="66040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Protects individuals from discrimination by…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12939" y="5875868"/>
            <a:ext cx="2262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(Citizens Advice,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88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The Equality Act (2010</a:t>
            </a:r>
            <a:r>
              <a:rPr lang="en-GB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Equal Pay Act 1970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Sex Discrimination Act 1975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Race Relations Act 1976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Disability Discrimination Act 1995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Employment Equality (Religion or Belief) Regulations 2003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Employment Equality (Sexual Orientation) Regulations 2003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Employment Equality (Age) Regulations 2006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Equality Act 2006, Part 2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Clr>
                <a:srgbClr val="D9B247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3D3A3B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Equality Act (Sexual Orientation) Regulations 2007</a:t>
            </a:r>
            <a:endParaRPr lang="en-GB" sz="1800" dirty="0">
              <a:solidFill>
                <a:srgbClr val="3D3A3B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370277" y="5731948"/>
            <a:ext cx="32746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</a:rPr>
              <a:t>(Equality and Human Rights Commission, 2019)</a:t>
            </a:r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92553" y="2073329"/>
            <a:ext cx="59396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Combined over 116 pieces of legislation including…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52260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9 Protected Characteristics…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Age</a:t>
            </a:r>
            <a:endParaRPr lang="en-GB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Disability</a:t>
            </a:r>
            <a:endParaRPr lang="en-GB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Gender Reassignment</a:t>
            </a:r>
            <a:endParaRPr lang="en-GB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Marriage </a:t>
            </a:r>
            <a:r>
              <a:rPr lang="en-GB" dirty="0">
                <a:solidFill>
                  <a:srgbClr val="000000"/>
                </a:solidFill>
              </a:rPr>
              <a:t>or </a:t>
            </a:r>
            <a:r>
              <a:rPr lang="en-GB" dirty="0" smtClean="0">
                <a:solidFill>
                  <a:srgbClr val="000000"/>
                </a:solidFill>
              </a:rPr>
              <a:t>Civil </a:t>
            </a:r>
            <a:r>
              <a:rPr lang="en-GB" dirty="0">
                <a:solidFill>
                  <a:srgbClr val="000000"/>
                </a:solidFill>
              </a:rPr>
              <a:t>P</a:t>
            </a:r>
            <a:r>
              <a:rPr lang="en-GB" dirty="0" smtClean="0">
                <a:solidFill>
                  <a:srgbClr val="000000"/>
                </a:solidFill>
              </a:rPr>
              <a:t>artnership</a:t>
            </a:r>
            <a:endParaRPr lang="en-GB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Pregnancy </a:t>
            </a:r>
            <a:r>
              <a:rPr lang="en-GB" dirty="0">
                <a:solidFill>
                  <a:srgbClr val="000000"/>
                </a:solidFill>
              </a:rPr>
              <a:t>and </a:t>
            </a:r>
            <a:r>
              <a:rPr lang="en-GB" dirty="0" smtClean="0">
                <a:solidFill>
                  <a:srgbClr val="000000"/>
                </a:solidFill>
              </a:rPr>
              <a:t>Maternity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Race</a:t>
            </a:r>
            <a:endParaRPr lang="en-GB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Religion </a:t>
            </a:r>
            <a:r>
              <a:rPr lang="en-GB" dirty="0">
                <a:solidFill>
                  <a:srgbClr val="000000"/>
                </a:solidFill>
              </a:rPr>
              <a:t>or belief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Sex</a:t>
            </a:r>
            <a:endParaRPr lang="en-GB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</a:rPr>
              <a:t>Sexual Orientation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060375" y="5775437"/>
            <a:ext cx="3131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(Citizens Advice, 2019)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7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Equality Act (2010)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4503" y="2412146"/>
            <a:ext cx="6093436" cy="378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18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Equality Act (2010)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Act not only protects individuals from </a:t>
            </a:r>
            <a:r>
              <a:rPr lang="en-GB" dirty="0" smtClean="0">
                <a:solidFill>
                  <a:srgbClr val="0070C0"/>
                </a:solidFill>
              </a:rPr>
              <a:t>Direct Discrimination </a:t>
            </a:r>
            <a:r>
              <a:rPr lang="en-GB" dirty="0" smtClean="0"/>
              <a:t>but also…</a:t>
            </a:r>
          </a:p>
          <a:p>
            <a:r>
              <a:rPr lang="en-GB" dirty="0" smtClean="0"/>
              <a:t>Indirect Discrimination- </a:t>
            </a:r>
            <a:r>
              <a:rPr lang="en-GB" sz="1600" dirty="0" smtClean="0"/>
              <a:t>discriminatory criteria (</a:t>
            </a:r>
            <a:r>
              <a:rPr lang="en-GB" sz="1600" dirty="0" err="1" smtClean="0"/>
              <a:t>eg</a:t>
            </a:r>
            <a:r>
              <a:rPr lang="en-GB" sz="1600" dirty="0" smtClean="0"/>
              <a:t> paying in instalments only if you are working)</a:t>
            </a:r>
          </a:p>
          <a:p>
            <a:r>
              <a:rPr lang="en-GB" dirty="0" smtClean="0"/>
              <a:t>Harassment- </a:t>
            </a:r>
            <a:r>
              <a:rPr lang="en-GB" sz="1600" dirty="0" smtClean="0"/>
              <a:t>experiencing behaviour that makes you feel intimidated </a:t>
            </a:r>
          </a:p>
          <a:p>
            <a:r>
              <a:rPr lang="en-GB" dirty="0" smtClean="0"/>
              <a:t>Victimisation-</a:t>
            </a:r>
            <a:r>
              <a:rPr lang="en-GB" sz="1600" dirty="0" smtClean="0"/>
              <a:t> unfair treatment as a result of making a complaint or giving evidence for another who is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828431" y="5506536"/>
            <a:ext cx="5150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https://www.youtube.com/watch?v=bP0hLsRKnP8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7653" y="4730934"/>
            <a:ext cx="7937680" cy="64013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074031" y="5527376"/>
            <a:ext cx="2313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AgeUK</a:t>
            </a:r>
            <a:r>
              <a:rPr lang="en-GB" dirty="0" smtClean="0"/>
              <a:t>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79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Care Act (2014)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439701"/>
            <a:ext cx="9601196" cy="331893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Came into effect in 2015</a:t>
            </a:r>
          </a:p>
          <a:p>
            <a:r>
              <a:rPr lang="en-GB" dirty="0" smtClean="0"/>
              <a:t>Said to be the most significant reform of H&amp;SC in more than 60 years</a:t>
            </a:r>
          </a:p>
          <a:p>
            <a:r>
              <a:rPr lang="en-GB" dirty="0" smtClean="0"/>
              <a:t>Changed the way support is arranged- integrated care, support and health services</a:t>
            </a:r>
          </a:p>
          <a:p>
            <a:r>
              <a:rPr lang="en-GB" dirty="0" smtClean="0"/>
              <a:t>Aimed to give greater control and influence to service user- </a:t>
            </a:r>
            <a:r>
              <a:rPr lang="en-GB" dirty="0" smtClean="0">
                <a:solidFill>
                  <a:srgbClr val="0070C0"/>
                </a:solidFill>
              </a:rPr>
              <a:t>Personalisation</a:t>
            </a:r>
            <a:r>
              <a:rPr lang="en-GB" dirty="0" smtClean="0"/>
              <a:t>-</a:t>
            </a:r>
          </a:p>
          <a:p>
            <a:r>
              <a:rPr lang="en-GB" dirty="0" smtClean="0"/>
              <a:t>New rights for carers (</a:t>
            </a:r>
            <a:r>
              <a:rPr lang="en-GB" dirty="0" smtClean="0">
                <a:solidFill>
                  <a:srgbClr val="0070C0"/>
                </a:solidFill>
              </a:rPr>
              <a:t>assessments</a:t>
            </a:r>
            <a:r>
              <a:rPr lang="en-GB" dirty="0" smtClean="0"/>
              <a:t>)</a:t>
            </a:r>
          </a:p>
          <a:p>
            <a:r>
              <a:rPr lang="en-GB" dirty="0" smtClean="0"/>
              <a:t>Emphasis on not only protection but prevention</a:t>
            </a:r>
          </a:p>
          <a:p>
            <a:r>
              <a:rPr lang="en-GB" dirty="0" smtClean="0"/>
              <a:t>Promotion of </a:t>
            </a:r>
            <a:r>
              <a:rPr lang="en-GB" dirty="0" smtClean="0">
                <a:solidFill>
                  <a:srgbClr val="0070C0"/>
                </a:solidFill>
              </a:rPr>
              <a:t>advocacy</a:t>
            </a:r>
            <a:r>
              <a:rPr lang="en-GB" dirty="0" smtClean="0"/>
              <a:t> when dealing with H&amp;SC professionals</a:t>
            </a:r>
          </a:p>
          <a:p>
            <a:r>
              <a:rPr lang="en-GB" dirty="0" smtClean="0"/>
              <a:t>Greater regulation and harsher penalties for sub-standard H&amp;SC providers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917723" y="5912339"/>
            <a:ext cx="15552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(PeopleFirst, no date)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84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Key Principles of the Care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You know best</a:t>
            </a:r>
          </a:p>
          <a:p>
            <a:r>
              <a:rPr lang="en-GB" dirty="0"/>
              <a:t>Your views, wishes, feelings and beliefs should always be considered</a:t>
            </a:r>
          </a:p>
          <a:p>
            <a:r>
              <a:rPr lang="en-GB" dirty="0"/>
              <a:t>The main aim of professionals should be on your well-being, on reducing your need for care and support, and on reducing the likelihood that you will need care and support in the future</a:t>
            </a:r>
          </a:p>
          <a:p>
            <a:r>
              <a:rPr lang="en-GB" dirty="0"/>
              <a:t>Any decisions made should take into account all relevant circumstances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Any decisions should be made with your involvement</a:t>
            </a:r>
          </a:p>
          <a:p>
            <a:r>
              <a:rPr lang="en-GB" dirty="0"/>
              <a:t>Your well-being should be balanced with that of any involved family and friends</a:t>
            </a:r>
          </a:p>
          <a:p>
            <a:r>
              <a:rPr lang="en-GB" dirty="0"/>
              <a:t>Professionals should always work to protect you and other people from abuse and neglect</a:t>
            </a:r>
          </a:p>
          <a:p>
            <a:r>
              <a:rPr lang="en-GB" dirty="0"/>
              <a:t>Professionals should ensure that any actions taken to support protect you affect your rights and freedom as little as possible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933354" y="5731948"/>
            <a:ext cx="26572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PeopleFirst</a:t>
            </a:r>
            <a:r>
              <a:rPr lang="en-GB" sz="1200" dirty="0" smtClean="0"/>
              <a:t>, no date)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4493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Mental Capacity Act (2005)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Applies in England and Wales</a:t>
            </a:r>
          </a:p>
          <a:p>
            <a:pPr marL="0" indent="0">
              <a:buNone/>
            </a:pPr>
            <a:r>
              <a:rPr lang="en-GB" b="1" dirty="0" smtClean="0"/>
              <a:t>Aims </a:t>
            </a:r>
            <a:r>
              <a:rPr lang="en-GB" b="1" dirty="0"/>
              <a:t> to promote and safeguard decision-making within a legal </a:t>
            </a:r>
            <a:r>
              <a:rPr lang="en-GB" b="1" dirty="0" smtClean="0"/>
              <a:t>framework…</a:t>
            </a:r>
          </a:p>
          <a:p>
            <a:r>
              <a:rPr lang="en-GB" dirty="0"/>
              <a:t>E</a:t>
            </a:r>
            <a:r>
              <a:rPr lang="en-GB" dirty="0" smtClean="0"/>
              <a:t>mpowering </a:t>
            </a:r>
            <a:r>
              <a:rPr lang="en-GB" dirty="0"/>
              <a:t>people to make decisions for themselves wherever possible, and </a:t>
            </a:r>
            <a:r>
              <a:rPr lang="en-GB" dirty="0" smtClean="0"/>
              <a:t> </a:t>
            </a:r>
            <a:r>
              <a:rPr lang="en-GB" dirty="0"/>
              <a:t>protecting people who lack capacity by providing a flexible framework that places individuals at the heart of the decision-making </a:t>
            </a:r>
            <a:r>
              <a:rPr lang="en-GB" dirty="0" smtClean="0"/>
              <a:t>process</a:t>
            </a:r>
          </a:p>
          <a:p>
            <a:r>
              <a:rPr lang="en-GB" dirty="0" smtClean="0"/>
              <a:t>Allows people to plan ahead to for time that they may lack capacity</a:t>
            </a:r>
          </a:p>
          <a:p>
            <a:r>
              <a:rPr lang="en-GB" dirty="0"/>
              <a:t>D</a:t>
            </a:r>
            <a:r>
              <a:rPr lang="en-GB" dirty="0" smtClean="0"/>
              <a:t>esigned </a:t>
            </a:r>
            <a:r>
              <a:rPr lang="en-GB" dirty="0"/>
              <a:t>to protect and restore power to those vulnerable people who lack capacity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386647" y="5869802"/>
            <a:ext cx="21023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(SCIE,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7853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Mental Capacity Act (2005)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247" y="2236800"/>
            <a:ext cx="9601196" cy="3318936"/>
          </a:xfrm>
        </p:spPr>
        <p:txBody>
          <a:bodyPr>
            <a:normAutofit/>
          </a:bodyPr>
          <a:lstStyle/>
          <a:p>
            <a:endParaRPr lang="en-GB" b="1" dirty="0" smtClean="0"/>
          </a:p>
          <a:p>
            <a:r>
              <a:rPr lang="en-GB" b="1" dirty="0" smtClean="0"/>
              <a:t>1. A presumption of capacity- </a:t>
            </a:r>
            <a:r>
              <a:rPr lang="en-GB" sz="2000" dirty="0" smtClean="0"/>
              <a:t>It cannot be assumed </a:t>
            </a:r>
            <a:r>
              <a:rPr lang="en-GB" sz="2000" dirty="0"/>
              <a:t>that someone cannot make a decision for themselves just because </a:t>
            </a:r>
            <a:r>
              <a:rPr lang="en-GB" sz="2000" dirty="0" smtClean="0"/>
              <a:t>they </a:t>
            </a:r>
            <a:r>
              <a:rPr lang="en-GB" sz="2000" dirty="0"/>
              <a:t>have a particular medical condition or disability</a:t>
            </a:r>
            <a:r>
              <a:rPr lang="en-GB" sz="2000" dirty="0" smtClean="0"/>
              <a:t>.</a:t>
            </a:r>
          </a:p>
          <a:p>
            <a:endParaRPr lang="en-GB" sz="2000" b="1" dirty="0" smtClean="0"/>
          </a:p>
          <a:p>
            <a:r>
              <a:rPr lang="en-GB" b="1" dirty="0" smtClean="0"/>
              <a:t>2.</a:t>
            </a:r>
            <a:r>
              <a:rPr lang="en-GB" b="1" dirty="0"/>
              <a:t> Individuals being supported to make their own </a:t>
            </a:r>
            <a:r>
              <a:rPr lang="en-GB" b="1" dirty="0" smtClean="0"/>
              <a:t>decisions- </a:t>
            </a:r>
            <a:r>
              <a:rPr lang="en-GB" sz="2000" dirty="0" smtClean="0"/>
              <a:t>Every effort must be made to encourage and support people to make decisions for themselves. If lack of capacity is established, </a:t>
            </a:r>
            <a:r>
              <a:rPr lang="en-GB" sz="2000" dirty="0"/>
              <a:t> it is still important that </a:t>
            </a:r>
            <a:r>
              <a:rPr lang="en-GB" sz="2000" dirty="0" smtClean="0"/>
              <a:t>the </a:t>
            </a:r>
            <a:r>
              <a:rPr lang="en-GB" sz="2000" dirty="0"/>
              <a:t>person </a:t>
            </a:r>
            <a:r>
              <a:rPr lang="en-GB" sz="2000" dirty="0" smtClean="0"/>
              <a:t>is involved as </a:t>
            </a:r>
            <a:r>
              <a:rPr lang="en-GB" sz="2000" dirty="0"/>
              <a:t>far as possible in making decisions</a:t>
            </a:r>
          </a:p>
          <a:p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10386647" y="5869802"/>
            <a:ext cx="21023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(SCIE, 2016)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1154725" y="2052134"/>
            <a:ext cx="67700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The Act is underpinned by five main principles…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5842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Mental Capacity Act (2005)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247" y="2236800"/>
            <a:ext cx="9601196" cy="3318936"/>
          </a:xfrm>
        </p:spPr>
        <p:txBody>
          <a:bodyPr>
            <a:normAutofit fontScale="92500"/>
          </a:bodyPr>
          <a:lstStyle/>
          <a:p>
            <a:endParaRPr lang="en-GB" b="1" dirty="0" smtClean="0"/>
          </a:p>
          <a:p>
            <a:r>
              <a:rPr lang="en-GB" b="1" dirty="0" smtClean="0"/>
              <a:t>3. Unwise decisions-</a:t>
            </a:r>
            <a:r>
              <a:rPr lang="en-GB" sz="2000" b="1" dirty="0" smtClean="0"/>
              <a:t> </a:t>
            </a:r>
            <a:r>
              <a:rPr lang="en-GB" sz="2000" dirty="0" smtClean="0"/>
              <a:t>It cannot be assumed that a decision some may regard as unwise or eccentric means that a person lacks capacity. Values, beliefs and preferences differ widely</a:t>
            </a:r>
          </a:p>
          <a:p>
            <a:r>
              <a:rPr lang="en-GB" b="1" dirty="0" smtClean="0"/>
              <a:t>4. Best interests- </a:t>
            </a:r>
            <a:r>
              <a:rPr lang="en-GB" sz="2000" dirty="0"/>
              <a:t>Anything done for or on behalf of a person who lacks mental capacity must be done in their best </a:t>
            </a:r>
            <a:r>
              <a:rPr lang="en-GB" sz="2000" dirty="0" smtClean="0"/>
              <a:t>interests</a:t>
            </a:r>
          </a:p>
          <a:p>
            <a:r>
              <a:rPr lang="en-GB" b="1" dirty="0" smtClean="0"/>
              <a:t>5. Less restrictive option-</a:t>
            </a:r>
            <a:r>
              <a:rPr lang="en-GB" dirty="0"/>
              <a:t> </a:t>
            </a:r>
            <a:r>
              <a:rPr lang="en-GB" dirty="0"/>
              <a:t>D</a:t>
            </a:r>
            <a:r>
              <a:rPr lang="en-GB" dirty="0" smtClean="0"/>
              <a:t>ecide </a:t>
            </a:r>
            <a:r>
              <a:rPr lang="en-GB" dirty="0"/>
              <a:t>or act in a way that would interfere less with the person’s rights and freedoms of action, or whether there is a need to decide or act at all. </a:t>
            </a:r>
            <a:r>
              <a:rPr lang="en-GB" dirty="0"/>
              <a:t>I</a:t>
            </a:r>
            <a:r>
              <a:rPr lang="en-GB" dirty="0" smtClean="0"/>
              <a:t>nterventions </a:t>
            </a:r>
            <a:r>
              <a:rPr lang="en-GB" dirty="0"/>
              <a:t>should be weighed up in the particular circumstances of the case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0386647" y="5869802"/>
            <a:ext cx="21023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(SCIE, 2016)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1154725" y="2052134"/>
            <a:ext cx="67700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The Act is underpinned by five main principles…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6067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Mental Capacity Act (2005)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2554" y="2556931"/>
            <a:ext cx="9904043" cy="3523437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Over two million people in England and Wales are thought to lack capacity</a:t>
            </a:r>
          </a:p>
          <a:p>
            <a:r>
              <a:rPr lang="en-GB" dirty="0" smtClean="0"/>
              <a:t>They are cared for by around six million H&amp;SC workers and unpaid carers</a:t>
            </a:r>
          </a:p>
          <a:p>
            <a:pPr marL="0" indent="0">
              <a:buNone/>
            </a:pPr>
            <a:r>
              <a:rPr lang="en-GB" b="1" dirty="0" smtClean="0"/>
              <a:t>Lack of mental capacity could be due to…</a:t>
            </a:r>
          </a:p>
          <a:p>
            <a:r>
              <a:rPr lang="en-GB" dirty="0"/>
              <a:t>a stroke or brain injury</a:t>
            </a:r>
          </a:p>
          <a:p>
            <a:r>
              <a:rPr lang="en-GB" dirty="0"/>
              <a:t>a mental health problem</a:t>
            </a:r>
          </a:p>
          <a:p>
            <a:r>
              <a:rPr lang="en-GB" dirty="0"/>
              <a:t>dementia</a:t>
            </a:r>
          </a:p>
          <a:p>
            <a:r>
              <a:rPr lang="en-GB" dirty="0"/>
              <a:t>a learning disability</a:t>
            </a:r>
          </a:p>
          <a:p>
            <a:r>
              <a:rPr lang="en-GB" dirty="0" smtClean="0"/>
              <a:t>confusion, drowsiness or unconsciousness because of an illness of the treatment for it</a:t>
            </a:r>
          </a:p>
          <a:p>
            <a:r>
              <a:rPr lang="en-GB" dirty="0" smtClean="0"/>
              <a:t>substance misuse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347570" y="5941868"/>
            <a:ext cx="21023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(SCIE,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7737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Social Services and Well-being (Wales) Act 2014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D9B247"/>
              </a:buClr>
            </a:pPr>
            <a:r>
              <a:rPr lang="en-GB" dirty="0" smtClean="0"/>
              <a:t>Came into force in April 2016 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(similar to the Care Act, 2014</a:t>
            </a:r>
            <a:r>
              <a:rPr lang="en-GB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)</a:t>
            </a:r>
          </a:p>
          <a:p>
            <a:pPr lvl="0">
              <a:buClr>
                <a:srgbClr val="D9B247"/>
              </a:buClr>
            </a:pPr>
            <a:r>
              <a:rPr lang="en-GB" dirty="0"/>
              <a:t> </a:t>
            </a:r>
            <a:r>
              <a:rPr lang="en-GB" dirty="0" smtClean="0"/>
              <a:t>Provides </a:t>
            </a:r>
            <a:r>
              <a:rPr lang="en-GB" dirty="0"/>
              <a:t>the legal framework for improving the </a:t>
            </a:r>
            <a:r>
              <a:rPr lang="en-GB" dirty="0">
                <a:solidFill>
                  <a:srgbClr val="0070C0"/>
                </a:solidFill>
              </a:rPr>
              <a:t>well-being</a:t>
            </a:r>
            <a:r>
              <a:rPr lang="en-GB" dirty="0"/>
              <a:t> of people who need care and support, and carers who need </a:t>
            </a:r>
            <a:r>
              <a:rPr lang="en-GB" dirty="0" smtClean="0"/>
              <a:t>support</a:t>
            </a:r>
          </a:p>
          <a:p>
            <a:r>
              <a:rPr lang="en-GB" dirty="0" smtClean="0"/>
              <a:t>Aimed to transform social services in Wales</a:t>
            </a:r>
          </a:p>
          <a:p>
            <a:r>
              <a:rPr lang="en-GB" dirty="0" smtClean="0"/>
              <a:t>Promotes the integration and partnership working of Local authorities and Health Boards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5569" y="522347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>
                <a:hlinkClick r:id="rId2"/>
              </a:rPr>
              <a:t>https://gov.wales/sites/default/files/publications/2019-05/social-services-and-well-being-wales-act-2014-the-essentials.pdf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Act is </a:t>
            </a:r>
            <a:r>
              <a:rPr lang="en-GB" dirty="0" smtClean="0"/>
              <a:t>Built </a:t>
            </a:r>
            <a:r>
              <a:rPr lang="en-GB" dirty="0"/>
              <a:t>upon </a:t>
            </a:r>
            <a:r>
              <a:rPr lang="en-GB" dirty="0" smtClean="0"/>
              <a:t>Four Principal </a:t>
            </a:r>
            <a:r>
              <a:rPr lang="en-GB" dirty="0"/>
              <a:t>and </a:t>
            </a:r>
            <a:r>
              <a:rPr lang="en-GB" dirty="0" smtClean="0"/>
              <a:t>Interlinking Themes</a:t>
            </a:r>
            <a:r>
              <a:rPr lang="en-GB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People </a:t>
            </a:r>
            <a:r>
              <a:rPr lang="en-GB" dirty="0"/>
              <a:t>– putting an individual and their needs at the centre of their care, and giving them a voice in, and greater control over, reaching the personal outcomes that help them achieve well-being</a:t>
            </a:r>
          </a:p>
          <a:p>
            <a:r>
              <a:rPr lang="en-GB" b="1" dirty="0"/>
              <a:t>Well-being</a:t>
            </a:r>
            <a:r>
              <a:rPr lang="en-GB" dirty="0"/>
              <a:t> – supporting people to achieve their own well-being and measuring the success of this support</a:t>
            </a:r>
          </a:p>
          <a:p>
            <a:r>
              <a:rPr lang="en-GB" b="1" dirty="0"/>
              <a:t>Earlier intervention</a:t>
            </a:r>
            <a:r>
              <a:rPr lang="en-GB" dirty="0"/>
              <a:t> – promoting the use of preventative approaches within the community to address people’s needs before they become critical</a:t>
            </a:r>
          </a:p>
          <a:p>
            <a:r>
              <a:rPr lang="en-GB" b="1" dirty="0"/>
              <a:t>Collaboration </a:t>
            </a:r>
            <a:r>
              <a:rPr lang="en-GB" dirty="0"/>
              <a:t>– stronger partnership working across all organisations better support people in achieving positive outcomes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22523" y="5737368"/>
            <a:ext cx="23680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(WLGA,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32492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 rotWithShape="1">
          <a:blip r:embed="rId2"/>
          <a:srcRect l="20994" t="33228" r="62191" b="13528"/>
          <a:stretch/>
        </p:blipFill>
        <p:spPr bwMode="auto">
          <a:xfrm>
            <a:off x="2910180" y="527806"/>
            <a:ext cx="6030620" cy="55134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1090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124" y="1253065"/>
            <a:ext cx="10615245" cy="1303867"/>
          </a:xfrm>
        </p:spPr>
        <p:txBody>
          <a:bodyPr>
            <a:normAutofit fontScale="90000"/>
          </a:bodyPr>
          <a:lstStyle/>
          <a:p>
            <a:r>
              <a:rPr lang="en-GB" dirty="0"/>
              <a:t>The Well-being of Future Generations (Wales)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Act 2015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Aims to create a secure sustainable future for Wales</a:t>
            </a:r>
          </a:p>
          <a:p>
            <a:r>
              <a:rPr lang="en-GB" dirty="0" smtClean="0"/>
              <a:t>Requires 44 public bodies in Wales to create and implement well-being objectives designed to work towards achieving the goals of the act</a:t>
            </a:r>
          </a:p>
          <a:p>
            <a:r>
              <a:rPr lang="en-GB" dirty="0" smtClean="0"/>
              <a:t>The objectives must be published in a statement and an annual report must also be published to show progress</a:t>
            </a:r>
          </a:p>
          <a:p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254760" y="5658338"/>
            <a:ext cx="15474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(WCVA, 2019)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96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Bodies Governed by the Act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0532" t="26000" r="4316" b="32276"/>
          <a:stretch/>
        </p:blipFill>
        <p:spPr>
          <a:xfrm>
            <a:off x="2904388" y="2590799"/>
            <a:ext cx="6195656" cy="3468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09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Service Boards (PSBs)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0106" t="28896" r="997" b="37820"/>
          <a:stretch/>
        </p:blipFill>
        <p:spPr>
          <a:xfrm>
            <a:off x="2939323" y="4048368"/>
            <a:ext cx="5850496" cy="22742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67692" y="2500923"/>
            <a:ext cx="98473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Formed by the Act to improve </a:t>
            </a:r>
            <a:r>
              <a:rPr lang="en-GB" dirty="0"/>
              <a:t>the economic, social, environmental and cultural well-being in its local area by strengthening joint working across all public services in Wales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</a:t>
            </a:r>
            <a:r>
              <a:rPr lang="en-GB" dirty="0" smtClean="0"/>
              <a:t>ost </a:t>
            </a:r>
            <a:r>
              <a:rPr lang="en-GB" dirty="0"/>
              <a:t>of these work on a local authority footprint, although several are working together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PSBs must include </a:t>
            </a:r>
            <a:r>
              <a:rPr lang="en-GB" dirty="0" smtClean="0"/>
              <a:t>the LA’s, </a:t>
            </a:r>
            <a:r>
              <a:rPr lang="en-GB" dirty="0"/>
              <a:t>Natural Resources Wales, Health Boards and Fire Services - and additional 'invited participants' including; Welsh Ministers, Chief </a:t>
            </a:r>
            <a:r>
              <a:rPr lang="en-GB" dirty="0" smtClean="0"/>
              <a:t>Constables and relevant voluntary organisations.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0402277" y="5889339"/>
            <a:ext cx="17897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(WCVA,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7766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7 goals 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614" y="1547446"/>
            <a:ext cx="4768704" cy="442350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3360614" y="765908"/>
            <a:ext cx="5352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Seven Well-being goals</a:t>
            </a:r>
            <a:endParaRPr lang="en-GB" sz="3600" b="1" dirty="0"/>
          </a:p>
        </p:txBody>
      </p:sp>
      <p:sp>
        <p:nvSpPr>
          <p:cNvPr id="4" name="Rectangle 3"/>
          <p:cNvSpPr/>
          <p:nvPr/>
        </p:nvSpPr>
        <p:spPr>
          <a:xfrm>
            <a:off x="9597293" y="4749016"/>
            <a:ext cx="164123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https://www.wcva.org.uk/media/5636168/the_goals_of_the_wellbeing_of_future_generations__wales__act_2015.pdf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7433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 5 Ways Of Working (1)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524" y="616390"/>
            <a:ext cx="6752491" cy="56095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10316308" y="5017111"/>
            <a:ext cx="131298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https://www.wcva.org.uk/media/6390587/5_ways_of_working_factsheets_-_english.pdf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5751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7262" y="625231"/>
            <a:ext cx="1043353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References</a:t>
            </a:r>
          </a:p>
          <a:p>
            <a:r>
              <a:rPr lang="en-GB" dirty="0" err="1" smtClean="0"/>
              <a:t>AgeUK</a:t>
            </a:r>
            <a:r>
              <a:rPr lang="en-GB" dirty="0" smtClean="0"/>
              <a:t>. (2019) </a:t>
            </a:r>
            <a:r>
              <a:rPr lang="en-GB" i="1" dirty="0" smtClean="0"/>
              <a:t>The Equality Act. </a:t>
            </a:r>
            <a:r>
              <a:rPr lang="en-GB" dirty="0" smtClean="0"/>
              <a:t>Available at: </a:t>
            </a:r>
            <a:r>
              <a:rPr lang="en-GB" dirty="0">
                <a:hlinkClick r:id="rId2"/>
              </a:rPr>
              <a:t>https://www.ageuk.org.uk/information-advice/work-learning/discrimination-rights/the-equality-act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(Accessed: 13 November 2019).</a:t>
            </a:r>
          </a:p>
          <a:p>
            <a:r>
              <a:rPr lang="en-GB" dirty="0" smtClean="0"/>
              <a:t>Citizens Advice. </a:t>
            </a:r>
            <a:r>
              <a:rPr lang="en-GB" dirty="0"/>
              <a:t>(2019) </a:t>
            </a:r>
            <a:r>
              <a:rPr lang="en-GB" i="1" dirty="0"/>
              <a:t>Equality Act 2010 - </a:t>
            </a:r>
            <a:r>
              <a:rPr lang="en-GB" i="1" dirty="0" smtClean="0"/>
              <a:t>Discrimination </a:t>
            </a:r>
            <a:r>
              <a:rPr lang="en-GB" i="1" dirty="0"/>
              <a:t>and your </a:t>
            </a:r>
            <a:r>
              <a:rPr lang="en-GB" i="1" dirty="0" smtClean="0"/>
              <a:t>Rights</a:t>
            </a:r>
            <a:r>
              <a:rPr lang="en-GB" dirty="0" smtClean="0"/>
              <a:t>. Available at: </a:t>
            </a:r>
            <a:r>
              <a:rPr lang="en-GB" dirty="0">
                <a:hlinkClick r:id="rId3"/>
              </a:rPr>
              <a:t>https://www.citizensadvice.org.uk/law-and-courts/discrimination/about-discrimination/equality-act-2010-discrimination-and-your-rights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(Accessed: 13 November 2019).</a:t>
            </a:r>
            <a:endParaRPr lang="en-GB" i="1" dirty="0" smtClean="0"/>
          </a:p>
          <a:p>
            <a:r>
              <a:rPr lang="en-GB" dirty="0"/>
              <a:t>Equality and Human Rights </a:t>
            </a:r>
            <a:r>
              <a:rPr lang="en-GB" dirty="0" smtClean="0"/>
              <a:t>Commission. (2018) </a:t>
            </a:r>
            <a:r>
              <a:rPr lang="en-GB" i="1" dirty="0" smtClean="0"/>
              <a:t>The Human Rights Act: What Human Rights are Covered by the Act? </a:t>
            </a:r>
            <a:r>
              <a:rPr lang="en-GB" dirty="0" smtClean="0"/>
              <a:t>Available at: 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www.equalityhumanrights.com/en/human-rights/human-rights-act</a:t>
            </a:r>
            <a:r>
              <a:rPr lang="en-GB" dirty="0" smtClean="0"/>
              <a:t> (Accessed: 13 November 2019).</a:t>
            </a:r>
          </a:p>
          <a:p>
            <a:r>
              <a:rPr lang="en-GB" dirty="0"/>
              <a:t>Equality and Human Rights Commission. (</a:t>
            </a:r>
            <a:r>
              <a:rPr lang="en-GB" dirty="0" smtClean="0"/>
              <a:t>2018) </a:t>
            </a:r>
            <a:r>
              <a:rPr lang="en-GB" i="1" dirty="0" smtClean="0"/>
              <a:t>What is the Equality Act? </a:t>
            </a:r>
            <a:r>
              <a:rPr lang="en-GB" dirty="0" smtClean="0"/>
              <a:t>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www.equalityhumanrights.com/en/equality-act-2010/what-equality-act</a:t>
            </a:r>
            <a:r>
              <a:rPr lang="en-GB" dirty="0" smtClean="0"/>
              <a:t> (Accessed: 13 November 2019).</a:t>
            </a:r>
          </a:p>
          <a:p>
            <a:r>
              <a:rPr lang="en-GB" dirty="0" err="1" smtClean="0"/>
              <a:t>PeopleFirst</a:t>
            </a:r>
            <a:r>
              <a:rPr lang="en-GB" dirty="0"/>
              <a:t>.</a:t>
            </a:r>
            <a:r>
              <a:rPr lang="en-GB" dirty="0" smtClean="0"/>
              <a:t> (no date) </a:t>
            </a:r>
            <a:r>
              <a:rPr lang="en-GB" i="1" dirty="0"/>
              <a:t>The Care Act - an </a:t>
            </a:r>
            <a:r>
              <a:rPr lang="en-GB" i="1" dirty="0" smtClean="0"/>
              <a:t>Overview. </a:t>
            </a:r>
            <a:r>
              <a:rPr lang="en-GB" dirty="0" smtClean="0"/>
              <a:t>Available at: </a:t>
            </a:r>
            <a:r>
              <a:rPr lang="en-GB" dirty="0">
                <a:hlinkClick r:id="rId6"/>
              </a:rPr>
              <a:t>https://www.peoplefirstinfo.org.uk/money-and-legal/care-act-2014/the-care-act-an-overview</a:t>
            </a:r>
            <a:r>
              <a:rPr lang="en-GB" dirty="0" smtClean="0">
                <a:hlinkClick r:id="rId6"/>
              </a:rPr>
              <a:t>/</a:t>
            </a:r>
            <a:r>
              <a:rPr lang="en-GB" dirty="0" smtClean="0"/>
              <a:t> (Accessed: 14 November 2019).</a:t>
            </a:r>
          </a:p>
          <a:p>
            <a:r>
              <a:rPr lang="en-GB" dirty="0" smtClean="0"/>
              <a:t>SCIE. (2016) </a:t>
            </a:r>
            <a:r>
              <a:rPr lang="en-GB" i="1" dirty="0"/>
              <a:t>Mental Capacity Act 2005 at a </a:t>
            </a:r>
            <a:r>
              <a:rPr lang="en-GB" i="1" dirty="0" smtClean="0"/>
              <a:t>Glance. </a:t>
            </a:r>
            <a:r>
              <a:rPr lang="en-GB" dirty="0" smtClean="0"/>
              <a:t>Available at: </a:t>
            </a:r>
            <a:r>
              <a:rPr lang="en-GB" dirty="0">
                <a:hlinkClick r:id="rId7"/>
              </a:rPr>
              <a:t>https://</a:t>
            </a:r>
            <a:r>
              <a:rPr lang="en-GB" dirty="0" smtClean="0">
                <a:hlinkClick r:id="rId7"/>
              </a:rPr>
              <a:t>www.scie.org.uk/mca/introduction/mental-capacity-act-2005-at-a-glance</a:t>
            </a:r>
            <a:r>
              <a:rPr lang="en-GB" dirty="0" smtClean="0"/>
              <a:t> (Accessed: 14 November 2019).</a:t>
            </a:r>
          </a:p>
          <a:p>
            <a:r>
              <a:rPr lang="en-GB" dirty="0" smtClean="0"/>
              <a:t>WCVA. (2019) </a:t>
            </a:r>
            <a:r>
              <a:rPr lang="en-GB" i="1" dirty="0"/>
              <a:t>The Well-being of Future Generations (Wales) Act - All You Need To </a:t>
            </a:r>
            <a:r>
              <a:rPr lang="en-GB" i="1" dirty="0" smtClean="0"/>
              <a:t>Know </a:t>
            </a:r>
            <a:r>
              <a:rPr lang="en-GB" dirty="0" smtClean="0"/>
              <a:t>Available at: </a:t>
            </a:r>
            <a:r>
              <a:rPr lang="en-GB" dirty="0">
                <a:hlinkClick r:id="rId8"/>
              </a:rPr>
              <a:t>https://www.wcva.org.uk/what-we-do/the-future-generations-(wales)-</a:t>
            </a:r>
            <a:r>
              <a:rPr lang="en-GB" dirty="0" smtClean="0">
                <a:hlinkClick r:id="rId8"/>
              </a:rPr>
              <a:t>act-all-you-need-to-know</a:t>
            </a:r>
            <a:r>
              <a:rPr lang="en-GB" dirty="0" smtClean="0"/>
              <a:t> (Accessed: 14 November 2019).</a:t>
            </a:r>
          </a:p>
          <a:p>
            <a:r>
              <a:rPr lang="en-GB" dirty="0" smtClean="0"/>
              <a:t>WLGA. (2014)</a:t>
            </a:r>
            <a:r>
              <a:rPr lang="en-GB" dirty="0"/>
              <a:t> </a:t>
            </a:r>
            <a:r>
              <a:rPr lang="en-GB" i="1" dirty="0"/>
              <a:t>Social Services and Well-being (Wales) Act </a:t>
            </a:r>
            <a:r>
              <a:rPr lang="en-GB" i="1" dirty="0" smtClean="0"/>
              <a:t>2014. </a:t>
            </a:r>
            <a:r>
              <a:rPr lang="en-GB" dirty="0" smtClean="0"/>
              <a:t>Available at: </a:t>
            </a:r>
            <a:r>
              <a:rPr lang="en-GB" dirty="0">
                <a:hlinkClick r:id="rId9"/>
              </a:rPr>
              <a:t>https://</a:t>
            </a:r>
            <a:r>
              <a:rPr lang="en-GB" dirty="0" smtClean="0">
                <a:hlinkClick r:id="rId9"/>
              </a:rPr>
              <a:t>www.wlga.wales/social-services-and-well-being-wales-act-2014</a:t>
            </a:r>
            <a:r>
              <a:rPr lang="en-GB" dirty="0" smtClean="0"/>
              <a:t> (Accessed: 14 November 2019).</a:t>
            </a:r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3115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549</TotalTime>
  <Words>1374</Words>
  <Application>Microsoft Office PowerPoint</Application>
  <PresentationFormat>Widescreen</PresentationFormat>
  <Paragraphs>161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Garamond</vt:lpstr>
      <vt:lpstr>Symbol</vt:lpstr>
      <vt:lpstr>Times New Roman</vt:lpstr>
      <vt:lpstr>Organic</vt:lpstr>
      <vt:lpstr>Current Legislation that Protects those ‘At Risk’</vt:lpstr>
      <vt:lpstr>The Human Rights Act (1998)</vt:lpstr>
      <vt:lpstr>The Human Rights Act (1998)</vt:lpstr>
      <vt:lpstr>The Human Rights Act (1998)</vt:lpstr>
      <vt:lpstr>The Equality Act (2010)</vt:lpstr>
      <vt:lpstr>The Equality Act (2010)</vt:lpstr>
      <vt:lpstr>9 Protected Characteristics…</vt:lpstr>
      <vt:lpstr>The Equality Act (2010)</vt:lpstr>
      <vt:lpstr>The Equality Act (2010)</vt:lpstr>
      <vt:lpstr>The Care Act (2014)</vt:lpstr>
      <vt:lpstr>The Key Principles of the Care Act</vt:lpstr>
      <vt:lpstr>Mental Capacity Act (2005)</vt:lpstr>
      <vt:lpstr>Mental Capacity Act (2005)</vt:lpstr>
      <vt:lpstr>Mental Capacity Act (2005)</vt:lpstr>
      <vt:lpstr>Mental Capacity Act (2005)</vt:lpstr>
      <vt:lpstr>Social Services and Well-being (Wales) Act 2014</vt:lpstr>
      <vt:lpstr>The Act is Built upon Four Principal and Interlinking Themes:</vt:lpstr>
      <vt:lpstr>PowerPoint Presentation</vt:lpstr>
      <vt:lpstr>The Well-being of Future Generations (Wales)  Act 2015 </vt:lpstr>
      <vt:lpstr>Public Bodies Governed by the Act</vt:lpstr>
      <vt:lpstr>Public Service Boards (PSBs)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Legislation in Health and Social Care</dc:title>
  <dc:creator>Joanne Davies (Yr Athrofa)</dc:creator>
  <cp:lastModifiedBy>Joanne Davies (Yr Athrofa)</cp:lastModifiedBy>
  <cp:revision>41</cp:revision>
  <cp:lastPrinted>2019-11-18T19:50:30Z</cp:lastPrinted>
  <dcterms:created xsi:type="dcterms:W3CDTF">2019-11-18T11:09:53Z</dcterms:created>
  <dcterms:modified xsi:type="dcterms:W3CDTF">2019-11-18T20:19:21Z</dcterms:modified>
</cp:coreProperties>
</file>