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18"/>
  </p:notesMasterIdLst>
  <p:sldIdLst>
    <p:sldId id="256" r:id="rId2"/>
    <p:sldId id="257" r:id="rId3"/>
    <p:sldId id="259" r:id="rId4"/>
    <p:sldId id="260" r:id="rId5"/>
    <p:sldId id="264" r:id="rId6"/>
    <p:sldId id="261" r:id="rId7"/>
    <p:sldId id="262" r:id="rId8"/>
    <p:sldId id="263" r:id="rId9"/>
    <p:sldId id="266" r:id="rId10"/>
    <p:sldId id="267" r:id="rId11"/>
    <p:sldId id="265" r:id="rId12"/>
    <p:sldId id="268" r:id="rId13"/>
    <p:sldId id="269" r:id="rId14"/>
    <p:sldId id="258"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2060" autoAdjust="0"/>
  </p:normalViewPr>
  <p:slideViewPr>
    <p:cSldViewPr snapToGrid="0">
      <p:cViewPr varScale="1">
        <p:scale>
          <a:sx n="41" d="100"/>
          <a:sy n="41" d="100"/>
        </p:scale>
        <p:origin x="1628"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1D273B-28D8-4110-8CCD-582D9D192A57}" type="datetimeFigureOut">
              <a:rPr lang="en-GB" smtClean="0"/>
              <a:t>19/02/2021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DED4DF7-8572-4790-A603-9FFE2AB3F8D9}" type="slidenum">
              <a:rPr lang="en-GB" smtClean="0"/>
              <a:t>‹#›</a:t>
            </a:fld>
            <a:endParaRPr lang="en-GB"/>
          </a:p>
        </p:txBody>
      </p:sp>
    </p:spTree>
    <p:extLst>
      <p:ext uri="{BB962C8B-B14F-4D97-AF65-F5344CB8AC3E}">
        <p14:creationId xmlns:p14="http://schemas.microsoft.com/office/powerpoint/2010/main" val="3490563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DED4DF7-8572-4790-A603-9FFE2AB3F8D9}" type="slidenum">
              <a:rPr lang="en-GB" smtClean="0"/>
              <a:t>1</a:t>
            </a:fld>
            <a:endParaRPr lang="en-GB"/>
          </a:p>
        </p:txBody>
      </p:sp>
    </p:spTree>
    <p:extLst>
      <p:ext uri="{BB962C8B-B14F-4D97-AF65-F5344CB8AC3E}">
        <p14:creationId xmlns:p14="http://schemas.microsoft.com/office/powerpoint/2010/main" val="5134782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this presentation for the module, Digital Business, I will provide a summary of the main issues and key themes identified from specific chapters within the 2017 book, Peer-To-Peer Accommodation Networks: Pushing the Boundaries, written by Sara Dolnicar where she shares her experiences and research from becoming a ‘</a:t>
            </a:r>
            <a:r>
              <a:rPr lang="en-GB" i="1" dirty="0"/>
              <a:t>tourism accommodation provider</a:t>
            </a:r>
            <a:r>
              <a:rPr lang="en-GB" dirty="0"/>
              <a:t>’ through the market leader in peer-to-peer accommodation networks, Airbnb. (Dolnicar, 2017). </a:t>
            </a:r>
          </a:p>
          <a:p>
            <a:endParaRPr lang="en-GB" dirty="0"/>
          </a:p>
          <a:p>
            <a:r>
              <a:rPr lang="en-GB" dirty="0"/>
              <a:t>Drawing on relevant academic sources, I will also provide a critical evaluation and assessment of the themes identified, considering their relevance to digital business in 2021 and critiquing them against the digital business, Airbnb. This will display my understanding of the current and emerging themes and my ability to justify their use and the impact they have in relation to Airbnb. </a:t>
            </a:r>
          </a:p>
          <a:p>
            <a:endParaRPr lang="en-GB" dirty="0"/>
          </a:p>
        </p:txBody>
      </p:sp>
      <p:sp>
        <p:nvSpPr>
          <p:cNvPr id="4" name="Slide Number Placeholder 3"/>
          <p:cNvSpPr>
            <a:spLocks noGrp="1"/>
          </p:cNvSpPr>
          <p:nvPr>
            <p:ph type="sldNum" sz="quarter" idx="5"/>
          </p:nvPr>
        </p:nvSpPr>
        <p:spPr/>
        <p:txBody>
          <a:bodyPr/>
          <a:lstStyle/>
          <a:p>
            <a:fld id="{1DED4DF7-8572-4790-A603-9FFE2AB3F8D9}" type="slidenum">
              <a:rPr lang="en-GB" smtClean="0"/>
              <a:t>2</a:t>
            </a:fld>
            <a:endParaRPr lang="en-GB"/>
          </a:p>
        </p:txBody>
      </p:sp>
    </p:spTree>
    <p:extLst>
      <p:ext uri="{BB962C8B-B14F-4D97-AF65-F5344CB8AC3E}">
        <p14:creationId xmlns:p14="http://schemas.microsoft.com/office/powerpoint/2010/main" val="16055046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I attempt to examine and critique the relevant themes contained within the chapters of the book, I think its important to first fully understand what is meant by the concepts of digital business and e-business. </a:t>
            </a:r>
          </a:p>
          <a:p>
            <a:endParaRPr lang="en-GB" dirty="0"/>
          </a:p>
          <a:p>
            <a:r>
              <a:rPr lang="en-GB" dirty="0"/>
              <a:t>The terms digital business and e-business are rather broad in the sense that one is very much interlinked with the other and there has been much debate over one, true, definitive definition of each.  </a:t>
            </a:r>
          </a:p>
          <a:p>
            <a:endParaRPr lang="en-GB" dirty="0"/>
          </a:p>
          <a:p>
            <a:r>
              <a:rPr lang="en-GB" dirty="0"/>
              <a:t>E-business, in simple terms can be described as creating value in business through supporting functions associated with transactions conducted over the internet (e-commerce) via the use of digital technologies. (Amit &amp; </a:t>
            </a:r>
            <a:r>
              <a:rPr lang="en-GB" dirty="0" err="1"/>
              <a:t>Zott</a:t>
            </a:r>
            <a:r>
              <a:rPr lang="en-GB" dirty="0"/>
              <a:t>, 2001). E-business can be considered an umbrella term and is about much more than e-commerce alone, it focuses on transforming key business processes in all primary and secondary business activities across the entire value chain via the use of internet technologies. (IBM, 2021). </a:t>
            </a:r>
          </a:p>
          <a:p>
            <a:endParaRPr lang="en-GB" dirty="0"/>
          </a:p>
          <a:p>
            <a:r>
              <a:rPr lang="en-GB" dirty="0"/>
              <a:t>Digital business however is referred to as being made up of a combination of digital technologies including information, computing, communication, and connectivity and is transforming businesses through strategies, processes, firm capabilities, products and services.  (Bharadwaj, 2013).</a:t>
            </a:r>
          </a:p>
          <a:p>
            <a:endParaRPr lang="en-GB" dirty="0"/>
          </a:p>
          <a:p>
            <a:r>
              <a:rPr lang="en-GB" dirty="0"/>
              <a:t>Dave Chaffey (2015) however has dropped the term e-business altogether and pulls the two terms together as one. He believes digital business is the way in which businesses utilise digital technologies and communicative media and apply them to their own business operations by way of making the best use of internal processes with online and traditional channels to market and supply thus gaining and improving their competitive advantage within the marketplace. (Chaffey et al., 2015). This definition captures the idea of integration of internal business systems in order to improve the way in which information is captured and utilised and how online stakeholder engagement is much improved. </a:t>
            </a:r>
          </a:p>
        </p:txBody>
      </p:sp>
      <p:sp>
        <p:nvSpPr>
          <p:cNvPr id="4" name="Slide Number Placeholder 3"/>
          <p:cNvSpPr>
            <a:spLocks noGrp="1"/>
          </p:cNvSpPr>
          <p:nvPr>
            <p:ph type="sldNum" sz="quarter" idx="5"/>
          </p:nvPr>
        </p:nvSpPr>
        <p:spPr/>
        <p:txBody>
          <a:bodyPr/>
          <a:lstStyle/>
          <a:p>
            <a:fld id="{1DED4DF7-8572-4790-A603-9FFE2AB3F8D9}" type="slidenum">
              <a:rPr lang="en-GB" smtClean="0"/>
              <a:t>3</a:t>
            </a:fld>
            <a:endParaRPr lang="en-GB"/>
          </a:p>
        </p:txBody>
      </p:sp>
    </p:spTree>
    <p:extLst>
      <p:ext uri="{BB962C8B-B14F-4D97-AF65-F5344CB8AC3E}">
        <p14:creationId xmlns:p14="http://schemas.microsoft.com/office/powerpoint/2010/main" val="20509619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Chapter 2 focuses in detail on The Sharing Economy, and I have also been able to pick up on several other themes within this chapter including Collaborative Consumption, E-Commerce and Perspectives and these will be discussed over the next few slides. </a:t>
            </a:r>
          </a:p>
          <a:p>
            <a:endParaRPr lang="en-GB" dirty="0"/>
          </a:p>
          <a:p>
            <a:r>
              <a:rPr lang="en-GB" dirty="0"/>
              <a:t>Now, when thinking of the word ‘share’, the real reasons one would share in the traditional sense is to show kindness or being willing to give something without expecting something in return. (Cambridge University Press, 2021). Therefore, the notion of the sharing economy has created a paradox because those participating in it within a digital environment are sharing for monetary gains through the exchange of resources which are standing idle or not being used for the purposes they were intended. (Richardson, 2015). </a:t>
            </a:r>
          </a:p>
          <a:p>
            <a:endParaRPr lang="en-GB" dirty="0"/>
          </a:p>
          <a:p>
            <a:r>
              <a:rPr lang="en-GB" dirty="0"/>
              <a:t>The sharing economy is described by Habibi et al, as an ‘umbrella term’ which encompasses a whole variety of non-ownership forms of consumption practices in exchange for goods and services with many within the digital marketplace attempting to exploit and capitalise on the actual moral value associated with the definition of the term ‘sharing’ via the use of resources and online platforms. (Habibi et al., 2017). </a:t>
            </a:r>
          </a:p>
          <a:p>
            <a:endParaRPr lang="en-GB" dirty="0"/>
          </a:p>
          <a:p>
            <a:r>
              <a:rPr lang="en-GB" dirty="0"/>
              <a:t>It can also be defined as a social and economic system where transactions take place via third party technology platforms for the exchange of goods and services, but which do not include ownership. (Belk et al., 2019). Dolnicar describes these transactions as being akin to the creation of relationships between a buyer and a seller who are interconnected via the exchange of resources in terms of these goods or services, in return for either a financial or non-financial reward. (Dolnicar, 2017).  The sharing economy is built on the use of goods and services of others and therefore is essentially an ‘innovative alternative’ to the traditional capitalist economy model seen in most all business models today. (Stack, 2015). </a:t>
            </a:r>
          </a:p>
          <a:p>
            <a:endParaRPr lang="en-GB" dirty="0"/>
          </a:p>
          <a:p>
            <a:r>
              <a:rPr lang="en-GB" dirty="0" err="1"/>
              <a:t>Dolnicar’s</a:t>
            </a:r>
            <a:r>
              <a:rPr lang="en-GB" dirty="0"/>
              <a:t> 2017 book, highlights Airbnb as a prime example of one of the most successful company’s part of the sharing economy platform. Airbnb focuses on minimising idle and underutilised resources that an individual already owns (accommodation space) via collaborative consumption and through the facilitation of a communicative  network/platform where hosts and guests connect in order to exchange access to accommodation space in return for financial gain. Airbnb have been extremely successful in operating this way </a:t>
            </a:r>
            <a:r>
              <a:rPr lang="en-GB" u="none" dirty="0"/>
              <a:t>through the sharing economy and have seen years of financial growth although a decrease </a:t>
            </a:r>
            <a:r>
              <a:rPr lang="en-GB" dirty="0"/>
              <a:t>in revenue was seen in 2020, which was as a result of the COVID-19 pandemic and the disruption of travel restrictions seen all over the globe. (Statista, 2021). </a:t>
            </a:r>
          </a:p>
        </p:txBody>
      </p:sp>
      <p:sp>
        <p:nvSpPr>
          <p:cNvPr id="4" name="Slide Number Placeholder 3"/>
          <p:cNvSpPr>
            <a:spLocks noGrp="1"/>
          </p:cNvSpPr>
          <p:nvPr>
            <p:ph type="sldNum" sz="quarter" idx="5"/>
          </p:nvPr>
        </p:nvSpPr>
        <p:spPr/>
        <p:txBody>
          <a:bodyPr/>
          <a:lstStyle/>
          <a:p>
            <a:fld id="{1DED4DF7-8572-4790-A603-9FFE2AB3F8D9}" type="slidenum">
              <a:rPr lang="en-GB" smtClean="0"/>
              <a:t>4</a:t>
            </a:fld>
            <a:endParaRPr lang="en-GB"/>
          </a:p>
        </p:txBody>
      </p:sp>
    </p:spTree>
    <p:extLst>
      <p:ext uri="{BB962C8B-B14F-4D97-AF65-F5344CB8AC3E}">
        <p14:creationId xmlns:p14="http://schemas.microsoft.com/office/powerpoint/2010/main" val="601577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Collaborative consumption can be described as one of the models of the sharing economy in order to allow transactions such as sharing, lending, trading, renting, or swapping of goods, information, and resources to take place which is considered a profitable alternative to traditional consumption of ownership. (Mun, 2014). Collaborative consumption is a term that is often used to describe Airbnb due to their sharing economy activities and they way in which they challenge services offered by traditional businesses. (Rowe, 2017). </a:t>
            </a:r>
          </a:p>
          <a:p>
            <a:endParaRPr lang="en-GB" dirty="0"/>
          </a:p>
          <a:p>
            <a:r>
              <a:rPr lang="en-GB" dirty="0"/>
              <a:t>Airbnb follow collaborative consumption practices in terms of their business operations. They focus on temporary access and non-ownership of resources (accommodation space) already owned but which are lying idle and under utilised, as well as the use of a digital, online platform (Web 2.0) to allow meaningful transactions and channels of communication to take place via a peer-to-peer marketplace. (Belk, 2014).</a:t>
            </a:r>
          </a:p>
        </p:txBody>
      </p:sp>
      <p:sp>
        <p:nvSpPr>
          <p:cNvPr id="4" name="Slide Number Placeholder 3"/>
          <p:cNvSpPr>
            <a:spLocks noGrp="1"/>
          </p:cNvSpPr>
          <p:nvPr>
            <p:ph type="sldNum" sz="quarter" idx="5"/>
          </p:nvPr>
        </p:nvSpPr>
        <p:spPr/>
        <p:txBody>
          <a:bodyPr/>
          <a:lstStyle/>
          <a:p>
            <a:fld id="{1DED4DF7-8572-4790-A603-9FFE2AB3F8D9}" type="slidenum">
              <a:rPr lang="en-GB" smtClean="0"/>
              <a:t>5</a:t>
            </a:fld>
            <a:endParaRPr lang="en-GB"/>
          </a:p>
        </p:txBody>
      </p:sp>
    </p:spTree>
    <p:extLst>
      <p:ext uri="{BB962C8B-B14F-4D97-AF65-F5344CB8AC3E}">
        <p14:creationId xmlns:p14="http://schemas.microsoft.com/office/powerpoint/2010/main" val="3398381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Chapter 2, Dolnicar (2017) refers to Airbnb as not only a part of the sharing economy but also as an excellent example of an e-commerce business because it is entirely run from a digital, online platform in order to facilitate communication and service delivery (Dolnicar, 2017). </a:t>
            </a:r>
          </a:p>
          <a:p>
            <a:endParaRPr lang="en-GB" dirty="0"/>
          </a:p>
          <a:p>
            <a:r>
              <a:rPr lang="en-GB" dirty="0"/>
              <a:t>Gupta (2014) refers to e-commerce as ‘any form of business transaction in which the parties interact electronically rather than by physical exchanges or direct physical contact’. (Gupta, 2014). Chaffey (2018) describes e-commerce as all electronic transactions that take place between organisations and their stakeholders and these may be financial transactions in terms of buying and selling, exchanges of information and/or any other service. These transactions can be considered as either buy side e-commerce or sell side e-commerce. (Chaffey et al., 2018). Buy side e-Commerce refers to the transactions that are undertaken by a purchasing organisation and its suppliers and sell-side e-Commerce is referred to as the transactions that take place between a supplier organisation and its customers. (Ibid). </a:t>
            </a:r>
          </a:p>
          <a:p>
            <a:endParaRPr lang="en-GB" dirty="0"/>
          </a:p>
          <a:p>
            <a:r>
              <a:rPr lang="en-GB" dirty="0"/>
              <a:t>E-commerce has transformed business in a digital sense and has created competitive advantage over the traditional high street via the use of the internet which has provided a communication network or virtual marketplace for consumers and businesses to interact. (Gupta, 2014).   </a:t>
            </a:r>
          </a:p>
          <a:p>
            <a:endParaRPr lang="en-GB" dirty="0"/>
          </a:p>
          <a:p>
            <a:r>
              <a:rPr lang="en-GB" dirty="0"/>
              <a:t>Airbnb now a global travel community was founded in 2008 and offers its worldwide users the ability to list their property or accommodation space via their online platform in order to obtain revenue from travellers looking for holiday rentals. It can be described as a social marketplace for holiday accommodation that matches hosts with guests/travellers. (Airbnb, 2021). Airbnb’s activities as an online, digital e-commerce business allow meaningful transactions to take place between the business itself, its hosts and its travellers. </a:t>
            </a:r>
          </a:p>
        </p:txBody>
      </p:sp>
      <p:sp>
        <p:nvSpPr>
          <p:cNvPr id="4" name="Slide Number Placeholder 3"/>
          <p:cNvSpPr>
            <a:spLocks noGrp="1"/>
          </p:cNvSpPr>
          <p:nvPr>
            <p:ph type="sldNum" sz="quarter" idx="5"/>
          </p:nvPr>
        </p:nvSpPr>
        <p:spPr/>
        <p:txBody>
          <a:bodyPr/>
          <a:lstStyle/>
          <a:p>
            <a:fld id="{1DED4DF7-8572-4790-A603-9FFE2AB3F8D9}" type="slidenum">
              <a:rPr lang="en-GB" smtClean="0"/>
              <a:t>6</a:t>
            </a:fld>
            <a:endParaRPr lang="en-GB"/>
          </a:p>
        </p:txBody>
      </p:sp>
    </p:spTree>
    <p:extLst>
      <p:ext uri="{BB962C8B-B14F-4D97-AF65-F5344CB8AC3E}">
        <p14:creationId xmlns:p14="http://schemas.microsoft.com/office/powerpoint/2010/main" val="39444810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table shown on the slide was taken from Dave Chaffey (2018) and provides a clear and concise summary of the transactional alternatives between businesses, consumers and government organisations and shows the different names assigned to the various business types depending upon how they engage with their stakeholders. (Chaffey, 2018). </a:t>
            </a:r>
          </a:p>
          <a:p>
            <a:endParaRPr lang="en-GB" dirty="0"/>
          </a:p>
          <a:p>
            <a:r>
              <a:rPr lang="en-GB" dirty="0"/>
              <a:t>Using the table, it is possible to categorise Airbnb into two separate categories. Firstly, Business to Consumer (B2C) and also Consumer to Consumer (C2C) (which is also known as Peer to Peer). (Ibid). </a:t>
            </a:r>
          </a:p>
          <a:p>
            <a:endParaRPr lang="en-GB" dirty="0"/>
          </a:p>
          <a:p>
            <a:r>
              <a:rPr lang="en-GB" dirty="0"/>
              <a:t>B2C – The reason Airbnb can be classed as B2C is because of the transactions that take place within the marketplace and the way the company builds relationships and exchanges information with the consumer in terms of allowing the consumer to visit their website to make bookings, reviews and communicate directly with the company itself. Eckhardt and </a:t>
            </a:r>
            <a:r>
              <a:rPr lang="en-GB" dirty="0" err="1"/>
              <a:t>Bardhi</a:t>
            </a:r>
            <a:r>
              <a:rPr lang="en-GB" dirty="0"/>
              <a:t> suggest that although the sharing economy focuses on consumers exchanging goods and services, the actual access to these resources is disintermediated in the way that companies provide services with added value for consumers. (Eckhardt and </a:t>
            </a:r>
            <a:r>
              <a:rPr lang="en-GB" dirty="0" err="1"/>
              <a:t>Bardhi</a:t>
            </a:r>
            <a:r>
              <a:rPr lang="en-GB" dirty="0"/>
              <a:t>, 2015). </a:t>
            </a:r>
          </a:p>
          <a:p>
            <a:endParaRPr lang="en-GB" dirty="0"/>
          </a:p>
          <a:p>
            <a:r>
              <a:rPr lang="en-GB" dirty="0"/>
              <a:t>C2C – This is also known as Peer-to-Peer. Airbnb can be classed as C2C because this platform allows consumer engagement with direct contact between consumer to consumer where they take on both roles as consumer and producer and which can be reflected by the term collaborative consumption. (</a:t>
            </a:r>
            <a:r>
              <a:rPr lang="en-GB" dirty="0" err="1"/>
              <a:t>Puschmann</a:t>
            </a:r>
            <a:r>
              <a:rPr lang="en-GB" dirty="0"/>
              <a:t> &amp; Alt, 2016). The platform for Airbnb can be considered as C2C and the business model associated with them is the peer-to-peer business model activity. </a:t>
            </a:r>
          </a:p>
          <a:p>
            <a:endParaRPr lang="en-GB" dirty="0"/>
          </a:p>
          <a:p>
            <a:endParaRPr lang="en-GB" dirty="0"/>
          </a:p>
        </p:txBody>
      </p:sp>
      <p:sp>
        <p:nvSpPr>
          <p:cNvPr id="4" name="Slide Number Placeholder 3"/>
          <p:cNvSpPr>
            <a:spLocks noGrp="1"/>
          </p:cNvSpPr>
          <p:nvPr>
            <p:ph type="sldNum" sz="quarter" idx="5"/>
          </p:nvPr>
        </p:nvSpPr>
        <p:spPr/>
        <p:txBody>
          <a:bodyPr/>
          <a:lstStyle/>
          <a:p>
            <a:fld id="{1DED4DF7-8572-4790-A603-9FFE2AB3F8D9}" type="slidenum">
              <a:rPr lang="en-GB" smtClean="0"/>
              <a:t>7</a:t>
            </a:fld>
            <a:endParaRPr lang="en-GB"/>
          </a:p>
        </p:txBody>
      </p:sp>
    </p:spTree>
    <p:extLst>
      <p:ext uri="{BB962C8B-B14F-4D97-AF65-F5344CB8AC3E}">
        <p14:creationId xmlns:p14="http://schemas.microsoft.com/office/powerpoint/2010/main" val="12102075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categories highted in the previous slide give extremely good scope to interlink the e-commerce perspectives of a business which can be used to clearly define how the facilitation and implementation of the business activities need to engage and interact in order to produce the desired outcomes and results in terms of the business itself and its stakeholders. (Enstrom, 2018). </a:t>
            </a:r>
          </a:p>
          <a:p>
            <a:endParaRPr lang="en-GB" dirty="0"/>
          </a:p>
          <a:p>
            <a:r>
              <a:rPr lang="en-GB" dirty="0"/>
              <a:t>When looking at the relevant perspectives of Airbnb in terms of its business activities, it is apparent that its focus is through a communication perspective, an online perspective, a relationship perspective and a community perspective. (</a:t>
            </a:r>
            <a:r>
              <a:rPr lang="en-GB" dirty="0" err="1"/>
              <a:t>Kalakota</a:t>
            </a:r>
            <a:r>
              <a:rPr lang="en-GB" dirty="0"/>
              <a:t> &amp; </a:t>
            </a:r>
            <a:r>
              <a:rPr lang="en-GB" dirty="0" err="1"/>
              <a:t>Whinston</a:t>
            </a:r>
            <a:r>
              <a:rPr lang="en-GB" dirty="0"/>
              <a:t>, 1997)</a:t>
            </a:r>
          </a:p>
          <a:p>
            <a:endParaRPr lang="en-GB" dirty="0"/>
          </a:p>
          <a:p>
            <a:r>
              <a:rPr lang="en-GB" dirty="0"/>
              <a:t>Airbnb operate solely through an online, digital platform and their website facilitates the interaction and engagement between the business itself and their consumers in terms of booking accommodation spaces, payment transactions and provides a communicative tool in which consumers can connect directly with the business. (Airbnb, 2021). By focusing on a relationship perspective, Airbnb offer value to its consumers by establishing and maintaining these meaningful relationships garnished from providing high levels of interactive communicative technology with its consumers to establish levels of confidence and trust.  Airbnb’s peer to peer business model approach focuses on their community perspective by way of allowing consumer-to-consumer engagement in which a virtual community can be built through collaborative consumption.  </a:t>
            </a:r>
          </a:p>
          <a:p>
            <a:endParaRPr lang="en-GB" dirty="0"/>
          </a:p>
          <a:p>
            <a:r>
              <a:rPr lang="en-GB" dirty="0"/>
              <a:t>Research suggests that these key focused perspectives are highly successful for Airbnb and findings show that this year (2021) there were 2.9 million hosts worldwide with an average 14,000 new hosts joining the platform every month. (Deane, 2021).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DED4DF7-8572-4790-A603-9FFE2AB3F8D9}" type="slidenum">
              <a:rPr lang="en-GB" smtClean="0"/>
              <a:t>8</a:t>
            </a:fld>
            <a:endParaRPr lang="en-GB"/>
          </a:p>
        </p:txBody>
      </p:sp>
    </p:spTree>
    <p:extLst>
      <p:ext uri="{BB962C8B-B14F-4D97-AF65-F5344CB8AC3E}">
        <p14:creationId xmlns:p14="http://schemas.microsoft.com/office/powerpoint/2010/main" val="23113522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next chapter I have chosen to analyse is Chapter 12 and I have been able to pick up several interesting themes including Disruptive Innovation/Disruptive Technology, Value and Business Models, all which will be discussed further over the next couple of slides. </a:t>
            </a:r>
          </a:p>
          <a:p>
            <a:endParaRPr lang="en-GB" dirty="0"/>
          </a:p>
          <a:p>
            <a:r>
              <a:rPr lang="en-GB" dirty="0"/>
              <a:t>The chapter begins with the quote ‘peer-to-peer accommodation networks have been described as disruptive innovations’. (Dolnicar, 2017).   </a:t>
            </a:r>
          </a:p>
          <a:p>
            <a:endParaRPr lang="en-GB" dirty="0"/>
          </a:p>
          <a:p>
            <a:r>
              <a:rPr lang="en-GB" dirty="0"/>
              <a:t>Disruptive innovation can be described as a particular technology application or development which dramatically alters the way in which a market, structure or industry operates. The term disruptive innovation is used to describe the use of technology and the term disruptive technology is used to describe the technology itself. (Twin, 2019). Skog et al (2018) refers to digital innovation as a type of environmental turbulence that results in digital disruption through the destruction of boundaries previously put in place as foundations to organise, produce and capture value. (Skog et al., 2018). </a:t>
            </a:r>
          </a:p>
          <a:p>
            <a:endParaRPr lang="en-GB" dirty="0"/>
          </a:p>
          <a:p>
            <a:r>
              <a:rPr lang="en-GB" dirty="0"/>
              <a:t>In the case of Airbnb, access to goods and services through the sharing economy is mediated through disruptive technologies. Therefore, the platform that Airbnb operate from is a disruptive technology. The functionality of this platform is constantly evolving and improving in terms of the activities the business undertakes which is building confidence with its consumers. These technologies create the marketplace for coordinating resources and engagement and because of the way Airbnb utilises its platform, it has been able to grow and move the business forward in using the disruptive technology to create a disruptive market. Due to the disruptive nature of the technologies Airbnb have put in place, they have been able to disrupt the traditional markets in terms of the hospitality sector and in particular large chain hoteliers.  </a:t>
            </a:r>
          </a:p>
          <a:p>
            <a:endParaRPr lang="en-GB" dirty="0"/>
          </a:p>
          <a:p>
            <a:r>
              <a:rPr lang="en-GB" dirty="0"/>
              <a:t>It is through digital innovation and the use of digital technologies that Airbnb have been able to fundamentally alter historical practices and create a disruptive market in which to generate value. (Skog et al., 2018). </a:t>
            </a:r>
          </a:p>
          <a:p>
            <a:endParaRPr lang="en-GB" dirty="0"/>
          </a:p>
          <a:p>
            <a:endParaRPr lang="en-GB" dirty="0"/>
          </a:p>
        </p:txBody>
      </p:sp>
      <p:sp>
        <p:nvSpPr>
          <p:cNvPr id="4" name="Slide Number Placeholder 3"/>
          <p:cNvSpPr>
            <a:spLocks noGrp="1"/>
          </p:cNvSpPr>
          <p:nvPr>
            <p:ph type="sldNum" sz="quarter" idx="5"/>
          </p:nvPr>
        </p:nvSpPr>
        <p:spPr/>
        <p:txBody>
          <a:bodyPr/>
          <a:lstStyle/>
          <a:p>
            <a:fld id="{1DED4DF7-8572-4790-A603-9FFE2AB3F8D9}" type="slidenum">
              <a:rPr lang="en-GB" smtClean="0"/>
              <a:t>9</a:t>
            </a:fld>
            <a:endParaRPr lang="en-GB"/>
          </a:p>
        </p:txBody>
      </p:sp>
    </p:spTree>
    <p:extLst>
      <p:ext uri="{BB962C8B-B14F-4D97-AF65-F5344CB8AC3E}">
        <p14:creationId xmlns:p14="http://schemas.microsoft.com/office/powerpoint/2010/main" val="28492597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idea of value is a much bigger concept than just considering the financial and cost implications of something. (Baron, 2015).</a:t>
            </a:r>
          </a:p>
          <a:p>
            <a:endParaRPr lang="en-GB" dirty="0"/>
          </a:p>
          <a:p>
            <a:r>
              <a:rPr lang="en-GB" dirty="0"/>
              <a:t>Keen &amp; Williams (2013) suggest that digital business and traditional business are both driven largely by the same forces, except for one factor, Value. Research suggests that traditional business value is constrained and centres largely on prices and product characteristics whereas digital business is focused on creating opportunities in terms of adding advanced, alternative perspectives to company and stakeholder value. (Keen &amp; Williams, 2013). </a:t>
            </a:r>
          </a:p>
          <a:p>
            <a:endParaRPr lang="en-GB" dirty="0"/>
          </a:p>
          <a:p>
            <a:r>
              <a:rPr lang="en-GB" i="0" dirty="0"/>
              <a:t>In terms of t</a:t>
            </a:r>
            <a:r>
              <a:rPr lang="en-GB" dirty="0"/>
              <a:t>he system of exchange in the case of Airbnb, Value is derived from the motivation of individuals wishing to exchange within that environment. The value is raised for the host who wishes to exploit their under used or idle resources and so therefore becomes socially and economically independent. It is here when we notice an interesting power share distribution because this particular platform enables individuals to access power and decision making that they wouldn’t have had in previous sectors. </a:t>
            </a:r>
          </a:p>
          <a:p>
            <a:endParaRPr lang="en-GB" dirty="0"/>
          </a:p>
          <a:p>
            <a:r>
              <a:rPr lang="en-GB" dirty="0"/>
              <a:t>Value is also created through the use of these idle and underutilised resources which essentially have already been paid for once, but which now are being used again and creating more revenue. The consumer also benefits in terms of value from the untapped potential that is present in those goods (accommodation) which haven’t yet been exploited by their owners.</a:t>
            </a:r>
          </a:p>
          <a:p>
            <a:endParaRPr lang="en-GB" dirty="0"/>
          </a:p>
          <a:p>
            <a:r>
              <a:rPr lang="en-GB" dirty="0"/>
              <a:t>Again, value is also created through the sharing of information and knowledge which is open and accessible to all. This encourages more effective communication and through the platform as more consumers visit the site, they become more aware of new hosts and accommodation spaces, which means there is increased competition and increased availability and choice for the consumer. Therefore, there is real value for the consumer in re-visiting the site to make better, more informed choices.  </a:t>
            </a:r>
          </a:p>
          <a:p>
            <a:endParaRPr lang="en-GB" dirty="0"/>
          </a:p>
          <a:p>
            <a:r>
              <a:rPr lang="en-GB" dirty="0"/>
              <a:t>The notion of value is really captured in a company such as Airbnb and so having the correct business models in place to create this kind of value and connection with the consumer is highly valuable. </a:t>
            </a:r>
          </a:p>
          <a:p>
            <a:endParaRPr lang="en-GB" dirty="0"/>
          </a:p>
        </p:txBody>
      </p:sp>
      <p:sp>
        <p:nvSpPr>
          <p:cNvPr id="4" name="Slide Number Placeholder 3"/>
          <p:cNvSpPr>
            <a:spLocks noGrp="1"/>
          </p:cNvSpPr>
          <p:nvPr>
            <p:ph type="sldNum" sz="quarter" idx="5"/>
          </p:nvPr>
        </p:nvSpPr>
        <p:spPr/>
        <p:txBody>
          <a:bodyPr/>
          <a:lstStyle/>
          <a:p>
            <a:fld id="{1DED4DF7-8572-4790-A603-9FFE2AB3F8D9}" type="slidenum">
              <a:rPr lang="en-GB" smtClean="0"/>
              <a:t>10</a:t>
            </a:fld>
            <a:endParaRPr lang="en-GB"/>
          </a:p>
        </p:txBody>
      </p:sp>
    </p:spTree>
    <p:extLst>
      <p:ext uri="{BB962C8B-B14F-4D97-AF65-F5344CB8AC3E}">
        <p14:creationId xmlns:p14="http://schemas.microsoft.com/office/powerpoint/2010/main" val="27586803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Timmers (1998) defines a business model as: </a:t>
            </a:r>
          </a:p>
          <a:p>
            <a:endParaRPr lang="en-GB" dirty="0"/>
          </a:p>
          <a:p>
            <a:r>
              <a:rPr lang="en-GB" dirty="0"/>
              <a:t>‘An architecture for the product, service and information flows, including a description of the various business actors and their roles; and</a:t>
            </a:r>
          </a:p>
          <a:p>
            <a:r>
              <a:rPr lang="en-GB" dirty="0"/>
              <a:t>A description of the potential benefits for the various business actors; and</a:t>
            </a:r>
          </a:p>
          <a:p>
            <a:r>
              <a:rPr lang="en-GB" dirty="0"/>
              <a:t>A description of the sources of revenues’.</a:t>
            </a:r>
          </a:p>
          <a:p>
            <a:endParaRPr lang="en-GB" dirty="0"/>
          </a:p>
          <a:p>
            <a:r>
              <a:rPr lang="en-GB" dirty="0"/>
              <a:t>In simple terms, for a business operating solely online such as Airbnb, a business model essentially identifies the nature of the business, what the business is concerned with, how it engages with individuals and how it makes its money. </a:t>
            </a:r>
          </a:p>
          <a:p>
            <a:endParaRPr lang="en-GB" dirty="0"/>
          </a:p>
          <a:p>
            <a:r>
              <a:rPr lang="en-GB" dirty="0" err="1"/>
              <a:t>Jabłoński</a:t>
            </a:r>
            <a:r>
              <a:rPr lang="en-GB" dirty="0"/>
              <a:t> et al (2020) suggests that in recent years, business models for digital and electronic markets are now designed and implemented with institutional and social change incentives and innovations in mind such as the sharing economy. (</a:t>
            </a:r>
            <a:r>
              <a:rPr lang="en-GB" dirty="0" err="1"/>
              <a:t>Jabłoński</a:t>
            </a:r>
            <a:r>
              <a:rPr lang="en-GB" dirty="0"/>
              <a:t> et al., 2020). </a:t>
            </a:r>
          </a:p>
          <a:p>
            <a:endParaRPr lang="en-GB" dirty="0"/>
          </a:p>
          <a:p>
            <a:r>
              <a:rPr lang="en-GB" dirty="0"/>
              <a:t>Therefore, when looking at the business model of Airbnb, we can say that it is an intermediary which means it’s the model within the platform that allows and enables the exchange between the buyer and the seller to take place. Access to goods and services, in this case, accommodation space, is mediated through the use of these disruptive technologies which essentially create the marketplace and which enable bookings, monetary transfers, the searching of accommodation spaces, reviews and communication etc. </a:t>
            </a:r>
          </a:p>
          <a:p>
            <a:endParaRPr lang="en-GB" dirty="0"/>
          </a:p>
          <a:p>
            <a:r>
              <a:rPr lang="en-GB" dirty="0"/>
              <a:t>As discussed previously, Airbnb’s business model is peer to peer because the company has created a platform which is utilised for user engagement. The business model activities that facilitate this engagement between its hosts and consumers is the intermediary model and the marketplace.</a:t>
            </a:r>
          </a:p>
          <a:p>
            <a:endParaRPr lang="en-GB" dirty="0"/>
          </a:p>
        </p:txBody>
      </p:sp>
      <p:sp>
        <p:nvSpPr>
          <p:cNvPr id="4" name="Slide Number Placeholder 3"/>
          <p:cNvSpPr>
            <a:spLocks noGrp="1"/>
          </p:cNvSpPr>
          <p:nvPr>
            <p:ph type="sldNum" sz="quarter" idx="5"/>
          </p:nvPr>
        </p:nvSpPr>
        <p:spPr/>
        <p:txBody>
          <a:bodyPr/>
          <a:lstStyle/>
          <a:p>
            <a:fld id="{1DED4DF7-8572-4790-A603-9FFE2AB3F8D9}" type="slidenum">
              <a:rPr lang="en-GB" smtClean="0"/>
              <a:t>11</a:t>
            </a:fld>
            <a:endParaRPr lang="en-GB"/>
          </a:p>
        </p:txBody>
      </p:sp>
    </p:spTree>
    <p:extLst>
      <p:ext uri="{BB962C8B-B14F-4D97-AF65-F5344CB8AC3E}">
        <p14:creationId xmlns:p14="http://schemas.microsoft.com/office/powerpoint/2010/main" val="38495838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Chapter 24 focuses on environmental sustainability in terms of the negative impact that the accommodation sector has on the planet and whether the demand for peer-to-peer accommodation providers such as Airbnb increases or decreases this impact. (</a:t>
            </a:r>
            <a:r>
              <a:rPr lang="en-GB" dirty="0" err="1"/>
              <a:t>Dolnicar</a:t>
            </a:r>
            <a:r>
              <a:rPr lang="en-GB" dirty="0"/>
              <a:t>, 2017). </a:t>
            </a:r>
          </a:p>
          <a:p>
            <a:endParaRPr lang="en-GB" dirty="0"/>
          </a:p>
          <a:p>
            <a:r>
              <a:rPr lang="en-GB" dirty="0"/>
              <a:t>Worldwide sharing economy business activities are on the rise and are rapidly changing historically imbedded structures and models in terms of consumers purchasing perceptions, attitudes and assumptions. The term itself is motivated from the notion of sustainable consumption and is fuelled from the concept that underutilized, idle resources are resources that are wasted. (Sposato et al., 2017). The sharing economy is strongly interlinked with the circular economy in terms of the prevention of waste. (Ibid). </a:t>
            </a:r>
          </a:p>
          <a:p>
            <a:endParaRPr lang="en-GB" dirty="0"/>
          </a:p>
          <a:p>
            <a:r>
              <a:rPr lang="en-GB" dirty="0"/>
              <a:t>In terms of Airbnb, peer-to-peer underutilised, traded accommodation spaces in hosts houses have a lower negative impact on the environment, this is because the accommodation spaces already exist and were not specifically constructed for the use within the platform, many are small rooms which are within the main residence of the host themselves and the accommodation spaces are likely to be already equipped to incorporate environmentally friendly practices such as recycling waste. (</a:t>
            </a:r>
            <a:r>
              <a:rPr lang="en-GB" dirty="0" err="1"/>
              <a:t>Dolnicar</a:t>
            </a:r>
            <a:r>
              <a:rPr lang="en-GB" dirty="0"/>
              <a:t>, 2017). </a:t>
            </a:r>
          </a:p>
          <a:p>
            <a:endParaRPr lang="en-GB" dirty="0"/>
          </a:p>
          <a:p>
            <a:r>
              <a:rPr lang="en-GB" dirty="0"/>
              <a:t>Research suggests however that there are a number of negative factors in terms of this sector. Many users of Airbnb are primarily motivated by financial gain rather than their moral obligation to trade on the sharing economy platform, which completely contradicts the true meaning of the sharing economy.  The platform may also highlight inequality levels through unevenly distributed gains where those with the most valuable properties can expect to achieve the largest monetary reward from sharing them. (Frenken, 2017).</a:t>
            </a:r>
          </a:p>
          <a:p>
            <a:endParaRPr lang="en-GB" dirty="0"/>
          </a:p>
          <a:p>
            <a:r>
              <a:rPr lang="en-GB" dirty="0"/>
              <a:t>Through its perspectives and business model, Airbnb should focus on reinforcing its sustainability goals and objectives and the impact they have as an integral part of the sharing economy. This would further accentuate value to consumers in terms of their changing attitudes in becoming more aware of sustainability and environmentally friendly practices. </a:t>
            </a:r>
          </a:p>
        </p:txBody>
      </p:sp>
      <p:sp>
        <p:nvSpPr>
          <p:cNvPr id="4" name="Slide Number Placeholder 3"/>
          <p:cNvSpPr>
            <a:spLocks noGrp="1"/>
          </p:cNvSpPr>
          <p:nvPr>
            <p:ph type="sldNum" sz="quarter" idx="5"/>
          </p:nvPr>
        </p:nvSpPr>
        <p:spPr/>
        <p:txBody>
          <a:bodyPr/>
          <a:lstStyle/>
          <a:p>
            <a:fld id="{1DED4DF7-8572-4790-A603-9FFE2AB3F8D9}" type="slidenum">
              <a:rPr lang="en-GB" smtClean="0"/>
              <a:t>12</a:t>
            </a:fld>
            <a:endParaRPr lang="en-GB"/>
          </a:p>
        </p:txBody>
      </p:sp>
    </p:spTree>
    <p:extLst>
      <p:ext uri="{BB962C8B-B14F-4D97-AF65-F5344CB8AC3E}">
        <p14:creationId xmlns:p14="http://schemas.microsoft.com/office/powerpoint/2010/main" val="19562196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a:t>
            </a:r>
            <a:r>
              <a:rPr lang="en-GB" dirty="0" err="1"/>
              <a:t>Dolnicar’s</a:t>
            </a:r>
            <a:r>
              <a:rPr lang="en-GB" dirty="0"/>
              <a:t> book has provided great insight into the digital business operations of Airbnb and highlights just how successful their approach as part of the sharing economy truly is. </a:t>
            </a:r>
          </a:p>
          <a:p>
            <a:endParaRPr lang="en-GB" dirty="0"/>
          </a:p>
          <a:p>
            <a:r>
              <a:rPr lang="en-GB" dirty="0"/>
              <a:t>Airbnb is one of the most successful e-commerce companies' part of the sharing economy who operate solely from an online, digital platform. Their focus on providing value via a B2C and C2C approach has allowed them to disrupt the traditional market and capitalise through collaborative consumption by developing a communicative and engaging platform where both hosts and travellers benefit.  </a:t>
            </a:r>
          </a:p>
          <a:p>
            <a:endParaRPr lang="en-GB" dirty="0"/>
          </a:p>
          <a:p>
            <a:r>
              <a:rPr lang="en-GB" dirty="0"/>
              <a:t>Through this value created, Airbnb’s success in attracting and maintaining such high levels of both hosts and travellers explains why they are currently the leading peer-to-peer accommodation network in almost every country around the globe. (</a:t>
            </a:r>
            <a:r>
              <a:rPr lang="en-GB" dirty="0" err="1"/>
              <a:t>Dolnicar</a:t>
            </a:r>
            <a:r>
              <a:rPr lang="en-GB" dirty="0"/>
              <a:t>, 2017)</a:t>
            </a:r>
          </a:p>
          <a:p>
            <a:endParaRPr lang="en-GB" dirty="0"/>
          </a:p>
        </p:txBody>
      </p:sp>
      <p:sp>
        <p:nvSpPr>
          <p:cNvPr id="4" name="Slide Number Placeholder 3"/>
          <p:cNvSpPr>
            <a:spLocks noGrp="1"/>
          </p:cNvSpPr>
          <p:nvPr>
            <p:ph type="sldNum" sz="quarter" idx="5"/>
          </p:nvPr>
        </p:nvSpPr>
        <p:spPr/>
        <p:txBody>
          <a:bodyPr/>
          <a:lstStyle/>
          <a:p>
            <a:fld id="{1DED4DF7-8572-4790-A603-9FFE2AB3F8D9}" type="slidenum">
              <a:rPr lang="en-GB" smtClean="0"/>
              <a:t>13</a:t>
            </a:fld>
            <a:endParaRPr lang="en-GB"/>
          </a:p>
        </p:txBody>
      </p:sp>
    </p:spTree>
    <p:extLst>
      <p:ext uri="{BB962C8B-B14F-4D97-AF65-F5344CB8AC3E}">
        <p14:creationId xmlns:p14="http://schemas.microsoft.com/office/powerpoint/2010/main" val="1814805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DED4DF7-8572-4790-A603-9FFE2AB3F8D9}" type="slidenum">
              <a:rPr lang="en-GB" smtClean="0"/>
              <a:t>14</a:t>
            </a:fld>
            <a:endParaRPr lang="en-GB"/>
          </a:p>
        </p:txBody>
      </p:sp>
    </p:spTree>
    <p:extLst>
      <p:ext uri="{BB962C8B-B14F-4D97-AF65-F5344CB8AC3E}">
        <p14:creationId xmlns:p14="http://schemas.microsoft.com/office/powerpoint/2010/main" val="36818362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0AC9DB5-E625-4348-9DD5-7A515BD5327A}"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C4D4DF-30E9-4509-A90C-200635F92D30}" type="slidenum">
              <a:rPr lang="en-GB" smtClean="0"/>
              <a:t>‹#›</a:t>
            </a:fld>
            <a:endParaRPr lang="en-GB"/>
          </a:p>
        </p:txBody>
      </p:sp>
    </p:spTree>
    <p:extLst>
      <p:ext uri="{BB962C8B-B14F-4D97-AF65-F5344CB8AC3E}">
        <p14:creationId xmlns:p14="http://schemas.microsoft.com/office/powerpoint/2010/main" val="41135592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AC9DB5-E625-4348-9DD5-7A515BD5327A}"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C4D4DF-30E9-4509-A90C-200635F92D30}" type="slidenum">
              <a:rPr lang="en-GB" smtClean="0"/>
              <a:t>‹#›</a:t>
            </a:fld>
            <a:endParaRPr lang="en-GB"/>
          </a:p>
        </p:txBody>
      </p:sp>
    </p:spTree>
    <p:extLst>
      <p:ext uri="{BB962C8B-B14F-4D97-AF65-F5344CB8AC3E}">
        <p14:creationId xmlns:p14="http://schemas.microsoft.com/office/powerpoint/2010/main" val="662693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AC9DB5-E625-4348-9DD5-7A515BD5327A}"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C4D4DF-30E9-4509-A90C-200635F92D30}" type="slidenum">
              <a:rPr lang="en-GB" smtClean="0"/>
              <a:t>‹#›</a:t>
            </a:fld>
            <a:endParaRPr lang="en-GB"/>
          </a:p>
        </p:txBody>
      </p:sp>
    </p:spTree>
    <p:extLst>
      <p:ext uri="{BB962C8B-B14F-4D97-AF65-F5344CB8AC3E}">
        <p14:creationId xmlns:p14="http://schemas.microsoft.com/office/powerpoint/2010/main" val="18133966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0AC9DB5-E625-4348-9DD5-7A515BD5327A}" type="datetimeFigureOut">
              <a:rPr lang="en-GB" smtClean="0"/>
              <a:t>19/02/2021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C4D4DF-30E9-4509-A90C-200635F92D30}" type="slidenum">
              <a:rPr lang="en-GB" smtClean="0"/>
              <a:t>‹#›</a:t>
            </a:fld>
            <a:endParaRPr lang="en-GB"/>
          </a:p>
        </p:txBody>
      </p:sp>
    </p:spTree>
    <p:extLst>
      <p:ext uri="{BB962C8B-B14F-4D97-AF65-F5344CB8AC3E}">
        <p14:creationId xmlns:p14="http://schemas.microsoft.com/office/powerpoint/2010/main" val="24007248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0AC9DB5-E625-4348-9DD5-7A515BD5327A}" type="datetimeFigureOut">
              <a:rPr lang="en-GB" smtClean="0"/>
              <a:t>19/02/2021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5C4D4DF-30E9-4509-A90C-200635F92D30}" type="slidenum">
              <a:rPr lang="en-GB" smtClean="0"/>
              <a:t>‹#›</a:t>
            </a:fld>
            <a:endParaRPr lang="en-GB"/>
          </a:p>
        </p:txBody>
      </p:sp>
    </p:spTree>
    <p:extLst>
      <p:ext uri="{BB962C8B-B14F-4D97-AF65-F5344CB8AC3E}">
        <p14:creationId xmlns:p14="http://schemas.microsoft.com/office/powerpoint/2010/main" val="37166033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0AC9DB5-E625-4348-9DD5-7A515BD5327A}" type="datetimeFigureOut">
              <a:rPr lang="en-GB" smtClean="0"/>
              <a:t>19/02/2021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25C4D4DF-30E9-4509-A90C-200635F92D30}" type="slidenum">
              <a:rPr lang="en-GB" smtClean="0"/>
              <a:t>‹#›</a:t>
            </a:fld>
            <a:endParaRPr lang="en-GB"/>
          </a:p>
        </p:txBody>
      </p:sp>
    </p:spTree>
    <p:extLst>
      <p:ext uri="{BB962C8B-B14F-4D97-AF65-F5344CB8AC3E}">
        <p14:creationId xmlns:p14="http://schemas.microsoft.com/office/powerpoint/2010/main" val="12175157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0AC9DB5-E625-4348-9DD5-7A515BD5327A}" type="datetimeFigureOut">
              <a:rPr lang="en-GB" smtClean="0"/>
              <a:t>19/02/2021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25C4D4DF-30E9-4509-A90C-200635F92D30}" type="slidenum">
              <a:rPr lang="en-GB" smtClean="0"/>
              <a:t>‹#›</a:t>
            </a:fld>
            <a:endParaRPr lang="en-GB"/>
          </a:p>
        </p:txBody>
      </p:sp>
    </p:spTree>
    <p:extLst>
      <p:ext uri="{BB962C8B-B14F-4D97-AF65-F5344CB8AC3E}">
        <p14:creationId xmlns:p14="http://schemas.microsoft.com/office/powerpoint/2010/main" val="14754271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0AC9DB5-E625-4348-9DD5-7A515BD5327A}" type="datetimeFigureOut">
              <a:rPr lang="en-GB" smtClean="0"/>
              <a:t>19/02/2021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25C4D4DF-30E9-4509-A90C-200635F92D30}" type="slidenum">
              <a:rPr lang="en-GB" smtClean="0"/>
              <a:t>‹#›</a:t>
            </a:fld>
            <a:endParaRPr lang="en-GB"/>
          </a:p>
        </p:txBody>
      </p:sp>
    </p:spTree>
    <p:extLst>
      <p:ext uri="{BB962C8B-B14F-4D97-AF65-F5344CB8AC3E}">
        <p14:creationId xmlns:p14="http://schemas.microsoft.com/office/powerpoint/2010/main" val="28995610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AC9DB5-E625-4348-9DD5-7A515BD5327A}" type="datetimeFigureOut">
              <a:rPr lang="en-GB" smtClean="0"/>
              <a:t>19/02/2021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C4D4DF-30E9-4509-A90C-200635F92D30}" type="slidenum">
              <a:rPr lang="en-GB" smtClean="0"/>
              <a:t>‹#›</a:t>
            </a:fld>
            <a:endParaRPr lang="en-GB"/>
          </a:p>
        </p:txBody>
      </p:sp>
    </p:spTree>
    <p:extLst>
      <p:ext uri="{BB962C8B-B14F-4D97-AF65-F5344CB8AC3E}">
        <p14:creationId xmlns:p14="http://schemas.microsoft.com/office/powerpoint/2010/main" val="8659619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AC9DB5-E625-4348-9DD5-7A515BD5327A}" type="datetimeFigureOut">
              <a:rPr lang="en-GB" smtClean="0"/>
              <a:t>19/02/2021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5C4D4DF-30E9-4509-A90C-200635F92D30}" type="slidenum">
              <a:rPr lang="en-GB" smtClean="0"/>
              <a:t>‹#›</a:t>
            </a:fld>
            <a:endParaRPr lang="en-GB"/>
          </a:p>
        </p:txBody>
      </p:sp>
    </p:spTree>
    <p:extLst>
      <p:ext uri="{BB962C8B-B14F-4D97-AF65-F5344CB8AC3E}">
        <p14:creationId xmlns:p14="http://schemas.microsoft.com/office/powerpoint/2010/main" val="18601518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0AC9DB5-E625-4348-9DD5-7A515BD5327A}"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C4D4DF-30E9-4509-A90C-200635F92D30}" type="slidenum">
              <a:rPr lang="en-GB" smtClean="0"/>
              <a:t>‹#›</a:t>
            </a:fld>
            <a:endParaRPr lang="en-GB"/>
          </a:p>
        </p:txBody>
      </p:sp>
    </p:spTree>
    <p:extLst>
      <p:ext uri="{BB962C8B-B14F-4D97-AF65-F5344CB8AC3E}">
        <p14:creationId xmlns:p14="http://schemas.microsoft.com/office/powerpoint/2010/main" val="13813602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0AC9DB5-E625-4348-9DD5-7A515BD5327A}"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C4D4DF-30E9-4509-A90C-200635F92D30}" type="slidenum">
              <a:rPr lang="en-GB" smtClean="0"/>
              <a:t>‹#›</a:t>
            </a:fld>
            <a:endParaRPr lang="en-GB"/>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8930895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AC9DB5-E625-4348-9DD5-7A515BD5327A}"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C4D4DF-30E9-4509-A90C-200635F92D30}" type="slidenum">
              <a:rPr lang="en-GB" smtClean="0"/>
              <a:t>‹#›</a:t>
            </a:fld>
            <a:endParaRPr lang="en-GB"/>
          </a:p>
        </p:txBody>
      </p:sp>
    </p:spTree>
    <p:extLst>
      <p:ext uri="{BB962C8B-B14F-4D97-AF65-F5344CB8AC3E}">
        <p14:creationId xmlns:p14="http://schemas.microsoft.com/office/powerpoint/2010/main" val="33903672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0AC9DB5-E625-4348-9DD5-7A515BD5327A}" type="datetimeFigureOut">
              <a:rPr lang="en-GB" smtClean="0"/>
              <a:t>19/02/2021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C4D4DF-30E9-4509-A90C-200635F92D30}" type="slidenum">
              <a:rPr lang="en-GB" smtClean="0"/>
              <a:t>‹#›</a:t>
            </a:fld>
            <a:endParaRPr lang="en-GB"/>
          </a:p>
        </p:txBody>
      </p:sp>
    </p:spTree>
    <p:extLst>
      <p:ext uri="{BB962C8B-B14F-4D97-AF65-F5344CB8AC3E}">
        <p14:creationId xmlns:p14="http://schemas.microsoft.com/office/powerpoint/2010/main" val="39322277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0AC9DB5-E625-4348-9DD5-7A515BD5327A}" type="datetimeFigureOut">
              <a:rPr lang="en-GB" smtClean="0"/>
              <a:t>19/02/2021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C4D4DF-30E9-4509-A90C-200635F92D30}" type="slidenum">
              <a:rPr lang="en-GB" smtClean="0"/>
              <a:t>‹#›</a:t>
            </a:fld>
            <a:endParaRPr lang="en-GB"/>
          </a:p>
        </p:txBody>
      </p:sp>
    </p:spTree>
    <p:extLst>
      <p:ext uri="{BB962C8B-B14F-4D97-AF65-F5344CB8AC3E}">
        <p14:creationId xmlns:p14="http://schemas.microsoft.com/office/powerpoint/2010/main" val="30069608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AC9DB5-E625-4348-9DD5-7A515BD5327A}"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C4D4DF-30E9-4509-A90C-200635F92D30}" type="slidenum">
              <a:rPr lang="en-GB" smtClean="0"/>
              <a:t>‹#›</a:t>
            </a:fld>
            <a:endParaRPr lang="en-GB"/>
          </a:p>
        </p:txBody>
      </p:sp>
    </p:spTree>
    <p:extLst>
      <p:ext uri="{BB962C8B-B14F-4D97-AF65-F5344CB8AC3E}">
        <p14:creationId xmlns:p14="http://schemas.microsoft.com/office/powerpoint/2010/main" val="28328845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AC9DB5-E625-4348-9DD5-7A515BD5327A}" type="datetimeFigureOut">
              <a:rPr lang="en-GB" smtClean="0"/>
              <a:t>19/02/2021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5C4D4DF-30E9-4509-A90C-200635F92D30}" type="slidenum">
              <a:rPr lang="en-GB" smtClean="0"/>
              <a:t>‹#›</a:t>
            </a:fld>
            <a:endParaRPr lang="en-GB"/>
          </a:p>
        </p:txBody>
      </p:sp>
    </p:spTree>
    <p:extLst>
      <p:ext uri="{BB962C8B-B14F-4D97-AF65-F5344CB8AC3E}">
        <p14:creationId xmlns:p14="http://schemas.microsoft.com/office/powerpoint/2010/main" val="11080468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0AC9DB5-E625-4348-9DD5-7A515BD5327A}" type="datetimeFigureOut">
              <a:rPr lang="en-GB" smtClean="0"/>
              <a:t>19/02/2021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25C4D4DF-30E9-4509-A90C-200635F92D30}" type="slidenum">
              <a:rPr lang="en-GB" smtClean="0"/>
              <a:t>‹#›</a:t>
            </a:fld>
            <a:endParaRPr lang="en-GB"/>
          </a:p>
        </p:txBody>
      </p:sp>
    </p:spTree>
    <p:extLst>
      <p:ext uri="{BB962C8B-B14F-4D97-AF65-F5344CB8AC3E}">
        <p14:creationId xmlns:p14="http://schemas.microsoft.com/office/powerpoint/2010/main" val="215247352"/>
      </p:ext>
    </p:extLst>
  </p:cSld>
  <p:clrMap bg1="dk1" tx1="lt1" bg2="dk2" tx2="lt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 id="2147483712"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7.png"/><Relationship Id="rId5" Type="http://schemas.openxmlformats.org/officeDocument/2006/relationships/image" Target="../media/image1.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11" Type="http://schemas.openxmlformats.org/officeDocument/2006/relationships/image" Target="../media/image8.png"/><Relationship Id="rId5" Type="http://schemas.openxmlformats.org/officeDocument/2006/relationships/image" Target="../media/image1.jpeg"/><Relationship Id="rId10" Type="http://schemas.openxmlformats.org/officeDocument/2006/relationships/image" Target="../media/image9.png"/><Relationship Id="rId4" Type="http://schemas.openxmlformats.org/officeDocument/2006/relationships/notesSlide" Target="../notesSlides/notesSlide3.xml"/><Relationship Id="rId9"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0.png"/><Relationship Id="rId5" Type="http://schemas.openxmlformats.org/officeDocument/2006/relationships/image" Target="../media/image1.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1.png"/><Relationship Id="rId5" Type="http://schemas.openxmlformats.org/officeDocument/2006/relationships/image" Target="../media/image1.jpe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11" Type="http://schemas.openxmlformats.org/officeDocument/2006/relationships/image" Target="../media/image8.png"/><Relationship Id="rId5" Type="http://schemas.openxmlformats.org/officeDocument/2006/relationships/image" Target="../media/image1.jpeg"/><Relationship Id="rId10" Type="http://schemas.openxmlformats.org/officeDocument/2006/relationships/image" Target="../media/image12.png"/><Relationship Id="rId4" Type="http://schemas.openxmlformats.org/officeDocument/2006/relationships/notesSlide" Target="../notesSlides/notesSlide6.xml"/><Relationship Id="rId9"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3.png"/><Relationship Id="rId5" Type="http://schemas.openxmlformats.org/officeDocument/2006/relationships/image" Target="../media/image1.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11" Type="http://schemas.openxmlformats.org/officeDocument/2006/relationships/image" Target="../media/image8.png"/><Relationship Id="rId5" Type="http://schemas.openxmlformats.org/officeDocument/2006/relationships/image" Target="../media/image1.jpeg"/><Relationship Id="rId10" Type="http://schemas.openxmlformats.org/officeDocument/2006/relationships/image" Target="../media/image14.png"/><Relationship Id="rId4" Type="http://schemas.openxmlformats.org/officeDocument/2006/relationships/notesSlide" Target="../notesSlides/notesSlide8.xml"/><Relationship Id="rId9"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5.png"/><Relationship Id="rId5" Type="http://schemas.openxmlformats.org/officeDocument/2006/relationships/image" Target="../media/image1.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6.png"/><Relationship Id="rId5" Type="http://schemas.openxmlformats.org/officeDocument/2006/relationships/image" Target="../media/image1.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7.png"/><Relationship Id="rId5" Type="http://schemas.openxmlformats.org/officeDocument/2006/relationships/image" Target="../media/image1.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11" Type="http://schemas.openxmlformats.org/officeDocument/2006/relationships/image" Target="../media/image8.png"/><Relationship Id="rId5" Type="http://schemas.openxmlformats.org/officeDocument/2006/relationships/image" Target="../media/image1.jpeg"/><Relationship Id="rId10" Type="http://schemas.openxmlformats.org/officeDocument/2006/relationships/image" Target="../media/image18.png"/><Relationship Id="rId4" Type="http://schemas.openxmlformats.org/officeDocument/2006/relationships/notesSlide" Target="../notesSlides/notesSlide12.xml"/><Relationship Id="rId9" Type="http://schemas.openxmlformats.org/officeDocument/2006/relationships/image" Target="../media/image5.png"/></Relationships>
</file>

<file path=ppt/slides/_rels/slide1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11" Type="http://schemas.openxmlformats.org/officeDocument/2006/relationships/image" Target="../media/image8.png"/><Relationship Id="rId5" Type="http://schemas.openxmlformats.org/officeDocument/2006/relationships/image" Target="../media/image1.jpeg"/><Relationship Id="rId10" Type="http://schemas.openxmlformats.org/officeDocument/2006/relationships/image" Target="../media/image19.png"/><Relationship Id="rId4" Type="http://schemas.openxmlformats.org/officeDocument/2006/relationships/notesSlide" Target="../notesSlides/notesSlide13.xml"/><Relationship Id="rId9" Type="http://schemas.openxmlformats.org/officeDocument/2006/relationships/image" Target="../media/image5.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25" name="Picture 24" descr="Graph">
            <a:extLst>
              <a:ext uri="{FF2B5EF4-FFF2-40B4-BE49-F238E27FC236}">
                <a16:creationId xmlns:a16="http://schemas.microsoft.com/office/drawing/2014/main" id="{0BA9CB1D-7E10-444C-8753-125335A7CFA4}"/>
              </a:ext>
            </a:extLst>
          </p:cNvPr>
          <p:cNvPicPr>
            <a:picLocks noChangeAspect="1"/>
          </p:cNvPicPr>
          <p:nvPr/>
        </p:nvPicPr>
        <p:blipFill rotWithShape="1">
          <a:blip r:embed="rId4">
            <a:duotone>
              <a:prstClr val="black"/>
              <a:schemeClr val="accent5">
                <a:tint val="45000"/>
                <a:satMod val="400000"/>
              </a:schemeClr>
            </a:duotone>
            <a:alphaModFix amt="25000"/>
          </a:blip>
          <a:srcRect t="10000"/>
          <a:stretch/>
        </p:blipFill>
        <p:spPr>
          <a:xfrm>
            <a:off x="20" y="10"/>
            <a:ext cx="12191980" cy="6857990"/>
          </a:xfrm>
          <a:prstGeom prst="rect">
            <a:avLst/>
          </a:prstGeom>
        </p:spPr>
      </p:pic>
      <p:sp>
        <p:nvSpPr>
          <p:cNvPr id="2" name="Title 1">
            <a:extLst>
              <a:ext uri="{FF2B5EF4-FFF2-40B4-BE49-F238E27FC236}">
                <a16:creationId xmlns:a16="http://schemas.microsoft.com/office/drawing/2014/main" id="{14EFDB87-3758-4D7B-8BB4-42DC41682F11}"/>
              </a:ext>
            </a:extLst>
          </p:cNvPr>
          <p:cNvSpPr>
            <a:spLocks noGrp="1"/>
          </p:cNvSpPr>
          <p:nvPr>
            <p:ph type="ctrTitle"/>
          </p:nvPr>
        </p:nvSpPr>
        <p:spPr>
          <a:xfrm>
            <a:off x="1154955" y="1310640"/>
            <a:ext cx="8825658" cy="3566160"/>
          </a:xfrm>
        </p:spPr>
        <p:txBody>
          <a:bodyPr>
            <a:noAutofit/>
          </a:bodyPr>
          <a:lstStyle/>
          <a:p>
            <a:pPr algn="ctr">
              <a:lnSpc>
                <a:spcPct val="90000"/>
              </a:lnSpc>
            </a:pPr>
            <a:br>
              <a:rPr lang="en-GB" sz="5400" dirty="0">
                <a:latin typeface="Times New Roman" panose="02020603050405020304" pitchFamily="18" charset="0"/>
                <a:cs typeface="Times New Roman" panose="02020603050405020304" pitchFamily="18" charset="0"/>
              </a:rPr>
            </a:br>
            <a:r>
              <a:rPr lang="en-GB" sz="5400" dirty="0">
                <a:latin typeface="Times New Roman" panose="02020603050405020304" pitchFamily="18" charset="0"/>
                <a:cs typeface="Times New Roman" panose="02020603050405020304" pitchFamily="18" charset="0"/>
              </a:rPr>
              <a:t>DIGITAL BUSINESS </a:t>
            </a:r>
            <a:br>
              <a:rPr lang="en-GB" sz="5400" dirty="0">
                <a:latin typeface="Times New Roman" panose="02020603050405020304" pitchFamily="18" charset="0"/>
                <a:cs typeface="Times New Roman" panose="02020603050405020304" pitchFamily="18" charset="0"/>
              </a:rPr>
            </a:br>
            <a:r>
              <a:rPr lang="en-GB" sz="5400" dirty="0">
                <a:latin typeface="Times New Roman" panose="02020603050405020304" pitchFamily="18" charset="0"/>
                <a:cs typeface="Times New Roman" panose="02020603050405020304" pitchFamily="18" charset="0"/>
              </a:rPr>
              <a:t>BMSP6002</a:t>
            </a:r>
            <a:br>
              <a:rPr lang="en-GB" sz="5400" dirty="0">
                <a:latin typeface="Times New Roman" panose="02020603050405020304" pitchFamily="18" charset="0"/>
                <a:cs typeface="Times New Roman" panose="02020603050405020304" pitchFamily="18" charset="0"/>
              </a:rPr>
            </a:br>
            <a:br>
              <a:rPr lang="en-GB" sz="5400" dirty="0">
                <a:latin typeface="Times New Roman" panose="02020603050405020304" pitchFamily="18" charset="0"/>
                <a:cs typeface="Times New Roman" panose="02020603050405020304" pitchFamily="18" charset="0"/>
              </a:rPr>
            </a:br>
            <a:r>
              <a:rPr lang="en-GB" sz="4400" dirty="0">
                <a:latin typeface="Times New Roman" panose="02020603050405020304" pitchFamily="18" charset="0"/>
                <a:cs typeface="Times New Roman" panose="02020603050405020304" pitchFamily="18" charset="0"/>
              </a:rPr>
              <a:t>ASSIGNMENT 1 – PRESENTATION </a:t>
            </a:r>
            <a:br>
              <a:rPr lang="en-GB" sz="4400" dirty="0">
                <a:latin typeface="Times New Roman" panose="02020603050405020304" pitchFamily="18" charset="0"/>
                <a:cs typeface="Times New Roman" panose="02020603050405020304" pitchFamily="18" charset="0"/>
              </a:rPr>
            </a:br>
            <a:endParaRPr lang="en-GB" sz="44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6D05B63F-CD23-4B42-95D3-30BF62474072}"/>
              </a:ext>
            </a:extLst>
          </p:cNvPr>
          <p:cNvSpPr>
            <a:spLocks noGrp="1"/>
          </p:cNvSpPr>
          <p:nvPr>
            <p:ph type="subTitle" idx="1"/>
          </p:nvPr>
        </p:nvSpPr>
        <p:spPr>
          <a:xfrm>
            <a:off x="1154955" y="4777380"/>
            <a:ext cx="8825658" cy="1135740"/>
          </a:xfrm>
        </p:spPr>
        <p:txBody>
          <a:bodyPr>
            <a:noAutofit/>
          </a:bodyPr>
          <a:lstStyle/>
          <a:p>
            <a:r>
              <a:rPr lang="en-GB" sz="2800" dirty="0">
                <a:latin typeface="Times New Roman" panose="02020603050405020304" pitchFamily="18" charset="0"/>
                <a:cs typeface="Times New Roman" panose="02020603050405020304" pitchFamily="18" charset="0"/>
              </a:rPr>
              <a:t>Lauren Emily price</a:t>
            </a:r>
          </a:p>
          <a:p>
            <a:r>
              <a:rPr lang="en-GB" sz="2800" dirty="0">
                <a:latin typeface="Times New Roman" panose="02020603050405020304" pitchFamily="18" charset="0"/>
                <a:cs typeface="Times New Roman" panose="02020603050405020304" pitchFamily="18" charset="0"/>
              </a:rPr>
              <a:t>Student number: 1807244</a:t>
            </a:r>
          </a:p>
        </p:txBody>
      </p:sp>
      <p:sp>
        <p:nvSpPr>
          <p:cNvPr id="29" name="Rectangle 28">
            <a:extLst>
              <a:ext uri="{FF2B5EF4-FFF2-40B4-BE49-F238E27FC236}">
                <a16:creationId xmlns:a16="http://schemas.microsoft.com/office/drawing/2014/main" id="{318E9D62-7BA3-4D5E-8915-0D0E8661E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248430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DB366-CD1F-41E3-AE41-FC1D309BD43A}"/>
              </a:ext>
            </a:extLst>
          </p:cNvPr>
          <p:cNvSpPr>
            <a:spLocks noGrp="1"/>
          </p:cNvSpPr>
          <p:nvPr>
            <p:ph type="title"/>
          </p:nvPr>
        </p:nvSpPr>
        <p:spPr>
          <a:xfrm>
            <a:off x="203201" y="1450259"/>
            <a:ext cx="4686434" cy="1442153"/>
          </a:xfrm>
        </p:spPr>
        <p:txBody>
          <a:bodyPr vert="horz" lIns="91440" tIns="45720" rIns="91440" bIns="45720" rtlCol="0">
            <a:normAutofit/>
          </a:bodyPr>
          <a:lstStyle/>
          <a:p>
            <a:pPr algn="ctr"/>
            <a:r>
              <a:rPr lang="en-US" sz="4400" dirty="0">
                <a:latin typeface="Times New Roman" panose="02020603050405020304" pitchFamily="18" charset="0"/>
                <a:cs typeface="Times New Roman" panose="02020603050405020304" pitchFamily="18" charset="0"/>
              </a:rPr>
              <a:t>INTRODUCTION </a:t>
            </a:r>
          </a:p>
        </p:txBody>
      </p:sp>
      <p:sp>
        <p:nvSpPr>
          <p:cNvPr id="24" name="Content Placeholder 23">
            <a:extLst>
              <a:ext uri="{FF2B5EF4-FFF2-40B4-BE49-F238E27FC236}">
                <a16:creationId xmlns:a16="http://schemas.microsoft.com/office/drawing/2014/main" id="{58F77E90-7B90-4CCA-B8C8-3882FA41D335}"/>
              </a:ext>
            </a:extLst>
          </p:cNvPr>
          <p:cNvSpPr>
            <a:spLocks noGrp="1"/>
          </p:cNvSpPr>
          <p:nvPr>
            <p:ph idx="1"/>
          </p:nvPr>
        </p:nvSpPr>
        <p:spPr>
          <a:xfrm>
            <a:off x="77003" y="2286000"/>
            <a:ext cx="4812632" cy="3980985"/>
          </a:xfrm>
        </p:spPr>
        <p:txBody>
          <a:bodyPr>
            <a:normAutofit/>
          </a:bodyPr>
          <a:lstStyle/>
          <a:p>
            <a:pPr algn="ctr"/>
            <a:r>
              <a:rPr lang="en-GB" sz="2400" dirty="0">
                <a:latin typeface="Times New Roman" panose="02020603050405020304" pitchFamily="18" charset="0"/>
                <a:cs typeface="Times New Roman" panose="02020603050405020304" pitchFamily="18" charset="0"/>
              </a:rPr>
              <a:t>Dolnicar, S. (2017) Peer-To-Peer Accommodation Networks: Pushing the boundaries. Goodfellow Publishers Limited. </a:t>
            </a:r>
          </a:p>
          <a:p>
            <a:pPr algn="ctr"/>
            <a:endParaRPr lang="en-GB" sz="2400" dirty="0">
              <a:latin typeface="Times New Roman" panose="02020603050405020304" pitchFamily="18" charset="0"/>
              <a:cs typeface="Times New Roman" panose="02020603050405020304" pitchFamily="18" charset="0"/>
            </a:endParaRPr>
          </a:p>
          <a:p>
            <a:pPr marL="0" indent="0" algn="ctr">
              <a:buNone/>
            </a:pPr>
            <a:r>
              <a:rPr lang="en-GB" sz="2400" dirty="0">
                <a:latin typeface="Times New Roman" panose="02020603050405020304" pitchFamily="18" charset="0"/>
                <a:cs typeface="Times New Roman" panose="02020603050405020304" pitchFamily="18" charset="0"/>
              </a:rPr>
              <a:t>Available at: https://library.oapen.org/bitstream/id/8c26ef66-8bbd-4aa2-ad44-e0e47d3bcc9e/640674.pdf  </a:t>
            </a:r>
          </a:p>
          <a:p>
            <a:endParaRPr lang="en-US" sz="1800" dirty="0"/>
          </a:p>
        </p:txBody>
      </p:sp>
      <p:pic>
        <p:nvPicPr>
          <p:cNvPr id="5" name="Content Placeholder 4">
            <a:extLst>
              <a:ext uri="{FF2B5EF4-FFF2-40B4-BE49-F238E27FC236}">
                <a16:creationId xmlns:a16="http://schemas.microsoft.com/office/drawing/2014/main" id="{D77AAE1A-722F-4872-AFE4-C3EA8CC75601}"/>
              </a:ext>
            </a:extLst>
          </p:cNvPr>
          <p:cNvPicPr>
            <a:picLocks noChangeAspect="1"/>
          </p:cNvPicPr>
          <p:nvPr/>
        </p:nvPicPr>
        <p:blipFill rotWithShape="1">
          <a:blip r:embed="rId6"/>
          <a:srcRect l="4921" r="4922"/>
          <a:stretch/>
        </p:blipFill>
        <p:spPr>
          <a:xfrm>
            <a:off x="5179606" y="1694984"/>
            <a:ext cx="6493910" cy="4572001"/>
          </a:xfrm>
          <a:prstGeom prst="rect">
            <a:avLst/>
          </a:prstGeom>
          <a:effectLst>
            <a:outerShdw blurRad="50800" dist="38100" dir="5400000" algn="t" rotWithShape="0">
              <a:prstClr val="black">
                <a:alpha val="43000"/>
              </a:prstClr>
            </a:outerShdw>
          </a:effectLst>
        </p:spPr>
      </p:pic>
      <p:pic>
        <p:nvPicPr>
          <p:cNvPr id="4" name="Recorded Sound">
            <a:hlinkClick r:id="" action="ppaction://media"/>
            <a:extLst>
              <a:ext uri="{FF2B5EF4-FFF2-40B4-BE49-F238E27FC236}">
                <a16:creationId xmlns:a16="http://schemas.microsoft.com/office/drawing/2014/main" id="{253D8E1A-72C6-4CCF-A160-1831F7BA371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7027" y="815366"/>
            <a:ext cx="406400" cy="406400"/>
          </a:xfrm>
          <a:prstGeom prst="rect">
            <a:avLst/>
          </a:prstGeom>
        </p:spPr>
      </p:pic>
    </p:spTree>
    <p:extLst>
      <p:ext uri="{BB962C8B-B14F-4D97-AF65-F5344CB8AC3E}">
        <p14:creationId xmlns:p14="http://schemas.microsoft.com/office/powerpoint/2010/main" val="3471559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30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AA085689-791F-4B8F-9F30-12415B97D3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9" name="Picture 28">
            <a:extLst>
              <a:ext uri="{FF2B5EF4-FFF2-40B4-BE49-F238E27FC236}">
                <a16:creationId xmlns:a16="http://schemas.microsoft.com/office/drawing/2014/main" id="{AA3FED7F-6821-47C0-A464-E9278B2412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1" name="Oval 30">
            <a:extLst>
              <a:ext uri="{FF2B5EF4-FFF2-40B4-BE49-F238E27FC236}">
                <a16:creationId xmlns:a16="http://schemas.microsoft.com/office/drawing/2014/main" id="{8F54B2FB-3F54-4350-8D1B-F86D677CA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3" name="Picture 32">
            <a:extLst>
              <a:ext uri="{FF2B5EF4-FFF2-40B4-BE49-F238E27FC236}">
                <a16:creationId xmlns:a16="http://schemas.microsoft.com/office/drawing/2014/main" id="{561B34F5-88E5-4711-BC16-3005C29AD7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5" name="Picture 34">
            <a:extLst>
              <a:ext uri="{FF2B5EF4-FFF2-40B4-BE49-F238E27FC236}">
                <a16:creationId xmlns:a16="http://schemas.microsoft.com/office/drawing/2014/main" id="{4F3661D0-2268-4D3E-88BA-0647BCBE33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9">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37" name="Rectangle 36">
            <a:extLst>
              <a:ext uri="{FF2B5EF4-FFF2-40B4-BE49-F238E27FC236}">
                <a16:creationId xmlns:a16="http://schemas.microsoft.com/office/drawing/2014/main" id="{DDB56DB5-0324-4F79-9AB8-CB18C1DC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3B517FF-5EAD-4944-B864-850D745B0ECE}"/>
              </a:ext>
            </a:extLst>
          </p:cNvPr>
          <p:cNvSpPr>
            <a:spLocks noGrp="1"/>
          </p:cNvSpPr>
          <p:nvPr>
            <p:ph type="title"/>
          </p:nvPr>
        </p:nvSpPr>
        <p:spPr>
          <a:xfrm>
            <a:off x="636916" y="4542503"/>
            <a:ext cx="9184606" cy="1179870"/>
          </a:xfrm>
        </p:spPr>
        <p:txBody>
          <a:bodyPr vert="horz" lIns="91440" tIns="45720" rIns="91440" bIns="45720" rtlCol="0" anchor="b">
            <a:normAutofit/>
          </a:bodyPr>
          <a:lstStyle/>
          <a:p>
            <a:pPr>
              <a:lnSpc>
                <a:spcPct val="90000"/>
              </a:lnSpc>
            </a:pPr>
            <a:r>
              <a:rPr lang="en-US" sz="4500" dirty="0">
                <a:latin typeface="Times New Roman" panose="02020603050405020304" pitchFamily="18" charset="0"/>
                <a:cs typeface="Times New Roman" panose="02020603050405020304" pitchFamily="18" charset="0"/>
              </a:rPr>
              <a:t>DIGITAL BUSINESS / E-BUSINESS</a:t>
            </a:r>
          </a:p>
        </p:txBody>
      </p:sp>
      <p:pic>
        <p:nvPicPr>
          <p:cNvPr id="5" name="Content Placeholder 4">
            <a:extLst>
              <a:ext uri="{FF2B5EF4-FFF2-40B4-BE49-F238E27FC236}">
                <a16:creationId xmlns:a16="http://schemas.microsoft.com/office/drawing/2014/main" id="{D0863576-F612-4460-8E36-E49E624EB433}"/>
              </a:ext>
            </a:extLst>
          </p:cNvPr>
          <p:cNvPicPr>
            <a:picLocks noChangeAspect="1"/>
          </p:cNvPicPr>
          <p:nvPr/>
        </p:nvPicPr>
        <p:blipFill rotWithShape="1">
          <a:blip r:embed="rId10"/>
          <a:srcRect t="13989" r="-1" b="15086"/>
          <a:stretch/>
        </p:blipFill>
        <p:spPr>
          <a:xfrm>
            <a:off x="635458" y="640080"/>
            <a:ext cx="9186063" cy="3602736"/>
          </a:xfrm>
          <a:prstGeom prst="rect">
            <a:avLst/>
          </a:prstGeom>
          <a:effectLst>
            <a:outerShdw blurRad="50800" dist="38100" dir="5400000" algn="t" rotWithShape="0">
              <a:prstClr val="black">
                <a:alpha val="43000"/>
              </a:prstClr>
            </a:outerShdw>
          </a:effectLst>
        </p:spPr>
      </p:pic>
      <p:pic>
        <p:nvPicPr>
          <p:cNvPr id="4" name="Recorded Sound">
            <a:hlinkClick r:id="" action="ppaction://media"/>
            <a:extLst>
              <a:ext uri="{FF2B5EF4-FFF2-40B4-BE49-F238E27FC236}">
                <a16:creationId xmlns:a16="http://schemas.microsoft.com/office/drawing/2014/main" id="{82B4167D-55AE-4B4C-9186-CA6E75CD02F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955040" y="4560642"/>
            <a:ext cx="406400" cy="406400"/>
          </a:xfrm>
          <a:prstGeom prst="rect">
            <a:avLst/>
          </a:prstGeom>
        </p:spPr>
      </p:pic>
    </p:spTree>
    <p:extLst>
      <p:ext uri="{BB962C8B-B14F-4D97-AF65-F5344CB8AC3E}">
        <p14:creationId xmlns:p14="http://schemas.microsoft.com/office/powerpoint/2010/main" val="1141438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880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4"/>
                </p:tgtEl>
              </p:cMediaNode>
            </p:audio>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0DA34-52E6-4110-AA17-1AEAB01DF41F}"/>
              </a:ext>
            </a:extLst>
          </p:cNvPr>
          <p:cNvSpPr>
            <a:spLocks noGrp="1"/>
          </p:cNvSpPr>
          <p:nvPr>
            <p:ph type="title"/>
          </p:nvPr>
        </p:nvSpPr>
        <p:spPr>
          <a:xfrm>
            <a:off x="7406439" y="1534341"/>
            <a:ext cx="4533900" cy="2076712"/>
          </a:xfrm>
        </p:spPr>
        <p:txBody>
          <a:bodyPr vert="horz" lIns="91440" tIns="45720" rIns="91440" bIns="45720" rtlCol="0">
            <a:noAutofit/>
          </a:bodyPr>
          <a:lstStyle/>
          <a:p>
            <a:pPr algn="ctr"/>
            <a:r>
              <a:rPr lang="en-US" sz="4400" dirty="0">
                <a:latin typeface="Times New Roman" panose="02020603050405020304" pitchFamily="18" charset="0"/>
                <a:cs typeface="Times New Roman" panose="02020603050405020304" pitchFamily="18" charset="0"/>
              </a:rPr>
              <a:t>CHAPTER 2 - THE SHARING ECONOMY </a:t>
            </a:r>
          </a:p>
        </p:txBody>
      </p:sp>
      <p:pic>
        <p:nvPicPr>
          <p:cNvPr id="17" name="Content Placeholder 16">
            <a:extLst>
              <a:ext uri="{FF2B5EF4-FFF2-40B4-BE49-F238E27FC236}">
                <a16:creationId xmlns:a16="http://schemas.microsoft.com/office/drawing/2014/main" id="{47CFAD6C-3795-4BB0-8297-F18F565B7865}"/>
              </a:ext>
            </a:extLst>
          </p:cNvPr>
          <p:cNvPicPr>
            <a:picLocks noChangeAspect="1"/>
          </p:cNvPicPr>
          <p:nvPr/>
        </p:nvPicPr>
        <p:blipFill rotWithShape="1">
          <a:blip r:embed="rId6"/>
          <a:srcRect l="15135" r="18609" b="-1"/>
          <a:stretch/>
        </p:blipFill>
        <p:spPr>
          <a:xfrm>
            <a:off x="646532" y="1447799"/>
            <a:ext cx="6493910" cy="4572001"/>
          </a:xfrm>
          <a:prstGeom prst="rect">
            <a:avLst/>
          </a:prstGeom>
          <a:effectLst>
            <a:outerShdw blurRad="50800" dist="38100" dir="5400000" algn="t" rotWithShape="0">
              <a:prstClr val="black">
                <a:alpha val="43000"/>
              </a:prstClr>
            </a:outerShdw>
          </a:effectLst>
        </p:spPr>
      </p:pic>
      <p:sp>
        <p:nvSpPr>
          <p:cNvPr id="47" name="Content Placeholder 46">
            <a:extLst>
              <a:ext uri="{FF2B5EF4-FFF2-40B4-BE49-F238E27FC236}">
                <a16:creationId xmlns:a16="http://schemas.microsoft.com/office/drawing/2014/main" id="{CB68C6D3-0DC1-4A2D-8747-2399995F57A8}"/>
              </a:ext>
            </a:extLst>
          </p:cNvPr>
          <p:cNvSpPr>
            <a:spLocks noGrp="1"/>
          </p:cNvSpPr>
          <p:nvPr>
            <p:ph idx="1"/>
          </p:nvPr>
        </p:nvSpPr>
        <p:spPr>
          <a:xfrm>
            <a:off x="7238198" y="3730612"/>
            <a:ext cx="4870383" cy="3038050"/>
          </a:xfrm>
        </p:spPr>
        <p:txBody>
          <a:bodyPr>
            <a:normAutofit lnSpcReduction="10000"/>
          </a:bodyPr>
          <a:lstStyle/>
          <a:p>
            <a:pPr algn="ctr"/>
            <a:r>
              <a:rPr lang="en-GB" sz="2800" dirty="0">
                <a:latin typeface="Times New Roman" panose="02020603050405020304" pitchFamily="18" charset="0"/>
                <a:cs typeface="Times New Roman" panose="02020603050405020304" pitchFamily="18" charset="0"/>
              </a:rPr>
              <a:t>A social and economic system where transactions take place via third party technology platforms for the exchange of goods and services, but which do not include ownership. (Belk et al., 2019). </a:t>
            </a:r>
          </a:p>
          <a:p>
            <a:pPr marL="0" indent="0">
              <a:buNone/>
            </a:pPr>
            <a:endParaRPr lang="en-US" sz="1800" dirty="0"/>
          </a:p>
        </p:txBody>
      </p:sp>
      <p:pic>
        <p:nvPicPr>
          <p:cNvPr id="4" name="Recorded Sound">
            <a:hlinkClick r:id="" action="ppaction://media"/>
            <a:extLst>
              <a:ext uri="{FF2B5EF4-FFF2-40B4-BE49-F238E27FC236}">
                <a16:creationId xmlns:a16="http://schemas.microsoft.com/office/drawing/2014/main" id="{304D24BC-CD29-4929-9BF0-20CCC53F1EE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3509546" y="357471"/>
            <a:ext cx="406400" cy="406400"/>
          </a:xfrm>
          <a:prstGeom prst="rect">
            <a:avLst/>
          </a:prstGeom>
        </p:spPr>
      </p:pic>
    </p:spTree>
    <p:extLst>
      <p:ext uri="{BB962C8B-B14F-4D97-AF65-F5344CB8AC3E}">
        <p14:creationId xmlns:p14="http://schemas.microsoft.com/office/powerpoint/2010/main" val="2332867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254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ED8B4-A437-4389-84C7-A1191877D30D}"/>
              </a:ext>
            </a:extLst>
          </p:cNvPr>
          <p:cNvSpPr>
            <a:spLocks noGrp="1"/>
          </p:cNvSpPr>
          <p:nvPr>
            <p:ph type="title"/>
          </p:nvPr>
        </p:nvSpPr>
        <p:spPr>
          <a:xfrm>
            <a:off x="7140442" y="3012722"/>
            <a:ext cx="4948638" cy="1442153"/>
          </a:xfrm>
        </p:spPr>
        <p:txBody>
          <a:bodyPr>
            <a:normAutofit/>
          </a:bodyPr>
          <a:lstStyle/>
          <a:p>
            <a:pPr algn="ctr"/>
            <a:r>
              <a:rPr lang="en-GB" sz="4400" dirty="0">
                <a:latin typeface="Times New Roman" panose="02020603050405020304" pitchFamily="18" charset="0"/>
                <a:cs typeface="Times New Roman" panose="02020603050405020304" pitchFamily="18" charset="0"/>
              </a:rPr>
              <a:t>COLLABORATIVE CONSUMPTION </a:t>
            </a:r>
          </a:p>
        </p:txBody>
      </p:sp>
      <p:pic>
        <p:nvPicPr>
          <p:cNvPr id="7" name="Picture 6">
            <a:extLst>
              <a:ext uri="{FF2B5EF4-FFF2-40B4-BE49-F238E27FC236}">
                <a16:creationId xmlns:a16="http://schemas.microsoft.com/office/drawing/2014/main" id="{261BD478-BA8B-4F8E-9827-18C31B66FFE2}"/>
              </a:ext>
            </a:extLst>
          </p:cNvPr>
          <p:cNvPicPr>
            <a:picLocks noChangeAspect="1"/>
          </p:cNvPicPr>
          <p:nvPr/>
        </p:nvPicPr>
        <p:blipFill rotWithShape="1">
          <a:blip r:embed="rId6"/>
          <a:srcRect t="17767" r="1" b="11829"/>
          <a:stretch/>
        </p:blipFill>
        <p:spPr>
          <a:xfrm>
            <a:off x="646532" y="1447799"/>
            <a:ext cx="6493910" cy="4572001"/>
          </a:xfrm>
          <a:prstGeom prst="rect">
            <a:avLst/>
          </a:prstGeom>
          <a:effectLst>
            <a:outerShdw blurRad="50800" dist="38100" dir="5400000" algn="t" rotWithShape="0">
              <a:prstClr val="black">
                <a:alpha val="43000"/>
              </a:prstClr>
            </a:outerShdw>
          </a:effectLst>
        </p:spPr>
      </p:pic>
      <p:pic>
        <p:nvPicPr>
          <p:cNvPr id="4" name="Recorded Sound">
            <a:hlinkClick r:id="" action="ppaction://media"/>
            <a:extLst>
              <a:ext uri="{FF2B5EF4-FFF2-40B4-BE49-F238E27FC236}">
                <a16:creationId xmlns:a16="http://schemas.microsoft.com/office/drawing/2014/main" id="{DDF88886-A6E0-4AE0-8AB7-AF10FCE7321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2409371" y="431800"/>
            <a:ext cx="406400" cy="406400"/>
          </a:xfrm>
          <a:prstGeom prst="rect">
            <a:avLst/>
          </a:prstGeom>
        </p:spPr>
      </p:pic>
    </p:spTree>
    <p:extLst>
      <p:ext uri="{BB962C8B-B14F-4D97-AF65-F5344CB8AC3E}">
        <p14:creationId xmlns:p14="http://schemas.microsoft.com/office/powerpoint/2010/main" val="2218988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11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7594FC8B-8CD2-407F-94F1-9C71F5AEC2B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DBABC971-8D40-4A4F-AC60-28B9172789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B9C04DC5-313B-4FE4-B868-5672A3764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7" name="Picture 16">
            <a:extLst>
              <a:ext uri="{FF2B5EF4-FFF2-40B4-BE49-F238E27FC236}">
                <a16:creationId xmlns:a16="http://schemas.microsoft.com/office/drawing/2014/main" id="{791AE23E-90C9-4963-96E2-8DADBFC3BC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C5F93E90-4379-4AAC-B021-E5FA6D974A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9">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21" name="Rectangle 20">
            <a:extLst>
              <a:ext uri="{FF2B5EF4-FFF2-40B4-BE49-F238E27FC236}">
                <a16:creationId xmlns:a16="http://schemas.microsoft.com/office/drawing/2014/main" id="{329FDD08-42D8-4AFF-90E5-5DAA5BC4C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B87A2B17-D3E0-4B38-823F-45312C0B3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592A21B-8E82-4396-A130-C7531DF0A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7" name="Freeform 16">
            <a:extLst>
              <a:ext uri="{FF2B5EF4-FFF2-40B4-BE49-F238E27FC236}">
                <a16:creationId xmlns:a16="http://schemas.microsoft.com/office/drawing/2014/main" id="{ACA9027C-9377-4A86-A639-42BA502ADE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2">
              <a:alpha val="20000"/>
            </a:schemeClr>
          </a:solidFill>
          <a:ln>
            <a:noFill/>
          </a:ln>
        </p:spPr>
        <p:txBody>
          <a:bodyPr rtlCol="0" anchor="ctr"/>
          <a:lstStyle/>
          <a:p>
            <a:pPr algn="ctr"/>
            <a:endParaRPr lang="en-US">
              <a:solidFill>
                <a:schemeClr val="tx1"/>
              </a:solidFill>
            </a:endParaRPr>
          </a:p>
        </p:txBody>
      </p:sp>
      <p:sp useBgFill="1">
        <p:nvSpPr>
          <p:cNvPr id="29" name="Freeform 5">
            <a:extLst>
              <a:ext uri="{FF2B5EF4-FFF2-40B4-BE49-F238E27FC236}">
                <a16:creationId xmlns:a16="http://schemas.microsoft.com/office/drawing/2014/main" id="{423EDA5B-B414-4C7C-8CBA-3D9D79973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4055532"/>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ln>
            <a:noFill/>
          </a:ln>
        </p:spPr>
      </p:sp>
      <p:pic>
        <p:nvPicPr>
          <p:cNvPr id="6" name="Content Placeholder 5">
            <a:extLst>
              <a:ext uri="{FF2B5EF4-FFF2-40B4-BE49-F238E27FC236}">
                <a16:creationId xmlns:a16="http://schemas.microsoft.com/office/drawing/2014/main" id="{A3816F21-70B3-409F-912B-7CF78A4FDE54}"/>
              </a:ext>
            </a:extLst>
          </p:cNvPr>
          <p:cNvPicPr>
            <a:picLocks noGrp="1" noChangeAspect="1"/>
          </p:cNvPicPr>
          <p:nvPr>
            <p:ph idx="1"/>
          </p:nvPr>
        </p:nvPicPr>
        <p:blipFill>
          <a:blip r:embed="rId10"/>
          <a:stretch>
            <a:fillRect/>
          </a:stretch>
        </p:blipFill>
        <p:spPr>
          <a:xfrm>
            <a:off x="635458" y="1086525"/>
            <a:ext cx="9150807" cy="2845400"/>
          </a:xfrm>
          <a:prstGeom prst="rect">
            <a:avLst/>
          </a:prstGeom>
          <a:effectLst/>
        </p:spPr>
      </p:pic>
      <p:sp>
        <p:nvSpPr>
          <p:cNvPr id="3" name="TextBox 2">
            <a:extLst>
              <a:ext uri="{FF2B5EF4-FFF2-40B4-BE49-F238E27FC236}">
                <a16:creationId xmlns:a16="http://schemas.microsoft.com/office/drawing/2014/main" id="{CE8A2C5E-06DC-4D95-8995-4F1A25CE8676}"/>
              </a:ext>
            </a:extLst>
          </p:cNvPr>
          <p:cNvSpPr txBox="1"/>
          <p:nvPr/>
        </p:nvSpPr>
        <p:spPr>
          <a:xfrm>
            <a:off x="284479" y="4815840"/>
            <a:ext cx="11775975" cy="1921844"/>
          </a:xfrm>
          <a:prstGeom prst="rect">
            <a:avLst/>
          </a:prstGeom>
          <a:noFill/>
        </p:spPr>
        <p:txBody>
          <a:bodyPr wrap="square" rtlCol="0">
            <a:spAutoFit/>
          </a:bodyPr>
          <a:lstStyle/>
          <a:p>
            <a:pPr marL="285750" indent="-285750" algn="ct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Founded in 2008</a:t>
            </a:r>
          </a:p>
          <a:p>
            <a:pPr marL="285750" indent="-285750" algn="ct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Global travel community </a:t>
            </a:r>
          </a:p>
          <a:p>
            <a:pPr marL="285750" indent="-285750" algn="ct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Online, digital platform offering its worldwide users the ability to list their accommodation space to obtain revenue from travellers looking for holiday rentals. </a:t>
            </a:r>
          </a:p>
          <a:p>
            <a:pPr marL="285750" indent="-285750" algn="ctr">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Social marketplace for holiday accommodation that matches hosts with guests/travellers. </a:t>
            </a:r>
          </a:p>
        </p:txBody>
      </p:sp>
      <p:pic>
        <p:nvPicPr>
          <p:cNvPr id="4" name="Recorded Sound">
            <a:hlinkClick r:id="" action="ppaction://media"/>
            <a:extLst>
              <a:ext uri="{FF2B5EF4-FFF2-40B4-BE49-F238E27FC236}">
                <a16:creationId xmlns:a16="http://schemas.microsoft.com/office/drawing/2014/main" id="{7B67DB54-379B-4616-9020-BBE674317587}"/>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558006" y="4829376"/>
            <a:ext cx="406400" cy="406400"/>
          </a:xfrm>
          <a:prstGeom prst="rect">
            <a:avLst/>
          </a:prstGeom>
        </p:spPr>
      </p:pic>
    </p:spTree>
    <p:extLst>
      <p:ext uri="{BB962C8B-B14F-4D97-AF65-F5344CB8AC3E}">
        <p14:creationId xmlns:p14="http://schemas.microsoft.com/office/powerpoint/2010/main" val="4277618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880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94A7C-98A3-443C-9BE9-FFF21CA8B0E6}"/>
              </a:ext>
            </a:extLst>
          </p:cNvPr>
          <p:cNvSpPr>
            <a:spLocks noGrp="1"/>
          </p:cNvSpPr>
          <p:nvPr>
            <p:ph type="title"/>
          </p:nvPr>
        </p:nvSpPr>
        <p:spPr>
          <a:xfrm>
            <a:off x="120316" y="345112"/>
            <a:ext cx="4909505" cy="2093287"/>
          </a:xfrm>
        </p:spPr>
        <p:txBody>
          <a:bodyPr>
            <a:noAutofit/>
          </a:bodyPr>
          <a:lstStyle/>
          <a:p>
            <a:pPr algn="ctr"/>
            <a:r>
              <a:rPr lang="en-GB" sz="4400" dirty="0">
                <a:latin typeface="Times New Roman" panose="02020603050405020304" pitchFamily="18" charset="0"/>
                <a:cs typeface="Times New Roman" panose="02020603050405020304" pitchFamily="18" charset="0"/>
              </a:rPr>
              <a:t>E-COMMERCE TRANSACTIONAL CATEGORIES</a:t>
            </a:r>
          </a:p>
        </p:txBody>
      </p:sp>
      <p:sp>
        <p:nvSpPr>
          <p:cNvPr id="13" name="Content Placeholder 12">
            <a:extLst>
              <a:ext uri="{FF2B5EF4-FFF2-40B4-BE49-F238E27FC236}">
                <a16:creationId xmlns:a16="http://schemas.microsoft.com/office/drawing/2014/main" id="{D38A98EF-1D7B-446C-B6DD-E12234F8BD57}"/>
              </a:ext>
            </a:extLst>
          </p:cNvPr>
          <p:cNvSpPr>
            <a:spLocks noGrp="1"/>
          </p:cNvSpPr>
          <p:nvPr>
            <p:ph idx="1"/>
          </p:nvPr>
        </p:nvSpPr>
        <p:spPr>
          <a:xfrm>
            <a:off x="484023" y="2438400"/>
            <a:ext cx="4345089" cy="4230132"/>
          </a:xfrm>
        </p:spPr>
        <p:txBody>
          <a:bodyPr>
            <a:noAutofit/>
          </a:bodyPr>
          <a:lstStyle/>
          <a:p>
            <a:pPr algn="ctr"/>
            <a:r>
              <a:rPr lang="en-GB" sz="1800" dirty="0">
                <a:latin typeface="Times New Roman" panose="02020603050405020304" pitchFamily="18" charset="0"/>
                <a:cs typeface="Times New Roman" panose="02020603050405020304" pitchFamily="18" charset="0"/>
              </a:rPr>
              <a:t>The table provides transactional alternatives between businesses, consumers and government organisations. </a:t>
            </a:r>
          </a:p>
          <a:p>
            <a:pPr algn="ctr"/>
            <a:r>
              <a:rPr lang="en-GB" sz="1800" dirty="0">
                <a:latin typeface="Times New Roman" panose="02020603050405020304" pitchFamily="18" charset="0"/>
                <a:cs typeface="Times New Roman" panose="02020603050405020304" pitchFamily="18" charset="0"/>
              </a:rPr>
              <a:t>Different names are assigned to the various business types depending upon how they engage with their stakeholders.</a:t>
            </a:r>
          </a:p>
          <a:p>
            <a:pPr algn="ctr"/>
            <a:r>
              <a:rPr lang="en-GB" sz="1800" dirty="0">
                <a:latin typeface="Times New Roman" panose="02020603050405020304" pitchFamily="18" charset="0"/>
                <a:cs typeface="Times New Roman" panose="02020603050405020304" pitchFamily="18" charset="0"/>
              </a:rPr>
              <a:t> Airbnb falls into two separate categories: Business to Consumer (B2C) and Consumer to Consumer (C2C) (which is also known as Peer to Peer).</a:t>
            </a:r>
          </a:p>
          <a:p>
            <a:pPr marL="0" indent="0" algn="ctr">
              <a:buNone/>
            </a:pPr>
            <a:r>
              <a:rPr lang="en-GB" sz="1800" dirty="0">
                <a:latin typeface="Times New Roman" panose="02020603050405020304" pitchFamily="18" charset="0"/>
                <a:cs typeface="Times New Roman" panose="02020603050405020304" pitchFamily="18" charset="0"/>
              </a:rPr>
              <a:t>(Chaffey, 2018). </a:t>
            </a:r>
          </a:p>
          <a:p>
            <a:pPr algn="ctr"/>
            <a:endParaRPr lang="en-GB" sz="1800" dirty="0">
              <a:latin typeface="Times New Roman" panose="02020603050405020304" pitchFamily="18" charset="0"/>
              <a:cs typeface="Times New Roman" panose="02020603050405020304" pitchFamily="18" charset="0"/>
            </a:endParaRPr>
          </a:p>
        </p:txBody>
      </p:sp>
      <p:sp>
        <p:nvSpPr>
          <p:cNvPr id="16" name="Freeform 31">
            <a:extLst>
              <a:ext uri="{FF2B5EF4-FFF2-40B4-BE49-F238E27FC236}">
                <a16:creationId xmlns:a16="http://schemas.microsoft.com/office/drawing/2014/main" id="{D6CEF2A9-EF08-4FB3-AFFB-C5F77AB6E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1" name="Rectangle 17">
            <a:extLst>
              <a:ext uri="{FF2B5EF4-FFF2-40B4-BE49-F238E27FC236}">
                <a16:creationId xmlns:a16="http://schemas.microsoft.com/office/drawing/2014/main" id="{4109C3C2-C0A8-4559-8462-8007573DF4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3992" y="0"/>
            <a:ext cx="609842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5">
            <a:extLst>
              <a:ext uri="{FF2B5EF4-FFF2-40B4-BE49-F238E27FC236}">
                <a16:creationId xmlns:a16="http://schemas.microsoft.com/office/drawing/2014/main" id="{4C535542-B72A-4DE0-BE5A-5EA00508C7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9" name="Content Placeholder 8">
            <a:extLst>
              <a:ext uri="{FF2B5EF4-FFF2-40B4-BE49-F238E27FC236}">
                <a16:creationId xmlns:a16="http://schemas.microsoft.com/office/drawing/2014/main" id="{63B6AA51-5807-4DE5-96D0-729EC214F1DE}"/>
              </a:ext>
            </a:extLst>
          </p:cNvPr>
          <p:cNvPicPr>
            <a:picLocks noChangeAspect="1"/>
          </p:cNvPicPr>
          <p:nvPr/>
        </p:nvPicPr>
        <p:blipFill>
          <a:blip r:embed="rId6"/>
          <a:stretch>
            <a:fillRect/>
          </a:stretch>
        </p:blipFill>
        <p:spPr>
          <a:xfrm>
            <a:off x="5537035" y="1249680"/>
            <a:ext cx="6446849" cy="5049520"/>
          </a:xfrm>
          <a:prstGeom prst="rect">
            <a:avLst/>
          </a:prstGeom>
          <a:effectLst/>
        </p:spPr>
      </p:pic>
      <p:sp>
        <p:nvSpPr>
          <p:cNvPr id="22" name="Rectangle 21">
            <a:extLst>
              <a:ext uri="{FF2B5EF4-FFF2-40B4-BE49-F238E27FC236}">
                <a16:creationId xmlns:a16="http://schemas.microsoft.com/office/drawing/2014/main" id="{11DF0705-615B-4CF3-A16F-8C14680D8B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 name="TextBox 9">
            <a:extLst>
              <a:ext uri="{FF2B5EF4-FFF2-40B4-BE49-F238E27FC236}">
                <a16:creationId xmlns:a16="http://schemas.microsoft.com/office/drawing/2014/main" id="{FDEE9B62-80A8-4827-9DFB-05E7ACF7421F}"/>
              </a:ext>
            </a:extLst>
          </p:cNvPr>
          <p:cNvSpPr txBox="1"/>
          <p:nvPr/>
        </p:nvSpPr>
        <p:spPr>
          <a:xfrm>
            <a:off x="9307629" y="6299200"/>
            <a:ext cx="2676255" cy="369332"/>
          </a:xfrm>
          <a:prstGeom prst="rect">
            <a:avLst/>
          </a:prstGeom>
          <a:noFill/>
        </p:spPr>
        <p:txBody>
          <a:bodyPr wrap="square" rtlCol="0">
            <a:spAutoFit/>
          </a:bodyPr>
          <a:lstStyle/>
          <a:p>
            <a:pPr algn="r"/>
            <a:r>
              <a:rPr lang="en-GB" dirty="0">
                <a:solidFill>
                  <a:schemeClr val="bg1"/>
                </a:solidFill>
                <a:latin typeface="Times New Roman" panose="02020603050405020304" pitchFamily="18" charset="0"/>
                <a:cs typeface="Times New Roman" panose="02020603050405020304" pitchFamily="18" charset="0"/>
              </a:rPr>
              <a:t>(Chaffey, 2018)</a:t>
            </a:r>
          </a:p>
        </p:txBody>
      </p:sp>
      <p:pic>
        <p:nvPicPr>
          <p:cNvPr id="3" name="Recorded Sound">
            <a:hlinkClick r:id="" action="ppaction://media"/>
            <a:extLst>
              <a:ext uri="{FF2B5EF4-FFF2-40B4-BE49-F238E27FC236}">
                <a16:creationId xmlns:a16="http://schemas.microsoft.com/office/drawing/2014/main" id="{C04B659E-923C-474B-876B-133146B07ED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357747" y="6355080"/>
            <a:ext cx="406400" cy="406400"/>
          </a:xfrm>
          <a:prstGeom prst="rect">
            <a:avLst/>
          </a:prstGeom>
        </p:spPr>
      </p:pic>
    </p:spTree>
    <p:extLst>
      <p:ext uri="{BB962C8B-B14F-4D97-AF65-F5344CB8AC3E}">
        <p14:creationId xmlns:p14="http://schemas.microsoft.com/office/powerpoint/2010/main" val="584936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94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29" name="Picture 28">
            <a:extLst>
              <a:ext uri="{FF2B5EF4-FFF2-40B4-BE49-F238E27FC236}">
                <a16:creationId xmlns:a16="http://schemas.microsoft.com/office/drawing/2014/main" id="{AA085689-791F-4B8F-9F30-12415B97D3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1" name="Picture 30">
            <a:extLst>
              <a:ext uri="{FF2B5EF4-FFF2-40B4-BE49-F238E27FC236}">
                <a16:creationId xmlns:a16="http://schemas.microsoft.com/office/drawing/2014/main" id="{AA3FED7F-6821-47C0-A464-E9278B2412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3" name="Oval 32">
            <a:extLst>
              <a:ext uri="{FF2B5EF4-FFF2-40B4-BE49-F238E27FC236}">
                <a16:creationId xmlns:a16="http://schemas.microsoft.com/office/drawing/2014/main" id="{8F54B2FB-3F54-4350-8D1B-F86D677CA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5" name="Picture 34">
            <a:extLst>
              <a:ext uri="{FF2B5EF4-FFF2-40B4-BE49-F238E27FC236}">
                <a16:creationId xmlns:a16="http://schemas.microsoft.com/office/drawing/2014/main" id="{561B34F5-88E5-4711-BC16-3005C29AD7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7" name="Picture 36">
            <a:extLst>
              <a:ext uri="{FF2B5EF4-FFF2-40B4-BE49-F238E27FC236}">
                <a16:creationId xmlns:a16="http://schemas.microsoft.com/office/drawing/2014/main" id="{4F3661D0-2268-4D3E-88BA-0647BCBE33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9">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39" name="Rectangle 38">
            <a:extLst>
              <a:ext uri="{FF2B5EF4-FFF2-40B4-BE49-F238E27FC236}">
                <a16:creationId xmlns:a16="http://schemas.microsoft.com/office/drawing/2014/main" id="{DDB56DB5-0324-4F79-9AB8-CB18C1DC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2DE0A04-9919-4D7D-9651-EDCC1D517E56}"/>
              </a:ext>
            </a:extLst>
          </p:cNvPr>
          <p:cNvSpPr>
            <a:spLocks noGrp="1"/>
          </p:cNvSpPr>
          <p:nvPr>
            <p:ph type="title"/>
          </p:nvPr>
        </p:nvSpPr>
        <p:spPr>
          <a:xfrm>
            <a:off x="636916" y="4542503"/>
            <a:ext cx="9184606" cy="1179870"/>
          </a:xfrm>
        </p:spPr>
        <p:txBody>
          <a:bodyPr vert="horz" lIns="91440" tIns="45720" rIns="91440" bIns="45720" rtlCol="0" anchor="b">
            <a:normAutofit/>
          </a:bodyPr>
          <a:lstStyle/>
          <a:p>
            <a:pPr algn="ctr">
              <a:lnSpc>
                <a:spcPct val="90000"/>
              </a:lnSpc>
            </a:pPr>
            <a:r>
              <a:rPr lang="en-US" sz="4400" dirty="0">
                <a:latin typeface="Times New Roman" panose="02020603050405020304" pitchFamily="18" charset="0"/>
                <a:cs typeface="Times New Roman" panose="02020603050405020304" pitchFamily="18" charset="0"/>
              </a:rPr>
              <a:t>PERSPECTIVES</a:t>
            </a:r>
          </a:p>
        </p:txBody>
      </p:sp>
      <p:pic>
        <p:nvPicPr>
          <p:cNvPr id="5" name="Content Placeholder 4">
            <a:extLst>
              <a:ext uri="{FF2B5EF4-FFF2-40B4-BE49-F238E27FC236}">
                <a16:creationId xmlns:a16="http://schemas.microsoft.com/office/drawing/2014/main" id="{D12498E6-E574-4CB4-A18A-5D93AF94E3DC}"/>
              </a:ext>
            </a:extLst>
          </p:cNvPr>
          <p:cNvPicPr>
            <a:picLocks noGrp="1" noChangeAspect="1"/>
          </p:cNvPicPr>
          <p:nvPr>
            <p:ph idx="1"/>
          </p:nvPr>
        </p:nvPicPr>
        <p:blipFill rotWithShape="1">
          <a:blip r:embed="rId10"/>
          <a:srcRect t="1730" r="1" b="1731"/>
          <a:stretch/>
        </p:blipFill>
        <p:spPr>
          <a:xfrm>
            <a:off x="635458" y="640080"/>
            <a:ext cx="9186063" cy="3602736"/>
          </a:xfrm>
          <a:prstGeom prst="rect">
            <a:avLst/>
          </a:prstGeom>
          <a:effectLst>
            <a:outerShdw blurRad="50800" dist="38100" dir="5400000" algn="t" rotWithShape="0">
              <a:prstClr val="black">
                <a:alpha val="43000"/>
              </a:prstClr>
            </a:outerShdw>
          </a:effectLst>
        </p:spPr>
      </p:pic>
      <p:pic>
        <p:nvPicPr>
          <p:cNvPr id="4" name="Recorded Sound">
            <a:hlinkClick r:id="" action="ppaction://media"/>
            <a:extLst>
              <a:ext uri="{FF2B5EF4-FFF2-40B4-BE49-F238E27FC236}">
                <a16:creationId xmlns:a16="http://schemas.microsoft.com/office/drawing/2014/main" id="{B6D318AA-46F3-46E6-868A-2DAA7EE91533}"/>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3034097" y="6014720"/>
            <a:ext cx="406400" cy="406400"/>
          </a:xfrm>
          <a:prstGeom prst="rect">
            <a:avLst/>
          </a:prstGeom>
        </p:spPr>
      </p:pic>
    </p:spTree>
    <p:extLst>
      <p:ext uri="{BB962C8B-B14F-4D97-AF65-F5344CB8AC3E}">
        <p14:creationId xmlns:p14="http://schemas.microsoft.com/office/powerpoint/2010/main" val="2425319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41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85ACC-F77B-427C-806C-2D90D84EEBD5}"/>
              </a:ext>
            </a:extLst>
          </p:cNvPr>
          <p:cNvSpPr>
            <a:spLocks noGrp="1"/>
          </p:cNvSpPr>
          <p:nvPr>
            <p:ph type="title"/>
          </p:nvPr>
        </p:nvSpPr>
        <p:spPr>
          <a:xfrm>
            <a:off x="178677" y="325652"/>
            <a:ext cx="4751670" cy="3270164"/>
          </a:xfrm>
        </p:spPr>
        <p:txBody>
          <a:bodyPr>
            <a:noAutofit/>
          </a:bodyPr>
          <a:lstStyle/>
          <a:p>
            <a:pPr algn="ctr">
              <a:lnSpc>
                <a:spcPct val="90000"/>
              </a:lnSpc>
            </a:pPr>
            <a:r>
              <a:rPr lang="en-GB" sz="4400" dirty="0">
                <a:latin typeface="Times New Roman" panose="02020603050405020304" pitchFamily="18" charset="0"/>
                <a:cs typeface="Times New Roman" panose="02020603050405020304" pitchFamily="18" charset="0"/>
              </a:rPr>
              <a:t>CHAPTER 12 – DRIVERS OF PRICE IN CITY DESTINATION: VIENNA</a:t>
            </a:r>
          </a:p>
        </p:txBody>
      </p:sp>
      <p:sp>
        <p:nvSpPr>
          <p:cNvPr id="3" name="Content Placeholder 2">
            <a:extLst>
              <a:ext uri="{FF2B5EF4-FFF2-40B4-BE49-F238E27FC236}">
                <a16:creationId xmlns:a16="http://schemas.microsoft.com/office/drawing/2014/main" id="{19506132-95EF-4473-A2D5-926AEE7B6A2A}"/>
              </a:ext>
            </a:extLst>
          </p:cNvPr>
          <p:cNvSpPr>
            <a:spLocks noGrp="1"/>
          </p:cNvSpPr>
          <p:nvPr>
            <p:ph idx="1"/>
          </p:nvPr>
        </p:nvSpPr>
        <p:spPr>
          <a:xfrm>
            <a:off x="378945" y="3821959"/>
            <a:ext cx="4392177" cy="2529414"/>
          </a:xfrm>
        </p:spPr>
        <p:txBody>
          <a:bodyPr>
            <a:normAutofit/>
          </a:bodyPr>
          <a:lstStyle/>
          <a:p>
            <a:pPr marL="0" indent="0" algn="ctr">
              <a:buNone/>
            </a:pPr>
            <a:r>
              <a:rPr lang="en-GB" sz="1800" dirty="0">
                <a:latin typeface="Times New Roman" panose="02020603050405020304" pitchFamily="18" charset="0"/>
                <a:cs typeface="Times New Roman" panose="02020603050405020304" pitchFamily="18" charset="0"/>
              </a:rPr>
              <a:t>‘</a:t>
            </a:r>
            <a:r>
              <a:rPr lang="en-GB" sz="2800" i="1" dirty="0">
                <a:latin typeface="Times New Roman" panose="02020603050405020304" pitchFamily="18" charset="0"/>
                <a:cs typeface="Times New Roman" panose="02020603050405020304" pitchFamily="18" charset="0"/>
              </a:rPr>
              <a:t>Peer-to-peer accommodation networks have been described as disruptive innovations</a:t>
            </a:r>
            <a:r>
              <a:rPr lang="en-GB" sz="2800" dirty="0">
                <a:latin typeface="Times New Roman" panose="02020603050405020304" pitchFamily="18" charset="0"/>
                <a:cs typeface="Times New Roman" panose="02020603050405020304" pitchFamily="18" charset="0"/>
              </a:rPr>
              <a:t>’. </a:t>
            </a:r>
          </a:p>
          <a:p>
            <a:pPr marL="0" indent="0" algn="ctr">
              <a:buNone/>
            </a:pPr>
            <a:r>
              <a:rPr lang="en-GB" sz="2800" dirty="0">
                <a:latin typeface="Times New Roman" panose="02020603050405020304" pitchFamily="18" charset="0"/>
                <a:cs typeface="Times New Roman" panose="02020603050405020304" pitchFamily="18" charset="0"/>
              </a:rPr>
              <a:t>(Dolnicar, 2017) </a:t>
            </a:r>
          </a:p>
          <a:p>
            <a:pPr algn="ctr"/>
            <a:endParaRPr lang="en-GB" sz="1800" dirty="0">
              <a:latin typeface="Times New Roman" panose="02020603050405020304" pitchFamily="18" charset="0"/>
              <a:cs typeface="Times New Roman" panose="02020603050405020304" pitchFamily="18" charset="0"/>
            </a:endParaRPr>
          </a:p>
          <a:p>
            <a:pPr algn="ctr"/>
            <a:endParaRPr lang="en-GB" sz="1800" dirty="0"/>
          </a:p>
        </p:txBody>
      </p:sp>
      <p:pic>
        <p:nvPicPr>
          <p:cNvPr id="7" name="Picture 6">
            <a:extLst>
              <a:ext uri="{FF2B5EF4-FFF2-40B4-BE49-F238E27FC236}">
                <a16:creationId xmlns:a16="http://schemas.microsoft.com/office/drawing/2014/main" id="{391CBADC-B1E0-4FB7-9FBC-16D0C0605AEE}"/>
              </a:ext>
            </a:extLst>
          </p:cNvPr>
          <p:cNvPicPr>
            <a:picLocks noChangeAspect="1"/>
          </p:cNvPicPr>
          <p:nvPr/>
        </p:nvPicPr>
        <p:blipFill rotWithShape="1">
          <a:blip r:embed="rId6"/>
          <a:srcRect t="12082" r="-1" b="-1"/>
          <a:stretch/>
        </p:blipFill>
        <p:spPr>
          <a:xfrm>
            <a:off x="5050389" y="1447799"/>
            <a:ext cx="6493910" cy="4572001"/>
          </a:xfrm>
          <a:prstGeom prst="rect">
            <a:avLst/>
          </a:prstGeom>
          <a:effectLst>
            <a:outerShdw blurRad="50800" dist="38100" dir="5400000" algn="t" rotWithShape="0">
              <a:prstClr val="black">
                <a:alpha val="43000"/>
              </a:prstClr>
            </a:outerShdw>
          </a:effectLst>
        </p:spPr>
      </p:pic>
      <p:pic>
        <p:nvPicPr>
          <p:cNvPr id="5" name="Recorded Sound">
            <a:hlinkClick r:id="" action="ppaction://media"/>
            <a:extLst>
              <a:ext uri="{FF2B5EF4-FFF2-40B4-BE49-F238E27FC236}">
                <a16:creationId xmlns:a16="http://schemas.microsoft.com/office/drawing/2014/main" id="{ECDDCA27-AC8A-4AE7-84CA-7C53CA366BD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096000" y="453457"/>
            <a:ext cx="406400" cy="406400"/>
          </a:xfrm>
          <a:prstGeom prst="rect">
            <a:avLst/>
          </a:prstGeom>
        </p:spPr>
      </p:pic>
    </p:spTree>
    <p:extLst>
      <p:ext uri="{BB962C8B-B14F-4D97-AF65-F5344CB8AC3E}">
        <p14:creationId xmlns:p14="http://schemas.microsoft.com/office/powerpoint/2010/main" val="1629613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175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CD4F4-A238-478F-8399-5E1E9AB241AA}"/>
              </a:ext>
            </a:extLst>
          </p:cNvPr>
          <p:cNvSpPr>
            <a:spLocks noGrp="1"/>
          </p:cNvSpPr>
          <p:nvPr>
            <p:ph type="title"/>
          </p:nvPr>
        </p:nvSpPr>
        <p:spPr>
          <a:xfrm>
            <a:off x="648929" y="629267"/>
            <a:ext cx="3505495" cy="843934"/>
          </a:xfrm>
        </p:spPr>
        <p:txBody>
          <a:bodyPr>
            <a:normAutofit/>
          </a:bodyPr>
          <a:lstStyle/>
          <a:p>
            <a:pPr algn="ctr"/>
            <a:r>
              <a:rPr lang="en-GB" dirty="0">
                <a:latin typeface="Times New Roman" panose="02020603050405020304" pitchFamily="18" charset="0"/>
                <a:cs typeface="Times New Roman" panose="02020603050405020304" pitchFamily="18" charset="0"/>
              </a:rPr>
              <a:t>VALUE</a:t>
            </a:r>
          </a:p>
        </p:txBody>
      </p:sp>
      <p:sp>
        <p:nvSpPr>
          <p:cNvPr id="23" name="Content Placeholder 8">
            <a:extLst>
              <a:ext uri="{FF2B5EF4-FFF2-40B4-BE49-F238E27FC236}">
                <a16:creationId xmlns:a16="http://schemas.microsoft.com/office/drawing/2014/main" id="{FBFE5A6B-6958-42B9-A33B-1C0FD50C284B}"/>
              </a:ext>
            </a:extLst>
          </p:cNvPr>
          <p:cNvSpPr>
            <a:spLocks noGrp="1"/>
          </p:cNvSpPr>
          <p:nvPr>
            <p:ph idx="1"/>
          </p:nvPr>
        </p:nvSpPr>
        <p:spPr>
          <a:xfrm>
            <a:off x="202131" y="1473202"/>
            <a:ext cx="4206240" cy="4750618"/>
          </a:xfrm>
        </p:spPr>
        <p:txBody>
          <a:bodyPr>
            <a:normAutofit/>
          </a:bodyPr>
          <a:lstStyle/>
          <a:p>
            <a:pPr algn="ctr"/>
            <a:r>
              <a:rPr lang="en-GB" dirty="0">
                <a:latin typeface="Times New Roman" panose="02020603050405020304" pitchFamily="18" charset="0"/>
                <a:cs typeface="Times New Roman" panose="02020603050405020304" pitchFamily="18" charset="0"/>
              </a:rPr>
              <a:t>Digital business and traditional business are both driven largely by the same forces, except for one factor, </a:t>
            </a:r>
            <a:r>
              <a:rPr lang="en-GB" u="sng" dirty="0">
                <a:latin typeface="Times New Roman" panose="02020603050405020304" pitchFamily="18" charset="0"/>
                <a:cs typeface="Times New Roman" panose="02020603050405020304" pitchFamily="18" charset="0"/>
              </a:rPr>
              <a:t>VALUE</a:t>
            </a:r>
            <a:r>
              <a:rPr lang="en-GB" dirty="0">
                <a:latin typeface="Times New Roman" panose="02020603050405020304" pitchFamily="18" charset="0"/>
                <a:cs typeface="Times New Roman" panose="02020603050405020304" pitchFamily="18" charset="0"/>
              </a:rPr>
              <a:t>. </a:t>
            </a:r>
          </a:p>
          <a:p>
            <a:pPr algn="ctr"/>
            <a:r>
              <a:rPr lang="en-GB" dirty="0">
                <a:latin typeface="Times New Roman" panose="02020603050405020304" pitchFamily="18" charset="0"/>
                <a:cs typeface="Times New Roman" panose="02020603050405020304" pitchFamily="18" charset="0"/>
              </a:rPr>
              <a:t>Traditional business value is constrained and centres largely on prices and product characteristics whereas digital business is focused on creating opportunities in terms of adding advanced, alternative perspectives to company and stakeholder value. </a:t>
            </a:r>
          </a:p>
          <a:p>
            <a:pPr marL="0" indent="0" algn="ctr">
              <a:buNone/>
            </a:pPr>
            <a:r>
              <a:rPr lang="en-GB" dirty="0">
                <a:latin typeface="Times New Roman" panose="02020603050405020304" pitchFamily="18" charset="0"/>
                <a:cs typeface="Times New Roman" panose="02020603050405020304" pitchFamily="18" charset="0"/>
              </a:rPr>
              <a:t>(Keen &amp; Williams, 2013). </a:t>
            </a:r>
          </a:p>
          <a:p>
            <a:endParaRPr lang="en-US" dirty="0"/>
          </a:p>
        </p:txBody>
      </p:sp>
      <p:sp>
        <p:nvSpPr>
          <p:cNvPr id="28" name="Rectangle 27">
            <a:extLst>
              <a:ext uri="{FF2B5EF4-FFF2-40B4-BE49-F238E27FC236}">
                <a16:creationId xmlns:a16="http://schemas.microsoft.com/office/drawing/2014/main" id="{E76BDDC1-3B8A-4ED1-9384-28046DA7DF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ounded Rectangle 9">
            <a:extLst>
              <a:ext uri="{FF2B5EF4-FFF2-40B4-BE49-F238E27FC236}">
                <a16:creationId xmlns:a16="http://schemas.microsoft.com/office/drawing/2014/main" id="{A4C54E1D-046B-434B-8B3E-C179D9913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solidFill>
            <a:schemeClr val="tx1"/>
          </a:solidFill>
          <a:ln w="12700">
            <a:solidFill>
              <a:schemeClr val="tx2">
                <a:lumMod val="75000"/>
              </a:schemeClr>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E1D6AA33-955F-4493-96A6-4F9E23442D15}"/>
              </a:ext>
            </a:extLst>
          </p:cNvPr>
          <p:cNvPicPr>
            <a:picLocks noChangeAspect="1"/>
          </p:cNvPicPr>
          <p:nvPr/>
        </p:nvPicPr>
        <p:blipFill>
          <a:blip r:embed="rId6"/>
          <a:stretch>
            <a:fillRect/>
          </a:stretch>
        </p:blipFill>
        <p:spPr>
          <a:xfrm>
            <a:off x="5608319" y="1890006"/>
            <a:ext cx="5614835" cy="2924769"/>
          </a:xfrm>
          <a:prstGeom prst="rect">
            <a:avLst/>
          </a:prstGeom>
          <a:effectLst/>
        </p:spPr>
      </p:pic>
      <p:sp>
        <p:nvSpPr>
          <p:cNvPr id="32" name="Rectangle 31">
            <a:extLst>
              <a:ext uri="{FF2B5EF4-FFF2-40B4-BE49-F238E27FC236}">
                <a16:creationId xmlns:a16="http://schemas.microsoft.com/office/drawing/2014/main" id="{CD62FCDA-81D0-4D28-B17F-CC6E320684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Recorded Sound">
            <a:hlinkClick r:id="" action="ppaction://media"/>
            <a:extLst>
              <a:ext uri="{FF2B5EF4-FFF2-40B4-BE49-F238E27FC236}">
                <a16:creationId xmlns:a16="http://schemas.microsoft.com/office/drawing/2014/main" id="{D03B9F74-D73A-485D-8C08-200F9660303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762535" y="6020619"/>
            <a:ext cx="406400" cy="406400"/>
          </a:xfrm>
          <a:prstGeom prst="rect">
            <a:avLst/>
          </a:prstGeom>
        </p:spPr>
      </p:pic>
    </p:spTree>
    <p:extLst>
      <p:ext uri="{BB962C8B-B14F-4D97-AF65-F5344CB8AC3E}">
        <p14:creationId xmlns:p14="http://schemas.microsoft.com/office/powerpoint/2010/main" val="2102664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490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58E8C-6A6D-42C4-8B5E-417FC362C11E}"/>
              </a:ext>
            </a:extLst>
          </p:cNvPr>
          <p:cNvSpPr>
            <a:spLocks noGrp="1"/>
          </p:cNvSpPr>
          <p:nvPr>
            <p:ph type="title"/>
          </p:nvPr>
        </p:nvSpPr>
        <p:spPr>
          <a:xfrm>
            <a:off x="5168766" y="340508"/>
            <a:ext cx="5159141" cy="843399"/>
          </a:xfrm>
        </p:spPr>
        <p:txBody>
          <a:bodyPr>
            <a:normAutofit/>
          </a:bodyPr>
          <a:lstStyle/>
          <a:p>
            <a:r>
              <a:rPr lang="en-GB" dirty="0">
                <a:latin typeface="Times New Roman" panose="02020603050405020304" pitchFamily="18" charset="0"/>
                <a:cs typeface="Times New Roman" panose="02020603050405020304" pitchFamily="18" charset="0"/>
              </a:rPr>
              <a:t>BUSINESS MODELS</a:t>
            </a:r>
          </a:p>
        </p:txBody>
      </p:sp>
      <p:pic>
        <p:nvPicPr>
          <p:cNvPr id="5" name="Content Placeholder 4" descr="Diagram&#10;&#10;Description automatically generated">
            <a:extLst>
              <a:ext uri="{FF2B5EF4-FFF2-40B4-BE49-F238E27FC236}">
                <a16:creationId xmlns:a16="http://schemas.microsoft.com/office/drawing/2014/main" id="{DE3A9510-B87B-4CAF-8D0C-D012448C8FFA}"/>
              </a:ext>
            </a:extLst>
          </p:cNvPr>
          <p:cNvPicPr>
            <a:picLocks noChangeAspect="1"/>
          </p:cNvPicPr>
          <p:nvPr/>
        </p:nvPicPr>
        <p:blipFill rotWithShape="1">
          <a:blip r:embed="rId6"/>
          <a:srcRect l="9984" r="7851"/>
          <a:stretch/>
        </p:blipFill>
        <p:spPr>
          <a:xfrm>
            <a:off x="-1" y="10"/>
            <a:ext cx="4634680" cy="6857990"/>
          </a:xfrm>
          <a:prstGeom prst="rect">
            <a:avLst/>
          </a:prstGeom>
        </p:spPr>
      </p:pic>
      <p:sp>
        <p:nvSpPr>
          <p:cNvPr id="9" name="Content Placeholder 8">
            <a:extLst>
              <a:ext uri="{FF2B5EF4-FFF2-40B4-BE49-F238E27FC236}">
                <a16:creationId xmlns:a16="http://schemas.microsoft.com/office/drawing/2014/main" id="{913C624E-1197-4C2F-A17E-FC9932FC9181}"/>
              </a:ext>
            </a:extLst>
          </p:cNvPr>
          <p:cNvSpPr>
            <a:spLocks noGrp="1"/>
          </p:cNvSpPr>
          <p:nvPr>
            <p:ph idx="1"/>
          </p:nvPr>
        </p:nvSpPr>
        <p:spPr>
          <a:xfrm>
            <a:off x="5024387" y="1828801"/>
            <a:ext cx="6699184" cy="4148488"/>
          </a:xfrm>
        </p:spPr>
        <p:txBody>
          <a:bodyPr>
            <a:normAutofit/>
          </a:bodyPr>
          <a:lstStyle/>
          <a:p>
            <a:pPr marL="0" indent="0">
              <a:buNone/>
            </a:pPr>
            <a:r>
              <a:rPr lang="en-GB" sz="2800" dirty="0">
                <a:latin typeface="Times New Roman" panose="02020603050405020304" pitchFamily="18" charset="0"/>
                <a:cs typeface="Times New Roman" panose="02020603050405020304" pitchFamily="18" charset="0"/>
              </a:rPr>
              <a:t>Timmers (1998) defines a business model as: </a:t>
            </a:r>
          </a:p>
          <a:p>
            <a:r>
              <a:rPr lang="en-GB" sz="2800" i="1" dirty="0">
                <a:latin typeface="Times New Roman" panose="02020603050405020304" pitchFamily="18" charset="0"/>
                <a:cs typeface="Times New Roman" panose="02020603050405020304" pitchFamily="18" charset="0"/>
              </a:rPr>
              <a:t>‘An architecture for the product, service and information flows, including a description of the various business actors and their roles; and</a:t>
            </a:r>
          </a:p>
          <a:p>
            <a:r>
              <a:rPr lang="en-GB" sz="2800" i="1" dirty="0">
                <a:latin typeface="Times New Roman" panose="02020603050405020304" pitchFamily="18" charset="0"/>
                <a:cs typeface="Times New Roman" panose="02020603050405020304" pitchFamily="18" charset="0"/>
              </a:rPr>
              <a:t>A description of the potential benefits for the various business actors; and</a:t>
            </a:r>
          </a:p>
          <a:p>
            <a:r>
              <a:rPr lang="en-GB" sz="2800" i="1" dirty="0">
                <a:latin typeface="Times New Roman" panose="02020603050405020304" pitchFamily="18" charset="0"/>
                <a:cs typeface="Times New Roman" panose="02020603050405020304" pitchFamily="18" charset="0"/>
              </a:rPr>
              <a:t>A description of the sources of revenues’.</a:t>
            </a:r>
          </a:p>
          <a:p>
            <a:endParaRPr lang="en-US" dirty="0"/>
          </a:p>
        </p:txBody>
      </p:sp>
      <p:sp>
        <p:nvSpPr>
          <p:cNvPr id="6" name="TextBox 5">
            <a:extLst>
              <a:ext uri="{FF2B5EF4-FFF2-40B4-BE49-F238E27FC236}">
                <a16:creationId xmlns:a16="http://schemas.microsoft.com/office/drawing/2014/main" id="{DBCF799A-CD7D-4C10-B67F-5EF6EDBA2BAE}"/>
              </a:ext>
            </a:extLst>
          </p:cNvPr>
          <p:cNvSpPr txBox="1"/>
          <p:nvPr/>
        </p:nvSpPr>
        <p:spPr>
          <a:xfrm>
            <a:off x="8542116" y="6134582"/>
            <a:ext cx="3252486" cy="461665"/>
          </a:xfrm>
          <a:prstGeom prst="rect">
            <a:avLst/>
          </a:prstGeom>
          <a:noFill/>
        </p:spPr>
        <p:txBody>
          <a:bodyPr wrap="square" rtlCol="0">
            <a:spAutoFit/>
          </a:bodyPr>
          <a:lstStyle/>
          <a:p>
            <a:pPr algn="r"/>
            <a:r>
              <a:rPr lang="en-GB" sz="2400" dirty="0">
                <a:latin typeface="Times New Roman" panose="02020603050405020304" pitchFamily="18" charset="0"/>
                <a:cs typeface="Times New Roman" panose="02020603050405020304" pitchFamily="18" charset="0"/>
              </a:rPr>
              <a:t>(Timmers, 1998)</a:t>
            </a:r>
          </a:p>
        </p:txBody>
      </p:sp>
      <p:pic>
        <p:nvPicPr>
          <p:cNvPr id="3" name="Recorded Sound">
            <a:hlinkClick r:id="" action="ppaction://media"/>
            <a:extLst>
              <a:ext uri="{FF2B5EF4-FFF2-40B4-BE49-F238E27FC236}">
                <a16:creationId xmlns:a16="http://schemas.microsoft.com/office/drawing/2014/main" id="{0E0F5471-A51E-49C8-A114-C2BF808B8D3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3467233" y="6189847"/>
            <a:ext cx="406400" cy="406400"/>
          </a:xfrm>
          <a:prstGeom prst="rect">
            <a:avLst/>
          </a:prstGeom>
        </p:spPr>
      </p:pic>
    </p:spTree>
    <p:extLst>
      <p:ext uri="{BB962C8B-B14F-4D97-AF65-F5344CB8AC3E}">
        <p14:creationId xmlns:p14="http://schemas.microsoft.com/office/powerpoint/2010/main" val="3525393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826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31" name="Picture 30">
            <a:extLst>
              <a:ext uri="{FF2B5EF4-FFF2-40B4-BE49-F238E27FC236}">
                <a16:creationId xmlns:a16="http://schemas.microsoft.com/office/drawing/2014/main" id="{7594FC8B-8CD2-407F-94F1-9C71F5AEC2B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3" name="Picture 32">
            <a:extLst>
              <a:ext uri="{FF2B5EF4-FFF2-40B4-BE49-F238E27FC236}">
                <a16:creationId xmlns:a16="http://schemas.microsoft.com/office/drawing/2014/main" id="{DBABC971-8D40-4A4F-AC60-28B9172789B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5" name="Oval 34">
            <a:extLst>
              <a:ext uri="{FF2B5EF4-FFF2-40B4-BE49-F238E27FC236}">
                <a16:creationId xmlns:a16="http://schemas.microsoft.com/office/drawing/2014/main" id="{B9C04DC5-313B-4FE4-B868-5672A37641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7" name="Picture 36">
            <a:extLst>
              <a:ext uri="{FF2B5EF4-FFF2-40B4-BE49-F238E27FC236}">
                <a16:creationId xmlns:a16="http://schemas.microsoft.com/office/drawing/2014/main" id="{791AE23E-90C9-4963-96E2-8DADBFC3BC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9" name="Picture 38">
            <a:extLst>
              <a:ext uri="{FF2B5EF4-FFF2-40B4-BE49-F238E27FC236}">
                <a16:creationId xmlns:a16="http://schemas.microsoft.com/office/drawing/2014/main" id="{C5F93E90-4379-4AAC-B021-E5FA6D974A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9">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41" name="Rectangle 40">
            <a:extLst>
              <a:ext uri="{FF2B5EF4-FFF2-40B4-BE49-F238E27FC236}">
                <a16:creationId xmlns:a16="http://schemas.microsoft.com/office/drawing/2014/main" id="{329FDD08-42D8-4AFF-90E5-5DAA5BC4CB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2B12A5A-F6FE-4C0F-96C2-68D530FA0540}"/>
              </a:ext>
            </a:extLst>
          </p:cNvPr>
          <p:cNvSpPr>
            <a:spLocks noGrp="1"/>
          </p:cNvSpPr>
          <p:nvPr>
            <p:ph type="title"/>
          </p:nvPr>
        </p:nvSpPr>
        <p:spPr>
          <a:xfrm>
            <a:off x="7463681" y="2520636"/>
            <a:ext cx="4852812" cy="1816261"/>
          </a:xfrm>
        </p:spPr>
        <p:txBody>
          <a:bodyPr vert="horz" lIns="91440" tIns="45720" rIns="91440" bIns="45720" rtlCol="0" anchor="b">
            <a:noAutofit/>
          </a:bodyPr>
          <a:lstStyle/>
          <a:p>
            <a:pPr algn="ctr">
              <a:lnSpc>
                <a:spcPct val="90000"/>
              </a:lnSpc>
            </a:pPr>
            <a:r>
              <a:rPr lang="en-US" dirty="0">
                <a:latin typeface="Times New Roman" panose="02020603050405020304" pitchFamily="18" charset="0"/>
                <a:cs typeface="Times New Roman" panose="02020603050405020304" pitchFamily="18" charset="0"/>
              </a:rPr>
              <a:t>CHAPTER 24 – ENVIRONMENTAL SUSTAINABILITY </a:t>
            </a:r>
          </a:p>
        </p:txBody>
      </p:sp>
      <p:sp>
        <p:nvSpPr>
          <p:cNvPr id="43" name="Rectangle 42">
            <a:extLst>
              <a:ext uri="{FF2B5EF4-FFF2-40B4-BE49-F238E27FC236}">
                <a16:creationId xmlns:a16="http://schemas.microsoft.com/office/drawing/2014/main" id="{4C1E981B-F06E-48B4-9275-F4B261AFCA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15712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36">
            <a:extLst>
              <a:ext uri="{FF2B5EF4-FFF2-40B4-BE49-F238E27FC236}">
                <a16:creationId xmlns:a16="http://schemas.microsoft.com/office/drawing/2014/main" id="{312E2C24-0CD2-4071-8CE2-B059993A9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47" name="Freeform 5">
            <a:extLst>
              <a:ext uri="{FF2B5EF4-FFF2-40B4-BE49-F238E27FC236}">
                <a16:creationId xmlns:a16="http://schemas.microsoft.com/office/drawing/2014/main" id="{24F1DC13-C830-4B86-A9C6-927F5C55D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3708596"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7" name="Content Placeholder 6">
            <a:extLst>
              <a:ext uri="{FF2B5EF4-FFF2-40B4-BE49-F238E27FC236}">
                <a16:creationId xmlns:a16="http://schemas.microsoft.com/office/drawing/2014/main" id="{C8614B2A-0BB0-43AD-8F37-9809108C38B5}"/>
              </a:ext>
            </a:extLst>
          </p:cNvPr>
          <p:cNvPicPr>
            <a:picLocks noGrp="1" noChangeAspect="1"/>
          </p:cNvPicPr>
          <p:nvPr>
            <p:ph idx="1"/>
          </p:nvPr>
        </p:nvPicPr>
        <p:blipFill>
          <a:blip r:embed="rId10"/>
          <a:stretch>
            <a:fillRect/>
          </a:stretch>
        </p:blipFill>
        <p:spPr>
          <a:xfrm>
            <a:off x="643854" y="1276843"/>
            <a:ext cx="6270662" cy="4303849"/>
          </a:xfrm>
          <a:prstGeom prst="rect">
            <a:avLst/>
          </a:prstGeom>
          <a:effectLst/>
        </p:spPr>
      </p:pic>
      <p:pic>
        <p:nvPicPr>
          <p:cNvPr id="3" name="Recorded Sound">
            <a:hlinkClick r:id="" action="ppaction://media"/>
            <a:extLst>
              <a:ext uri="{FF2B5EF4-FFF2-40B4-BE49-F238E27FC236}">
                <a16:creationId xmlns:a16="http://schemas.microsoft.com/office/drawing/2014/main" id="{9420B5DD-7EEA-437F-8246-93DE7F8E6D8D}"/>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8621846" y="5172151"/>
            <a:ext cx="406400" cy="406400"/>
          </a:xfrm>
          <a:prstGeom prst="rect">
            <a:avLst/>
          </a:prstGeom>
        </p:spPr>
      </p:pic>
    </p:spTree>
    <p:extLst>
      <p:ext uri="{BB962C8B-B14F-4D97-AF65-F5344CB8AC3E}">
        <p14:creationId xmlns:p14="http://schemas.microsoft.com/office/powerpoint/2010/main" val="2906193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747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AA085689-791F-4B8F-9F30-12415B97D36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AA3FED7F-6821-47C0-A464-E9278B24129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8F54B2FB-3F54-4350-8D1B-F86D677CA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561B34F5-88E5-4711-BC16-3005C29AD7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4F3661D0-2268-4D3E-88BA-0647BCBE33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9">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20" name="Rectangle 19">
            <a:extLst>
              <a:ext uri="{FF2B5EF4-FFF2-40B4-BE49-F238E27FC236}">
                <a16:creationId xmlns:a16="http://schemas.microsoft.com/office/drawing/2014/main" id="{DDB56DB5-0324-4F79-9AB8-CB18C1DC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EA891C7-397D-490C-A9B9-E352EEA984E4}"/>
              </a:ext>
            </a:extLst>
          </p:cNvPr>
          <p:cNvSpPr>
            <a:spLocks noGrp="1"/>
          </p:cNvSpPr>
          <p:nvPr>
            <p:ph type="title"/>
          </p:nvPr>
        </p:nvSpPr>
        <p:spPr>
          <a:xfrm>
            <a:off x="196127" y="3086100"/>
            <a:ext cx="4222679" cy="849350"/>
          </a:xfrm>
        </p:spPr>
        <p:txBody>
          <a:bodyPr vert="horz" lIns="91440" tIns="45720" rIns="91440" bIns="45720" rtlCol="0" anchor="b">
            <a:normAutofit/>
          </a:bodyPr>
          <a:lstStyle/>
          <a:p>
            <a:pPr algn="ctr"/>
            <a:r>
              <a:rPr lang="en-US" sz="4400" dirty="0">
                <a:latin typeface="Times New Roman" panose="02020603050405020304" pitchFamily="18" charset="0"/>
                <a:cs typeface="Times New Roman" panose="02020603050405020304" pitchFamily="18" charset="0"/>
              </a:rPr>
              <a:t>CONCLUSION </a:t>
            </a:r>
          </a:p>
        </p:txBody>
      </p:sp>
      <p:pic>
        <p:nvPicPr>
          <p:cNvPr id="5" name="Content Placeholder 4">
            <a:extLst>
              <a:ext uri="{FF2B5EF4-FFF2-40B4-BE49-F238E27FC236}">
                <a16:creationId xmlns:a16="http://schemas.microsoft.com/office/drawing/2014/main" id="{1748FAF4-C944-4FD0-AD2D-462078616431}"/>
              </a:ext>
            </a:extLst>
          </p:cNvPr>
          <p:cNvPicPr>
            <a:picLocks noGrp="1" noChangeAspect="1"/>
          </p:cNvPicPr>
          <p:nvPr>
            <p:ph idx="1"/>
          </p:nvPr>
        </p:nvPicPr>
        <p:blipFill rotWithShape="1">
          <a:blip r:embed="rId10"/>
          <a:srcRect l="14686" r="11756" b="-1"/>
          <a:stretch/>
        </p:blipFill>
        <p:spPr>
          <a:xfrm>
            <a:off x="4634682" y="10"/>
            <a:ext cx="7557319" cy="6857990"/>
          </a:xfrm>
          <a:prstGeom prst="rect">
            <a:avLst/>
          </a:prstGeom>
        </p:spPr>
      </p:pic>
      <p:sp>
        <p:nvSpPr>
          <p:cNvPr id="22" name="Rectangle 21">
            <a:extLst>
              <a:ext uri="{FF2B5EF4-FFF2-40B4-BE49-F238E27FC236}">
                <a16:creationId xmlns:a16="http://schemas.microsoft.com/office/drawing/2014/main" id="{C91B2AEB-9C03-4291-82DB-27D351F311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6" name="Recorded Sound">
            <a:hlinkClick r:id="" action="ppaction://media"/>
            <a:extLst>
              <a:ext uri="{FF2B5EF4-FFF2-40B4-BE49-F238E27FC236}">
                <a16:creationId xmlns:a16="http://schemas.microsoft.com/office/drawing/2014/main" id="{7B1DC89D-E656-432D-8FC5-903BBEB52A9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891142" y="5248353"/>
            <a:ext cx="406400" cy="406400"/>
          </a:xfrm>
          <a:prstGeom prst="rect">
            <a:avLst/>
          </a:prstGeom>
        </p:spPr>
      </p:pic>
    </p:spTree>
    <p:extLst>
      <p:ext uri="{BB962C8B-B14F-4D97-AF65-F5344CB8AC3E}">
        <p14:creationId xmlns:p14="http://schemas.microsoft.com/office/powerpoint/2010/main" val="185498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68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DE2C8-E266-402A-A48F-215B4704842A}"/>
              </a:ext>
            </a:extLst>
          </p:cNvPr>
          <p:cNvSpPr>
            <a:spLocks noGrp="1"/>
          </p:cNvSpPr>
          <p:nvPr>
            <p:ph type="title"/>
          </p:nvPr>
        </p:nvSpPr>
        <p:spPr>
          <a:xfrm>
            <a:off x="131545" y="235004"/>
            <a:ext cx="9404723" cy="679396"/>
          </a:xfrm>
        </p:spPr>
        <p:txBody>
          <a:bodyPr/>
          <a:lstStyle/>
          <a:p>
            <a:r>
              <a:rPr lang="en-GB" sz="4400"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E45A643F-64AF-41EE-B388-B32991BDD635}"/>
              </a:ext>
            </a:extLst>
          </p:cNvPr>
          <p:cNvSpPr>
            <a:spLocks noGrp="1"/>
          </p:cNvSpPr>
          <p:nvPr>
            <p:ph idx="1"/>
          </p:nvPr>
        </p:nvSpPr>
        <p:spPr>
          <a:xfrm>
            <a:off x="154004" y="914400"/>
            <a:ext cx="11906451" cy="5866266"/>
          </a:xfrm>
        </p:spPr>
        <p:txBody>
          <a:bodyPr>
            <a:normAutofit fontScale="32500" lnSpcReduction="20000"/>
          </a:bodyPr>
          <a:lstStyle/>
          <a:p>
            <a:pPr algn="just"/>
            <a:endParaRPr lang="en-GB" dirty="0">
              <a:latin typeface="Times New Roman" panose="02020603050405020304" pitchFamily="18" charset="0"/>
              <a:cs typeface="Times New Roman" panose="02020603050405020304" pitchFamily="18" charset="0"/>
            </a:endParaRPr>
          </a:p>
          <a:p>
            <a:r>
              <a:rPr lang="en-GB" sz="3700" dirty="0">
                <a:latin typeface="Times New Roman" panose="02020603050405020304" pitchFamily="18" charset="0"/>
                <a:cs typeface="Times New Roman" panose="02020603050405020304" pitchFamily="18" charset="0"/>
              </a:rPr>
              <a:t>Airbnb. (2021). What is Airbnb and how does it work? Available at: https://www.airbnb.co.uk/help/article/2503/what-is-airbnb-and-how-does-it-work (accessed on: 17th February 2021). </a:t>
            </a:r>
          </a:p>
          <a:p>
            <a:r>
              <a:rPr lang="en-GB" sz="3700" dirty="0">
                <a:latin typeface="Times New Roman" panose="02020603050405020304" pitchFamily="18" charset="0"/>
                <a:cs typeface="Times New Roman" panose="02020603050405020304" pitchFamily="18" charset="0"/>
              </a:rPr>
              <a:t>Amit, R., &amp; </a:t>
            </a:r>
            <a:r>
              <a:rPr lang="en-GB" sz="3700" dirty="0" err="1">
                <a:latin typeface="Times New Roman" panose="02020603050405020304" pitchFamily="18" charset="0"/>
                <a:cs typeface="Times New Roman" panose="02020603050405020304" pitchFamily="18" charset="0"/>
              </a:rPr>
              <a:t>Zott</a:t>
            </a:r>
            <a:r>
              <a:rPr lang="en-GB" sz="3700" dirty="0">
                <a:latin typeface="Times New Roman" panose="02020603050405020304" pitchFamily="18" charset="0"/>
                <a:cs typeface="Times New Roman" panose="02020603050405020304" pitchFamily="18" charset="0"/>
              </a:rPr>
              <a:t>, C. (2001). Value Creation in E-Business. Available at: https://onlinelibrary.wiley.com/doi/epdf/10.1002/smj.187?saml_referrer (Accessed on: 12th February 2021). </a:t>
            </a:r>
          </a:p>
          <a:p>
            <a:r>
              <a:rPr lang="en-GB" sz="3700" dirty="0">
                <a:latin typeface="Times New Roman" panose="02020603050405020304" pitchFamily="18" charset="0"/>
                <a:cs typeface="Times New Roman" panose="02020603050405020304" pitchFamily="18" charset="0"/>
              </a:rPr>
              <a:t>Baron, M. (2015). Profit's Not the Only Thing. Businesses Driven By Values Succeed in the Long Run. Available at: https://www.entrepreneur.com/article/250535 (Accessed on: 18th February 2021). </a:t>
            </a:r>
          </a:p>
          <a:p>
            <a:r>
              <a:rPr lang="en-GB" sz="3700" dirty="0">
                <a:latin typeface="Times New Roman" panose="02020603050405020304" pitchFamily="18" charset="0"/>
                <a:cs typeface="Times New Roman" panose="02020603050405020304" pitchFamily="18" charset="0"/>
              </a:rPr>
              <a:t>Belk, R. (2014). You are what you can access: Sharing and collaborative consumption online. Available at: https://www.sciencedirect.com/science/article/pii/S0148296313003366 (Accessed on: 17th February 2021). </a:t>
            </a:r>
          </a:p>
          <a:p>
            <a:r>
              <a:rPr lang="en-GB" sz="3700" dirty="0">
                <a:latin typeface="Times New Roman" panose="02020603050405020304" pitchFamily="18" charset="0"/>
                <a:cs typeface="Times New Roman" panose="02020603050405020304" pitchFamily="18" charset="0"/>
              </a:rPr>
              <a:t>Belk, R., Eckhardt, G., </a:t>
            </a:r>
            <a:r>
              <a:rPr lang="en-GB" sz="3700" dirty="0" err="1">
                <a:latin typeface="Times New Roman" panose="02020603050405020304" pitchFamily="18" charset="0"/>
                <a:cs typeface="Times New Roman" panose="02020603050405020304" pitchFamily="18" charset="0"/>
              </a:rPr>
              <a:t>Bardhi</a:t>
            </a:r>
            <a:r>
              <a:rPr lang="en-GB" sz="3700" dirty="0">
                <a:latin typeface="Times New Roman" panose="02020603050405020304" pitchFamily="18" charset="0"/>
                <a:cs typeface="Times New Roman" panose="02020603050405020304" pitchFamily="18" charset="0"/>
              </a:rPr>
              <a:t>, F. (2019). Handbook of the Sharing Economy. Available at: https://www.elgaronline.com/view/edcoll/9781788110532/9781788110532.00005.xml (Accessed on: 16th February 2021). </a:t>
            </a:r>
          </a:p>
          <a:p>
            <a:r>
              <a:rPr lang="en-GB" sz="3700" dirty="0">
                <a:latin typeface="Times New Roman" panose="02020603050405020304" pitchFamily="18" charset="0"/>
                <a:cs typeface="Times New Roman" panose="02020603050405020304" pitchFamily="18" charset="0"/>
              </a:rPr>
              <a:t>Bharadwaj, A., </a:t>
            </a:r>
            <a:r>
              <a:rPr lang="en-GB" sz="3700" dirty="0" err="1">
                <a:latin typeface="Times New Roman" panose="02020603050405020304" pitchFamily="18" charset="0"/>
                <a:cs typeface="Times New Roman" panose="02020603050405020304" pitchFamily="18" charset="0"/>
              </a:rPr>
              <a:t>Sawy</a:t>
            </a:r>
            <a:r>
              <a:rPr lang="en-GB" sz="3700" dirty="0">
                <a:latin typeface="Times New Roman" panose="02020603050405020304" pitchFamily="18" charset="0"/>
                <a:cs typeface="Times New Roman" panose="02020603050405020304" pitchFamily="18" charset="0"/>
              </a:rPr>
              <a:t>, O., </a:t>
            </a:r>
            <a:r>
              <a:rPr lang="en-GB" sz="3700" dirty="0" err="1">
                <a:latin typeface="Times New Roman" panose="02020603050405020304" pitchFamily="18" charset="0"/>
                <a:cs typeface="Times New Roman" panose="02020603050405020304" pitchFamily="18" charset="0"/>
              </a:rPr>
              <a:t>Pavlou</a:t>
            </a:r>
            <a:r>
              <a:rPr lang="en-GB" sz="3700" dirty="0">
                <a:latin typeface="Times New Roman" panose="02020603050405020304" pitchFamily="18" charset="0"/>
                <a:cs typeface="Times New Roman" panose="02020603050405020304" pitchFamily="18" charset="0"/>
              </a:rPr>
              <a:t>, P., Venkatraman, N. (2013). Digital Business Strategy: Toward a Next Generation of Insights. Available at: https://www-jstor-org.ezproxy.uwtsd.ac.uk/stable/43825919?seq=1#metadata_info_tab_contents (Accessed on: 12th February 2013). </a:t>
            </a:r>
          </a:p>
          <a:p>
            <a:r>
              <a:rPr lang="en-GB" sz="3700" dirty="0">
                <a:latin typeface="Times New Roman" panose="02020603050405020304" pitchFamily="18" charset="0"/>
                <a:cs typeface="Times New Roman" panose="02020603050405020304" pitchFamily="18" charset="0"/>
              </a:rPr>
              <a:t>Cambridge University Press. (2021). Share. Available at: https://dictionary.cambridge.org/dictionary/english/sharing (Accessed on: 16th February 2021). </a:t>
            </a:r>
          </a:p>
          <a:p>
            <a:r>
              <a:rPr lang="en-GB" sz="3700" dirty="0">
                <a:latin typeface="Times New Roman" panose="02020603050405020304" pitchFamily="18" charset="0"/>
                <a:cs typeface="Times New Roman" panose="02020603050405020304" pitchFamily="18" charset="0"/>
              </a:rPr>
              <a:t>Chaffey, D. (2015) Digital Business and E-Commerce Management, 6tht Edition, Pearson: Harlow</a:t>
            </a:r>
          </a:p>
          <a:p>
            <a:r>
              <a:rPr lang="en-GB" sz="3700" dirty="0">
                <a:latin typeface="Times New Roman" panose="02020603050405020304" pitchFamily="18" charset="0"/>
                <a:cs typeface="Times New Roman" panose="02020603050405020304" pitchFamily="18" charset="0"/>
              </a:rPr>
              <a:t>Chaffey, D., Hemphill, T., </a:t>
            </a:r>
            <a:r>
              <a:rPr lang="en-GB" sz="3700" dirty="0" err="1">
                <a:latin typeface="Times New Roman" panose="02020603050405020304" pitchFamily="18" charset="0"/>
                <a:cs typeface="Times New Roman" panose="02020603050405020304" pitchFamily="18" charset="0"/>
              </a:rPr>
              <a:t>Edmunson</a:t>
            </a:r>
            <a:r>
              <a:rPr lang="en-GB" sz="3700" dirty="0">
                <a:latin typeface="Times New Roman" panose="02020603050405020304" pitchFamily="18" charset="0"/>
                <a:cs typeface="Times New Roman" panose="02020603050405020304" pitchFamily="18" charset="0"/>
              </a:rPr>
              <a:t>-Bird, D. (2018) Digital Business and e-Commerce Management. (7th ed.). Pearson Education Limited. </a:t>
            </a:r>
          </a:p>
          <a:p>
            <a:r>
              <a:rPr lang="en-GB" sz="3700" dirty="0">
                <a:latin typeface="Times New Roman" panose="02020603050405020304" pitchFamily="18" charset="0"/>
                <a:cs typeface="Times New Roman" panose="02020603050405020304" pitchFamily="18" charset="0"/>
              </a:rPr>
              <a:t>Deane, S. (2021). 2021 Airbnb Statistics: Usage, Demographics, and Revenue Growth. Available at: https://www.stratosjets.com/blog/airbnb-statistics/ (Accessed on: 18th February 2021). </a:t>
            </a:r>
          </a:p>
          <a:p>
            <a:r>
              <a:rPr lang="en-GB" sz="3700" dirty="0" err="1">
                <a:latin typeface="Times New Roman" panose="02020603050405020304" pitchFamily="18" charset="0"/>
                <a:cs typeface="Times New Roman" panose="02020603050405020304" pitchFamily="18" charset="0"/>
              </a:rPr>
              <a:t>Dolnicar</a:t>
            </a:r>
            <a:r>
              <a:rPr lang="en-GB" sz="3700" dirty="0">
                <a:latin typeface="Times New Roman" panose="02020603050405020304" pitchFamily="18" charset="0"/>
                <a:cs typeface="Times New Roman" panose="02020603050405020304" pitchFamily="18" charset="0"/>
              </a:rPr>
              <a:t>, S. (2017). Peer-To-Peer Accommodation Networks: Pushing the boundaries. Goodfellow Publishers Limited. Available at: https://library.oapen.org/bitstream/id/8c26ef66-8bbd-4aa2-ad44-e0e47d3bcc9e/640674.pdf (Accessed on: 18th February 2021). </a:t>
            </a:r>
          </a:p>
          <a:p>
            <a:r>
              <a:rPr lang="en-GB" sz="3700" dirty="0">
                <a:latin typeface="Times New Roman" panose="02020603050405020304" pitchFamily="18" charset="0"/>
                <a:cs typeface="Times New Roman" panose="02020603050405020304" pitchFamily="18" charset="0"/>
              </a:rPr>
              <a:t>Eckhardt, G., &amp; </a:t>
            </a:r>
            <a:r>
              <a:rPr lang="en-GB" sz="3700" dirty="0" err="1">
                <a:latin typeface="Times New Roman" panose="02020603050405020304" pitchFamily="18" charset="0"/>
                <a:cs typeface="Times New Roman" panose="02020603050405020304" pitchFamily="18" charset="0"/>
              </a:rPr>
              <a:t>Bardhi</a:t>
            </a:r>
            <a:r>
              <a:rPr lang="en-GB" sz="3700" dirty="0">
                <a:latin typeface="Times New Roman" panose="02020603050405020304" pitchFamily="18" charset="0"/>
                <a:cs typeface="Times New Roman" panose="02020603050405020304" pitchFamily="18" charset="0"/>
              </a:rPr>
              <a:t>, F. (2015). The Sharing Economy Isn’t About Sharing at All. Available at: https://hbr.org/2015/01/the-sharing-economy-isnt-about-sharing-at-all (Accessed on: 17th February 2021). </a:t>
            </a:r>
          </a:p>
          <a:p>
            <a:r>
              <a:rPr lang="en-GB" sz="3700" dirty="0">
                <a:latin typeface="Times New Roman" panose="02020603050405020304" pitchFamily="18" charset="0"/>
                <a:cs typeface="Times New Roman" panose="02020603050405020304" pitchFamily="18" charset="0"/>
              </a:rPr>
              <a:t>Enstrom, D. (2018). Guideline: Business Perspective. Available at: http://www.unified-am.com/UAM/UAM/guidances/guidelines/uam_business_pers_CBC3D67D.html#:~:text=The%20Business%20Perspective%20defines%20how,the%20Business%20Role%20and%20Actor.&amp;text=Business%20events%20are%20often%20implemented,at%20the%20Logical%20Perspective%20level. (Accessed on: 18th February 2021).</a:t>
            </a:r>
          </a:p>
          <a:p>
            <a:pPr marL="0" indent="0">
              <a:buNone/>
            </a:pPr>
            <a:endParaRPr lang="en-GB" dirty="0"/>
          </a:p>
        </p:txBody>
      </p:sp>
    </p:spTree>
    <p:extLst>
      <p:ext uri="{BB962C8B-B14F-4D97-AF65-F5344CB8AC3E}">
        <p14:creationId xmlns:p14="http://schemas.microsoft.com/office/powerpoint/2010/main" val="36479920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9CE65-D398-441E-BEBC-329FF7BF0392}"/>
              </a:ext>
            </a:extLst>
          </p:cNvPr>
          <p:cNvSpPr>
            <a:spLocks noGrp="1"/>
          </p:cNvSpPr>
          <p:nvPr>
            <p:ph type="title"/>
          </p:nvPr>
        </p:nvSpPr>
        <p:spPr>
          <a:xfrm>
            <a:off x="134754" y="235819"/>
            <a:ext cx="9404723" cy="702314"/>
          </a:xfrm>
        </p:spPr>
        <p:txBody>
          <a:bodyPr/>
          <a:lstStyle/>
          <a:p>
            <a:r>
              <a:rPr lang="en-GB" sz="4400"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B91B121F-452F-44A4-A59F-F185EA0C57DE}"/>
              </a:ext>
            </a:extLst>
          </p:cNvPr>
          <p:cNvSpPr>
            <a:spLocks noGrp="1"/>
          </p:cNvSpPr>
          <p:nvPr>
            <p:ph idx="1"/>
          </p:nvPr>
        </p:nvSpPr>
        <p:spPr>
          <a:xfrm>
            <a:off x="134754" y="1155034"/>
            <a:ext cx="11810198" cy="5467147"/>
          </a:xfrm>
        </p:spPr>
        <p:txBody>
          <a:bodyPr>
            <a:normAutofit fontScale="55000" lnSpcReduction="20000"/>
          </a:bodyPr>
          <a:lstStyle/>
          <a:p>
            <a:r>
              <a:rPr lang="en-GB" sz="2200" dirty="0">
                <a:latin typeface="Times New Roman" panose="02020603050405020304" pitchFamily="18" charset="0"/>
                <a:cs typeface="Times New Roman" panose="02020603050405020304" pitchFamily="18" charset="0"/>
              </a:rPr>
              <a:t>Frenken, K. (2017). Sustainability perspectives on the sharing economy. Available at: file:///C:/Users/laure/Downloads/Sustainability.pdf (Accessed on: 18th February 2021). </a:t>
            </a:r>
          </a:p>
          <a:p>
            <a:r>
              <a:rPr lang="en-GB" sz="2200" dirty="0">
                <a:latin typeface="Times New Roman" panose="02020603050405020304" pitchFamily="18" charset="0"/>
                <a:cs typeface="Times New Roman" panose="02020603050405020304" pitchFamily="18" charset="0"/>
              </a:rPr>
              <a:t>Gupta, A. (2014). E-Commerce: Role of E-Commerce in Today’s Business. Available at: https://www.ijccr.com/January2014/10.pdf (Accessed on: 17th February 2021). </a:t>
            </a:r>
          </a:p>
          <a:p>
            <a:r>
              <a:rPr lang="en-GB" sz="2200" dirty="0">
                <a:latin typeface="Times New Roman" panose="02020603050405020304" pitchFamily="18" charset="0"/>
                <a:cs typeface="Times New Roman" panose="02020603050405020304" pitchFamily="18" charset="0"/>
              </a:rPr>
              <a:t>Habibi, M., Davidson, A., Laroche, M. (2017). What managers should know about the sharing economy. Available at: https://www.sciencedirect.com/science/article/pii/S0007681316300957#bib0025 (Accessed on: 16th February 2021). </a:t>
            </a:r>
          </a:p>
          <a:p>
            <a:r>
              <a:rPr lang="en-GB" sz="2200" dirty="0">
                <a:latin typeface="Times New Roman" panose="02020603050405020304" pitchFamily="18" charset="0"/>
                <a:cs typeface="Times New Roman" panose="02020603050405020304" pitchFamily="18" charset="0"/>
              </a:rPr>
              <a:t>IBM. (2021). e-business. Available at: https://www.ibm.com/ibm/history/ibm100/us/en/icons/ebusiness/transform/ (Accessed on: 12th February 2021). </a:t>
            </a:r>
          </a:p>
          <a:p>
            <a:r>
              <a:rPr lang="en-GB" sz="2200" dirty="0" err="1">
                <a:latin typeface="Times New Roman" panose="02020603050405020304" pitchFamily="18" charset="0"/>
                <a:cs typeface="Times New Roman" panose="02020603050405020304" pitchFamily="18" charset="0"/>
              </a:rPr>
              <a:t>Jabłoński</a:t>
            </a:r>
            <a:r>
              <a:rPr lang="en-GB" sz="2200" dirty="0">
                <a:latin typeface="Times New Roman" panose="02020603050405020304" pitchFamily="18" charset="0"/>
                <a:cs typeface="Times New Roman" panose="02020603050405020304" pitchFamily="18" charset="0"/>
              </a:rPr>
              <a:t>, M., </a:t>
            </a:r>
            <a:r>
              <a:rPr lang="en-GB" sz="2200" dirty="0" err="1">
                <a:latin typeface="Times New Roman" panose="02020603050405020304" pitchFamily="18" charset="0"/>
                <a:cs typeface="Times New Roman" panose="02020603050405020304" pitchFamily="18" charset="0"/>
              </a:rPr>
              <a:t>Timmers</a:t>
            </a:r>
            <a:r>
              <a:rPr lang="en-GB" sz="2200" dirty="0">
                <a:latin typeface="Times New Roman" panose="02020603050405020304" pitchFamily="18" charset="0"/>
                <a:cs typeface="Times New Roman" panose="02020603050405020304" pitchFamily="18" charset="0"/>
              </a:rPr>
              <a:t>, P., Sarkis, J. (2020). Sustainability in business models in the network economy. Available at: https://link.springer.com/article/10.1007/s12525-020-00444-1 (Accessed on: 18th February 2021). </a:t>
            </a:r>
          </a:p>
          <a:p>
            <a:r>
              <a:rPr lang="en-GB" sz="2200" dirty="0" err="1">
                <a:latin typeface="Times New Roman" panose="02020603050405020304" pitchFamily="18" charset="0"/>
                <a:cs typeface="Times New Roman" panose="02020603050405020304" pitchFamily="18" charset="0"/>
              </a:rPr>
              <a:t>Kalakota</a:t>
            </a:r>
            <a:r>
              <a:rPr lang="en-GB" sz="2200" dirty="0">
                <a:latin typeface="Times New Roman" panose="02020603050405020304" pitchFamily="18" charset="0"/>
                <a:cs typeface="Times New Roman" panose="02020603050405020304" pitchFamily="18" charset="0"/>
              </a:rPr>
              <a:t>, R., &amp; </a:t>
            </a:r>
            <a:r>
              <a:rPr lang="en-GB" sz="2200" dirty="0" err="1">
                <a:latin typeface="Times New Roman" panose="02020603050405020304" pitchFamily="18" charset="0"/>
                <a:cs typeface="Times New Roman" panose="02020603050405020304" pitchFamily="18" charset="0"/>
              </a:rPr>
              <a:t>Whinston</a:t>
            </a:r>
            <a:r>
              <a:rPr lang="en-GB" sz="2200" dirty="0">
                <a:latin typeface="Times New Roman" panose="02020603050405020304" pitchFamily="18" charset="0"/>
                <a:cs typeface="Times New Roman" panose="02020603050405020304" pitchFamily="18" charset="0"/>
              </a:rPr>
              <a:t>, A. (1997). Electronic Commerce: A Manager's Guide. Available at: https://books.google.co.uk/books?hl=en&amp;lr=&amp;id=7UNqSnb52H4C&amp;oi=fnd&amp;pg=PA1&amp;dq=Kalakota+%26+Whinston+(1997)+&amp;ots=LUC-I4Te1j&amp;sig=6Qc4kRcgeUGzt5ReX4I3MOl0Ni0#v=onepage&amp;q=perspective&amp;f=false (Accessed on: 18th February 2021). </a:t>
            </a:r>
          </a:p>
          <a:p>
            <a:r>
              <a:rPr lang="en-GB" sz="2200" dirty="0">
                <a:latin typeface="Times New Roman" panose="02020603050405020304" pitchFamily="18" charset="0"/>
                <a:cs typeface="Times New Roman" panose="02020603050405020304" pitchFamily="18" charset="0"/>
              </a:rPr>
              <a:t>Keen, P., &amp; Williams, R. (2013). Value Architectures for Digital Business: Beyond the Business Model. Available at: https://www-jstor-org.ezproxy.uwtsd.ac.uk/stable/43825929?seq=1#metadata_info_tab_contents (Accessed on: 18th February 2021). </a:t>
            </a:r>
          </a:p>
          <a:p>
            <a:r>
              <a:rPr lang="en-GB" sz="2200" dirty="0">
                <a:latin typeface="Times New Roman" panose="02020603050405020304" pitchFamily="18" charset="0"/>
                <a:cs typeface="Times New Roman" panose="02020603050405020304" pitchFamily="18" charset="0"/>
              </a:rPr>
              <a:t>Mun, J. (2014). Collaborative Consumers: Meaning of Sharing, Renting, and Swapping Online. Available at: https://lib.dr.iastate.edu/itaa_proceedings/2014/presentations/58/ (Accessed on: 17th February 2021). </a:t>
            </a:r>
          </a:p>
          <a:p>
            <a:r>
              <a:rPr lang="en-GB" sz="2200" dirty="0" err="1">
                <a:latin typeface="Times New Roman" panose="02020603050405020304" pitchFamily="18" charset="0"/>
                <a:cs typeface="Times New Roman" panose="02020603050405020304" pitchFamily="18" charset="0"/>
              </a:rPr>
              <a:t>Puschmann</a:t>
            </a:r>
            <a:r>
              <a:rPr lang="en-GB" sz="2200" dirty="0">
                <a:latin typeface="Times New Roman" panose="02020603050405020304" pitchFamily="18" charset="0"/>
                <a:cs typeface="Times New Roman" panose="02020603050405020304" pitchFamily="18" charset="0"/>
              </a:rPr>
              <a:t>, T., &amp; Alt, R. (2016). Sharing Economy. Available at: https://link.springer.com/article/10.1007/s12599-015-0420-2 (accessed on: 17th February 2021). </a:t>
            </a:r>
          </a:p>
          <a:p>
            <a:r>
              <a:rPr lang="en-GB" sz="2200" dirty="0">
                <a:latin typeface="Times New Roman" panose="02020603050405020304" pitchFamily="18" charset="0"/>
                <a:cs typeface="Times New Roman" panose="02020603050405020304" pitchFamily="18" charset="0"/>
              </a:rPr>
              <a:t>Richardson, L. (2015). Performing the sharing economy. Available at: https://www.sciencedirect.com/science/article/pii/S001671851530141X (Accessed on: 16th February 2021). </a:t>
            </a:r>
          </a:p>
          <a:p>
            <a:r>
              <a:rPr lang="en-GB" sz="2200" dirty="0">
                <a:latin typeface="Times New Roman" panose="02020603050405020304" pitchFamily="18" charset="0"/>
                <a:cs typeface="Times New Roman" panose="02020603050405020304" pitchFamily="18" charset="0"/>
              </a:rPr>
              <a:t>Rowe, P. (2017). Beyond Uber and Airbnb: The Social Economy of Collaborative Consumption. Available at: https://journals.sagepub.com/doi/full/10.1177/2056305117706784#bibr7-2056305117706784 (Accessed on: 17th February 2021). </a:t>
            </a:r>
          </a:p>
          <a:p>
            <a:r>
              <a:rPr lang="en-GB" sz="2200" dirty="0">
                <a:latin typeface="Times New Roman" panose="02020603050405020304" pitchFamily="18" charset="0"/>
                <a:cs typeface="Times New Roman" panose="02020603050405020304" pitchFamily="18" charset="0"/>
              </a:rPr>
              <a:t>Skog, D., </a:t>
            </a:r>
            <a:r>
              <a:rPr lang="en-GB" sz="2200" dirty="0" err="1">
                <a:latin typeface="Times New Roman" panose="02020603050405020304" pitchFamily="18" charset="0"/>
                <a:cs typeface="Times New Roman" panose="02020603050405020304" pitchFamily="18" charset="0"/>
              </a:rPr>
              <a:t>Wimelius</a:t>
            </a:r>
            <a:r>
              <a:rPr lang="en-GB" sz="2200" dirty="0">
                <a:latin typeface="Times New Roman" panose="02020603050405020304" pitchFamily="18" charset="0"/>
                <a:cs typeface="Times New Roman" panose="02020603050405020304" pitchFamily="18" charset="0"/>
              </a:rPr>
              <a:t>, H., Sandberg, J. (2018). Digital Disruption. Available at: https://link.springer.com/article/10.1007/s12599-018-0550-4 (Accessed on: 18th February 2021). </a:t>
            </a:r>
          </a:p>
          <a:p>
            <a:r>
              <a:rPr lang="en-GB" sz="2200" dirty="0">
                <a:latin typeface="Times New Roman" panose="02020603050405020304" pitchFamily="18" charset="0"/>
                <a:cs typeface="Times New Roman" panose="02020603050405020304" pitchFamily="18" charset="0"/>
              </a:rPr>
              <a:t>Sposato, P., </a:t>
            </a:r>
            <a:r>
              <a:rPr lang="en-GB" sz="2200" dirty="0" err="1">
                <a:latin typeface="Times New Roman" panose="02020603050405020304" pitchFamily="18" charset="0"/>
                <a:cs typeface="Times New Roman" panose="02020603050405020304" pitchFamily="18" charset="0"/>
              </a:rPr>
              <a:t>Preka</a:t>
            </a:r>
            <a:r>
              <a:rPr lang="en-GB" sz="2200" dirty="0">
                <a:latin typeface="Times New Roman" panose="02020603050405020304" pitchFamily="18" charset="0"/>
                <a:cs typeface="Times New Roman" panose="02020603050405020304" pitchFamily="18" charset="0"/>
              </a:rPr>
              <a:t>, R., </a:t>
            </a:r>
            <a:r>
              <a:rPr lang="en-GB" sz="2200" dirty="0" err="1">
                <a:latin typeface="Times New Roman" panose="02020603050405020304" pitchFamily="18" charset="0"/>
                <a:cs typeface="Times New Roman" panose="02020603050405020304" pitchFamily="18" charset="0"/>
              </a:rPr>
              <a:t>Cappellaro</a:t>
            </a:r>
            <a:r>
              <a:rPr lang="en-GB" sz="2200" dirty="0">
                <a:latin typeface="Times New Roman" panose="02020603050405020304" pitchFamily="18" charset="0"/>
                <a:cs typeface="Times New Roman" panose="02020603050405020304" pitchFamily="18" charset="0"/>
              </a:rPr>
              <a:t>, F., </a:t>
            </a:r>
            <a:r>
              <a:rPr lang="en-GB" sz="2200" dirty="0" err="1">
                <a:latin typeface="Times New Roman" panose="02020603050405020304" pitchFamily="18" charset="0"/>
                <a:cs typeface="Times New Roman" panose="02020603050405020304" pitchFamily="18" charset="0"/>
              </a:rPr>
              <a:t>Cutaia</a:t>
            </a:r>
            <a:r>
              <a:rPr lang="en-GB" sz="2200" dirty="0">
                <a:latin typeface="Times New Roman" panose="02020603050405020304" pitchFamily="18" charset="0"/>
                <a:cs typeface="Times New Roman" panose="02020603050405020304" pitchFamily="18" charset="0"/>
              </a:rPr>
              <a:t>, L. (2017). SHARING ECONOMY AND CIRCULAR ECONOMY. HOW TECHNOLOGY AND COLLABORATIVE CONSUMPTION INNOVATIONS BOOST CLOSING THE LOOP STRATEGIES. Available at: https://web.b.ebscohost.com/abstract?direct=true&amp;profile=ehost&amp;scope=site&amp;authtype=crawler&amp;jrnl=15829596&amp;AN=126319593&amp;h=djkYFA3cv6XdXhfbP9toUQn%2b0OJ%2f5cxGt5SHUmPKxIjiYPUoH3Os%2b1J%2b%2fIU9f48PlnNsC7rpRRG%2fV5BlgKxtCw%3d%3d&amp;crl=c&amp;resultNs=AdminWebAuth&amp;resultLocal=ErrCrlNotAuth&amp;crlhashurl=login.aspx%3fdirect%3dtrue%26profile%3dehost%26scope%3dsite%26authtype%3dcrawler%26jrnl%3d15829596%26AN%3d126319593 (Accessed on: 18th February 2021). </a:t>
            </a:r>
          </a:p>
          <a:p>
            <a:endParaRPr lang="en-GB" sz="22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0929949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A3357-8A72-4508-982C-71673EFC347A}"/>
              </a:ext>
            </a:extLst>
          </p:cNvPr>
          <p:cNvSpPr>
            <a:spLocks noGrp="1"/>
          </p:cNvSpPr>
          <p:nvPr>
            <p:ph type="title"/>
          </p:nvPr>
        </p:nvSpPr>
        <p:spPr>
          <a:xfrm>
            <a:off x="155223" y="308339"/>
            <a:ext cx="9404723" cy="740815"/>
          </a:xfrm>
        </p:spPr>
        <p:txBody>
          <a:bodyPr/>
          <a:lstStyle/>
          <a:p>
            <a:r>
              <a:rPr lang="en-GB" sz="4400"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36C0AC85-F5AA-43F6-BB6B-4F85F45ADECD}"/>
              </a:ext>
            </a:extLst>
          </p:cNvPr>
          <p:cNvSpPr>
            <a:spLocks noGrp="1"/>
          </p:cNvSpPr>
          <p:nvPr>
            <p:ph idx="1"/>
          </p:nvPr>
        </p:nvSpPr>
        <p:spPr>
          <a:xfrm>
            <a:off x="240632" y="1193535"/>
            <a:ext cx="11733195" cy="1848047"/>
          </a:xfrm>
        </p:spPr>
        <p:txBody>
          <a:bodyPr>
            <a:normAutofit fontScale="70000" lnSpcReduction="20000"/>
          </a:bodyPr>
          <a:lstStyle/>
          <a:p>
            <a:r>
              <a:rPr lang="en-GB" sz="1700" dirty="0">
                <a:latin typeface="Times New Roman" panose="02020603050405020304" pitchFamily="18" charset="0"/>
                <a:cs typeface="Times New Roman" panose="02020603050405020304" pitchFamily="18" charset="0"/>
              </a:rPr>
              <a:t>Stack, K. (2015). The “Sharing” Economy. Available at: http://pressfolios-production.s3.amazonaws.com/uploads/story/story_pdf/329695/3296951556381178.pdf (Accessed on: 16th February 2021). </a:t>
            </a:r>
          </a:p>
          <a:p>
            <a:r>
              <a:rPr lang="en-GB" sz="1700" dirty="0">
                <a:latin typeface="Times New Roman" panose="02020603050405020304" pitchFamily="18" charset="0"/>
                <a:cs typeface="Times New Roman" panose="02020603050405020304" pitchFamily="18" charset="0"/>
              </a:rPr>
              <a:t>Statista. (2021). Revenue of Airbnb worldwide from 2017 to 2020. Available at:  https://www.statista.com/statistics/1193134/airbnb-revenue-worldwide/ (Accessed on: 17th February 2021). </a:t>
            </a:r>
          </a:p>
          <a:p>
            <a:r>
              <a:rPr lang="en-GB" sz="1700" dirty="0" err="1">
                <a:latin typeface="Times New Roman" panose="02020603050405020304" pitchFamily="18" charset="0"/>
                <a:cs typeface="Times New Roman" panose="02020603050405020304" pitchFamily="18" charset="0"/>
              </a:rPr>
              <a:t>Timmers</a:t>
            </a:r>
            <a:r>
              <a:rPr lang="en-GB" sz="1700" dirty="0">
                <a:latin typeface="Times New Roman" panose="02020603050405020304" pitchFamily="18" charset="0"/>
                <a:cs typeface="Times New Roman" panose="02020603050405020304" pitchFamily="18" charset="0"/>
              </a:rPr>
              <a:t>, P. (1998). Business Models for Electronic Markets. Available at: https://peoi.net/Courses/Coursesen/emarket/Resources/Business%20Models%20for%20Electronic%20Markets.pdf (Accessed on: 18th February 2021). </a:t>
            </a:r>
          </a:p>
          <a:p>
            <a:r>
              <a:rPr lang="en-GB" sz="1700" dirty="0">
                <a:latin typeface="Times New Roman" panose="02020603050405020304" pitchFamily="18" charset="0"/>
                <a:cs typeface="Times New Roman" panose="02020603050405020304" pitchFamily="18" charset="0"/>
              </a:rPr>
              <a:t>Twin, A. (2019). Disruptive Innovation. Available at: https://www.investopedia.com/terms/d/disruptive-innovation.asp#:~:text=Disruptive%20innovation%20refers%20to%20a%20new%20development%20that%20dramatically%20changes,refers%20to%20the%20technology%20itself. (Accessed on: 18th February 2021). </a:t>
            </a:r>
          </a:p>
          <a:p>
            <a:endParaRPr lang="en-GB" dirty="0"/>
          </a:p>
        </p:txBody>
      </p:sp>
    </p:spTree>
    <p:extLst>
      <p:ext uri="{BB962C8B-B14F-4D97-AF65-F5344CB8AC3E}">
        <p14:creationId xmlns:p14="http://schemas.microsoft.com/office/powerpoint/2010/main" val="40618528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3830</TotalTime>
  <Words>5412</Words>
  <Application>Microsoft Office PowerPoint</Application>
  <PresentationFormat>Widescreen</PresentationFormat>
  <Paragraphs>184</Paragraphs>
  <Slides>16</Slides>
  <Notes>14</Notes>
  <HiddenSlides>0</HiddenSlides>
  <MMClips>12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Century Gothic</vt:lpstr>
      <vt:lpstr>Times New Roman</vt:lpstr>
      <vt:lpstr>Wingdings 3</vt:lpstr>
      <vt:lpstr>Ion</vt:lpstr>
      <vt:lpstr> DIGITAL BUSINESS  BMSP6002  ASSIGNMENT 1 – PRESENTATION  </vt:lpstr>
      <vt:lpstr>INTRODUCTION </vt:lpstr>
      <vt:lpstr>DIGITAL BUSINESS / E-BUSINESS</vt:lpstr>
      <vt:lpstr>CHAPTER 2 - THE SHARING ECONOMY </vt:lpstr>
      <vt:lpstr>COLLABORATIVE CONSUMPTION </vt:lpstr>
      <vt:lpstr>PowerPoint Presentation</vt:lpstr>
      <vt:lpstr>E-COMMERCE TRANSACTIONAL CATEGORIES</vt:lpstr>
      <vt:lpstr>PERSPECTIVES</vt:lpstr>
      <vt:lpstr>CHAPTER 12 – DRIVERS OF PRICE IN CITY DESTINATION: VIENNA</vt:lpstr>
      <vt:lpstr>VALUE</vt:lpstr>
      <vt:lpstr>BUSINESS MODELS</vt:lpstr>
      <vt:lpstr>CHAPTER 24 – ENVIRONMENTAL SUSTAINABILITY </vt:lpstr>
      <vt:lpstr>CONCLUSION </vt:lpstr>
      <vt:lpstr>REFERENCES </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BUSINESS  BMSP6002  ASSIGNMENT 1 – PRESENTATION</dc:title>
  <dc:creator>Lauren Price</dc:creator>
  <cp:lastModifiedBy>Lauren Price</cp:lastModifiedBy>
  <cp:revision>18</cp:revision>
  <dcterms:created xsi:type="dcterms:W3CDTF">2021-02-09T15:11:44Z</dcterms:created>
  <dcterms:modified xsi:type="dcterms:W3CDTF">2021-02-19T16:47:43Z</dcterms:modified>
</cp:coreProperties>
</file>