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70" r:id="rId5"/>
    <p:sldId id="26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0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notesMaster" Target="notesMasters/notesMaster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ableStyles" Target="tableStyles.xml" /><Relationship Id="rId5" Type="http://schemas.openxmlformats.org/officeDocument/2006/relationships/slide" Target="slides/slide4.xml" /><Relationship Id="rId10"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viewProps" Target="viewProps.xml" /></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FA39A2-BABB-4E9B-A472-3DDFE02E406E}" type="doc">
      <dgm:prSet loTypeId="urn:microsoft.com/office/officeart/2016/7/layout/VerticalDownArrowProcess" loCatId="process" qsTypeId="urn:microsoft.com/office/officeart/2005/8/quickstyle/simple2" qsCatId="simple" csTypeId="urn:microsoft.com/office/officeart/2005/8/colors/accent0_3" csCatId="mainScheme" phldr="1"/>
      <dgm:spPr/>
      <dgm:t>
        <a:bodyPr/>
        <a:lstStyle/>
        <a:p>
          <a:endParaRPr lang="en-US"/>
        </a:p>
      </dgm:t>
    </dgm:pt>
    <dgm:pt modelId="{676F6385-FB6A-46EA-9736-22ED31FCD01E}">
      <dgm:prSet/>
      <dgm:spPr/>
      <dgm:t>
        <a:bodyPr/>
        <a:lstStyle/>
        <a:p>
          <a:pPr>
            <a:defRPr b="1"/>
          </a:pPr>
          <a:r>
            <a:rPr lang="en-US" b="1" dirty="0"/>
            <a:t>Enhances Productivity</a:t>
          </a:r>
          <a:r>
            <a:rPr lang="en-US" dirty="0"/>
            <a:t>:</a:t>
          </a:r>
        </a:p>
      </dgm:t>
    </dgm:pt>
    <dgm:pt modelId="{CC23E894-B352-42D1-8709-43D02143DA9D}" type="parTrans" cxnId="{5CAB7724-9F94-4AE7-B4FD-B55ABDEEE804}">
      <dgm:prSet/>
      <dgm:spPr/>
      <dgm:t>
        <a:bodyPr/>
        <a:lstStyle/>
        <a:p>
          <a:endParaRPr lang="en-US"/>
        </a:p>
      </dgm:t>
    </dgm:pt>
    <dgm:pt modelId="{7512E9FD-64DD-4A85-A00C-D397DD6D3FC9}" type="sibTrans" cxnId="{5CAB7724-9F94-4AE7-B4FD-B55ABDEEE804}">
      <dgm:prSet/>
      <dgm:spPr/>
      <dgm:t>
        <a:bodyPr/>
        <a:lstStyle/>
        <a:p>
          <a:endParaRPr lang="en-US"/>
        </a:p>
      </dgm:t>
    </dgm:pt>
    <dgm:pt modelId="{962AF2AB-828E-40CD-97CE-4ED13C3A92AF}">
      <dgm:prSet/>
      <dgm:spPr/>
      <dgm:t>
        <a:bodyPr/>
        <a:lstStyle/>
        <a:p>
          <a:r>
            <a:rPr lang="en-US" dirty="0">
              <a:latin typeface="Times New Roman" panose="02020603050405020304" pitchFamily="18" charset="0"/>
              <a:cs typeface="Times New Roman" panose="02020603050405020304" pitchFamily="18" charset="0"/>
            </a:rPr>
            <a:t>Clear communication ensures tasks are understood and completed efficiently, reducing errors and increasing efficiency.</a:t>
          </a:r>
        </a:p>
      </dgm:t>
    </dgm:pt>
    <dgm:pt modelId="{E02DC311-8485-43A9-A7AA-523349E2F7A5}" type="parTrans" cxnId="{32E8BDC6-3BBE-4165-AEAA-0F78879AB5D4}">
      <dgm:prSet/>
      <dgm:spPr/>
      <dgm:t>
        <a:bodyPr/>
        <a:lstStyle/>
        <a:p>
          <a:endParaRPr lang="en-US"/>
        </a:p>
      </dgm:t>
    </dgm:pt>
    <dgm:pt modelId="{913DC7EB-5960-4043-B897-3D7A09C41F9F}" type="sibTrans" cxnId="{32E8BDC6-3BBE-4165-AEAA-0F78879AB5D4}">
      <dgm:prSet/>
      <dgm:spPr/>
      <dgm:t>
        <a:bodyPr/>
        <a:lstStyle/>
        <a:p>
          <a:endParaRPr lang="en-US"/>
        </a:p>
      </dgm:t>
    </dgm:pt>
    <dgm:pt modelId="{42D9D520-73BD-4061-AB13-FFF832D0EDF1}">
      <dgm:prSet/>
      <dgm:spPr/>
      <dgm:t>
        <a:bodyPr/>
        <a:lstStyle/>
        <a:p>
          <a:r>
            <a:rPr lang="en-US" dirty="0">
              <a:latin typeface="Times New Roman" panose="02020603050405020304" pitchFamily="18" charset="0"/>
              <a:cs typeface="Times New Roman" panose="02020603050405020304" pitchFamily="18" charset="0"/>
            </a:rPr>
            <a:t>Example: A project team with regular, clear updates can meet deadlines more effectively.</a:t>
          </a:r>
        </a:p>
      </dgm:t>
    </dgm:pt>
    <dgm:pt modelId="{214E63AA-8FDD-4468-809E-A7FE07BF43B9}" type="parTrans" cxnId="{5F85EC5D-64AB-4A5E-8E13-7430E7ED0911}">
      <dgm:prSet/>
      <dgm:spPr/>
      <dgm:t>
        <a:bodyPr/>
        <a:lstStyle/>
        <a:p>
          <a:endParaRPr lang="en-US"/>
        </a:p>
      </dgm:t>
    </dgm:pt>
    <dgm:pt modelId="{D6771356-E485-494D-AEAC-1CB241A1AE0C}" type="sibTrans" cxnId="{5F85EC5D-64AB-4A5E-8E13-7430E7ED0911}">
      <dgm:prSet/>
      <dgm:spPr/>
      <dgm:t>
        <a:bodyPr/>
        <a:lstStyle/>
        <a:p>
          <a:endParaRPr lang="en-US"/>
        </a:p>
      </dgm:t>
    </dgm:pt>
    <dgm:pt modelId="{6A91CF87-910B-41EB-AF5B-B43BDDB04256}">
      <dgm:prSet/>
      <dgm:spPr/>
      <dgm:t>
        <a:bodyPr/>
        <a:lstStyle/>
        <a:p>
          <a:r>
            <a:rPr lang="en-US" dirty="0">
              <a:latin typeface="Times New Roman" panose="02020603050405020304" pitchFamily="18" charset="0"/>
              <a:cs typeface="Times New Roman" panose="02020603050405020304" pitchFamily="18" charset="0"/>
            </a:rPr>
            <a:t>Reference: Smith, J. (2018) </a:t>
          </a:r>
          <a:r>
            <a:rPr lang="en-US" i="1" dirty="0">
              <a:latin typeface="Times New Roman" panose="02020603050405020304" pitchFamily="18" charset="0"/>
              <a:cs typeface="Times New Roman" panose="02020603050405020304" pitchFamily="18" charset="0"/>
            </a:rPr>
            <a:t>Effective Workplace Communication</a:t>
          </a:r>
          <a:r>
            <a:rPr lang="en-US" dirty="0">
              <a:latin typeface="Times New Roman" panose="02020603050405020304" pitchFamily="18" charset="0"/>
              <a:cs typeface="Times New Roman" panose="02020603050405020304" pitchFamily="18" charset="0"/>
            </a:rPr>
            <a:t>, New York: Business Press.</a:t>
          </a:r>
        </a:p>
      </dgm:t>
    </dgm:pt>
    <dgm:pt modelId="{44307BDB-B80E-4278-B260-253F55A0A954}" type="parTrans" cxnId="{FF776453-1C56-4676-8992-D200B3799E16}">
      <dgm:prSet/>
      <dgm:spPr/>
      <dgm:t>
        <a:bodyPr/>
        <a:lstStyle/>
        <a:p>
          <a:endParaRPr lang="en-US"/>
        </a:p>
      </dgm:t>
    </dgm:pt>
    <dgm:pt modelId="{FACAE40A-E3B9-4F39-ABD2-9A0AED75CB94}" type="sibTrans" cxnId="{FF776453-1C56-4676-8992-D200B3799E16}">
      <dgm:prSet/>
      <dgm:spPr/>
      <dgm:t>
        <a:bodyPr/>
        <a:lstStyle/>
        <a:p>
          <a:endParaRPr lang="en-US"/>
        </a:p>
      </dgm:t>
    </dgm:pt>
    <dgm:pt modelId="{38314089-BFFF-4F1A-A6FC-22C7543A258C}">
      <dgm:prSet/>
      <dgm:spPr/>
      <dgm:t>
        <a:bodyPr/>
        <a:lstStyle/>
        <a:p>
          <a:pPr>
            <a:defRPr b="1"/>
          </a:pPr>
          <a:r>
            <a:rPr lang="en-US" b="1" dirty="0"/>
            <a:t>Fosters Teamwork</a:t>
          </a:r>
          <a:r>
            <a:rPr lang="en-US" dirty="0"/>
            <a:t>:</a:t>
          </a:r>
        </a:p>
      </dgm:t>
    </dgm:pt>
    <dgm:pt modelId="{E03D7892-0DF7-417B-9382-F86A12906A78}" type="parTrans" cxnId="{7C2F3555-A3FC-4528-BCF3-FB73FAF03AAF}">
      <dgm:prSet/>
      <dgm:spPr/>
      <dgm:t>
        <a:bodyPr/>
        <a:lstStyle/>
        <a:p>
          <a:endParaRPr lang="en-US"/>
        </a:p>
      </dgm:t>
    </dgm:pt>
    <dgm:pt modelId="{C63DC07C-25B8-4CF9-BBFB-C655A041BC36}" type="sibTrans" cxnId="{7C2F3555-A3FC-4528-BCF3-FB73FAF03AAF}">
      <dgm:prSet/>
      <dgm:spPr/>
      <dgm:t>
        <a:bodyPr/>
        <a:lstStyle/>
        <a:p>
          <a:endParaRPr lang="en-US"/>
        </a:p>
      </dgm:t>
    </dgm:pt>
    <dgm:pt modelId="{8E5A36D2-7281-4882-AB61-19890516352E}">
      <dgm:prSet/>
      <dgm:spPr/>
      <dgm:t>
        <a:bodyPr/>
        <a:lstStyle/>
        <a:p>
          <a:r>
            <a:rPr lang="en-US" dirty="0">
              <a:latin typeface="Times New Roman" panose="02020603050405020304" pitchFamily="18" charset="0"/>
              <a:cs typeface="Times New Roman" panose="02020603050405020304" pitchFamily="18" charset="0"/>
            </a:rPr>
            <a:t>Open communication encourages collaboration, idea sharing, and problem-solving among team members.</a:t>
          </a:r>
        </a:p>
      </dgm:t>
    </dgm:pt>
    <dgm:pt modelId="{35EFDE00-5D59-45E5-AC6E-69D54DD7339A}" type="parTrans" cxnId="{ECCCE402-E273-4A3C-9F91-125956EDF0AE}">
      <dgm:prSet/>
      <dgm:spPr/>
      <dgm:t>
        <a:bodyPr/>
        <a:lstStyle/>
        <a:p>
          <a:endParaRPr lang="en-US"/>
        </a:p>
      </dgm:t>
    </dgm:pt>
    <dgm:pt modelId="{62896C0A-30BC-4218-9E49-D0425D5A81DB}" type="sibTrans" cxnId="{ECCCE402-E273-4A3C-9F91-125956EDF0AE}">
      <dgm:prSet/>
      <dgm:spPr/>
      <dgm:t>
        <a:bodyPr/>
        <a:lstStyle/>
        <a:p>
          <a:endParaRPr lang="en-US"/>
        </a:p>
      </dgm:t>
    </dgm:pt>
    <dgm:pt modelId="{542C9296-A6B1-4204-A99D-4F9598FDD42D}">
      <dgm:prSet/>
      <dgm:spPr/>
      <dgm:t>
        <a:bodyPr/>
        <a:lstStyle/>
        <a:p>
          <a:r>
            <a:rPr lang="en-US" dirty="0">
              <a:latin typeface="Times New Roman" panose="02020603050405020304" pitchFamily="18" charset="0"/>
              <a:cs typeface="Times New Roman" panose="02020603050405020304" pitchFamily="18" charset="0"/>
            </a:rPr>
            <a:t>Example: A brainstorming session where all members feel comfortable sharing ideas leads to innovative solutions.</a:t>
          </a:r>
        </a:p>
      </dgm:t>
    </dgm:pt>
    <dgm:pt modelId="{D693C7EE-DC10-4ED4-8188-3A92DF8C9BC9}" type="parTrans" cxnId="{036BAC83-B392-4233-ADD9-73BFB8B0AA2E}">
      <dgm:prSet/>
      <dgm:spPr/>
      <dgm:t>
        <a:bodyPr/>
        <a:lstStyle/>
        <a:p>
          <a:endParaRPr lang="en-US"/>
        </a:p>
      </dgm:t>
    </dgm:pt>
    <dgm:pt modelId="{6E422B47-6A96-4E5F-8B30-2D1AA2B5B5E3}" type="sibTrans" cxnId="{036BAC83-B392-4233-ADD9-73BFB8B0AA2E}">
      <dgm:prSet/>
      <dgm:spPr/>
      <dgm:t>
        <a:bodyPr/>
        <a:lstStyle/>
        <a:p>
          <a:endParaRPr lang="en-US"/>
        </a:p>
      </dgm:t>
    </dgm:pt>
    <dgm:pt modelId="{4CD625E6-014C-4F92-A962-35267A490000}">
      <dgm:prSet/>
      <dgm:spPr/>
      <dgm:t>
        <a:bodyPr/>
        <a:lstStyle/>
        <a:p>
          <a:r>
            <a:rPr lang="en-US" dirty="0">
              <a:latin typeface="Times New Roman" panose="02020603050405020304" pitchFamily="18" charset="0"/>
              <a:cs typeface="Times New Roman" panose="02020603050405020304" pitchFamily="18" charset="0"/>
            </a:rPr>
            <a:t>Reference: Brown, L. (2019) 'The Role of Communication in Team Dynamics', </a:t>
          </a:r>
          <a:r>
            <a:rPr lang="en-US" i="1" dirty="0">
              <a:latin typeface="Times New Roman" panose="02020603050405020304" pitchFamily="18" charset="0"/>
              <a:cs typeface="Times New Roman" panose="02020603050405020304" pitchFamily="18" charset="0"/>
            </a:rPr>
            <a:t>Journal of Business Communication</a:t>
          </a:r>
          <a:r>
            <a:rPr lang="en-US" dirty="0">
              <a:latin typeface="Times New Roman" panose="02020603050405020304" pitchFamily="18" charset="0"/>
              <a:cs typeface="Times New Roman" panose="02020603050405020304" pitchFamily="18" charset="0"/>
            </a:rPr>
            <a:t>, 56(2), pp. 145-160.</a:t>
          </a:r>
        </a:p>
      </dgm:t>
    </dgm:pt>
    <dgm:pt modelId="{5E83E83C-644F-4936-A462-BD79861329F5}" type="parTrans" cxnId="{0C46DA2D-2001-45A4-ADCA-6AF4FA9DB350}">
      <dgm:prSet/>
      <dgm:spPr/>
      <dgm:t>
        <a:bodyPr/>
        <a:lstStyle/>
        <a:p>
          <a:endParaRPr lang="en-US"/>
        </a:p>
      </dgm:t>
    </dgm:pt>
    <dgm:pt modelId="{65682170-E1E0-4A11-803F-815396C8FC1B}" type="sibTrans" cxnId="{0C46DA2D-2001-45A4-ADCA-6AF4FA9DB350}">
      <dgm:prSet/>
      <dgm:spPr/>
      <dgm:t>
        <a:bodyPr/>
        <a:lstStyle/>
        <a:p>
          <a:endParaRPr lang="en-US"/>
        </a:p>
      </dgm:t>
    </dgm:pt>
    <dgm:pt modelId="{5ECE65F6-DCD4-4A3C-942B-C741E1F545E2}" type="pres">
      <dgm:prSet presAssocID="{1BFA39A2-BABB-4E9B-A472-3DDFE02E406E}" presName="Name0" presStyleCnt="0">
        <dgm:presLayoutVars>
          <dgm:dir/>
          <dgm:animLvl val="lvl"/>
          <dgm:resizeHandles val="exact"/>
        </dgm:presLayoutVars>
      </dgm:prSet>
      <dgm:spPr/>
    </dgm:pt>
    <dgm:pt modelId="{70D63558-D572-4939-A17B-19E2AABF55ED}" type="pres">
      <dgm:prSet presAssocID="{38314089-BFFF-4F1A-A6FC-22C7543A258C}" presName="boxAndChildren" presStyleCnt="0"/>
      <dgm:spPr/>
    </dgm:pt>
    <dgm:pt modelId="{6A27E957-241E-4068-8E48-78D7AFD0CC47}" type="pres">
      <dgm:prSet presAssocID="{38314089-BFFF-4F1A-A6FC-22C7543A258C}" presName="parentTextBox" presStyleLbl="alignNode1" presStyleIdx="0" presStyleCnt="2"/>
      <dgm:spPr/>
    </dgm:pt>
    <dgm:pt modelId="{09790091-B30F-4C42-ABD1-74C17F332ED4}" type="pres">
      <dgm:prSet presAssocID="{38314089-BFFF-4F1A-A6FC-22C7543A258C}" presName="descendantBox" presStyleLbl="bgAccFollowNode1" presStyleIdx="0" presStyleCnt="2"/>
      <dgm:spPr/>
    </dgm:pt>
    <dgm:pt modelId="{96540B99-61C8-410B-B447-AC4F4C6AE6DA}" type="pres">
      <dgm:prSet presAssocID="{7512E9FD-64DD-4A85-A00C-D397DD6D3FC9}" presName="sp" presStyleCnt="0"/>
      <dgm:spPr/>
    </dgm:pt>
    <dgm:pt modelId="{67926105-FABE-4969-9740-0747CE7D67DA}" type="pres">
      <dgm:prSet presAssocID="{676F6385-FB6A-46EA-9736-22ED31FCD01E}" presName="arrowAndChildren" presStyleCnt="0"/>
      <dgm:spPr/>
    </dgm:pt>
    <dgm:pt modelId="{36371647-FC74-4EBE-8EB7-AE2D4756C077}" type="pres">
      <dgm:prSet presAssocID="{676F6385-FB6A-46EA-9736-22ED31FCD01E}" presName="parentTextArrow" presStyleLbl="node1" presStyleIdx="0" presStyleCnt="0"/>
      <dgm:spPr/>
    </dgm:pt>
    <dgm:pt modelId="{FE270AFD-B302-419D-A717-FB7B3806D5A6}" type="pres">
      <dgm:prSet presAssocID="{676F6385-FB6A-46EA-9736-22ED31FCD01E}" presName="arrow" presStyleLbl="alignNode1" presStyleIdx="1" presStyleCnt="2"/>
      <dgm:spPr/>
    </dgm:pt>
    <dgm:pt modelId="{3A9F75BD-6D7A-4FA6-9DDF-20FF71230C70}" type="pres">
      <dgm:prSet presAssocID="{676F6385-FB6A-46EA-9736-22ED31FCD01E}" presName="descendantArrow" presStyleLbl="bgAccFollowNode1" presStyleIdx="1" presStyleCnt="2"/>
      <dgm:spPr/>
    </dgm:pt>
  </dgm:ptLst>
  <dgm:cxnLst>
    <dgm:cxn modelId="{ECCCE402-E273-4A3C-9F91-125956EDF0AE}" srcId="{38314089-BFFF-4F1A-A6FC-22C7543A258C}" destId="{8E5A36D2-7281-4882-AB61-19890516352E}" srcOrd="0" destOrd="0" parTransId="{35EFDE00-5D59-45E5-AC6E-69D54DD7339A}" sibTransId="{62896C0A-30BC-4218-9E49-D0425D5A81DB}"/>
    <dgm:cxn modelId="{F303D110-0A87-4130-9217-67778C0027A1}" type="presOf" srcId="{38314089-BFFF-4F1A-A6FC-22C7543A258C}" destId="{6A27E957-241E-4068-8E48-78D7AFD0CC47}" srcOrd="0" destOrd="0" presId="urn:microsoft.com/office/officeart/2016/7/layout/VerticalDownArrowProcess"/>
    <dgm:cxn modelId="{578D4E17-4EFB-4364-9E8E-502BD4B2A7EA}" type="presOf" srcId="{542C9296-A6B1-4204-A99D-4F9598FDD42D}" destId="{09790091-B30F-4C42-ABD1-74C17F332ED4}" srcOrd="0" destOrd="1" presId="urn:microsoft.com/office/officeart/2016/7/layout/VerticalDownArrowProcess"/>
    <dgm:cxn modelId="{721DF81B-BD8B-4D08-8895-62482F6082F2}" type="presOf" srcId="{8E5A36D2-7281-4882-AB61-19890516352E}" destId="{09790091-B30F-4C42-ABD1-74C17F332ED4}" srcOrd="0" destOrd="0" presId="urn:microsoft.com/office/officeart/2016/7/layout/VerticalDownArrowProcess"/>
    <dgm:cxn modelId="{5CAB7724-9F94-4AE7-B4FD-B55ABDEEE804}" srcId="{1BFA39A2-BABB-4E9B-A472-3DDFE02E406E}" destId="{676F6385-FB6A-46EA-9736-22ED31FCD01E}" srcOrd="0" destOrd="0" parTransId="{CC23E894-B352-42D1-8709-43D02143DA9D}" sibTransId="{7512E9FD-64DD-4A85-A00C-D397DD6D3FC9}"/>
    <dgm:cxn modelId="{0C46DA2D-2001-45A4-ADCA-6AF4FA9DB350}" srcId="{38314089-BFFF-4F1A-A6FC-22C7543A258C}" destId="{4CD625E6-014C-4F92-A962-35267A490000}" srcOrd="2" destOrd="0" parTransId="{5E83E83C-644F-4936-A462-BD79861329F5}" sibTransId="{65682170-E1E0-4A11-803F-815396C8FC1B}"/>
    <dgm:cxn modelId="{8A210B33-8963-43C4-976A-1048FC6DAD69}" type="presOf" srcId="{962AF2AB-828E-40CD-97CE-4ED13C3A92AF}" destId="{3A9F75BD-6D7A-4FA6-9DDF-20FF71230C70}" srcOrd="0" destOrd="0" presId="urn:microsoft.com/office/officeart/2016/7/layout/VerticalDownArrowProcess"/>
    <dgm:cxn modelId="{DD116438-2D65-41C2-89A3-F82B21B8E91B}" type="presOf" srcId="{42D9D520-73BD-4061-AB13-FFF832D0EDF1}" destId="{3A9F75BD-6D7A-4FA6-9DDF-20FF71230C70}" srcOrd="0" destOrd="1" presId="urn:microsoft.com/office/officeart/2016/7/layout/VerticalDownArrowProcess"/>
    <dgm:cxn modelId="{5F85EC5D-64AB-4A5E-8E13-7430E7ED0911}" srcId="{676F6385-FB6A-46EA-9736-22ED31FCD01E}" destId="{42D9D520-73BD-4061-AB13-FFF832D0EDF1}" srcOrd="1" destOrd="0" parTransId="{214E63AA-8FDD-4468-809E-A7FE07BF43B9}" sibTransId="{D6771356-E485-494D-AEAC-1CB241A1AE0C}"/>
    <dgm:cxn modelId="{55EFB743-579B-4865-B9DC-43E90744CD4C}" type="presOf" srcId="{4CD625E6-014C-4F92-A962-35267A490000}" destId="{09790091-B30F-4C42-ABD1-74C17F332ED4}" srcOrd="0" destOrd="2" presId="urn:microsoft.com/office/officeart/2016/7/layout/VerticalDownArrowProcess"/>
    <dgm:cxn modelId="{FF776453-1C56-4676-8992-D200B3799E16}" srcId="{676F6385-FB6A-46EA-9736-22ED31FCD01E}" destId="{6A91CF87-910B-41EB-AF5B-B43BDDB04256}" srcOrd="2" destOrd="0" parTransId="{44307BDB-B80E-4278-B260-253F55A0A954}" sibTransId="{FACAE40A-E3B9-4F39-ABD2-9A0AED75CB94}"/>
    <dgm:cxn modelId="{7C2F3555-A3FC-4528-BCF3-FB73FAF03AAF}" srcId="{1BFA39A2-BABB-4E9B-A472-3DDFE02E406E}" destId="{38314089-BFFF-4F1A-A6FC-22C7543A258C}" srcOrd="1" destOrd="0" parTransId="{E03D7892-0DF7-417B-9382-F86A12906A78}" sibTransId="{C63DC07C-25B8-4CF9-BBFB-C655A041BC36}"/>
    <dgm:cxn modelId="{5329EB5A-1649-438B-B7CD-49808F6069D1}" type="presOf" srcId="{676F6385-FB6A-46EA-9736-22ED31FCD01E}" destId="{FE270AFD-B302-419D-A717-FB7B3806D5A6}" srcOrd="1" destOrd="0" presId="urn:microsoft.com/office/officeart/2016/7/layout/VerticalDownArrowProcess"/>
    <dgm:cxn modelId="{036BAC83-B392-4233-ADD9-73BFB8B0AA2E}" srcId="{38314089-BFFF-4F1A-A6FC-22C7543A258C}" destId="{542C9296-A6B1-4204-A99D-4F9598FDD42D}" srcOrd="1" destOrd="0" parTransId="{D693C7EE-DC10-4ED4-8188-3A92DF8C9BC9}" sibTransId="{6E422B47-6A96-4E5F-8B30-2D1AA2B5B5E3}"/>
    <dgm:cxn modelId="{D7FF15A1-A9D7-4BC4-909B-B5717141A60B}" type="presOf" srcId="{676F6385-FB6A-46EA-9736-22ED31FCD01E}" destId="{36371647-FC74-4EBE-8EB7-AE2D4756C077}" srcOrd="0" destOrd="0" presId="urn:microsoft.com/office/officeart/2016/7/layout/VerticalDownArrowProcess"/>
    <dgm:cxn modelId="{53E144AE-CBEE-44B6-9A16-06D7B36BCE55}" type="presOf" srcId="{6A91CF87-910B-41EB-AF5B-B43BDDB04256}" destId="{3A9F75BD-6D7A-4FA6-9DDF-20FF71230C70}" srcOrd="0" destOrd="2" presId="urn:microsoft.com/office/officeart/2016/7/layout/VerticalDownArrowProcess"/>
    <dgm:cxn modelId="{AAD8EDC3-9203-442A-9AE5-EDD3E0605587}" type="presOf" srcId="{1BFA39A2-BABB-4E9B-A472-3DDFE02E406E}" destId="{5ECE65F6-DCD4-4A3C-942B-C741E1F545E2}" srcOrd="0" destOrd="0" presId="urn:microsoft.com/office/officeart/2016/7/layout/VerticalDownArrowProcess"/>
    <dgm:cxn modelId="{32E8BDC6-3BBE-4165-AEAA-0F78879AB5D4}" srcId="{676F6385-FB6A-46EA-9736-22ED31FCD01E}" destId="{962AF2AB-828E-40CD-97CE-4ED13C3A92AF}" srcOrd="0" destOrd="0" parTransId="{E02DC311-8485-43A9-A7AA-523349E2F7A5}" sibTransId="{913DC7EB-5960-4043-B897-3D7A09C41F9F}"/>
    <dgm:cxn modelId="{9D8BF215-12C8-4DAF-8777-CC968D14EBBF}" type="presParOf" srcId="{5ECE65F6-DCD4-4A3C-942B-C741E1F545E2}" destId="{70D63558-D572-4939-A17B-19E2AABF55ED}" srcOrd="0" destOrd="0" presId="urn:microsoft.com/office/officeart/2016/7/layout/VerticalDownArrowProcess"/>
    <dgm:cxn modelId="{90A3AE3F-0575-4E54-9A90-4C7151EA9181}" type="presParOf" srcId="{70D63558-D572-4939-A17B-19E2AABF55ED}" destId="{6A27E957-241E-4068-8E48-78D7AFD0CC47}" srcOrd="0" destOrd="0" presId="urn:microsoft.com/office/officeart/2016/7/layout/VerticalDownArrowProcess"/>
    <dgm:cxn modelId="{BF26C137-9F24-49F5-A725-75E2CA8B9E19}" type="presParOf" srcId="{70D63558-D572-4939-A17B-19E2AABF55ED}" destId="{09790091-B30F-4C42-ABD1-74C17F332ED4}" srcOrd="1" destOrd="0" presId="urn:microsoft.com/office/officeart/2016/7/layout/VerticalDownArrowProcess"/>
    <dgm:cxn modelId="{DE668525-95DE-444E-9DB7-D5D01340AC85}" type="presParOf" srcId="{5ECE65F6-DCD4-4A3C-942B-C741E1F545E2}" destId="{96540B99-61C8-410B-B447-AC4F4C6AE6DA}" srcOrd="1" destOrd="0" presId="urn:microsoft.com/office/officeart/2016/7/layout/VerticalDownArrowProcess"/>
    <dgm:cxn modelId="{2E32E2A5-B4AC-47EB-B86A-781739B00AEE}" type="presParOf" srcId="{5ECE65F6-DCD4-4A3C-942B-C741E1F545E2}" destId="{67926105-FABE-4969-9740-0747CE7D67DA}" srcOrd="2" destOrd="0" presId="urn:microsoft.com/office/officeart/2016/7/layout/VerticalDownArrowProcess"/>
    <dgm:cxn modelId="{58D3F8D0-FE77-4ECB-B056-2F06140F84A5}" type="presParOf" srcId="{67926105-FABE-4969-9740-0747CE7D67DA}" destId="{36371647-FC74-4EBE-8EB7-AE2D4756C077}" srcOrd="0" destOrd="0" presId="urn:microsoft.com/office/officeart/2016/7/layout/VerticalDownArrowProcess"/>
    <dgm:cxn modelId="{7F5CB8C3-F7C7-456C-A7AA-F6E713BC5AB6}" type="presParOf" srcId="{67926105-FABE-4969-9740-0747CE7D67DA}" destId="{FE270AFD-B302-419D-A717-FB7B3806D5A6}" srcOrd="1" destOrd="0" presId="urn:microsoft.com/office/officeart/2016/7/layout/VerticalDownArrowProcess"/>
    <dgm:cxn modelId="{66AEDF88-1090-4718-88E9-755D4CF6E11A}" type="presParOf" srcId="{67926105-FABE-4969-9740-0747CE7D67DA}" destId="{3A9F75BD-6D7A-4FA6-9DDF-20FF71230C70}" srcOrd="2" destOrd="0" presId="urn:microsoft.com/office/officeart/2016/7/layout/VerticalDown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7E957-241E-4068-8E48-78D7AFD0CC47}">
      <dsp:nvSpPr>
        <dsp:cNvPr id="0" name=""/>
        <dsp:cNvSpPr/>
      </dsp:nvSpPr>
      <dsp:spPr>
        <a:xfrm>
          <a:off x="0" y="2196600"/>
          <a:ext cx="1132724" cy="1441207"/>
        </a:xfrm>
        <a:prstGeom prst="rect">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559" tIns="92456" rIns="80559" bIns="92456" numCol="1" spcCol="1270" anchor="ctr" anchorCtr="0">
          <a:noAutofit/>
        </a:bodyPr>
        <a:lstStyle/>
        <a:p>
          <a:pPr marL="0" lvl="0" indent="0" algn="ctr" defTabSz="577850">
            <a:lnSpc>
              <a:spcPct val="90000"/>
            </a:lnSpc>
            <a:spcBef>
              <a:spcPct val="0"/>
            </a:spcBef>
            <a:spcAft>
              <a:spcPct val="35000"/>
            </a:spcAft>
            <a:buNone/>
            <a:defRPr b="1"/>
          </a:pPr>
          <a:r>
            <a:rPr lang="en-US" sz="1300" b="1" kern="1200" dirty="0"/>
            <a:t>Fosters Teamwork</a:t>
          </a:r>
          <a:r>
            <a:rPr lang="en-US" sz="1300" kern="1200" dirty="0"/>
            <a:t>:</a:t>
          </a:r>
        </a:p>
      </dsp:txBody>
      <dsp:txXfrm>
        <a:off x="0" y="2196600"/>
        <a:ext cx="1132724" cy="1441207"/>
      </dsp:txXfrm>
    </dsp:sp>
    <dsp:sp modelId="{09790091-B30F-4C42-ABD1-74C17F332ED4}">
      <dsp:nvSpPr>
        <dsp:cNvPr id="0" name=""/>
        <dsp:cNvSpPr/>
      </dsp:nvSpPr>
      <dsp:spPr>
        <a:xfrm>
          <a:off x="1132724" y="2196600"/>
          <a:ext cx="3398173" cy="1441207"/>
        </a:xfrm>
        <a:prstGeom prst="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931" tIns="139700" rIns="68931" bIns="139700" numCol="1" spcCol="1270" anchor="ctr" anchorCtr="0">
          <a:noAutofit/>
        </a:bodyPr>
        <a:lstStyle/>
        <a:p>
          <a:pPr marL="0" lvl="0" indent="0" algn="l" defTabSz="488950">
            <a:lnSpc>
              <a:spcPct val="90000"/>
            </a:lnSpc>
            <a:spcBef>
              <a:spcPct val="0"/>
            </a:spcBef>
            <a:spcAft>
              <a:spcPct val="35000"/>
            </a:spcAft>
            <a:buNone/>
          </a:pPr>
          <a:r>
            <a:rPr lang="en-US" sz="1100" kern="1200" dirty="0">
              <a:latin typeface="Times New Roman" panose="02020603050405020304" pitchFamily="18" charset="0"/>
              <a:cs typeface="Times New Roman" panose="02020603050405020304" pitchFamily="18" charset="0"/>
            </a:rPr>
            <a:t>Open communication encourages collaboration, idea sharing, and problem-solving among team members.</a:t>
          </a:r>
        </a:p>
        <a:p>
          <a:pPr marL="0" lvl="0" indent="0" algn="l" defTabSz="488950">
            <a:lnSpc>
              <a:spcPct val="90000"/>
            </a:lnSpc>
            <a:spcBef>
              <a:spcPct val="0"/>
            </a:spcBef>
            <a:spcAft>
              <a:spcPct val="35000"/>
            </a:spcAft>
            <a:buNone/>
          </a:pPr>
          <a:r>
            <a:rPr lang="en-US" sz="1100" kern="1200" dirty="0">
              <a:latin typeface="Times New Roman" panose="02020603050405020304" pitchFamily="18" charset="0"/>
              <a:cs typeface="Times New Roman" panose="02020603050405020304" pitchFamily="18" charset="0"/>
            </a:rPr>
            <a:t>Example: A brainstorming session where all members feel comfortable sharing ideas leads to innovative solutions.</a:t>
          </a:r>
        </a:p>
        <a:p>
          <a:pPr marL="0" lvl="0" indent="0" algn="l" defTabSz="488950">
            <a:lnSpc>
              <a:spcPct val="90000"/>
            </a:lnSpc>
            <a:spcBef>
              <a:spcPct val="0"/>
            </a:spcBef>
            <a:spcAft>
              <a:spcPct val="35000"/>
            </a:spcAft>
            <a:buNone/>
          </a:pPr>
          <a:r>
            <a:rPr lang="en-US" sz="1100" kern="1200" dirty="0">
              <a:latin typeface="Times New Roman" panose="02020603050405020304" pitchFamily="18" charset="0"/>
              <a:cs typeface="Times New Roman" panose="02020603050405020304" pitchFamily="18" charset="0"/>
            </a:rPr>
            <a:t>Reference: Brown, L. (2019) 'The Role of Communication in Team Dynamics', </a:t>
          </a:r>
          <a:r>
            <a:rPr lang="en-US" sz="1100" i="1" kern="1200" dirty="0">
              <a:latin typeface="Times New Roman" panose="02020603050405020304" pitchFamily="18" charset="0"/>
              <a:cs typeface="Times New Roman" panose="02020603050405020304" pitchFamily="18" charset="0"/>
            </a:rPr>
            <a:t>Journal of Business Communication</a:t>
          </a:r>
          <a:r>
            <a:rPr lang="en-US" sz="1100" kern="1200" dirty="0">
              <a:latin typeface="Times New Roman" panose="02020603050405020304" pitchFamily="18" charset="0"/>
              <a:cs typeface="Times New Roman" panose="02020603050405020304" pitchFamily="18" charset="0"/>
            </a:rPr>
            <a:t>, 56(2), pp. 145-160.</a:t>
          </a:r>
        </a:p>
      </dsp:txBody>
      <dsp:txXfrm>
        <a:off x="1132724" y="2196600"/>
        <a:ext cx="3398173" cy="1441207"/>
      </dsp:txXfrm>
    </dsp:sp>
    <dsp:sp modelId="{FE270AFD-B302-419D-A717-FB7B3806D5A6}">
      <dsp:nvSpPr>
        <dsp:cNvPr id="0" name=""/>
        <dsp:cNvSpPr/>
      </dsp:nvSpPr>
      <dsp:spPr>
        <a:xfrm rot="10800000">
          <a:off x="0" y="1641"/>
          <a:ext cx="1132724" cy="2216577"/>
        </a:xfrm>
        <a:prstGeom prst="upArrowCallout">
          <a:avLst>
            <a:gd name="adj1" fmla="val 5000"/>
            <a:gd name="adj2" fmla="val 10000"/>
            <a:gd name="adj3" fmla="val 15000"/>
            <a:gd name="adj4" fmla="val 64977"/>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559" tIns="92456" rIns="80559" bIns="92456" numCol="1" spcCol="1270" anchor="ctr" anchorCtr="0">
          <a:noAutofit/>
        </a:bodyPr>
        <a:lstStyle/>
        <a:p>
          <a:pPr marL="0" lvl="0" indent="0" algn="ctr" defTabSz="577850">
            <a:lnSpc>
              <a:spcPct val="90000"/>
            </a:lnSpc>
            <a:spcBef>
              <a:spcPct val="0"/>
            </a:spcBef>
            <a:spcAft>
              <a:spcPct val="35000"/>
            </a:spcAft>
            <a:buNone/>
            <a:defRPr b="1"/>
          </a:pPr>
          <a:r>
            <a:rPr lang="en-US" sz="1300" b="1" kern="1200" dirty="0"/>
            <a:t>Enhances Productivity</a:t>
          </a:r>
          <a:r>
            <a:rPr lang="en-US" sz="1300" kern="1200" dirty="0"/>
            <a:t>:</a:t>
          </a:r>
        </a:p>
      </dsp:txBody>
      <dsp:txXfrm rot="-10800000">
        <a:off x="0" y="1641"/>
        <a:ext cx="1132724" cy="1440775"/>
      </dsp:txXfrm>
    </dsp:sp>
    <dsp:sp modelId="{3A9F75BD-6D7A-4FA6-9DDF-20FF71230C70}">
      <dsp:nvSpPr>
        <dsp:cNvPr id="0" name=""/>
        <dsp:cNvSpPr/>
      </dsp:nvSpPr>
      <dsp:spPr>
        <a:xfrm>
          <a:off x="1132724" y="1641"/>
          <a:ext cx="3398173" cy="1440775"/>
        </a:xfrm>
        <a:prstGeom prst="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931" tIns="139700" rIns="68931" bIns="139700" numCol="1" spcCol="1270" anchor="ctr" anchorCtr="0">
          <a:noAutofit/>
        </a:bodyPr>
        <a:lstStyle/>
        <a:p>
          <a:pPr marL="0" lvl="0" indent="0" algn="l" defTabSz="488950">
            <a:lnSpc>
              <a:spcPct val="90000"/>
            </a:lnSpc>
            <a:spcBef>
              <a:spcPct val="0"/>
            </a:spcBef>
            <a:spcAft>
              <a:spcPct val="35000"/>
            </a:spcAft>
            <a:buNone/>
          </a:pPr>
          <a:r>
            <a:rPr lang="en-US" sz="1100" kern="1200" dirty="0">
              <a:latin typeface="Times New Roman" panose="02020603050405020304" pitchFamily="18" charset="0"/>
              <a:cs typeface="Times New Roman" panose="02020603050405020304" pitchFamily="18" charset="0"/>
            </a:rPr>
            <a:t>Clear communication ensures tasks are understood and completed efficiently, reducing errors and increasing efficiency.</a:t>
          </a:r>
        </a:p>
        <a:p>
          <a:pPr marL="0" lvl="0" indent="0" algn="l" defTabSz="488950">
            <a:lnSpc>
              <a:spcPct val="90000"/>
            </a:lnSpc>
            <a:spcBef>
              <a:spcPct val="0"/>
            </a:spcBef>
            <a:spcAft>
              <a:spcPct val="35000"/>
            </a:spcAft>
            <a:buNone/>
          </a:pPr>
          <a:r>
            <a:rPr lang="en-US" sz="1100" kern="1200" dirty="0">
              <a:latin typeface="Times New Roman" panose="02020603050405020304" pitchFamily="18" charset="0"/>
              <a:cs typeface="Times New Roman" panose="02020603050405020304" pitchFamily="18" charset="0"/>
            </a:rPr>
            <a:t>Example: A project team with regular, clear updates can meet deadlines more effectively.</a:t>
          </a:r>
        </a:p>
        <a:p>
          <a:pPr marL="0" lvl="0" indent="0" algn="l" defTabSz="488950">
            <a:lnSpc>
              <a:spcPct val="90000"/>
            </a:lnSpc>
            <a:spcBef>
              <a:spcPct val="0"/>
            </a:spcBef>
            <a:spcAft>
              <a:spcPct val="35000"/>
            </a:spcAft>
            <a:buNone/>
          </a:pPr>
          <a:r>
            <a:rPr lang="en-US" sz="1100" kern="1200" dirty="0">
              <a:latin typeface="Times New Roman" panose="02020603050405020304" pitchFamily="18" charset="0"/>
              <a:cs typeface="Times New Roman" panose="02020603050405020304" pitchFamily="18" charset="0"/>
            </a:rPr>
            <a:t>Reference: Smith, J. (2018) </a:t>
          </a:r>
          <a:r>
            <a:rPr lang="en-US" sz="1100" i="1" kern="1200" dirty="0">
              <a:latin typeface="Times New Roman" panose="02020603050405020304" pitchFamily="18" charset="0"/>
              <a:cs typeface="Times New Roman" panose="02020603050405020304" pitchFamily="18" charset="0"/>
            </a:rPr>
            <a:t>Effective Workplace Communication</a:t>
          </a:r>
          <a:r>
            <a:rPr lang="en-US" sz="1100" kern="1200" dirty="0">
              <a:latin typeface="Times New Roman" panose="02020603050405020304" pitchFamily="18" charset="0"/>
              <a:cs typeface="Times New Roman" panose="02020603050405020304" pitchFamily="18" charset="0"/>
            </a:rPr>
            <a:t>, New York: Business Press.</a:t>
          </a:r>
        </a:p>
      </dsp:txBody>
      <dsp:txXfrm>
        <a:off x="1132724" y="1641"/>
        <a:ext cx="3398173" cy="1440775"/>
      </dsp:txXfrm>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3546E2-1EC1-466D-A53F-619697990EBD}" type="datetimeFigureOut">
              <a:rPr lang="en-US" smtClean="0"/>
              <a:t>6/26/2024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0ABCCB-C72B-4173-B479-03C7A53695FA}" type="slidenum">
              <a:rPr lang="en-US" smtClean="0"/>
              <a:t>‹#›</a:t>
            </a:fld>
            <a:endParaRPr lang="en-US"/>
          </a:p>
        </p:txBody>
      </p:sp>
    </p:spTree>
    <p:extLst>
      <p:ext uri="{BB962C8B-B14F-4D97-AF65-F5344CB8AC3E}">
        <p14:creationId xmlns:p14="http://schemas.microsoft.com/office/powerpoint/2010/main" val="4247679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r>
              <a:rPr lang="en-US" sz="1800" dirty="0">
                <a:effectLst/>
                <a:latin typeface="Times New Roman" panose="02020603050405020304" pitchFamily="18" charset="0"/>
                <a:ea typeface="Times New Roman" panose="02020603050405020304" pitchFamily="18" charset="0"/>
              </a:rPr>
              <a:t>Greetings, everyone! Today, we're delving into the significance of communication in the workplace. Think of it as the sturdy backbone that keeps a successful organization standing tall. Effective communication is like the glue that helps us collaborate smoothly, make smart choices, and tackle challenges head-on. When communication falters, even the most brilliant ideas can stumble due to misunderstandings.</a:t>
            </a:r>
          </a:p>
          <a:p>
            <a:pPr marL="0" marR="0"/>
            <a:r>
              <a:rPr lang="en-US" sz="1800" dirty="0">
                <a:effectLst/>
                <a:latin typeface="Times New Roman" panose="02020603050405020304" pitchFamily="18" charset="0"/>
                <a:ea typeface="Times New Roman" panose="02020603050405020304" pitchFamily="18" charset="0"/>
              </a:rPr>
              <a:t>Our aims for today are straightforward. First off, we'll explore why communication is vital at work. This involves grasping how clear and effective communication can enhance every aspect of a workplace. Next, we'll dive into various communication skills and their role in organizational success. We'll cover basics like speaking clearly, writing effectively, understanding body language, and creating impactful visuals. Lastly, we'll share real-life stories and personal experiences to demonstrate how these skills play out in real-world scenarios.</a:t>
            </a:r>
          </a:p>
          <a:p>
            <a:pPr marL="0" marR="0"/>
            <a:r>
              <a:rPr lang="en-US" sz="1800" dirty="0">
                <a:effectLst/>
                <a:latin typeface="Times New Roman" panose="02020603050405020304" pitchFamily="18" charset="0"/>
                <a:ea typeface="Times New Roman" panose="02020603050405020304" pitchFamily="18" charset="0"/>
              </a:rPr>
              <a:t>Throughout our discussion, we'll unpack different forms of communication, highlighting why they're important and how they contribute to a company's overall performance. By drawing on tangible examples and personal anecdotes, we'll shed light on the practical side of these concepts.</a:t>
            </a:r>
          </a:p>
          <a:p>
            <a:pPr marL="0" marR="0"/>
            <a:r>
              <a:rPr lang="en-US" sz="1800" dirty="0">
                <a:effectLst/>
                <a:latin typeface="Times New Roman" panose="02020603050405020304" pitchFamily="18" charset="0"/>
                <a:ea typeface="Times New Roman" panose="02020603050405020304" pitchFamily="18" charset="0"/>
              </a:rPr>
              <a:t>In essence, today's journey will illuminate the power of communication in the workplace. It's not just about talking and writing—it's about fostering understanding, building connections, and driving success. So, let's embark on this exploration together, uncovering the ways in which effective communication shapes the destiny of organizations.</a:t>
            </a:r>
          </a:p>
          <a:p>
            <a:pPr marL="0" marR="0">
              <a:lnSpc>
                <a:spcPct val="107000"/>
              </a:lnSpc>
              <a:spcBef>
                <a:spcPts val="0"/>
              </a:spcBef>
              <a:spcAft>
                <a:spcPts val="800"/>
              </a:spcAft>
            </a:pPr>
            <a:endParaRPr lang="en-US" dirty="0"/>
          </a:p>
        </p:txBody>
      </p:sp>
      <p:sp>
        <p:nvSpPr>
          <p:cNvPr id="4" name="Slide Number Placeholder 3"/>
          <p:cNvSpPr>
            <a:spLocks noGrp="1"/>
          </p:cNvSpPr>
          <p:nvPr>
            <p:ph type="sldNum" sz="quarter" idx="5"/>
          </p:nvPr>
        </p:nvSpPr>
        <p:spPr/>
        <p:txBody>
          <a:bodyPr/>
          <a:lstStyle/>
          <a:p>
            <a:fld id="{C00ABCCB-C72B-4173-B479-03C7A53695FA}" type="slidenum">
              <a:rPr lang="en-US" smtClean="0"/>
              <a:t>1</a:t>
            </a:fld>
            <a:endParaRPr lang="en-US"/>
          </a:p>
        </p:txBody>
      </p:sp>
    </p:spTree>
    <p:extLst>
      <p:ext uri="{BB962C8B-B14F-4D97-AF65-F5344CB8AC3E}">
        <p14:creationId xmlns:p14="http://schemas.microsoft.com/office/powerpoint/2010/main" val="74623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r>
              <a:rPr lang="en-US" sz="1800" dirty="0">
                <a:effectLst/>
                <a:latin typeface="Times New Roman" panose="02020603050405020304" pitchFamily="18" charset="0"/>
                <a:ea typeface="Times New Roman" panose="02020603050405020304" pitchFamily="18" charset="0"/>
              </a:rPr>
              <a:t>we embark on a journey through the diverse landscape of communication within the workplace. As we navigate through the intricacies of verbal, nonverbal, written, and visual communication, we shall unravel the threads that bind effective communication to organizational success.</a:t>
            </a:r>
          </a:p>
          <a:p>
            <a:pPr marL="0" marR="0"/>
            <a:r>
              <a:rPr lang="en-US" sz="1800" dirty="0">
                <a:effectLst/>
                <a:latin typeface="Times New Roman" panose="02020603050405020304" pitchFamily="18" charset="0"/>
                <a:ea typeface="Times New Roman" panose="02020603050405020304" pitchFamily="18" charset="0"/>
              </a:rPr>
              <a:t>Firstly, let us cast our gaze upon the realm of verbal communication. It is a realm where clarity and conciseness reign supreme, where the tone and pitch of our words wield profound influence. Effective verbal communication is not merely about speaking, but also about active listening—a skill that underpins meaningful dialogue and fosters mutual understanding. As noted by Adams in his seminal work, "Effective Verbal Communication in the Workplace," mastering these key aspects is essential for navigating the channels of communication within organizations.</a:t>
            </a:r>
          </a:p>
          <a:p>
            <a:pPr marL="0" marR="0"/>
            <a:r>
              <a:rPr lang="en-US" sz="1800" dirty="0">
                <a:effectLst/>
                <a:latin typeface="Times New Roman" panose="02020603050405020304" pitchFamily="18" charset="0"/>
                <a:ea typeface="Times New Roman" panose="02020603050405020304" pitchFamily="18" charset="0"/>
              </a:rPr>
              <a:t>Next, we venture into the realm of nonverbal communication, where words fade into the background, and gestures take center stage. Here, the nuances of eye contact, posture, and facial expressions speak volumes, often conveying more than words ever could. As Mehrabian aptly illustrates in his work on nonverbal communication, these subtle cues shape perceptions, establish rapport, and forge connections in the intricate dance of human interaction.</a:t>
            </a:r>
          </a:p>
          <a:p>
            <a:pPr marL="0" marR="0"/>
            <a:r>
              <a:rPr lang="en-US" sz="1800" dirty="0">
                <a:effectLst/>
                <a:latin typeface="Times New Roman" panose="02020603050405020304" pitchFamily="18" charset="0"/>
                <a:ea typeface="Times New Roman" panose="02020603050405020304" pitchFamily="18" charset="0"/>
              </a:rPr>
              <a:t>Turning our attention to the written word, we discover a world where clarity, coherence, and proper grammar reign supreme. In the digital age, where emails, reports, and memos abound, the importance of written communication cannot be overstated. As Johnson highlights in his research on the significance of written communication in business, a well-crafted message can spell the difference between success and failure, clarity and confusion.</a:t>
            </a:r>
          </a:p>
          <a:p>
            <a:pPr marL="0" marR="0"/>
            <a:r>
              <a:rPr lang="en-US" sz="1800" dirty="0">
                <a:effectLst/>
                <a:latin typeface="Times New Roman" panose="02020603050405020304" pitchFamily="18" charset="0"/>
                <a:ea typeface="Times New Roman" panose="02020603050405020304" pitchFamily="18" charset="0"/>
              </a:rPr>
              <a:t>Lastly, we venture into the realm of visual communication, where images and design converge to convey messages with striking clarity and impact. From infographics to presentations, visual communication serves as a powerful tool for enhancing understanding and engagement. As Williams elucidates in his work on visual communication in the digital age, the judicious use of visuals, coupled with thoughtful design and integration with verbal or written content, can captivate audiences and drive home key messages with lasting resonance.</a:t>
            </a:r>
          </a:p>
          <a:p>
            <a:pPr marL="0" marR="0"/>
            <a:r>
              <a:rPr lang="en-US" sz="1800" dirty="0">
                <a:effectLst/>
                <a:latin typeface="Times New Roman" panose="02020603050405020304" pitchFamily="18" charset="0"/>
                <a:ea typeface="Times New Roman" panose="02020603050405020304" pitchFamily="18" charset="0"/>
              </a:rPr>
              <a:t>In conclusion, the tapestry of communication within the workplace is rich and multifaceted, woven from threads of verbal articulation, nonverbal cues, written discourse, and visual imagery. By honing our skills in each of these domains, we unlock the potential to foster collaboration, drive innovation, and propel our organizations towards success. Let us heed the lessons gleaned from these insights, embracing the power of communication as a catalyst for positive change in the ever-evolving landscape of the modern workplace.</a:t>
            </a:r>
          </a:p>
          <a:p>
            <a:endParaRPr lang="en-US" dirty="0"/>
          </a:p>
        </p:txBody>
      </p:sp>
      <p:sp>
        <p:nvSpPr>
          <p:cNvPr id="4" name="Slide Number Placeholder 3"/>
          <p:cNvSpPr>
            <a:spLocks noGrp="1"/>
          </p:cNvSpPr>
          <p:nvPr>
            <p:ph type="sldNum" sz="quarter" idx="5"/>
          </p:nvPr>
        </p:nvSpPr>
        <p:spPr/>
        <p:txBody>
          <a:bodyPr/>
          <a:lstStyle/>
          <a:p>
            <a:fld id="{C00ABCCB-C72B-4173-B479-03C7A53695FA}" type="slidenum">
              <a:rPr lang="en-US" smtClean="0"/>
              <a:t>2</a:t>
            </a:fld>
            <a:endParaRPr lang="en-US"/>
          </a:p>
        </p:txBody>
      </p:sp>
    </p:spTree>
    <p:extLst>
      <p:ext uri="{BB962C8B-B14F-4D97-AF65-F5344CB8AC3E}">
        <p14:creationId xmlns:p14="http://schemas.microsoft.com/office/powerpoint/2010/main" val="3485681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r>
              <a:rPr lang="en-US" sz="1800" dirty="0">
                <a:effectLst/>
                <a:latin typeface="Times New Roman" panose="02020603050405020304" pitchFamily="18" charset="0"/>
                <a:ea typeface="Times New Roman" panose="02020603050405020304" pitchFamily="18" charset="0"/>
              </a:rPr>
              <a:t>Now we'll be discussing how talking well and working together can make a big difference at work. Let's start by looking at how clear communication helps get things done faster and better. Imagine if every task was explained clearly, so everyone understood what to do. That would mean fewer mistakes and more efficiency. For example, if a project team keeps each other updated regularly and clearly, they can finish their work on time without any problems. This is what Smith talks about in his book about how to communicate well at work.</a:t>
            </a:r>
          </a:p>
          <a:p>
            <a:pPr marL="0" marR="0"/>
            <a:r>
              <a:rPr lang="en-US" sz="1800" dirty="0">
                <a:effectLst/>
                <a:latin typeface="Times New Roman" panose="02020603050405020304" pitchFamily="18" charset="0"/>
                <a:ea typeface="Times New Roman" panose="02020603050405020304" pitchFamily="18" charset="0"/>
              </a:rPr>
              <a:t>Now, let's talk about how good communication helps teams work together better. When everyone talks openly and shares their ideas, teams can solve problems and come up with new and better ways to do things. Brown's research shows that when teams communicate well, they trust each other more and can think of new ideas together.</a:t>
            </a:r>
          </a:p>
          <a:p>
            <a:pPr marL="0" marR="0"/>
            <a:r>
              <a:rPr lang="en-US" sz="1800" dirty="0">
                <a:effectLst/>
                <a:latin typeface="Times New Roman" panose="02020603050405020304" pitchFamily="18" charset="0"/>
                <a:ea typeface="Times New Roman" panose="02020603050405020304" pitchFamily="18" charset="0"/>
              </a:rPr>
              <a:t>Imagine a meeting where everyone feels comfortable sharing their thoughts. In that kind of environment, people can come up with really cool ideas and solve problems together. This is what teamwork is all about!</a:t>
            </a:r>
          </a:p>
          <a:p>
            <a:pPr marL="0" marR="0"/>
            <a:r>
              <a:rPr lang="en-US" sz="1800" dirty="0">
                <a:effectLst/>
                <a:latin typeface="Times New Roman" panose="02020603050405020304" pitchFamily="18" charset="0"/>
                <a:ea typeface="Times New Roman" panose="02020603050405020304" pitchFamily="18" charset="0"/>
              </a:rPr>
              <a:t>But it's not just about talking. It's about listening, too. When we listen carefully to each other, we understand better and can work together more effectively. It's like playing on a sports team—you need to listen to your teammates to win the game.</a:t>
            </a:r>
          </a:p>
          <a:p>
            <a:pPr marL="0" marR="0"/>
            <a:r>
              <a:rPr lang="en-US" sz="1800" dirty="0">
                <a:effectLst/>
                <a:latin typeface="Times New Roman" panose="02020603050405020304" pitchFamily="18" charset="0"/>
                <a:ea typeface="Times New Roman" panose="02020603050405020304" pitchFamily="18" charset="0"/>
              </a:rPr>
              <a:t>Communication is also important when things go wrong. If there's a problem, it's important to talk about it openly and find a solution together. This way, we can learn from our mistakes and make things better in the future.</a:t>
            </a:r>
          </a:p>
          <a:p>
            <a:pPr marL="0" marR="0"/>
            <a:r>
              <a:rPr lang="en-US" sz="1800" dirty="0">
                <a:effectLst/>
                <a:latin typeface="Times New Roman" panose="02020603050405020304" pitchFamily="18" charset="0"/>
                <a:ea typeface="Times New Roman" panose="02020603050405020304" pitchFamily="18" charset="0"/>
              </a:rPr>
              <a:t>In the end, good communication helps us work better together and get things done faster. So, let's keep talking and sharing ideas, because that's how we'll make our workplace even better.</a:t>
            </a:r>
          </a:p>
          <a:p>
            <a:pPr marL="0" marR="0"/>
            <a:r>
              <a:rPr lang="en-US" sz="1800" dirty="0">
                <a:effectLst/>
                <a:latin typeface="Times New Roman" panose="02020603050405020304" pitchFamily="18" charset="0"/>
                <a:ea typeface="Times New Roman" panose="02020603050405020304" pitchFamily="18" charset="0"/>
              </a:rPr>
              <a:t>As we reflect on the significance of effective communication in the workplace, it becomes apparent that clarity and collaboration are the cornerstones of success. By articulating our thoughts clearly and listening attentively to others, we lay the groundwork for efficient teamwork and problem-solving. In essence, communication isn't just about talking—it's about fostering understanding, building trust, and driving collective achievement.</a:t>
            </a:r>
          </a:p>
          <a:p>
            <a:pPr marL="0" marR="0"/>
            <a:r>
              <a:rPr lang="en-US" sz="1800" dirty="0">
                <a:effectLst/>
                <a:latin typeface="Times New Roman" panose="02020603050405020304" pitchFamily="18" charset="0"/>
                <a:ea typeface="Times New Roman" panose="02020603050405020304" pitchFamily="18" charset="0"/>
              </a:rPr>
              <a:t>Consider a scenario where a project team is faced with a complex task. Through clear and regular communication, each team member knows their role and responsibilities, enabling them to work together seamlessly towards a common goal. Deadlines are met, objectives achieved, and success attained—all thanks to the power of effective communication.</a:t>
            </a:r>
          </a:p>
          <a:p>
            <a:pPr marL="0" marR="0"/>
            <a:r>
              <a:rPr lang="en-US" sz="1800" dirty="0">
                <a:effectLst/>
                <a:latin typeface="Times New Roman" panose="02020603050405020304" pitchFamily="18" charset="0"/>
                <a:ea typeface="Times New Roman" panose="02020603050405020304" pitchFamily="18" charset="0"/>
              </a:rPr>
              <a:t>Furthermore, let us not overlook the role of communication in fostering a culture of openness and innovation within teams. When individuals feel empowered to share their ideas and perspectives, the possibilities for creative problem-solving become endless. By creating an environment where every voice is heard and valued, we unlock the potential for breakthrough ideas and transformative change.</a:t>
            </a:r>
          </a:p>
          <a:p>
            <a:pPr marL="0" marR="0"/>
            <a:r>
              <a:rPr lang="en-US" sz="1800" dirty="0">
                <a:effectLst/>
                <a:latin typeface="Times New Roman" panose="02020603050405020304" pitchFamily="18" charset="0"/>
                <a:ea typeface="Times New Roman" panose="02020603050405020304" pitchFamily="18" charset="0"/>
              </a:rPr>
              <a:t>However, it's important to recognize that effective communication isn't just about sharing ideas—it's also about resolving conflicts and addressing challenges. When issues arise, open and honest communication allows us to confront them head-on, rather than letting them fester and grow. By addressing problems proactively and collaboratively, we cultivate a culture of continuous improvement and resilience.</a:t>
            </a:r>
          </a:p>
          <a:p>
            <a:pPr marL="0" marR="0"/>
            <a:r>
              <a:rPr lang="en-US" sz="1800" dirty="0">
                <a:effectLst/>
                <a:latin typeface="Times New Roman" panose="02020603050405020304" pitchFamily="18" charset="0"/>
                <a:ea typeface="Times New Roman" panose="02020603050405020304" pitchFamily="18" charset="0"/>
              </a:rPr>
              <a:t>In conclusion, the importance of effective communication in the workplace cannot be overstated. It is the catalyst for productivity, the fuel for teamwork, and the cornerstone of success. By embracing clear communication and fostering a culture of collaboration, we pave the way for innovation, growth, and collective achievement.</a:t>
            </a:r>
          </a:p>
          <a:p>
            <a:pPr marL="0" marR="0"/>
            <a:r>
              <a:rPr lang="en-US" sz="1800" dirty="0">
                <a:effectLst/>
                <a:latin typeface="Times New Roman" panose="02020603050405020304" pitchFamily="18" charset="0"/>
                <a:ea typeface="Times New Roman" panose="02020603050405020304" pitchFamily="18" charset="0"/>
              </a:rPr>
              <a:t>So, let us continue to communicate openly, listen attentively, and collaborate effectively, for it is through these actions that we will propel our organizations towards greater heights of success.</a:t>
            </a:r>
          </a:p>
          <a:p>
            <a:endParaRPr lang="en-US" dirty="0"/>
          </a:p>
        </p:txBody>
      </p:sp>
      <p:sp>
        <p:nvSpPr>
          <p:cNvPr id="4" name="Slide Number Placeholder 3"/>
          <p:cNvSpPr>
            <a:spLocks noGrp="1"/>
          </p:cNvSpPr>
          <p:nvPr>
            <p:ph type="sldNum" sz="quarter" idx="5"/>
          </p:nvPr>
        </p:nvSpPr>
        <p:spPr/>
        <p:txBody>
          <a:bodyPr/>
          <a:lstStyle/>
          <a:p>
            <a:fld id="{C00ABCCB-C72B-4173-B479-03C7A53695FA}" type="slidenum">
              <a:rPr lang="en-US" smtClean="0"/>
              <a:t>3</a:t>
            </a:fld>
            <a:endParaRPr lang="en-US"/>
          </a:p>
        </p:txBody>
      </p:sp>
    </p:spTree>
    <p:extLst>
      <p:ext uri="{BB962C8B-B14F-4D97-AF65-F5344CB8AC3E}">
        <p14:creationId xmlns:p14="http://schemas.microsoft.com/office/powerpoint/2010/main" val="1239306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r>
              <a:rPr lang="en-US" sz="1800" dirty="0">
                <a:effectLst/>
                <a:latin typeface="Times New Roman" panose="02020603050405020304" pitchFamily="18" charset="0"/>
                <a:ea typeface="Times New Roman" panose="02020603050405020304" pitchFamily="18" charset="0"/>
              </a:rPr>
              <a:t>Now we're exploring the cautious approach to the role of clear communication in both building strong client relationships and minimizing misunderstandings.</a:t>
            </a:r>
          </a:p>
          <a:p>
            <a:pPr marL="0" marR="0"/>
            <a:r>
              <a:rPr lang="en-US" sz="1800" dirty="0">
                <a:effectLst/>
                <a:latin typeface="Times New Roman" panose="02020603050405020304" pitchFamily="18" charset="0"/>
                <a:ea typeface="Times New Roman" panose="02020603050405020304" pitchFamily="18" charset="0"/>
              </a:rPr>
              <a:t>Consider the scenario of a client relationship manager at a company. Their responsibility is pivotal, serving as the intermediary between the organization and its clients. Within this role, maintaining consistent and transparent communication emerges as paramount. By providing regular and honest updates to clients, the manager gains a deeper understanding of their needs and expectations. For instance, at ABC Inc., the client relationship manager prioritizes keeping clients informed about project progress, resulting in commendable client retention rates. Johnson's research in the 'International Journal of Management Studies' underscores the significance of these cautious client communication strategies for success.</a:t>
            </a:r>
          </a:p>
          <a:p>
            <a:pPr marL="0" marR="0"/>
            <a:r>
              <a:rPr lang="en-US" sz="1800" dirty="0">
                <a:effectLst/>
                <a:latin typeface="Times New Roman" panose="02020603050405020304" pitchFamily="18" charset="0"/>
                <a:ea typeface="Times New Roman" panose="02020603050405020304" pitchFamily="18" charset="0"/>
              </a:rPr>
              <a:t>Now, let's delve into how clear communication serves to mitigate misunderstandings. In any business interaction, misunderstandings can prove detrimental, leading to costly errors and strained relationships. Hence, it is imperative to ensure that all parties involved have a clear understanding of each other's expectations. Thorough project proposals and follow-up meetings play a crucial role in aligning client and team expectations. By meticulously outlining project requirements and facilitating detailed discussions, the likelihood of misinterpreting client needs is significantly reduced. Martin's insights in 'Business Communication Today' underscore the cautious approach needed to ensure that project outcomes align with client expectations.</a:t>
            </a:r>
          </a:p>
          <a:p>
            <a:pPr marL="0" marR="0"/>
            <a:r>
              <a:rPr lang="en-US" sz="1800" dirty="0">
                <a:effectLst/>
                <a:latin typeface="Times New Roman" panose="02020603050405020304" pitchFamily="18" charset="0"/>
                <a:ea typeface="Times New Roman" panose="02020603050405020304" pitchFamily="18" charset="0"/>
              </a:rPr>
              <a:t>In summary, adopting a cautious stance towards clear communication is indispensable in fostering strong client relationships and averting misunderstandings. By exercising prudence in keeping clients informed and diligently aligning expectations, businesses can cultivate trust, satisfaction, and sustained success.</a:t>
            </a:r>
          </a:p>
          <a:p>
            <a:endParaRPr lang="en-US" dirty="0"/>
          </a:p>
        </p:txBody>
      </p:sp>
      <p:sp>
        <p:nvSpPr>
          <p:cNvPr id="4" name="Slide Number Placeholder 3"/>
          <p:cNvSpPr>
            <a:spLocks noGrp="1"/>
          </p:cNvSpPr>
          <p:nvPr>
            <p:ph type="sldNum" sz="quarter" idx="5"/>
          </p:nvPr>
        </p:nvSpPr>
        <p:spPr/>
        <p:txBody>
          <a:bodyPr/>
          <a:lstStyle/>
          <a:p>
            <a:fld id="{C00ABCCB-C72B-4173-B479-03C7A53695FA}" type="slidenum">
              <a:rPr lang="en-US" smtClean="0"/>
              <a:t>4</a:t>
            </a:fld>
            <a:endParaRPr lang="en-US"/>
          </a:p>
        </p:txBody>
      </p:sp>
    </p:spTree>
    <p:extLst>
      <p:ext uri="{BB962C8B-B14F-4D97-AF65-F5344CB8AC3E}">
        <p14:creationId xmlns:p14="http://schemas.microsoft.com/office/powerpoint/2010/main" val="1120510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00ABCCB-C72B-4173-B479-03C7A53695FA}" type="slidenum">
              <a:rPr lang="en-US" smtClean="0"/>
              <a:t>5</a:t>
            </a:fld>
            <a:endParaRPr lang="en-US"/>
          </a:p>
        </p:txBody>
      </p:sp>
    </p:spTree>
    <p:extLst>
      <p:ext uri="{BB962C8B-B14F-4D97-AF65-F5344CB8AC3E}">
        <p14:creationId xmlns:p14="http://schemas.microsoft.com/office/powerpoint/2010/main" val="606713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A85D0-3B5E-3911-C799-D825BCE400A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F252F57-F40E-FBEB-D475-C0C42BF741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48426AE-D12C-69DA-64AC-2E8D4DC65D14}"/>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5" name="Footer Placeholder 4">
            <a:extLst>
              <a:ext uri="{FF2B5EF4-FFF2-40B4-BE49-F238E27FC236}">
                <a16:creationId xmlns:a16="http://schemas.microsoft.com/office/drawing/2014/main" id="{163BE1F7-042E-FBEC-7CE9-9FC9C53341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D6109E-3A09-2B59-6495-BD757A056DD3}"/>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3676034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F55FB-91FB-3848-4167-A9BF991D53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BE5124B-D020-F2E1-E8BF-AABEEB5FBA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11AA4B-C138-DA3E-EA08-6A010BACE534}"/>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5" name="Footer Placeholder 4">
            <a:extLst>
              <a:ext uri="{FF2B5EF4-FFF2-40B4-BE49-F238E27FC236}">
                <a16:creationId xmlns:a16="http://schemas.microsoft.com/office/drawing/2014/main" id="{AE7B5393-7B0B-A1C7-AD06-3D924CDD79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C84B54-8E84-DAF2-CC96-E6CAD60DB1EB}"/>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2953410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4A03A-2624-43DF-5A12-30E15590F0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F3BD334-4282-A0FB-0D43-CD596C894B1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F15395D-759F-E728-72E1-11B8E94DCBB1}"/>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5" name="Footer Placeholder 4">
            <a:extLst>
              <a:ext uri="{FF2B5EF4-FFF2-40B4-BE49-F238E27FC236}">
                <a16:creationId xmlns:a16="http://schemas.microsoft.com/office/drawing/2014/main" id="{D3932337-7B9B-4C67-75AA-71C409B3B0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4195B9-A7DD-C5A3-08BB-57F7C081C659}"/>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2364696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E357B-C84B-CBD6-A0E2-A4999096C7A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5EA3EF-85F1-5BB8-6EAD-D82062F74A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3A5753C-4B80-69D9-FCD3-B4935026B6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AA0EDE2-5609-CC7B-4FC6-7D4722DEBFE7}"/>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6" name="Footer Placeholder 5">
            <a:extLst>
              <a:ext uri="{FF2B5EF4-FFF2-40B4-BE49-F238E27FC236}">
                <a16:creationId xmlns:a16="http://schemas.microsoft.com/office/drawing/2014/main" id="{60290E0C-2FFA-1E6C-DE7B-363074E053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D832F7-A2C5-A286-892C-1E27621DF2FE}"/>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446073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942E6-C17F-9102-105B-E558016F684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CE834EA-7FD0-57E8-50C1-BD8E19B733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E37EA86-31E1-6E38-69A8-1AE5360A9AF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A472BF1-7D2E-4094-133A-96A6709D3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ACA1ED-11B5-3B26-66E9-4E3D5762EA0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0AB83EA-0923-F91C-12BB-5BF6E9F0AB3A}"/>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8" name="Footer Placeholder 7">
            <a:extLst>
              <a:ext uri="{FF2B5EF4-FFF2-40B4-BE49-F238E27FC236}">
                <a16:creationId xmlns:a16="http://schemas.microsoft.com/office/drawing/2014/main" id="{51284C47-C957-144B-0AAD-3040375102C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2CDD92F-49BE-D954-9064-B96C54498D29}"/>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2482907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CB165-A365-9FBC-11CD-75034F1F532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FA929C-1B5F-3275-59C2-6C49DF0F611D}"/>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4" name="Footer Placeholder 3">
            <a:extLst>
              <a:ext uri="{FF2B5EF4-FFF2-40B4-BE49-F238E27FC236}">
                <a16:creationId xmlns:a16="http://schemas.microsoft.com/office/drawing/2014/main" id="{0CEED220-92D8-4965-667A-73A9C3D8F9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F48FDD-C309-67E1-1E7D-107FFD91BA2C}"/>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3866129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9DC422-335A-AE25-0781-41FDB0529699}"/>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3" name="Footer Placeholder 2">
            <a:extLst>
              <a:ext uri="{FF2B5EF4-FFF2-40B4-BE49-F238E27FC236}">
                <a16:creationId xmlns:a16="http://schemas.microsoft.com/office/drawing/2014/main" id="{1440D7F0-BFEA-3278-2F34-80D133B2B0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03EEB63-2FD0-4223-8C54-6CBECBC9D58F}"/>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1568623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2BAE5-B394-70B4-A683-45A271FE97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4BC997-932F-50CD-173F-E2F96AE4FD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399D027-2605-4238-EE3C-9655CCD3FB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EDBF1F-6603-B8DF-A074-B3D6CBB274E8}"/>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6" name="Footer Placeholder 5">
            <a:extLst>
              <a:ext uri="{FF2B5EF4-FFF2-40B4-BE49-F238E27FC236}">
                <a16:creationId xmlns:a16="http://schemas.microsoft.com/office/drawing/2014/main" id="{E9C66583-1990-D440-46E5-DE576E89CD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9F4D69-F9AC-27BC-B5F6-1B21E624B63D}"/>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726972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D309D-4ED0-A341-BE8F-AA466587EF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3453464-B759-ABFA-9916-B99AC23A70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D98B87-393C-FCCE-1DA6-9CBBA51A36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C820BE-05AC-3A7A-29B7-52D252378DAF}"/>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6" name="Footer Placeholder 5">
            <a:extLst>
              <a:ext uri="{FF2B5EF4-FFF2-40B4-BE49-F238E27FC236}">
                <a16:creationId xmlns:a16="http://schemas.microsoft.com/office/drawing/2014/main" id="{3FD06B89-8DF6-0C22-EBF4-7DEEE7582A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981E7ED-979F-CAB5-E397-BA3B2B925897}"/>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3673891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57FA4-1F5C-652A-A971-6D59D69063D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5212B0A-E7ED-D823-D6B0-A12FC2C84A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5B6DFC-F474-B4D1-FDAD-E55F61F6EEA4}"/>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5" name="Footer Placeholder 4">
            <a:extLst>
              <a:ext uri="{FF2B5EF4-FFF2-40B4-BE49-F238E27FC236}">
                <a16:creationId xmlns:a16="http://schemas.microsoft.com/office/drawing/2014/main" id="{E4099412-019D-9658-6596-38A10C2159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87B6D4-68A4-5C6A-1BD8-E00137D85A22}"/>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482616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7691D0D-DC3A-7C80-0608-8E741C52621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0746A29-F39C-E0E8-9802-05C1B99453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2E1128-FC67-22FE-C77C-68810E200315}"/>
              </a:ext>
            </a:extLst>
          </p:cNvPr>
          <p:cNvSpPr>
            <a:spLocks noGrp="1"/>
          </p:cNvSpPr>
          <p:nvPr>
            <p:ph type="dt" sz="half" idx="10"/>
          </p:nvPr>
        </p:nvSpPr>
        <p:spPr/>
        <p:txBody>
          <a:bodyPr/>
          <a:lstStyle/>
          <a:p>
            <a:fld id="{500AEFDC-7DEB-4305-90CF-F78526E9E468}" type="datetimeFigureOut">
              <a:rPr lang="en-US" smtClean="0"/>
              <a:t>6/26/2024</a:t>
            </a:fld>
            <a:endParaRPr lang="en-US"/>
          </a:p>
        </p:txBody>
      </p:sp>
      <p:sp>
        <p:nvSpPr>
          <p:cNvPr id="5" name="Footer Placeholder 4">
            <a:extLst>
              <a:ext uri="{FF2B5EF4-FFF2-40B4-BE49-F238E27FC236}">
                <a16:creationId xmlns:a16="http://schemas.microsoft.com/office/drawing/2014/main" id="{23B80ABA-D568-C382-A6A4-9371C90322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8DFCEA-AE57-4DFC-4EBF-7B7F8A2C0F4F}"/>
              </a:ext>
            </a:extLst>
          </p:cNvPr>
          <p:cNvSpPr>
            <a:spLocks noGrp="1"/>
          </p:cNvSpPr>
          <p:nvPr>
            <p:ph type="sldNum" sz="quarter" idx="12"/>
          </p:nvPr>
        </p:nvSpPr>
        <p:spPr/>
        <p:txBody>
          <a:bodyPr/>
          <a:lstStyle/>
          <a:p>
            <a:fld id="{33638EBD-3AF5-4648-85AC-367F54F5043A}" type="slidenum">
              <a:rPr lang="en-US" smtClean="0"/>
              <a:t>‹#›</a:t>
            </a:fld>
            <a:endParaRPr lang="en-US"/>
          </a:p>
        </p:txBody>
      </p:sp>
    </p:spTree>
    <p:extLst>
      <p:ext uri="{BB962C8B-B14F-4D97-AF65-F5344CB8AC3E}">
        <p14:creationId xmlns:p14="http://schemas.microsoft.com/office/powerpoint/2010/main" val="3789036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E8B8427-16C0-751F-C412-2D847A2B12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B41402D-3A5E-569A-2D8D-C4BADC974C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0DD710-DF55-75A8-5F97-4D1A8E8E3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00AEFDC-7DEB-4305-90CF-F78526E9E468}" type="datetimeFigureOut">
              <a:rPr lang="en-US" smtClean="0"/>
              <a:t>6/26/2024</a:t>
            </a:fld>
            <a:endParaRPr lang="en-US"/>
          </a:p>
        </p:txBody>
      </p:sp>
      <p:sp>
        <p:nvSpPr>
          <p:cNvPr id="5" name="Footer Placeholder 4">
            <a:extLst>
              <a:ext uri="{FF2B5EF4-FFF2-40B4-BE49-F238E27FC236}">
                <a16:creationId xmlns:a16="http://schemas.microsoft.com/office/drawing/2014/main" id="{6E3F2684-CCA4-7A2E-F397-3607F906F1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E0E1AEF-7689-7BC9-6A65-DF52F3192C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638EBD-3AF5-4648-85AC-367F54F5043A}" type="slidenum">
              <a:rPr lang="en-US" smtClean="0"/>
              <a:t>‹#›</a:t>
            </a:fld>
            <a:endParaRPr lang="en-US"/>
          </a:p>
        </p:txBody>
      </p:sp>
    </p:spTree>
    <p:extLst>
      <p:ext uri="{BB962C8B-B14F-4D97-AF65-F5344CB8AC3E}">
        <p14:creationId xmlns:p14="http://schemas.microsoft.com/office/powerpoint/2010/main" val="1256952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jp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8" Type="http://schemas.microsoft.com/office/2007/relationships/diagramDrawing" Target="../diagrams/drawing1.xml" /><Relationship Id="rId3" Type="http://schemas.openxmlformats.org/officeDocument/2006/relationships/image" Target="../media/image3.png" /><Relationship Id="rId7" Type="http://schemas.openxmlformats.org/officeDocument/2006/relationships/diagramColors" Target="../diagrams/colors1.xml" /><Relationship Id="rId2" Type="http://schemas.openxmlformats.org/officeDocument/2006/relationships/notesSlide" Target="../notesSlides/notesSlide3.xml" /><Relationship Id="rId1" Type="http://schemas.openxmlformats.org/officeDocument/2006/relationships/slideLayout" Target="../slideLayouts/slideLayout2.xml" /><Relationship Id="rId6" Type="http://schemas.openxmlformats.org/officeDocument/2006/relationships/diagramQuickStyle" Target="../diagrams/quickStyle1.xml" /><Relationship Id="rId5" Type="http://schemas.openxmlformats.org/officeDocument/2006/relationships/diagramLayout" Target="../diagrams/layout1.xml" /><Relationship Id="rId4" Type="http://schemas.openxmlformats.org/officeDocument/2006/relationships/diagramData" Target="../diagrams/data1.xml" /></Relationships>
</file>

<file path=ppt/slides/_rels/slide4.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3" name="Rectangle 1082">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5" name="Rectangle 1084">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7" name="Rectangle 1086">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9" name="Rectangle 1088">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BF2DB907-D06D-D7F9-ED5E-7DA7FFD30CEF}"/>
              </a:ext>
            </a:extLst>
          </p:cNvPr>
          <p:cNvSpPr>
            <a:spLocks noGrp="1"/>
          </p:cNvSpPr>
          <p:nvPr>
            <p:ph type="ctrTitle"/>
          </p:nvPr>
        </p:nvSpPr>
        <p:spPr>
          <a:xfrm>
            <a:off x="1127208" y="857251"/>
            <a:ext cx="4747280" cy="3098061"/>
          </a:xfrm>
        </p:spPr>
        <p:txBody>
          <a:bodyPr anchor="b">
            <a:normAutofit/>
          </a:bodyPr>
          <a:lstStyle/>
          <a:p>
            <a:pPr algn="l"/>
            <a:r>
              <a:rPr lang="en-US" sz="4800">
                <a:solidFill>
                  <a:srgbClr val="FFFFFF"/>
                </a:solidFill>
              </a:rPr>
              <a:t>The Importance of Communication Skills in the Workplace</a:t>
            </a:r>
          </a:p>
        </p:txBody>
      </p:sp>
      <p:sp>
        <p:nvSpPr>
          <p:cNvPr id="1091" name="Rectangle 1090">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2">
            <a:extLst>
              <a:ext uri="{FF2B5EF4-FFF2-40B4-BE49-F238E27FC236}">
                <a16:creationId xmlns:a16="http://schemas.microsoft.com/office/drawing/2014/main" id="{4E23B583-63AD-C6CD-8739-DEA1BD934D8B}"/>
              </a:ext>
            </a:extLst>
          </p:cNvPr>
          <p:cNvSpPr>
            <a:spLocks noGrp="1" noChangeArrowheads="1"/>
          </p:cNvSpPr>
          <p:nvPr>
            <p:ph type="subTitle" idx="1"/>
          </p:nvPr>
        </p:nvSpPr>
        <p:spPr bwMode="auto">
          <a:xfrm>
            <a:off x="604693" y="4156587"/>
            <a:ext cx="5926736" cy="204543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2" anchor="t" anchorCtr="0" compatLnSpc="1">
            <a:prstTxWarp prst="textNoShape">
              <a:avLst/>
            </a:prstTxWarp>
            <a:noAutofit/>
          </a:bodyPr>
          <a:lstStyle/>
          <a:p>
            <a:pPr marL="0" marR="0" lvl="0" indent="0" algn="l" defTabSz="914400" rtl="0" eaLnBrk="0" fontAlgn="base" latinLnBrk="0" hangingPunct="0">
              <a:spcBef>
                <a:spcPct val="0"/>
              </a:spcBef>
              <a:spcAft>
                <a:spcPts val="600"/>
              </a:spcAft>
              <a:buClrTx/>
              <a:buSzTx/>
              <a:tabLst/>
            </a:pPr>
            <a:r>
              <a:rPr kumimoji="0" lang="en-US" altLang="en-US" sz="12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Overview</a:t>
            </a:r>
            <a:r>
              <a:rPr kumimoji="0" lang="en-US" altLang="en-US"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spcBef>
                <a:spcPct val="0"/>
              </a:spcBef>
              <a:spcAft>
                <a:spcPts val="600"/>
              </a:spcAft>
              <a:buClrTx/>
              <a:buSzTx/>
              <a:tabLst/>
            </a:pPr>
            <a:r>
              <a:rPr kumimoji="0" lang="en-US" altLang="en-US"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Communication is the backbone of any successful organization.</a:t>
            </a:r>
          </a:p>
          <a:p>
            <a:pPr marL="0" marR="0" lvl="0" indent="0" algn="l" defTabSz="914400" rtl="0" eaLnBrk="0" fontAlgn="base" latinLnBrk="0" hangingPunct="0">
              <a:spcBef>
                <a:spcPct val="0"/>
              </a:spcBef>
              <a:spcAft>
                <a:spcPts val="600"/>
              </a:spcAft>
              <a:buClrTx/>
              <a:buSzTx/>
              <a:tabLst/>
            </a:pPr>
            <a:r>
              <a:rPr kumimoji="0" lang="en-US" altLang="en-US"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Facilitates effective collaboration, decision-making, and problem-solving.</a:t>
            </a:r>
          </a:p>
          <a:p>
            <a:pPr marL="0" marR="0" lvl="0" indent="0" algn="l" defTabSz="914400" rtl="0" eaLnBrk="0" fontAlgn="base" latinLnBrk="0" hangingPunct="0">
              <a:spcBef>
                <a:spcPct val="0"/>
              </a:spcBef>
              <a:spcAft>
                <a:spcPts val="600"/>
              </a:spcAft>
              <a:buClrTx/>
              <a:buSzTx/>
              <a:tabLst/>
            </a:pPr>
            <a:endParaRPr kumimoji="0" lang="en-US" altLang="en-US" sz="12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ts val="600"/>
              </a:spcAft>
              <a:buClrTx/>
              <a:buSzTx/>
              <a:tabLst/>
            </a:pPr>
            <a:endParaRPr lang="en-US" altLang="en-US" sz="1200" b="1" dirty="0">
              <a:solidFill>
                <a:srgbClr val="FFFFFF"/>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ts val="600"/>
              </a:spcAft>
              <a:buClrTx/>
              <a:buSzTx/>
              <a:tabLst/>
            </a:pPr>
            <a:endParaRPr kumimoji="0" lang="en-US" altLang="en-US" sz="12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ts val="600"/>
              </a:spcAft>
              <a:buClrTx/>
              <a:buSzTx/>
              <a:tabLst/>
            </a:pPr>
            <a:endParaRPr kumimoji="0" lang="en-US" altLang="en-US" sz="12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ts val="600"/>
              </a:spcAft>
              <a:buClrTx/>
              <a:buSzTx/>
              <a:tabLst/>
            </a:pPr>
            <a:r>
              <a:rPr kumimoji="0" lang="en-US" altLang="en-US" sz="12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Objectives</a:t>
            </a:r>
            <a:r>
              <a:rPr kumimoji="0" lang="en-US" altLang="en-US"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spcBef>
                <a:spcPct val="0"/>
              </a:spcBef>
              <a:spcAft>
                <a:spcPts val="600"/>
              </a:spcAft>
              <a:buClrTx/>
              <a:buSzTx/>
              <a:tabLst/>
            </a:pPr>
            <a:r>
              <a:rPr kumimoji="0" lang="en-US" altLang="en-US"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Explore the critical role of communication in the workplace.</a:t>
            </a:r>
          </a:p>
          <a:p>
            <a:pPr marL="0" marR="0" lvl="0" indent="0" algn="l" defTabSz="914400" rtl="0" eaLnBrk="0" fontAlgn="base" latinLnBrk="0" hangingPunct="0">
              <a:spcBef>
                <a:spcPct val="0"/>
              </a:spcBef>
              <a:spcAft>
                <a:spcPts val="600"/>
              </a:spcAft>
              <a:buClrTx/>
              <a:buSzTx/>
              <a:tabLst/>
            </a:pPr>
            <a:r>
              <a:rPr kumimoji="0" lang="en-US" altLang="en-US"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Discuss key communication skills and their impact on organizational success.</a:t>
            </a:r>
          </a:p>
          <a:p>
            <a:pPr marL="0" marR="0" lvl="0" indent="0" algn="l" defTabSz="914400" rtl="0" eaLnBrk="0" fontAlgn="base" latinLnBrk="0" hangingPunct="0">
              <a:spcBef>
                <a:spcPct val="0"/>
              </a:spcBef>
              <a:spcAft>
                <a:spcPts val="600"/>
              </a:spcAft>
              <a:buClrTx/>
              <a:buSzTx/>
              <a:tabLst/>
            </a:pPr>
            <a:r>
              <a:rPr kumimoji="0" lang="en-US" altLang="en-US"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Share real-world examples and personal experiences.</a:t>
            </a:r>
          </a:p>
          <a:p>
            <a:pPr marL="0" marR="0" lvl="0" indent="0" algn="l" defTabSz="914400" rtl="0" eaLnBrk="0" fontAlgn="base" latinLnBrk="0" hangingPunct="0">
              <a:spcBef>
                <a:spcPct val="0"/>
              </a:spcBef>
              <a:spcAft>
                <a:spcPts val="600"/>
              </a:spcAft>
              <a:buClrTx/>
              <a:buSzTx/>
              <a:buFontTx/>
              <a:buNone/>
              <a:tabLst/>
            </a:pPr>
            <a:endParaRPr kumimoji="0" lang="en-US" altLang="en-US"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p:txBody>
      </p:sp>
      <p:sp>
        <p:nvSpPr>
          <p:cNvPr id="1093" name="Oval 1092">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group of people sitting at a table&#10;&#10;Description automatically generated">
            <a:extLst>
              <a:ext uri="{FF2B5EF4-FFF2-40B4-BE49-F238E27FC236}">
                <a16:creationId xmlns:a16="http://schemas.microsoft.com/office/drawing/2014/main" id="{6E1998DF-81D0-5CD6-3E7E-75CBCADBFF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0968" y="2108877"/>
            <a:ext cx="3716346" cy="2654533"/>
          </a:xfrm>
          <a:prstGeom prst="rect">
            <a:avLst/>
          </a:prstGeom>
        </p:spPr>
      </p:pic>
      <p:sp>
        <p:nvSpPr>
          <p:cNvPr id="2" name="TextBox 1">
            <a:extLst>
              <a:ext uri="{FF2B5EF4-FFF2-40B4-BE49-F238E27FC236}">
                <a16:creationId xmlns:a16="http://schemas.microsoft.com/office/drawing/2014/main" id="{DE13640D-CB43-BDFC-4CFA-31CE2ADD9414}"/>
              </a:ext>
            </a:extLst>
          </p:cNvPr>
          <p:cNvSpPr txBox="1"/>
          <p:nvPr/>
        </p:nvSpPr>
        <p:spPr>
          <a:xfrm>
            <a:off x="8822912" y="4410609"/>
            <a:ext cx="2839939" cy="1791414"/>
          </a:xfrm>
          <a:prstGeom prst="rect">
            <a:avLst/>
          </a:prstGeom>
          <a:noFill/>
        </p:spPr>
        <p:txBody>
          <a:bodyPr wrap="square" rtlCol="0">
            <a:spAutoFit/>
          </a:bodyPr>
          <a:lstStyle/>
          <a:p>
            <a:pPr algn="l"/>
            <a:endParaRPr lang="en-US" dirty="0"/>
          </a:p>
        </p:txBody>
      </p:sp>
      <p:sp>
        <p:nvSpPr>
          <p:cNvPr id="3" name="TextBox 2">
            <a:extLst>
              <a:ext uri="{FF2B5EF4-FFF2-40B4-BE49-F238E27FC236}">
                <a16:creationId xmlns:a16="http://schemas.microsoft.com/office/drawing/2014/main" id="{1EE09ED7-302F-4935-311E-D58B40104758}"/>
              </a:ext>
            </a:extLst>
          </p:cNvPr>
          <p:cNvSpPr txBox="1"/>
          <p:nvPr/>
        </p:nvSpPr>
        <p:spPr>
          <a:xfrm>
            <a:off x="7746200" y="4700071"/>
            <a:ext cx="2706255" cy="646331"/>
          </a:xfrm>
          <a:prstGeom prst="rect">
            <a:avLst/>
          </a:prstGeom>
          <a:noFill/>
        </p:spPr>
        <p:txBody>
          <a:bodyPr wrap="square" rtlCol="0">
            <a:spAutoFit/>
          </a:bodyPr>
          <a:lstStyle/>
          <a:p>
            <a:pPr algn="l"/>
            <a:r>
              <a:rPr lang="en-GB" dirty="0"/>
              <a:t>Shah </a:t>
            </a:r>
            <a:r>
              <a:rPr lang="en-GB" dirty="0" err="1"/>
              <a:t>uddin</a:t>
            </a:r>
            <a:endParaRPr lang="en-GB" dirty="0"/>
          </a:p>
          <a:p>
            <a:pPr algn="l"/>
            <a:r>
              <a:rPr lang="en-GB" dirty="0"/>
              <a:t>2019661</a:t>
            </a:r>
            <a:endParaRPr lang="en-US" dirty="0"/>
          </a:p>
        </p:txBody>
      </p:sp>
    </p:spTree>
    <p:extLst>
      <p:ext uri="{BB962C8B-B14F-4D97-AF65-F5344CB8AC3E}">
        <p14:creationId xmlns:p14="http://schemas.microsoft.com/office/powerpoint/2010/main" val="2764641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2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diagram of different types of communication&#10;&#10;Description automatically generated">
            <a:extLst>
              <a:ext uri="{FF2B5EF4-FFF2-40B4-BE49-F238E27FC236}">
                <a16:creationId xmlns:a16="http://schemas.microsoft.com/office/drawing/2014/main" id="{7307CADE-4D45-AFD9-C70A-7C2F31106F86}"/>
              </a:ext>
            </a:extLst>
          </p:cNvPr>
          <p:cNvPicPr>
            <a:picLocks noChangeAspect="1"/>
          </p:cNvPicPr>
          <p:nvPr/>
        </p:nvPicPr>
        <p:blipFill rotWithShape="1">
          <a:blip r:embed="rId3">
            <a:extLst>
              <a:ext uri="{28A0092B-C50C-407E-A947-70E740481C1C}">
                <a14:useLocalDpi xmlns:a14="http://schemas.microsoft.com/office/drawing/2010/main" val="0"/>
              </a:ext>
            </a:extLst>
          </a:blip>
          <a:srcRect l="1230" r="9983"/>
          <a:stretch/>
        </p:blipFill>
        <p:spPr>
          <a:xfrm>
            <a:off x="6301989" y="10"/>
            <a:ext cx="5890011" cy="6857990"/>
          </a:xfrm>
          <a:prstGeom prst="rect">
            <a:avLst/>
          </a:prstGeom>
        </p:spPr>
      </p:pic>
      <p:sp useBgFill="1">
        <p:nvSpPr>
          <p:cNvPr id="2126" name="Rectangle 2125">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28" name="Rectangle 2127">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5F7847-957B-63CB-A63E-EB7BC2AFF12C}"/>
              </a:ext>
            </a:extLst>
          </p:cNvPr>
          <p:cNvSpPr>
            <a:spLocks noGrp="1"/>
          </p:cNvSpPr>
          <p:nvPr>
            <p:ph type="title"/>
          </p:nvPr>
        </p:nvSpPr>
        <p:spPr>
          <a:xfrm>
            <a:off x="761801" y="328512"/>
            <a:ext cx="4778387" cy="1628970"/>
          </a:xfrm>
        </p:spPr>
        <p:txBody>
          <a:bodyPr anchor="ctr">
            <a:normAutofit/>
          </a:bodyPr>
          <a:lstStyle/>
          <a:p>
            <a:r>
              <a:rPr lang="en-US" sz="4000"/>
              <a:t>Types of Communications</a:t>
            </a:r>
          </a:p>
        </p:txBody>
      </p:sp>
      <p:sp>
        <p:nvSpPr>
          <p:cNvPr id="2123" name="Content Placeholder 2">
            <a:extLst>
              <a:ext uri="{FF2B5EF4-FFF2-40B4-BE49-F238E27FC236}">
                <a16:creationId xmlns:a16="http://schemas.microsoft.com/office/drawing/2014/main" id="{D23C11B2-FD6A-2038-DF99-F8F63397A13D}"/>
              </a:ext>
            </a:extLst>
          </p:cNvPr>
          <p:cNvSpPr>
            <a:spLocks noGrp="1"/>
          </p:cNvSpPr>
          <p:nvPr>
            <p:ph idx="1"/>
          </p:nvPr>
        </p:nvSpPr>
        <p:spPr>
          <a:xfrm>
            <a:off x="448235" y="1864660"/>
            <a:ext cx="6031310" cy="4394408"/>
          </a:xfrm>
        </p:spPr>
        <p:txBody>
          <a:bodyPr numCol="2" spcCol="457200" anchor="ctr">
            <a:noAutofit/>
          </a:bodyPr>
          <a:lstStyle/>
          <a:p>
            <a:pPr marL="0" indent="0">
              <a:buNone/>
            </a:pPr>
            <a:r>
              <a:rPr lang="en-US" sz="1200" b="1" dirty="0">
                <a:latin typeface="Times New Roman" panose="02020603050405020304" pitchFamily="18" charset="0"/>
                <a:cs typeface="Times New Roman" panose="02020603050405020304" pitchFamily="18" charset="0"/>
              </a:rPr>
              <a:t>1. Verbal Communication</a:t>
            </a:r>
          </a:p>
          <a:p>
            <a:pPr marL="0" indent="0">
              <a:buNone/>
            </a:pPr>
            <a:r>
              <a:rPr lang="en-US" sz="1200" b="1" dirty="0">
                <a:latin typeface="Times New Roman" panose="02020603050405020304" pitchFamily="18" charset="0"/>
                <a:cs typeface="Times New Roman" panose="02020603050405020304" pitchFamily="18" charset="0"/>
              </a:rPr>
              <a:t>Key Aspects</a:t>
            </a:r>
            <a:r>
              <a:rPr lang="en-US" sz="1200" dirty="0">
                <a:latin typeface="Times New Roman" panose="02020603050405020304" pitchFamily="18" charset="0"/>
                <a:cs typeface="Times New Roman" panose="02020603050405020304" pitchFamily="18" charset="0"/>
              </a:rPr>
              <a:t>:</a:t>
            </a:r>
          </a:p>
          <a:p>
            <a:pPr marL="457200" lvl="1" indent="0">
              <a:buNone/>
            </a:pPr>
            <a:r>
              <a:rPr lang="en-US" sz="1200" dirty="0">
                <a:latin typeface="Times New Roman" panose="02020603050405020304" pitchFamily="18" charset="0"/>
                <a:cs typeface="Times New Roman" panose="02020603050405020304" pitchFamily="18" charset="0"/>
              </a:rPr>
              <a:t>Clarity and conciseness.</a:t>
            </a:r>
          </a:p>
          <a:p>
            <a:pPr marL="457200" lvl="1" indent="0">
              <a:buNone/>
            </a:pPr>
            <a:r>
              <a:rPr lang="en-US" sz="1200" dirty="0">
                <a:latin typeface="Times New Roman" panose="02020603050405020304" pitchFamily="18" charset="0"/>
                <a:cs typeface="Times New Roman" panose="02020603050405020304" pitchFamily="18" charset="0"/>
              </a:rPr>
              <a:t>Tone and pitch.</a:t>
            </a:r>
          </a:p>
          <a:p>
            <a:pPr marL="457200" lvl="1" indent="0">
              <a:buNone/>
            </a:pPr>
            <a:r>
              <a:rPr lang="en-US" sz="1200" dirty="0">
                <a:latin typeface="Times New Roman" panose="02020603050405020304" pitchFamily="18" charset="0"/>
                <a:cs typeface="Times New Roman" panose="02020603050405020304" pitchFamily="18" charset="0"/>
              </a:rPr>
              <a:t>Active listening.</a:t>
            </a:r>
          </a:p>
          <a:p>
            <a:pPr marL="0" indent="0">
              <a:buNone/>
            </a:pPr>
            <a:r>
              <a:rPr lang="en-US" sz="1000" b="1" dirty="0"/>
              <a:t>Reference</a:t>
            </a:r>
            <a:r>
              <a:rPr lang="en-US" sz="1000" dirty="0"/>
              <a:t>: Adams, S. (2018) </a:t>
            </a:r>
            <a:r>
              <a:rPr lang="en-US" sz="1000" i="1" dirty="0"/>
              <a:t>Effective Verbal Communication in the Workplace</a:t>
            </a:r>
            <a:r>
              <a:rPr lang="en-US" sz="1000" dirty="0"/>
              <a:t>. London: Routledge.</a:t>
            </a:r>
            <a:endParaRPr lang="en-US" sz="1200" b="1" dirty="0">
              <a:latin typeface="Times New Roman" panose="02020603050405020304" pitchFamily="18" charset="0"/>
              <a:cs typeface="Times New Roman" panose="02020603050405020304" pitchFamily="18" charset="0"/>
            </a:endParaRPr>
          </a:p>
          <a:p>
            <a:pPr marL="0" indent="0">
              <a:buNone/>
            </a:pPr>
            <a:endParaRPr lang="en-US" sz="1200" b="1" dirty="0">
              <a:latin typeface="Times New Roman" panose="02020603050405020304" pitchFamily="18" charset="0"/>
              <a:cs typeface="Times New Roman" panose="02020603050405020304" pitchFamily="18" charset="0"/>
            </a:endParaRPr>
          </a:p>
          <a:p>
            <a:pPr marL="0" indent="0">
              <a:buNone/>
            </a:pPr>
            <a:r>
              <a:rPr lang="en-US" sz="1200" b="1" dirty="0">
                <a:latin typeface="Times New Roman" panose="02020603050405020304" pitchFamily="18" charset="0"/>
                <a:cs typeface="Times New Roman" panose="02020603050405020304" pitchFamily="18" charset="0"/>
              </a:rPr>
              <a:t>2. Nonverbal Communication</a:t>
            </a:r>
          </a:p>
          <a:p>
            <a:pPr marL="0" indent="0">
              <a:buNone/>
            </a:pPr>
            <a:r>
              <a:rPr lang="en-US" sz="1200" b="1" dirty="0">
                <a:latin typeface="Times New Roman" panose="02020603050405020304" pitchFamily="18" charset="0"/>
                <a:cs typeface="Times New Roman" panose="02020603050405020304" pitchFamily="18" charset="0"/>
              </a:rPr>
              <a:t>Key Aspects</a:t>
            </a:r>
            <a:r>
              <a:rPr lang="en-US" sz="1200" dirty="0">
                <a:latin typeface="Times New Roman" panose="02020603050405020304" pitchFamily="18" charset="0"/>
                <a:cs typeface="Times New Roman" panose="02020603050405020304" pitchFamily="18" charset="0"/>
              </a:rPr>
              <a:t>:</a:t>
            </a:r>
          </a:p>
          <a:p>
            <a:pPr marL="457200" lvl="1" indent="0">
              <a:buNone/>
            </a:pPr>
            <a:r>
              <a:rPr lang="en-US" sz="1200" dirty="0">
                <a:latin typeface="Times New Roman" panose="02020603050405020304" pitchFamily="18" charset="0"/>
                <a:cs typeface="Times New Roman" panose="02020603050405020304" pitchFamily="18" charset="0"/>
              </a:rPr>
              <a:t>Eye contact.</a:t>
            </a:r>
          </a:p>
          <a:p>
            <a:pPr marL="457200" lvl="1" indent="0">
              <a:buNone/>
            </a:pPr>
            <a:r>
              <a:rPr lang="en-US" sz="1200" dirty="0">
                <a:latin typeface="Times New Roman" panose="02020603050405020304" pitchFamily="18" charset="0"/>
                <a:cs typeface="Times New Roman" panose="02020603050405020304" pitchFamily="18" charset="0"/>
              </a:rPr>
              <a:t>Posture and gestures.</a:t>
            </a:r>
          </a:p>
          <a:p>
            <a:pPr marL="457200" lvl="1" indent="0">
              <a:buNone/>
            </a:pPr>
            <a:r>
              <a:rPr lang="en-US" sz="1200" dirty="0">
                <a:latin typeface="Times New Roman" panose="02020603050405020304" pitchFamily="18" charset="0"/>
                <a:cs typeface="Times New Roman" panose="02020603050405020304" pitchFamily="18" charset="0"/>
              </a:rPr>
              <a:t>Facial expressions.</a:t>
            </a:r>
            <a:r>
              <a:rPr lang="en-US" sz="1200" b="1" dirty="0">
                <a:latin typeface="Times New Roman" panose="02020603050405020304" pitchFamily="18" charset="0"/>
                <a:cs typeface="Times New Roman" panose="02020603050405020304" pitchFamily="18" charset="0"/>
              </a:rPr>
              <a:t> </a:t>
            </a:r>
          </a:p>
          <a:p>
            <a:pPr marL="0" indent="0">
              <a:buNone/>
            </a:pPr>
            <a:r>
              <a:rPr lang="en-US" sz="1050" b="1" dirty="0"/>
              <a:t>Reference</a:t>
            </a:r>
            <a:r>
              <a:rPr lang="en-US" sz="1050" dirty="0"/>
              <a:t>: Mehrabian, A. (2017) </a:t>
            </a:r>
            <a:r>
              <a:rPr lang="en-US" sz="1050" i="1" dirty="0"/>
              <a:t>Nonverbal Communication</a:t>
            </a:r>
            <a:r>
              <a:rPr lang="en-US" sz="1050" dirty="0"/>
              <a:t>. New York: Aldine Transaction.</a:t>
            </a:r>
          </a:p>
          <a:p>
            <a:pPr marL="0" indent="0">
              <a:buNone/>
            </a:pPr>
            <a:endParaRPr lang="en-US" sz="1300" b="1" dirty="0">
              <a:latin typeface="Times New Roman" panose="02020603050405020304" pitchFamily="18" charset="0"/>
              <a:cs typeface="Times New Roman" panose="02020603050405020304" pitchFamily="18" charset="0"/>
            </a:endParaRPr>
          </a:p>
          <a:p>
            <a:pPr marL="457200" lvl="1" indent="0">
              <a:buNone/>
            </a:pPr>
            <a:endParaRPr lang="en-US" sz="1200" b="1" dirty="0">
              <a:latin typeface="Times New Roman" panose="02020603050405020304" pitchFamily="18" charset="0"/>
              <a:cs typeface="Times New Roman" panose="02020603050405020304" pitchFamily="18" charset="0"/>
            </a:endParaRPr>
          </a:p>
          <a:p>
            <a:pPr marL="0" indent="0">
              <a:buNone/>
            </a:pPr>
            <a:r>
              <a:rPr lang="en-US" sz="1200" b="1" dirty="0">
                <a:latin typeface="Times New Roman" panose="02020603050405020304" pitchFamily="18" charset="0"/>
                <a:cs typeface="Times New Roman" panose="02020603050405020304" pitchFamily="18" charset="0"/>
              </a:rPr>
              <a:t>3. Written Communication</a:t>
            </a:r>
          </a:p>
          <a:p>
            <a:pPr marL="0" indent="0">
              <a:buNone/>
            </a:pPr>
            <a:r>
              <a:rPr lang="en-US" sz="1200" b="1" dirty="0">
                <a:latin typeface="Times New Roman" panose="02020603050405020304" pitchFamily="18" charset="0"/>
                <a:cs typeface="Times New Roman" panose="02020603050405020304" pitchFamily="18" charset="0"/>
              </a:rPr>
              <a:t>Key Aspects</a:t>
            </a:r>
            <a:r>
              <a:rPr lang="en-US" sz="1200" dirty="0">
                <a:latin typeface="Times New Roman" panose="02020603050405020304" pitchFamily="18" charset="0"/>
                <a:cs typeface="Times New Roman" panose="02020603050405020304" pitchFamily="18" charset="0"/>
              </a:rPr>
              <a:t>:</a:t>
            </a:r>
          </a:p>
          <a:p>
            <a:pPr marL="457200" lvl="1" indent="0">
              <a:buNone/>
            </a:pPr>
            <a:r>
              <a:rPr lang="en-US" sz="1200" dirty="0">
                <a:latin typeface="Times New Roman" panose="02020603050405020304" pitchFamily="18" charset="0"/>
                <a:cs typeface="Times New Roman" panose="02020603050405020304" pitchFamily="18" charset="0"/>
              </a:rPr>
              <a:t>Clarity and coherence.</a:t>
            </a:r>
          </a:p>
          <a:p>
            <a:pPr marL="457200" lvl="1" indent="0">
              <a:buNone/>
            </a:pPr>
            <a:r>
              <a:rPr lang="en-US" sz="1200" dirty="0">
                <a:latin typeface="Times New Roman" panose="02020603050405020304" pitchFamily="18" charset="0"/>
                <a:cs typeface="Times New Roman" panose="02020603050405020304" pitchFamily="18" charset="0"/>
              </a:rPr>
              <a:t>Proper grammar and punctuation.</a:t>
            </a:r>
          </a:p>
          <a:p>
            <a:pPr marL="457200" lvl="1" indent="0">
              <a:buNone/>
            </a:pPr>
            <a:r>
              <a:rPr lang="en-US" sz="1200" dirty="0">
                <a:latin typeface="Times New Roman" panose="02020603050405020304" pitchFamily="18" charset="0"/>
                <a:cs typeface="Times New Roman" panose="02020603050405020304" pitchFamily="18" charset="0"/>
              </a:rPr>
              <a:t>Structured format.</a:t>
            </a:r>
          </a:p>
          <a:p>
            <a:pPr marL="0" indent="0">
              <a:buNone/>
            </a:pPr>
            <a:r>
              <a:rPr lang="en-US" sz="1000" b="1" dirty="0"/>
              <a:t>Reference</a:t>
            </a:r>
            <a:r>
              <a:rPr lang="en-US" sz="1000" dirty="0"/>
              <a:t>: Johnson, P. (2019) 'The Importance of Written Communication in Business', </a:t>
            </a:r>
            <a:r>
              <a:rPr lang="en-US" sz="1000" i="1" dirty="0"/>
              <a:t>Journal of Business Studies</a:t>
            </a:r>
            <a:r>
              <a:rPr lang="en-US" sz="1000" dirty="0"/>
              <a:t>, 45(1), pp. 33-45.</a:t>
            </a:r>
            <a:endParaRPr lang="en-US" sz="1200" b="1" dirty="0">
              <a:latin typeface="Times New Roman" panose="02020603050405020304" pitchFamily="18" charset="0"/>
              <a:cs typeface="Times New Roman" panose="02020603050405020304" pitchFamily="18" charset="0"/>
            </a:endParaRPr>
          </a:p>
          <a:p>
            <a:pPr marL="0" indent="0">
              <a:buNone/>
            </a:pPr>
            <a:r>
              <a:rPr lang="en-US" sz="1200" b="1" dirty="0">
                <a:latin typeface="Times New Roman" panose="02020603050405020304" pitchFamily="18" charset="0"/>
                <a:cs typeface="Times New Roman" panose="02020603050405020304" pitchFamily="18" charset="0"/>
              </a:rPr>
              <a:t>4. Visual Communication</a:t>
            </a:r>
            <a:endParaRPr lang="en-US" sz="1200" dirty="0">
              <a:latin typeface="Times New Roman" panose="02020603050405020304" pitchFamily="18" charset="0"/>
              <a:cs typeface="Times New Roman" panose="02020603050405020304" pitchFamily="18" charset="0"/>
            </a:endParaRPr>
          </a:p>
          <a:p>
            <a:pPr marL="0" indent="0">
              <a:buNone/>
            </a:pPr>
            <a:r>
              <a:rPr lang="en-US" sz="1200" b="1" dirty="0">
                <a:latin typeface="Times New Roman" panose="02020603050405020304" pitchFamily="18" charset="0"/>
                <a:cs typeface="Times New Roman" panose="02020603050405020304" pitchFamily="18" charset="0"/>
              </a:rPr>
              <a:t>Key Aspects</a:t>
            </a:r>
            <a:r>
              <a:rPr lang="en-US" sz="1200" dirty="0">
                <a:latin typeface="Times New Roman" panose="02020603050405020304" pitchFamily="18" charset="0"/>
                <a:cs typeface="Times New Roman" panose="02020603050405020304" pitchFamily="18" charset="0"/>
              </a:rPr>
              <a:t>:</a:t>
            </a:r>
          </a:p>
          <a:p>
            <a:pPr marL="457200" lvl="1" indent="0">
              <a:buNone/>
            </a:pPr>
            <a:r>
              <a:rPr lang="en-US" sz="1200" dirty="0">
                <a:latin typeface="Times New Roman" panose="02020603050405020304" pitchFamily="18" charset="0"/>
                <a:cs typeface="Times New Roman" panose="02020603050405020304" pitchFamily="18" charset="0"/>
              </a:rPr>
              <a:t>Use of visuals to enhance understanding.</a:t>
            </a:r>
          </a:p>
          <a:p>
            <a:pPr marL="457200" lvl="1" indent="0">
              <a:buNone/>
            </a:pPr>
            <a:r>
              <a:rPr lang="en-US" sz="1200" dirty="0">
                <a:latin typeface="Times New Roman" panose="02020603050405020304" pitchFamily="18" charset="0"/>
                <a:cs typeface="Times New Roman" panose="02020603050405020304" pitchFamily="18" charset="0"/>
              </a:rPr>
              <a:t>Design and layout.</a:t>
            </a:r>
          </a:p>
          <a:p>
            <a:pPr marL="457200" lvl="1" indent="0">
              <a:buNone/>
            </a:pPr>
            <a:r>
              <a:rPr lang="en-US" sz="1200" dirty="0">
                <a:latin typeface="Times New Roman" panose="02020603050405020304" pitchFamily="18" charset="0"/>
                <a:cs typeface="Times New Roman" panose="02020603050405020304" pitchFamily="18" charset="0"/>
              </a:rPr>
              <a:t>Integration with verbal or written content.</a:t>
            </a:r>
          </a:p>
          <a:p>
            <a:pPr marL="0" indent="0">
              <a:buNone/>
            </a:pPr>
            <a:r>
              <a:rPr lang="en-US" sz="1050" b="1" dirty="0"/>
              <a:t>Reference</a:t>
            </a:r>
            <a:r>
              <a:rPr lang="en-US" sz="1050" dirty="0"/>
              <a:t>: Williams, K. (2020) </a:t>
            </a:r>
            <a:r>
              <a:rPr lang="en-US" sz="1050" i="1" dirty="0"/>
              <a:t>Visual Communication in the Digital Age</a:t>
            </a:r>
            <a:r>
              <a:rPr lang="en-US" sz="1050" dirty="0"/>
              <a:t>. Boston: McGraw-Hill.</a:t>
            </a:r>
          </a:p>
          <a:p>
            <a:pPr marL="0" indent="0">
              <a:buNone/>
            </a:pPr>
            <a:endParaRPr lang="en-US" sz="1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066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45" name="Rectangle 3144">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25899E-6BB3-997A-84B4-35BC8C752CF7}"/>
              </a:ext>
            </a:extLst>
          </p:cNvPr>
          <p:cNvSpPr>
            <a:spLocks noGrp="1"/>
          </p:cNvSpPr>
          <p:nvPr>
            <p:ph type="title"/>
          </p:nvPr>
        </p:nvSpPr>
        <p:spPr>
          <a:xfrm>
            <a:off x="793662" y="386930"/>
            <a:ext cx="10066122" cy="1298448"/>
          </a:xfrm>
        </p:spPr>
        <p:txBody>
          <a:bodyPr anchor="b">
            <a:normAutofit/>
          </a:bodyPr>
          <a:lstStyle/>
          <a:p>
            <a:r>
              <a:rPr lang="en-US" sz="4100"/>
              <a:t>Importance of Communication Skills in the Workplace</a:t>
            </a:r>
          </a:p>
        </p:txBody>
      </p:sp>
      <p:sp>
        <p:nvSpPr>
          <p:cNvPr id="3147" name="Rectangle 314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49" name="Rectangle 314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diagram of effective communication&#10;&#10;Description automatically generated">
            <a:extLst>
              <a:ext uri="{FF2B5EF4-FFF2-40B4-BE49-F238E27FC236}">
                <a16:creationId xmlns:a16="http://schemas.microsoft.com/office/drawing/2014/main" id="{D0A0ECED-10FC-8897-C075-3A041326C5A0}"/>
              </a:ext>
            </a:extLst>
          </p:cNvPr>
          <p:cNvPicPr>
            <a:picLocks noChangeAspect="1"/>
          </p:cNvPicPr>
          <p:nvPr/>
        </p:nvPicPr>
        <p:blipFill rotWithShape="1">
          <a:blip r:embed="rId3">
            <a:extLst>
              <a:ext uri="{28A0092B-C50C-407E-A947-70E740481C1C}">
                <a14:useLocalDpi xmlns:a14="http://schemas.microsoft.com/office/drawing/2010/main" val="0"/>
              </a:ext>
            </a:extLst>
          </a:blip>
          <a:srcRect l="15903" r="16030" b="-2"/>
          <a:stretch/>
        </p:blipFill>
        <p:spPr>
          <a:xfrm>
            <a:off x="6700010" y="2484255"/>
            <a:ext cx="3573321" cy="3714244"/>
          </a:xfrm>
          <a:prstGeom prst="rect">
            <a:avLst/>
          </a:prstGeom>
        </p:spPr>
      </p:pic>
      <p:sp>
        <p:nvSpPr>
          <p:cNvPr id="3151" name="Rectangle 3150">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121" name="Content Placeholder 2">
            <a:extLst>
              <a:ext uri="{FF2B5EF4-FFF2-40B4-BE49-F238E27FC236}">
                <a16:creationId xmlns:a16="http://schemas.microsoft.com/office/drawing/2014/main" id="{A1FFCD9F-74EC-B6DE-FB26-1C20C8DD737B}"/>
              </a:ext>
            </a:extLst>
          </p:cNvPr>
          <p:cNvGraphicFramePr>
            <a:graphicFrameLocks noGrp="1"/>
          </p:cNvGraphicFramePr>
          <p:nvPr>
            <p:ph idx="1"/>
            <p:extLst>
              <p:ext uri="{D42A27DB-BD31-4B8C-83A1-F6EECF244321}">
                <p14:modId xmlns:p14="http://schemas.microsoft.com/office/powerpoint/2010/main" val="2550437538"/>
              </p:ext>
            </p:extLst>
          </p:nvPr>
        </p:nvGraphicFramePr>
        <p:xfrm>
          <a:off x="793661" y="2599509"/>
          <a:ext cx="4530898" cy="36394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56168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13" name="Rectangle 3212">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25899E-6BB3-997A-84B4-35BC8C752CF7}"/>
              </a:ext>
            </a:extLst>
          </p:cNvPr>
          <p:cNvSpPr>
            <a:spLocks noGrp="1"/>
          </p:cNvSpPr>
          <p:nvPr>
            <p:ph type="title"/>
          </p:nvPr>
        </p:nvSpPr>
        <p:spPr>
          <a:xfrm>
            <a:off x="793662" y="386930"/>
            <a:ext cx="10066122" cy="1298448"/>
          </a:xfrm>
        </p:spPr>
        <p:txBody>
          <a:bodyPr anchor="b">
            <a:normAutofit/>
          </a:bodyPr>
          <a:lstStyle/>
          <a:p>
            <a:r>
              <a:rPr lang="en-US" sz="4100"/>
              <a:t>Importance of Communication Skills in the Workplace</a:t>
            </a:r>
          </a:p>
        </p:txBody>
      </p:sp>
      <p:sp>
        <p:nvSpPr>
          <p:cNvPr id="3214" name="Rectangle 3213">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15" name="Rectangle 32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
            <a:extLst>
              <a:ext uri="{FF2B5EF4-FFF2-40B4-BE49-F238E27FC236}">
                <a16:creationId xmlns:a16="http://schemas.microsoft.com/office/drawing/2014/main" id="{F70BD77D-E20B-0157-2A5A-7AFD2CFFB5D4}"/>
              </a:ext>
            </a:extLst>
          </p:cNvPr>
          <p:cNvSpPr>
            <a:spLocks noGrp="1" noChangeArrowheads="1"/>
          </p:cNvSpPr>
          <p:nvPr>
            <p:ph idx="1"/>
          </p:nvPr>
        </p:nvSpPr>
        <p:spPr bwMode="auto">
          <a:xfrm>
            <a:off x="496919" y="2517349"/>
            <a:ext cx="4958534" cy="363945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2"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None/>
              <a:tabLst/>
            </a:pPr>
            <a:r>
              <a:rPr kumimoji="0" lang="en-US" altLang="en-US" sz="1300" b="1" i="0" u="none" strike="noStrike" cap="none" normalizeH="0" baseline="0" dirty="0">
                <a:ln>
                  <a:noFill/>
                </a:ln>
                <a:effectLst/>
                <a:latin typeface="Times New Roman" panose="02020603050405020304" pitchFamily="18" charset="0"/>
                <a:cs typeface="Times New Roman" panose="02020603050405020304" pitchFamily="18" charset="0"/>
              </a:rPr>
              <a:t>Builds Strong Client Relationships</a:t>
            </a:r>
            <a:endPar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spcBef>
                <a:spcPct val="0"/>
              </a:spcBef>
              <a:spcAft>
                <a:spcPts val="600"/>
              </a:spcAft>
              <a:buClrTx/>
              <a:buSzTx/>
              <a:buNone/>
              <a:tabLst/>
            </a:pP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Consistent and transparent communication helps in understanding client needs and expectations.</a:t>
            </a:r>
          </a:p>
          <a:p>
            <a:pPr marL="0" marR="0" lvl="0" indent="0" defTabSz="914400" rtl="0" eaLnBrk="0" fontAlgn="base" latinLnBrk="0" hangingPunct="0">
              <a:spcBef>
                <a:spcPct val="0"/>
              </a:spcBef>
              <a:spcAft>
                <a:spcPts val="600"/>
              </a:spcAft>
              <a:buClrTx/>
              <a:buSzTx/>
              <a:buNone/>
              <a:tabLst/>
            </a:pP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Example: A client relationship manager at ABC Inc. regularly updates clients on project progress, resulting in high client retention rates.</a:t>
            </a:r>
          </a:p>
          <a:p>
            <a:pPr marL="0" marR="0" lvl="0" indent="0" defTabSz="914400" rtl="0" eaLnBrk="0" fontAlgn="base" latinLnBrk="0" hangingPunct="0">
              <a:spcBef>
                <a:spcPct val="0"/>
              </a:spcBef>
              <a:spcAft>
                <a:spcPts val="600"/>
              </a:spcAft>
              <a:buClrTx/>
              <a:buSzTx/>
              <a:buNone/>
              <a:tabLst/>
            </a:pP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Reference: Johnson, K. (2020) 'Client Communication Strategies for Success', </a:t>
            </a:r>
            <a:r>
              <a:rPr kumimoji="0" lang="en-US" altLang="en-US" sz="1300" b="0" i="1" u="none" strike="noStrike" cap="none" normalizeH="0" baseline="0" dirty="0">
                <a:ln>
                  <a:noFill/>
                </a:ln>
                <a:effectLst/>
                <a:latin typeface="Times New Roman" panose="02020603050405020304" pitchFamily="18" charset="0"/>
                <a:cs typeface="Times New Roman" panose="02020603050405020304" pitchFamily="18" charset="0"/>
              </a:rPr>
              <a:t>International Journal of Management Studies</a:t>
            </a: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 62(3), pp. 223-240.</a:t>
            </a:r>
          </a:p>
          <a:p>
            <a:pPr marL="0" marR="0" lvl="0" indent="0" defTabSz="914400" rtl="0" eaLnBrk="0" fontAlgn="base" latinLnBrk="0" hangingPunct="0">
              <a:spcBef>
                <a:spcPct val="0"/>
              </a:spcBef>
              <a:spcAft>
                <a:spcPts val="600"/>
              </a:spcAft>
              <a:buClrTx/>
              <a:buSzTx/>
              <a:buNone/>
              <a:tabLst/>
            </a:pPr>
            <a:endParaRPr kumimoji="0" lang="en-US" altLang="en-US" sz="1300" b="1"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spcBef>
                <a:spcPct val="0"/>
              </a:spcBef>
              <a:spcAft>
                <a:spcPts val="600"/>
              </a:spcAft>
              <a:buClrTx/>
              <a:buSzTx/>
              <a:buNone/>
              <a:tabLst/>
            </a:pPr>
            <a:r>
              <a:rPr kumimoji="0" lang="en-US" altLang="en-US" sz="1300" b="1" i="0" u="none" strike="noStrike" cap="none" normalizeH="0" baseline="0" dirty="0">
                <a:ln>
                  <a:noFill/>
                </a:ln>
                <a:effectLst/>
                <a:latin typeface="Times New Roman" panose="02020603050405020304" pitchFamily="18" charset="0"/>
                <a:cs typeface="Times New Roman" panose="02020603050405020304" pitchFamily="18" charset="0"/>
              </a:rPr>
              <a:t>Reduces Misunderstandings</a:t>
            </a:r>
            <a:endPar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spcBef>
                <a:spcPct val="0"/>
              </a:spcBef>
              <a:spcAft>
                <a:spcPts val="600"/>
              </a:spcAft>
              <a:buClrTx/>
              <a:buSzTx/>
              <a:buNone/>
              <a:tabLst/>
            </a:pP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Clear communication minimizes the risk of misinterpreting client requirements, ensuring project outcomes meet client expectations.</a:t>
            </a:r>
          </a:p>
          <a:p>
            <a:pPr marL="0" marR="0" lvl="0" indent="0" defTabSz="914400" rtl="0" eaLnBrk="0" fontAlgn="base" latinLnBrk="0" hangingPunct="0">
              <a:spcBef>
                <a:spcPct val="0"/>
              </a:spcBef>
              <a:spcAft>
                <a:spcPts val="600"/>
              </a:spcAft>
              <a:buClrTx/>
              <a:buSzTx/>
              <a:buNone/>
              <a:tabLst/>
            </a:pP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Example: Detailed project proposals and follow-up meetings help align client and team expectations.</a:t>
            </a:r>
          </a:p>
          <a:p>
            <a:pPr marL="0" marR="0" lvl="0" indent="0" defTabSz="914400" rtl="0" eaLnBrk="0" fontAlgn="base" latinLnBrk="0" hangingPunct="0">
              <a:spcBef>
                <a:spcPct val="0"/>
              </a:spcBef>
              <a:spcAft>
                <a:spcPts val="600"/>
              </a:spcAft>
              <a:buClrTx/>
              <a:buSzTx/>
              <a:buNone/>
              <a:tabLst/>
            </a:pP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Reference: Martin, R. (2021) </a:t>
            </a:r>
            <a:r>
              <a:rPr kumimoji="0" lang="en-US" altLang="en-US" sz="1300" b="0" i="1" u="none" strike="noStrike" cap="none" normalizeH="0" baseline="0" dirty="0">
                <a:ln>
                  <a:noFill/>
                </a:ln>
                <a:effectLst/>
                <a:latin typeface="Times New Roman" panose="02020603050405020304" pitchFamily="18" charset="0"/>
                <a:cs typeface="Times New Roman" panose="02020603050405020304" pitchFamily="18" charset="0"/>
              </a:rPr>
              <a:t>Business Communication Today</a:t>
            </a: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 London: Pearson Education.</a:t>
            </a:r>
          </a:p>
          <a:p>
            <a:pPr marL="0" marR="0" lvl="0" indent="0" defTabSz="914400" rtl="0" eaLnBrk="0" fontAlgn="base" latinLnBrk="0" hangingPunct="0">
              <a:spcBef>
                <a:spcPct val="0"/>
              </a:spcBef>
              <a:spcAft>
                <a:spcPts val="600"/>
              </a:spcAft>
              <a:buClrTx/>
              <a:buSzTx/>
              <a:buFontTx/>
              <a:buNone/>
              <a:tabLst/>
            </a:pPr>
            <a:endPar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pic>
        <p:nvPicPr>
          <p:cNvPr id="5" name="Picture 4" descr="A diagram of effective communication&#10;&#10;Description automatically generated">
            <a:extLst>
              <a:ext uri="{FF2B5EF4-FFF2-40B4-BE49-F238E27FC236}">
                <a16:creationId xmlns:a16="http://schemas.microsoft.com/office/drawing/2014/main" id="{D0A0ECED-10FC-8897-C075-3A041326C5A0}"/>
              </a:ext>
            </a:extLst>
          </p:cNvPr>
          <p:cNvPicPr>
            <a:picLocks noChangeAspect="1"/>
          </p:cNvPicPr>
          <p:nvPr/>
        </p:nvPicPr>
        <p:blipFill rotWithShape="1">
          <a:blip r:embed="rId3">
            <a:extLst>
              <a:ext uri="{28A0092B-C50C-407E-A947-70E740481C1C}">
                <a14:useLocalDpi xmlns:a14="http://schemas.microsoft.com/office/drawing/2010/main" val="0"/>
              </a:ext>
            </a:extLst>
          </a:blip>
          <a:srcRect l="884" r="1016" b="4"/>
          <a:stretch/>
        </p:blipFill>
        <p:spPr>
          <a:xfrm>
            <a:off x="5911532" y="2484255"/>
            <a:ext cx="5150277" cy="3714244"/>
          </a:xfrm>
          <a:prstGeom prst="rect">
            <a:avLst/>
          </a:prstGeom>
        </p:spPr>
      </p:pic>
      <p:sp>
        <p:nvSpPr>
          <p:cNvPr id="3212" name="Rectangle 3211">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3700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0BA50-6995-6A7C-2C8C-F02DFEF04F12}"/>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6AB6C348-3B35-DB39-8A5A-2504D68CCA8C}"/>
              </a:ext>
            </a:extLst>
          </p:cNvPr>
          <p:cNvSpPr>
            <a:spLocks noGrp="1"/>
          </p:cNvSpPr>
          <p:nvPr>
            <p:ph idx="1"/>
          </p:nvPr>
        </p:nvSpPr>
        <p:spPr/>
        <p:txBody>
          <a:bodyPr>
            <a:normAutofit/>
          </a:bodyPr>
          <a:lstStyle/>
          <a:p>
            <a:pPr marL="514350" indent="-514350">
              <a:lnSpc>
                <a:spcPct val="150000"/>
              </a:lnSpc>
              <a:buFont typeface="+mj-lt"/>
              <a:buAutoNum type="arabicPeriod"/>
            </a:pPr>
            <a:r>
              <a:rPr lang="en-US" sz="1300" dirty="0">
                <a:latin typeface="Times New Roman" panose="02020603050405020304" pitchFamily="18" charset="0"/>
                <a:cs typeface="Times New Roman" panose="02020603050405020304" pitchFamily="18" charset="0"/>
              </a:rPr>
              <a:t>Adams, S. (2018) </a:t>
            </a:r>
            <a:r>
              <a:rPr lang="en-US" sz="1300" i="1" dirty="0">
                <a:latin typeface="Times New Roman" panose="02020603050405020304" pitchFamily="18" charset="0"/>
                <a:cs typeface="Times New Roman" panose="02020603050405020304" pitchFamily="18" charset="0"/>
              </a:rPr>
              <a:t>Effective Verbal Communication in the Workplace</a:t>
            </a:r>
            <a:r>
              <a:rPr lang="en-US" sz="1300" dirty="0">
                <a:latin typeface="Times New Roman" panose="02020603050405020304" pitchFamily="18" charset="0"/>
                <a:cs typeface="Times New Roman" panose="02020603050405020304" pitchFamily="18" charset="0"/>
              </a:rPr>
              <a:t>. London: Routledge.</a:t>
            </a:r>
          </a:p>
          <a:p>
            <a:pPr marL="514350" indent="-514350">
              <a:lnSpc>
                <a:spcPct val="150000"/>
              </a:lnSpc>
              <a:buFont typeface="+mj-lt"/>
              <a:buAutoNum type="arabicPeriod"/>
            </a:pPr>
            <a:r>
              <a:rPr lang="en-US" sz="1300" dirty="0">
                <a:latin typeface="Times New Roman" panose="02020603050405020304" pitchFamily="18" charset="0"/>
                <a:cs typeface="Times New Roman" panose="02020603050405020304" pitchFamily="18" charset="0"/>
              </a:rPr>
              <a:t>Mehrabian, A. (2017) </a:t>
            </a:r>
            <a:r>
              <a:rPr lang="en-US" sz="1300" i="1" dirty="0">
                <a:latin typeface="Times New Roman" panose="02020603050405020304" pitchFamily="18" charset="0"/>
                <a:cs typeface="Times New Roman" panose="02020603050405020304" pitchFamily="18" charset="0"/>
              </a:rPr>
              <a:t>Nonverbal Communication</a:t>
            </a:r>
            <a:r>
              <a:rPr lang="en-US" sz="1300" dirty="0">
                <a:latin typeface="Times New Roman" panose="02020603050405020304" pitchFamily="18" charset="0"/>
                <a:cs typeface="Times New Roman" panose="02020603050405020304" pitchFamily="18" charset="0"/>
              </a:rPr>
              <a:t>. New York: Aldine Transaction.</a:t>
            </a:r>
          </a:p>
          <a:p>
            <a:pPr marL="514350" indent="-514350">
              <a:lnSpc>
                <a:spcPct val="150000"/>
              </a:lnSpc>
              <a:buFont typeface="+mj-lt"/>
              <a:buAutoNum type="arabicPeriod"/>
            </a:pPr>
            <a:r>
              <a:rPr lang="en-US" sz="1300" dirty="0">
                <a:latin typeface="Times New Roman" panose="02020603050405020304" pitchFamily="18" charset="0"/>
                <a:cs typeface="Times New Roman" panose="02020603050405020304" pitchFamily="18" charset="0"/>
              </a:rPr>
              <a:t>Johnson, P. (2019) 'The Importance of Written Communication in Business', </a:t>
            </a:r>
            <a:r>
              <a:rPr lang="en-US" sz="1300" i="1" dirty="0">
                <a:latin typeface="Times New Roman" panose="02020603050405020304" pitchFamily="18" charset="0"/>
                <a:cs typeface="Times New Roman" panose="02020603050405020304" pitchFamily="18" charset="0"/>
              </a:rPr>
              <a:t>Journal of Business Studies</a:t>
            </a:r>
            <a:r>
              <a:rPr lang="en-US" sz="1300" dirty="0">
                <a:latin typeface="Times New Roman" panose="02020603050405020304" pitchFamily="18" charset="0"/>
                <a:cs typeface="Times New Roman" panose="02020603050405020304" pitchFamily="18" charset="0"/>
              </a:rPr>
              <a:t>, 45(1), pp. 33-45.</a:t>
            </a:r>
          </a:p>
          <a:p>
            <a:pPr marL="514350" indent="-514350">
              <a:lnSpc>
                <a:spcPct val="150000"/>
              </a:lnSpc>
              <a:buFont typeface="+mj-lt"/>
              <a:buAutoNum type="arabicPeriod"/>
            </a:pPr>
            <a:r>
              <a:rPr lang="en-US" sz="1300" dirty="0">
                <a:latin typeface="Times New Roman" panose="02020603050405020304" pitchFamily="18" charset="0"/>
                <a:cs typeface="Times New Roman" panose="02020603050405020304" pitchFamily="18" charset="0"/>
              </a:rPr>
              <a:t>Williams, K. (2020) </a:t>
            </a:r>
            <a:r>
              <a:rPr lang="en-US" sz="1300" i="1" dirty="0">
                <a:latin typeface="Times New Roman" panose="02020603050405020304" pitchFamily="18" charset="0"/>
                <a:cs typeface="Times New Roman" panose="02020603050405020304" pitchFamily="18" charset="0"/>
              </a:rPr>
              <a:t>Visual Communication in the Digital Age</a:t>
            </a:r>
            <a:r>
              <a:rPr lang="en-US" sz="1300" dirty="0">
                <a:latin typeface="Times New Roman" panose="02020603050405020304" pitchFamily="18" charset="0"/>
                <a:cs typeface="Times New Roman" panose="02020603050405020304" pitchFamily="18" charset="0"/>
              </a:rPr>
              <a:t>. Boston: McGraw-Hill.</a:t>
            </a:r>
          </a:p>
          <a:p>
            <a:pPr marL="514350" indent="-514350">
              <a:lnSpc>
                <a:spcPct val="150000"/>
              </a:lnSpc>
              <a:buFont typeface="+mj-lt"/>
              <a:buAutoNum type="arabicPeriod"/>
            </a:pPr>
            <a:r>
              <a:rPr lang="en-US" sz="1300" dirty="0">
                <a:latin typeface="Times New Roman" panose="02020603050405020304" pitchFamily="18" charset="0"/>
                <a:cs typeface="Times New Roman" panose="02020603050405020304" pitchFamily="18" charset="0"/>
              </a:rPr>
              <a:t>Smith, J. (2018) </a:t>
            </a:r>
            <a:r>
              <a:rPr lang="en-US" sz="1300" i="1" dirty="0">
                <a:latin typeface="Times New Roman" panose="02020603050405020304" pitchFamily="18" charset="0"/>
                <a:cs typeface="Times New Roman" panose="02020603050405020304" pitchFamily="18" charset="0"/>
              </a:rPr>
              <a:t>Effective Workplace Communication</a:t>
            </a:r>
            <a:r>
              <a:rPr lang="en-US" sz="1300" dirty="0">
                <a:latin typeface="Times New Roman" panose="02020603050405020304" pitchFamily="18" charset="0"/>
                <a:cs typeface="Times New Roman" panose="02020603050405020304" pitchFamily="18" charset="0"/>
              </a:rPr>
              <a:t>, New York: Business Press.</a:t>
            </a:r>
          </a:p>
          <a:p>
            <a:pPr marL="514350" indent="-514350">
              <a:lnSpc>
                <a:spcPct val="150000"/>
              </a:lnSpc>
              <a:buFont typeface="+mj-lt"/>
              <a:buAutoNum type="arabicPeriod"/>
            </a:pPr>
            <a:r>
              <a:rPr lang="en-US" sz="1300" dirty="0">
                <a:latin typeface="Times New Roman" panose="02020603050405020304" pitchFamily="18" charset="0"/>
                <a:cs typeface="Times New Roman" panose="02020603050405020304" pitchFamily="18" charset="0"/>
              </a:rPr>
              <a:t>Brown, L. (2019) 'The Role of Communication in Team Dynamics', </a:t>
            </a:r>
            <a:r>
              <a:rPr lang="en-US" sz="1300" i="1" dirty="0">
                <a:latin typeface="Times New Roman" panose="02020603050405020304" pitchFamily="18" charset="0"/>
                <a:cs typeface="Times New Roman" panose="02020603050405020304" pitchFamily="18" charset="0"/>
              </a:rPr>
              <a:t>Journal of Business Communication</a:t>
            </a:r>
            <a:r>
              <a:rPr lang="en-US" sz="1300" dirty="0">
                <a:latin typeface="Times New Roman" panose="02020603050405020304" pitchFamily="18" charset="0"/>
                <a:cs typeface="Times New Roman" panose="02020603050405020304" pitchFamily="18" charset="0"/>
              </a:rPr>
              <a:t>, 56(2), pp. 145-160.</a:t>
            </a:r>
          </a:p>
          <a:p>
            <a:pPr marL="514350" indent="-514350">
              <a:lnSpc>
                <a:spcPct val="150000"/>
              </a:lnSpc>
              <a:buFont typeface="+mj-lt"/>
              <a:buAutoNum type="arabicPeriod"/>
            </a:pP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Johnson, K. (2020) 'Client Communication Strategies for Success', </a:t>
            </a:r>
            <a:r>
              <a:rPr kumimoji="0" lang="en-US" altLang="en-US" sz="1300" b="0" i="1" u="none" strike="noStrike" cap="none" normalizeH="0" baseline="0" dirty="0">
                <a:ln>
                  <a:noFill/>
                </a:ln>
                <a:effectLst/>
                <a:latin typeface="Times New Roman" panose="02020603050405020304" pitchFamily="18" charset="0"/>
                <a:cs typeface="Times New Roman" panose="02020603050405020304" pitchFamily="18" charset="0"/>
              </a:rPr>
              <a:t>International Journal of Management Studies</a:t>
            </a: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 62(3), pp. 223-240.</a:t>
            </a:r>
          </a:p>
          <a:p>
            <a:pPr marL="514350" indent="-514350">
              <a:lnSpc>
                <a:spcPct val="150000"/>
              </a:lnSpc>
              <a:buFont typeface="+mj-lt"/>
              <a:buAutoNum type="arabicPeriod"/>
            </a:pP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Martin, R. (2021) </a:t>
            </a:r>
            <a:r>
              <a:rPr kumimoji="0" lang="en-US" altLang="en-US" sz="1300" b="0" i="1" u="none" strike="noStrike" cap="none" normalizeH="0" baseline="0" dirty="0">
                <a:ln>
                  <a:noFill/>
                </a:ln>
                <a:effectLst/>
                <a:latin typeface="Times New Roman" panose="02020603050405020304" pitchFamily="18" charset="0"/>
                <a:cs typeface="Times New Roman" panose="02020603050405020304" pitchFamily="18" charset="0"/>
              </a:rPr>
              <a:t>Business Communication Today</a:t>
            </a:r>
            <a:r>
              <a:rPr kumimoji="0" lang="en-US" altLang="en-US" sz="1300" b="0" i="0" u="none" strike="noStrike" cap="none" normalizeH="0" baseline="0" dirty="0">
                <a:ln>
                  <a:noFill/>
                </a:ln>
                <a:effectLst/>
                <a:latin typeface="Times New Roman" panose="02020603050405020304" pitchFamily="18" charset="0"/>
                <a:cs typeface="Times New Roman" panose="02020603050405020304" pitchFamily="18" charset="0"/>
              </a:rPr>
              <a:t>, London: Pearson Education.</a:t>
            </a:r>
          </a:p>
          <a:p>
            <a:pPr marL="514350" indent="-514350">
              <a:buFont typeface="+mj-lt"/>
              <a:buAutoNum type="arabicPeriod"/>
            </a:pPr>
            <a:endParaRPr lang="en-US" sz="1600"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sz="1600"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sz="1600" b="1"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sz="1600"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sz="1600" b="1"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13030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2029</TotalTime>
  <Words>2340</Words>
  <Application>Microsoft Office PowerPoint</Application>
  <PresentationFormat>Widescreen</PresentationFormat>
  <Paragraphs>103</Paragraphs>
  <Slides>5</Slides>
  <Notes>5</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The Importance of Communication Skills in the Workplace</vt:lpstr>
      <vt:lpstr>Types of Communications</vt:lpstr>
      <vt:lpstr>Importance of Communication Skills in the Workplace</vt:lpstr>
      <vt:lpstr>Importance of Communication Skills in the Workplace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SWOT Analysis?</dc:title>
  <dc:creator>MD. TAQI YEASHIR</dc:creator>
  <cp:lastModifiedBy>shah raihan</cp:lastModifiedBy>
  <cp:revision>14</cp:revision>
  <dcterms:created xsi:type="dcterms:W3CDTF">2024-05-20T11:55:06Z</dcterms:created>
  <dcterms:modified xsi:type="dcterms:W3CDTF">2024-06-26T21:15:52Z</dcterms:modified>
</cp:coreProperties>
</file>