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notesMasterIdLst>
    <p:notesMasterId r:id="rId13"/>
  </p:notesMasterIdLst>
  <p:handoutMasterIdLst>
    <p:handoutMasterId r:id="rId14"/>
  </p:handoutMasterIdLst>
  <p:sldIdLst>
    <p:sldId id="329" r:id="rId2"/>
    <p:sldId id="391" r:id="rId3"/>
    <p:sldId id="388" r:id="rId4"/>
    <p:sldId id="387" r:id="rId5"/>
    <p:sldId id="381" r:id="rId6"/>
    <p:sldId id="395" r:id="rId7"/>
    <p:sldId id="396" r:id="rId8"/>
    <p:sldId id="389" r:id="rId9"/>
    <p:sldId id="394" r:id="rId10"/>
    <p:sldId id="392" r:id="rId11"/>
    <p:sldId id="393" r:id="rId12"/>
  </p:sldIdLst>
  <p:sldSz cx="12192000" cy="6858000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67" autoAdjust="0"/>
    <p:restoredTop sz="81205" autoAdjust="0"/>
  </p:normalViewPr>
  <p:slideViewPr>
    <p:cSldViewPr>
      <p:cViewPr>
        <p:scale>
          <a:sx n="85" d="100"/>
          <a:sy n="85" d="100"/>
        </p:scale>
        <p:origin x="255" y="10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2064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6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52DF7E5-3D78-4922-93FE-85CB68D882DD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A05F508-CFF1-40B0-8DCD-BFA9FE29D3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91AD5E-2163-4F63-A8AF-8B4823C6AAA0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dirty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76B0B1FC-6AAC-42D4-803F-B610C01A4B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2F04177-8B69-4CD0-B24E-33C806A2547B}" type="slidenum">
              <a:rPr lang="en-GB" altLang="en-US" smtClean="0">
                <a:latin typeface="Calibri" panose="020F0502020204030204" pitchFamily="34" charset="0"/>
              </a:rPr>
              <a:pPr/>
              <a:t>1</a:t>
            </a:fld>
            <a:endParaRPr lang="en-GB" altLang="en-US" smtClean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dirty="0" smtClean="0"/>
              <a:t>Established by observation, or analysis, or through claims or demands, but they are established or articulated concretely or from the bottom up</a:t>
            </a: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C4AF0F9-50EF-401B-AD40-CA41A3661BC1}" type="slidenum">
              <a:rPr lang="en-GB" altLang="en-US" smtClean="0">
                <a:latin typeface="Calibri" panose="020F0502020204030204" pitchFamily="34" charset="0"/>
              </a:rPr>
              <a:pPr/>
              <a:t>5</a:t>
            </a:fld>
            <a:endParaRPr lang="en-GB" altLang="en-US" smtClean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6B0B1FC-6AAC-42D4-803F-B610C01A4B04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6448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43388"/>
            <a:ext cx="8967788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2250" y="4243388"/>
            <a:ext cx="307657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 bwMode="ltGray">
          <a:xfrm>
            <a:off x="0" y="2590800"/>
            <a:ext cx="8967788" cy="165893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/>
          <p:cNvSpPr/>
          <p:nvPr/>
        </p:nvSpPr>
        <p:spPr>
          <a:xfrm>
            <a:off x="9112250" y="2590800"/>
            <a:ext cx="3076575" cy="16589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5278C-14CD-4BD3-AD9F-4596F718AE18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125" y="2749550"/>
            <a:ext cx="1171575" cy="13573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D1FB7B-3E89-482B-BDDC-210A1BB773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55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0088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 bwMode="ltGray">
          <a:xfrm>
            <a:off x="0" y="609600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34F6AF-44E9-4AEC-BC62-F79E9A7B64E9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40EFB-3C14-4577-AFA9-8A6F7A5F36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926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86225"/>
            <a:ext cx="10437813" cy="32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4087813"/>
            <a:ext cx="1603375" cy="14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 bwMode="ltGray">
          <a:xfrm>
            <a:off x="0" y="2725738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/>
          <p:cNvSpPr/>
          <p:nvPr/>
        </p:nvSpPr>
        <p:spPr>
          <a:xfrm>
            <a:off x="10585450" y="2725738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>
            <a:normAutofit/>
          </a:bodyPr>
          <a:lstStyle>
            <a:lvl1pPr algn="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0215F-103D-4E36-BF9F-30A22C51B62F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913" y="2870200"/>
            <a:ext cx="1154112" cy="10906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798A49-2E78-4D9D-A890-B42AF74B24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080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0088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 bwMode="ltGray">
          <a:xfrm>
            <a:off x="0" y="609600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829D2-8F02-422D-B357-6ADB1ECB9930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4424D1-57D1-49D9-9127-0005E9C1E8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3309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0088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CF7E4A-92EB-45CF-AAC8-0CE3540C2474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E47C8-E5B1-4EEE-97A3-DB9625D5E1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2203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0088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/>
          <p:cNvSpPr/>
          <p:nvPr/>
        </p:nvSpPr>
        <p:spPr bwMode="ltGray">
          <a:xfrm>
            <a:off x="0" y="609600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2093A-D627-4A48-AB8F-8591A01C7A3A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E745E-0208-483D-A772-C7BCBEA1F8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60951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3E5A3-6440-49ED-B692-BBFEE9FBC71B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68AD4-6066-4D20-A574-5FF1BBDC43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81422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0088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 bwMode="ltGray">
          <a:xfrm>
            <a:off x="0" y="609600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9BDEC-794C-4BFA-81A3-3BB890BBD7C2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7152C5-C486-4777-B466-992AD93EF5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9727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0088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 bwMode="ltGray">
          <a:xfrm>
            <a:off x="0" y="609600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9655E-D987-412E-A00D-2DD5BBDFB2F3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40891-1803-4A29-95E2-4D1FF59FBBE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3450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9313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5929313"/>
            <a:ext cx="1603375" cy="14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 bwMode="ltGray">
          <a:xfrm>
            <a:off x="0" y="4567238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585450" y="4567238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4AB67-74FB-4E35-B3D8-5BF73F776808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913" y="4711700"/>
            <a:ext cx="1154112" cy="10906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992530-D6AB-48AB-96F0-BDBDDB19E8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69611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9313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5929313"/>
            <a:ext cx="1603375" cy="14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 bwMode="ltGray">
          <a:xfrm>
            <a:off x="0" y="4567238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585450" y="4567238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D3F17-9EA7-4F93-AED6-4339B4B9C3DB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913" y="4711700"/>
            <a:ext cx="1154112" cy="10906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41D125-7CB9-4EE2-A079-634545F293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88178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9313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5929313"/>
            <a:ext cx="1603375" cy="14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 bwMode="ltGray">
          <a:xfrm>
            <a:off x="0" y="4567238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585450" y="4567238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584200" y="747713"/>
            <a:ext cx="609600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US" sz="7200" dirty="0"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663113" y="3033713"/>
            <a:ext cx="609600" cy="584200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>
              <a:defRPr/>
            </a:pPr>
            <a:r>
              <a:rPr lang="en-US" sz="7200" dirty="0"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C679A-A4A3-4108-99D1-65A9D386DDBB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6"/>
          </p:nvPr>
        </p:nvSpPr>
        <p:spPr>
          <a:xfrm>
            <a:off x="10729913" y="4710113"/>
            <a:ext cx="1154112" cy="1090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F6FB0B-7370-45AD-89BD-0CE318B39F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68679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9313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5929313"/>
            <a:ext cx="1603375" cy="144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 bwMode="ltGray">
          <a:xfrm>
            <a:off x="0" y="4567238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0585450" y="4567238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F857A-121A-4463-931C-B3217034CF1B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913" y="4710113"/>
            <a:ext cx="1154112" cy="1090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80D880-18A0-4235-BD81-FFDC216D77E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64698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0088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Date Placeholder 2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E217D-D9A7-4ED4-9646-5D7455CAACF3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9" name="Footer Placehold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" name="Slide Number Placehold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01E07-F6D4-4033-A2BB-FC6676E288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7829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0088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13"/>
          <p:cNvSpPr/>
          <p:nvPr/>
        </p:nvSpPr>
        <p:spPr bwMode="ltGray">
          <a:xfrm>
            <a:off x="0" y="609600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 dirty="0" smtClean="0"/>
              <a:t>Click icon to add picture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2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94F13-B00F-403C-A619-E3C6E1903EEB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17" name="Footer Placeholder 3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89F28-843A-4DBE-A645-136CB525DD1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5246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0088"/>
            <a:ext cx="10437813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5450" y="1971675"/>
            <a:ext cx="1603375" cy="144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 bwMode="ltGray">
          <a:xfrm>
            <a:off x="0" y="609600"/>
            <a:ext cx="10437813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/>
          <p:cNvSpPr/>
          <p:nvPr/>
        </p:nvSpPr>
        <p:spPr>
          <a:xfrm>
            <a:off x="10585450" y="6096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2A454-D0E2-45BC-A910-2BAAD25BF18A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D5C10-CD06-4CD2-8336-724227935B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82522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 rot="5400000">
            <a:off x="8116094" y="1869281"/>
            <a:ext cx="5106988" cy="1368425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/>
          <p:cNvSpPr/>
          <p:nvPr/>
        </p:nvSpPr>
        <p:spPr>
          <a:xfrm rot="5400000">
            <a:off x="9867900" y="5372100"/>
            <a:ext cx="1603375" cy="13684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200" y="5935663"/>
            <a:ext cx="27432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D284D8-6D62-446F-93C8-B90BA38DBA30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1038" y="5935663"/>
            <a:ext cx="61261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8088" y="5399088"/>
            <a:ext cx="1154112" cy="1090612"/>
          </a:xfrm>
        </p:spPr>
        <p:txBody>
          <a:bodyPr anchor="t"/>
          <a:lstStyle>
            <a:lvl1pPr algn="ctr">
              <a:defRPr/>
            </a:lvl1pPr>
          </a:lstStyle>
          <a:p>
            <a:pPr>
              <a:defRPr/>
            </a:pPr>
            <a:fld id="{F7473890-EB98-405C-BD0E-17CA837D2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9785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2FE9DF"/>
            </a:gs>
            <a:gs pos="50000">
              <a:srgbClr val="21ABC8"/>
            </a:gs>
            <a:gs pos="100000">
              <a:srgbClr val="0B2262"/>
            </a:gs>
          </a:gsLst>
          <a:lin ang="252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ashOverlay-FullResolve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681038" y="752475"/>
            <a:ext cx="9613900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81038" y="2336800"/>
            <a:ext cx="9613900" cy="3598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1738" y="593566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8F9401C6-1BB2-4C5A-9E68-FAC9398AD46E}" type="datetimeFigureOut">
              <a:rPr lang="en-GB"/>
              <a:pPr>
                <a:defRPr/>
              </a:pPr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1038" y="5935663"/>
            <a:ext cx="6870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913" y="752475"/>
            <a:ext cx="1154112" cy="109220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36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F41DA65D-B509-4C67-9C76-F454FD4C82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809" r:id="rId1"/>
    <p:sldLayoutId id="2147484810" r:id="rId2"/>
    <p:sldLayoutId id="2147484811" r:id="rId3"/>
    <p:sldLayoutId id="2147484812" r:id="rId4"/>
    <p:sldLayoutId id="2147484813" r:id="rId5"/>
    <p:sldLayoutId id="2147484814" r:id="rId6"/>
    <p:sldLayoutId id="2147484815" r:id="rId7"/>
    <p:sldLayoutId id="2147484816" r:id="rId8"/>
    <p:sldLayoutId id="2147484817" r:id="rId9"/>
    <p:sldLayoutId id="2147484818" r:id="rId10"/>
    <p:sldLayoutId id="2147484819" r:id="rId11"/>
    <p:sldLayoutId id="2147484820" r:id="rId12"/>
    <p:sldLayoutId id="2147484821" r:id="rId13"/>
    <p:sldLayoutId id="2147484822" r:id="rId14"/>
    <p:sldLayoutId id="2147484823" r:id="rId15"/>
    <p:sldLayoutId id="2147484824" r:id="rId16"/>
    <p:sldLayoutId id="2147484825" r:id="rId17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rebuchet MS" panose="020B060302020202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rebuchet MS" panose="020B060302020202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rebuchet MS" panose="020B060302020202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rebuchet MS" panose="020B0603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rebuchet MS" panose="020B0603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rebuchet MS" panose="020B0603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rebuchet MS" panose="020B0603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rebuchet MS" panose="020B060302020202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Rl8EIhrQjQ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ctrTitle"/>
          </p:nvPr>
        </p:nvSpPr>
        <p:spPr>
          <a:xfrm>
            <a:off x="681038" y="2733675"/>
            <a:ext cx="8143875" cy="1373188"/>
          </a:xfrm>
        </p:spPr>
        <p:txBody>
          <a:bodyPr/>
          <a:lstStyle/>
          <a:p>
            <a:pPr algn="l"/>
            <a:r>
              <a:rPr lang="en-GB" altLang="en-US" sz="4000" dirty="0" smtClean="0"/>
              <a:t>Supporting Human Flourishing </a:t>
            </a:r>
            <a:br>
              <a:rPr lang="en-GB" altLang="en-US" sz="4000" dirty="0" smtClean="0"/>
            </a:br>
            <a:r>
              <a:rPr lang="en-GB" altLang="en-US" sz="4000" dirty="0" smtClean="0"/>
              <a:t>Week </a:t>
            </a:r>
            <a:r>
              <a:rPr lang="en-GB" altLang="en-US" sz="4000" dirty="0" smtClean="0"/>
              <a:t>4</a:t>
            </a:r>
            <a:endParaRPr lang="en-GB" altLang="en-US" sz="4000" dirty="0" smtClean="0"/>
          </a:p>
        </p:txBody>
      </p:sp>
      <p:sp>
        <p:nvSpPr>
          <p:cNvPr id="21507" name="Subtitle 2"/>
          <p:cNvSpPr>
            <a:spLocks noGrp="1"/>
          </p:cNvSpPr>
          <p:nvPr>
            <p:ph type="subTitle" idx="1"/>
          </p:nvPr>
        </p:nvSpPr>
        <p:spPr>
          <a:xfrm>
            <a:off x="681038" y="4394200"/>
            <a:ext cx="8143875" cy="1117600"/>
          </a:xfrm>
        </p:spPr>
        <p:txBody>
          <a:bodyPr/>
          <a:lstStyle/>
          <a:p>
            <a:pPr algn="l"/>
            <a:r>
              <a:rPr lang="en-GB" altLang="en-US" sz="4400" b="1" i="1" dirty="0" smtClean="0"/>
              <a:t>Exploring Human Need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3864" y="1124744"/>
            <a:ext cx="3486150" cy="3409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smtClean="0"/>
              <a:t>Aims of Session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479425" y="2205038"/>
            <a:ext cx="11449050" cy="4248150"/>
          </a:xfrm>
        </p:spPr>
        <p:txBody>
          <a:bodyPr/>
          <a:lstStyle/>
          <a:p>
            <a:r>
              <a:rPr lang="en-GB" altLang="en-US" sz="3200" b="1" dirty="0" smtClean="0"/>
              <a:t>Review- </a:t>
            </a:r>
            <a:r>
              <a:rPr lang="en-GB" altLang="en-US" sz="3200" b="1" dirty="0" smtClean="0"/>
              <a:t>Theories </a:t>
            </a:r>
            <a:r>
              <a:rPr lang="en-GB" altLang="en-US" sz="3200" b="1" dirty="0" smtClean="0"/>
              <a:t>of Human </a:t>
            </a:r>
            <a:r>
              <a:rPr lang="en-GB" altLang="en-US" sz="3200" b="1" dirty="0" smtClean="0"/>
              <a:t>Need</a:t>
            </a:r>
          </a:p>
          <a:p>
            <a:r>
              <a:rPr lang="en-GB" altLang="en-US" sz="3200" b="1" dirty="0" smtClean="0"/>
              <a:t>Theory of Interpreted Need</a:t>
            </a:r>
            <a:endParaRPr lang="en-GB" altLang="en-US" sz="3200" b="1" dirty="0" smtClean="0"/>
          </a:p>
          <a:p>
            <a:r>
              <a:rPr lang="en-GB" altLang="en-US" sz="3200" b="1" dirty="0" smtClean="0"/>
              <a:t>Activity: Video Clips and Reactions – Humanity</a:t>
            </a:r>
          </a:p>
          <a:p>
            <a:r>
              <a:rPr lang="en-GB" altLang="en-US" sz="3200" b="1" dirty="0" smtClean="0"/>
              <a:t>Schedule for sessions in November – Flip Learning</a:t>
            </a:r>
          </a:p>
          <a:p>
            <a:endParaRPr lang="en-GB" altLang="en-US" sz="3200" b="1" dirty="0" smtClean="0"/>
          </a:p>
          <a:p>
            <a:endParaRPr lang="en-GB" altLang="en-US" sz="3200" b="1" dirty="0" smtClean="0"/>
          </a:p>
          <a:p>
            <a:endParaRPr lang="en-GB" altLang="en-US" sz="3200" b="1" dirty="0" smtClean="0"/>
          </a:p>
          <a:p>
            <a:endParaRPr lang="en-GB" altLang="en-US" sz="3200" b="1" dirty="0" smtClean="0"/>
          </a:p>
          <a:p>
            <a:endParaRPr lang="en-GB" altLang="en-US" sz="3200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Doyal and Gough (1984, and 1991)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81038" y="2336800"/>
          <a:ext cx="10671176" cy="4023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35588">
                  <a:extLst>
                    <a:ext uri="{9D8B030D-6E8A-4147-A177-3AD203B41FA5}">
                      <a16:colId xmlns:a16="http://schemas.microsoft.com/office/drawing/2014/main" val="3437893488"/>
                    </a:ext>
                  </a:extLst>
                </a:gridCol>
                <a:gridCol w="5335588">
                  <a:extLst>
                    <a:ext uri="{9D8B030D-6E8A-4147-A177-3AD203B41FA5}">
                      <a16:colId xmlns:a16="http://schemas.microsoft.com/office/drawing/2014/main" val="2325297113"/>
                    </a:ext>
                  </a:extLst>
                </a:gridCol>
              </a:tblGrid>
              <a:tr h="639979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BASIC NEEDS</a:t>
                      </a:r>
                      <a:endParaRPr lang="en-GB" sz="1800" dirty="0"/>
                    </a:p>
                  </a:txBody>
                  <a:tcPr marL="91437" marR="91437" marT="45713" marB="45713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PHYSICAL HEALTH </a:t>
                      </a:r>
                    </a:p>
                    <a:p>
                      <a:r>
                        <a:rPr lang="en-GB" sz="1800" dirty="0" smtClean="0"/>
                        <a:t>PERSONAL</a:t>
                      </a:r>
                      <a:r>
                        <a:rPr lang="en-GB" sz="1800" baseline="0" dirty="0" smtClean="0"/>
                        <a:t> AUTONOMY </a:t>
                      </a:r>
                      <a:endParaRPr lang="en-GB" sz="1800" dirty="0"/>
                    </a:p>
                  </a:txBody>
                  <a:tcPr marL="91437" marR="91437" marT="45713" marB="45713"/>
                </a:tc>
                <a:extLst>
                  <a:ext uri="{0D108BD9-81ED-4DB2-BD59-A6C34878D82A}">
                    <a16:rowId xmlns:a16="http://schemas.microsoft.com/office/drawing/2014/main" val="13333768"/>
                  </a:ext>
                </a:extLst>
              </a:tr>
              <a:tr h="3382746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INTERMEDIATE NEEDS</a:t>
                      </a:r>
                      <a:endParaRPr lang="en-GB" sz="1800" dirty="0"/>
                    </a:p>
                  </a:txBody>
                  <a:tcPr marL="91437" marR="91437" marT="45713" marB="45713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ADEQUATED NUTRITION FOOD AND WATER</a:t>
                      </a:r>
                    </a:p>
                    <a:p>
                      <a:r>
                        <a:rPr lang="en-GB" sz="1800" dirty="0" smtClean="0"/>
                        <a:t>ADEQUATE PROTECTIVE HOUSING</a:t>
                      </a:r>
                    </a:p>
                    <a:p>
                      <a:r>
                        <a:rPr lang="en-GB" sz="1800" dirty="0" smtClean="0"/>
                        <a:t>A NON-HAZARDOUS</a:t>
                      </a:r>
                      <a:r>
                        <a:rPr lang="en-GB" sz="1800" baseline="0" dirty="0" smtClean="0"/>
                        <a:t> WORK ENVIORNMENT</a:t>
                      </a:r>
                    </a:p>
                    <a:p>
                      <a:r>
                        <a:rPr lang="en-GB" sz="1800" baseline="0" dirty="0" smtClean="0"/>
                        <a:t>A NON-HAZARDOUS PHYSCIAL ENVIROMENT</a:t>
                      </a:r>
                    </a:p>
                    <a:p>
                      <a:r>
                        <a:rPr lang="en-GB" sz="1800" baseline="0" dirty="0" smtClean="0"/>
                        <a:t>APPROPRIATE HEALTH CARE</a:t>
                      </a:r>
                    </a:p>
                    <a:p>
                      <a:r>
                        <a:rPr lang="en-GB" sz="1800" baseline="0" dirty="0" smtClean="0"/>
                        <a:t>SECURITY IN CHILDHOOD</a:t>
                      </a:r>
                    </a:p>
                    <a:p>
                      <a:r>
                        <a:rPr lang="en-GB" sz="1800" baseline="0" dirty="0" smtClean="0"/>
                        <a:t>SIGNIFICANT PRIMARY RELATIONSHIPS</a:t>
                      </a:r>
                    </a:p>
                    <a:p>
                      <a:r>
                        <a:rPr lang="en-GB" sz="1800" baseline="0" dirty="0" smtClean="0"/>
                        <a:t>PHYSCIAL SECURITY</a:t>
                      </a:r>
                    </a:p>
                    <a:p>
                      <a:r>
                        <a:rPr lang="en-GB" sz="1800" baseline="0" dirty="0" smtClean="0"/>
                        <a:t>ECONOMIC SECURITY</a:t>
                      </a:r>
                    </a:p>
                    <a:p>
                      <a:r>
                        <a:rPr lang="en-GB" sz="1800" baseline="0" dirty="0" smtClean="0"/>
                        <a:t>SAFE BIRTH CONTROL AND CHILD-BEARING</a:t>
                      </a:r>
                    </a:p>
                    <a:p>
                      <a:r>
                        <a:rPr lang="en-GB" sz="1800" baseline="0" dirty="0" smtClean="0"/>
                        <a:t>BASIC EDUCATION</a:t>
                      </a:r>
                    </a:p>
                    <a:p>
                      <a:endParaRPr lang="en-GB" sz="1800" dirty="0"/>
                    </a:p>
                  </a:txBody>
                  <a:tcPr marL="91437" marR="91437" marT="45713" marB="45713"/>
                </a:tc>
                <a:extLst>
                  <a:ext uri="{0D108BD9-81ED-4DB2-BD59-A6C34878D82A}">
                    <a16:rowId xmlns:a16="http://schemas.microsoft.com/office/drawing/2014/main" val="1163519416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693738" y="752475"/>
            <a:ext cx="9601200" cy="1081088"/>
          </a:xfrm>
        </p:spPr>
        <p:txBody>
          <a:bodyPr/>
          <a:lstStyle/>
          <a:p>
            <a:r>
              <a:rPr lang="en-GB" altLang="en-US" smtClean="0"/>
              <a:t>Doyal and Gough’s Theory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>
          <a:xfrm>
            <a:off x="673100" y="2349500"/>
            <a:ext cx="9613900" cy="35988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200" b="1" smtClean="0"/>
              <a:t>Human Need Theory in social policy is founded on a rejection of relativism and that all human beings have need of physical health on the one hand, and personal autonomy of the other.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3200" b="1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200" b="1" smtClean="0"/>
              <a:t>The satisfaction of such needs is mediated by a range of satisfiers that will be culturally specific an it is these that are the everyday concern of social policy.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Interpreted Needs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200" i="1" dirty="0" smtClean="0"/>
              <a:t>‘</a:t>
            </a:r>
            <a:r>
              <a:rPr lang="en-GB" altLang="en-US" sz="3200" b="1" i="1" dirty="0" smtClean="0"/>
              <a:t>Refers to needs that are constructed or attributed to the human individual by interpretation</a:t>
            </a:r>
            <a:r>
              <a:rPr lang="en-GB" altLang="en-US" sz="3200" b="1" dirty="0" smtClean="0"/>
              <a:t>’ (Dean, 2010 p. xv)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3200" b="1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3200" dirty="0" smtClean="0"/>
              <a:t>‘Established by observation or analysis or through claims or demands, but they are established or articulated concretely or from the bottom up.’ </a:t>
            </a:r>
            <a:endParaRPr lang="en-GB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Culturally constituted or artificially created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Human Societies evolve in ways that generate customary needs: observable norms and expectations and how people should live, what they should do and how should they appear.</a:t>
            </a:r>
          </a:p>
          <a:p>
            <a:endParaRPr lang="en-GB" dirty="0"/>
          </a:p>
          <a:p>
            <a:r>
              <a:rPr lang="en-GB" dirty="0" smtClean="0"/>
              <a:t>Capitalism has generated a distinctive set of expectations and a perverse signals --- produce a distorted understanding need.</a:t>
            </a:r>
          </a:p>
          <a:p>
            <a:endParaRPr lang="en-GB" dirty="0"/>
          </a:p>
          <a:p>
            <a:r>
              <a:rPr lang="en-GB" b="1" i="1" dirty="0" smtClean="0"/>
              <a:t>‘consumer society’ </a:t>
            </a:r>
            <a:r>
              <a:rPr lang="en-GB" dirty="0" smtClean="0"/>
              <a:t>symbolic meaning to what people need --- so may generate what is regarded as illusionary needs.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666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Interpretive approaches in social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1038" y="2336800"/>
            <a:ext cx="10959578" cy="426055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Pragmatic – Policy makers and analyst can respond to social norms and expectations and how they decide which needs matter. </a:t>
            </a:r>
          </a:p>
          <a:p>
            <a:pPr marL="0" indent="0">
              <a:buNone/>
            </a:pPr>
            <a:r>
              <a:rPr lang="en-GB" dirty="0" smtClean="0"/>
              <a:t>Emerging – Participating approaches  - political expression and to their own interpretation of need.</a:t>
            </a:r>
          </a:p>
          <a:p>
            <a:pPr marL="0" indent="0">
              <a:buNone/>
            </a:pPr>
            <a:r>
              <a:rPr lang="en-GB" dirty="0" smtClean="0"/>
              <a:t>Theoretical debates within social policy about the social construction of need.  </a:t>
            </a:r>
            <a:endParaRPr lang="en-GB" dirty="0"/>
          </a:p>
          <a:p>
            <a:r>
              <a:rPr lang="en-GB" dirty="0" smtClean="0"/>
              <a:t>Different people's needs may be differently understood or constructed and there is an issue for social policy about how to achieve common and agreed understanding of human need.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802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79425" y="765175"/>
            <a:ext cx="9613900" cy="1081088"/>
          </a:xfrm>
        </p:spPr>
        <p:txBody>
          <a:bodyPr/>
          <a:lstStyle/>
          <a:p>
            <a:r>
              <a:rPr lang="en-GB" altLang="en-US" b="1" smtClean="0"/>
              <a:t>What makes us Human?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4000" dirty="0" smtClean="0"/>
              <a:t>We are physical beings </a:t>
            </a:r>
          </a:p>
          <a:p>
            <a:pPr>
              <a:defRPr/>
            </a:pPr>
            <a:r>
              <a:rPr lang="en-GB" sz="4000" dirty="0" smtClean="0"/>
              <a:t>We are emotional beings </a:t>
            </a:r>
          </a:p>
          <a:p>
            <a:pPr>
              <a:defRPr/>
            </a:pPr>
            <a:r>
              <a:rPr lang="en-GB" sz="4000" dirty="0" smtClean="0"/>
              <a:t>We are social beings –</a:t>
            </a:r>
          </a:p>
          <a:p>
            <a:pPr>
              <a:defRPr/>
            </a:pPr>
            <a:r>
              <a:rPr lang="en-GB" sz="4000" dirty="0" smtClean="0"/>
              <a:t>We are rational beings </a:t>
            </a:r>
          </a:p>
          <a:p>
            <a:pPr>
              <a:defRPr/>
            </a:pPr>
            <a:endParaRPr lang="en-GB" sz="40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4000" dirty="0"/>
              <a:t>(</a:t>
            </a:r>
            <a:r>
              <a:rPr lang="en-GB" sz="4000" dirty="0" smtClean="0"/>
              <a:t>Aristotle 384-22 BC)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Understanding Humanity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Can we Auto-Correct Humanity?</a:t>
            </a:r>
            <a:endParaRPr lang="en-GB" dirty="0"/>
          </a:p>
          <a:p>
            <a:r>
              <a:rPr lang="en-GB" dirty="0" smtClean="0">
                <a:hlinkClick r:id="rId2"/>
              </a:rPr>
              <a:t>https://www.youtube.com/watch?v=dRl8EIhrQjQ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Words Matter</a:t>
            </a:r>
            <a:r>
              <a:rPr lang="en-GB" dirty="0"/>
              <a:t>: a definition of humanity | </a:t>
            </a:r>
            <a:r>
              <a:rPr lang="en-GB" dirty="0" smtClean="0"/>
              <a:t>Nicole </a:t>
            </a:r>
            <a:r>
              <a:rPr lang="en-GB" dirty="0" err="1" smtClean="0"/>
              <a:t>Dewandre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ttps://www.bing.com/videos/search?q=tedx+humanity&amp;ru=%2fsearch%3fq%3dtedx%2bhumanity%26form%3dEDGEAR%26qs%3dPF%26cvid%3d2f82bda26afc4339bf59f5b758b254b6%26cc%3dGB%26setlang%3den-B&amp;view=detail&amp;mid=7873BE79304F5786EACC7873BE79304F5786EACC&amp;&amp;mmscn=vwrc&amp;FORM=VDRVRV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71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681038" y="764704"/>
            <a:ext cx="9613900" cy="1081088"/>
          </a:xfrm>
        </p:spPr>
        <p:txBody>
          <a:bodyPr/>
          <a:lstStyle/>
          <a:p>
            <a:r>
              <a:rPr lang="en-GB" altLang="en-US" sz="3200" dirty="0" smtClean="0"/>
              <a:t>Concept of Dignity</a:t>
            </a:r>
            <a:endParaRPr lang="en-GB" altLang="en-US" sz="3200" dirty="0" smtClean="0"/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sz="3200" b="1" dirty="0" smtClean="0"/>
          </a:p>
          <a:p>
            <a:endParaRPr lang="en-GB" altLang="en-US" sz="3200" b="1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1400"/>
            <a:ext cx="12192000" cy="69847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dirty="0" smtClean="0"/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 smtClean="0"/>
              <a:t>October 30</a:t>
            </a:r>
            <a:r>
              <a:rPr lang="en-GB" altLang="en-US" b="1" baseline="30000" dirty="0" smtClean="0"/>
              <a:t>th</a:t>
            </a:r>
            <a:r>
              <a:rPr lang="en-GB" altLang="en-US" b="1" dirty="0" smtClean="0"/>
              <a:t> READING WEEK – Read Chapter 4 &amp; 5 – Understanding Human Need</a:t>
            </a:r>
          </a:p>
          <a:p>
            <a:pPr marL="0" indent="0">
              <a:buNone/>
            </a:pPr>
            <a:r>
              <a:rPr lang="en-GB" altLang="en-US" b="1" dirty="0" smtClean="0"/>
              <a:t>Flip Learning – Mini Presentations</a:t>
            </a:r>
          </a:p>
          <a:p>
            <a:r>
              <a:rPr lang="en-GB" altLang="en-US" b="1" dirty="0" smtClean="0"/>
              <a:t>November 6</a:t>
            </a:r>
            <a:r>
              <a:rPr lang="en-GB" altLang="en-US" b="1" baseline="30000" dirty="0" smtClean="0"/>
              <a:t>th</a:t>
            </a:r>
            <a:r>
              <a:rPr lang="en-GB" altLang="en-US" b="1" dirty="0" smtClean="0"/>
              <a:t>  Dignity, Poverty – Child Poverty /Homelessness</a:t>
            </a:r>
          </a:p>
          <a:p>
            <a:r>
              <a:rPr lang="en-GB" altLang="en-US" b="1" dirty="0" smtClean="0"/>
              <a:t>November 13</a:t>
            </a:r>
            <a:r>
              <a:rPr lang="en-GB" altLang="en-US" b="1" baseline="30000" dirty="0" smtClean="0"/>
              <a:t>th</a:t>
            </a:r>
            <a:r>
              <a:rPr lang="en-GB" altLang="en-US" b="1" dirty="0" smtClean="0"/>
              <a:t> Dignity, Domestic Violence – Refugees</a:t>
            </a:r>
          </a:p>
          <a:p>
            <a:r>
              <a:rPr lang="en-GB" altLang="en-US" b="1" dirty="0" smtClean="0"/>
              <a:t>November 20</a:t>
            </a:r>
            <a:r>
              <a:rPr lang="en-GB" altLang="en-US" b="1" baseline="30000" dirty="0" smtClean="0"/>
              <a:t>th</a:t>
            </a:r>
            <a:r>
              <a:rPr lang="en-GB" altLang="en-US" b="1" dirty="0" smtClean="0"/>
              <a:t> Dignity, Dementia Care</a:t>
            </a:r>
          </a:p>
          <a:p>
            <a:r>
              <a:rPr lang="en-GB" altLang="en-US" b="1" dirty="0" smtClean="0"/>
              <a:t>November 27</a:t>
            </a:r>
            <a:r>
              <a:rPr lang="en-GB" altLang="en-US" b="1" baseline="30000" dirty="0" smtClean="0"/>
              <a:t>th</a:t>
            </a:r>
            <a:r>
              <a:rPr lang="en-GB" altLang="en-US" b="1" dirty="0"/>
              <a:t> </a:t>
            </a:r>
            <a:r>
              <a:rPr lang="en-GB" altLang="en-US" b="1" dirty="0" smtClean="0"/>
              <a:t> Assessment is Due by 11:59pm</a:t>
            </a:r>
          </a:p>
          <a:p>
            <a:endParaRPr lang="en-GB" altLang="en-US" b="1" dirty="0" smtClean="0"/>
          </a:p>
          <a:p>
            <a:endParaRPr lang="en-GB" altLang="en-US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92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118000"/>
                <a:satMod val="12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7DC10E3-4FF5-456B-A359-A0F378C1E5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6714</TotalTime>
  <Words>499</Words>
  <Application>Microsoft Office PowerPoint</Application>
  <PresentationFormat>Widescreen</PresentationFormat>
  <Paragraphs>73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Calibri</vt:lpstr>
      <vt:lpstr>Berlin</vt:lpstr>
      <vt:lpstr>Supporting Human Flourishing  Week 4</vt:lpstr>
      <vt:lpstr>Aims of Session</vt:lpstr>
      <vt:lpstr>Doyal and Gough (1984, and 1991)</vt:lpstr>
      <vt:lpstr>Doyal and Gough’s Theory</vt:lpstr>
      <vt:lpstr>Interpreted Needs</vt:lpstr>
      <vt:lpstr>Culturally constituted or artificially created</vt:lpstr>
      <vt:lpstr>Interpretive approaches in social policy</vt:lpstr>
      <vt:lpstr>What makes us Human?</vt:lpstr>
      <vt:lpstr>Understanding Humanity</vt:lpstr>
      <vt:lpstr>Concept of Dignity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ungoed</dc:creator>
  <cp:lastModifiedBy>Ruth Groff</cp:lastModifiedBy>
  <cp:revision>212</cp:revision>
  <cp:lastPrinted>2016-03-17T11:29:42Z</cp:lastPrinted>
  <dcterms:created xsi:type="dcterms:W3CDTF">2011-02-06T17:06:32Z</dcterms:created>
  <dcterms:modified xsi:type="dcterms:W3CDTF">2018-10-21T15:21:00Z</dcterms:modified>
</cp:coreProperties>
</file>