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p:scale>
          <a:sx n="78" d="100"/>
          <a:sy n="78" d="100"/>
        </p:scale>
        <p:origin x="100"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D0293-40D8-4C77-B7F2-25543E58A812}"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EE9B4A-243E-4AFE-93F8-A79B3E6B203C}" type="slidenum">
              <a:rPr lang="en-GB" smtClean="0"/>
              <a:t>‹#›</a:t>
            </a:fld>
            <a:endParaRPr lang="en-GB"/>
          </a:p>
        </p:txBody>
      </p:sp>
    </p:spTree>
    <p:extLst>
      <p:ext uri="{BB962C8B-B14F-4D97-AF65-F5344CB8AC3E}">
        <p14:creationId xmlns:p14="http://schemas.microsoft.com/office/powerpoint/2010/main" val="2141202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EE9B4A-243E-4AFE-93F8-A79B3E6B203C}" type="slidenum">
              <a:rPr lang="en-GB" smtClean="0"/>
              <a:t>3</a:t>
            </a:fld>
            <a:endParaRPr lang="en-GB"/>
          </a:p>
        </p:txBody>
      </p:sp>
    </p:spTree>
    <p:extLst>
      <p:ext uri="{BB962C8B-B14F-4D97-AF65-F5344CB8AC3E}">
        <p14:creationId xmlns:p14="http://schemas.microsoft.com/office/powerpoint/2010/main" val="2956902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3BC8-4261-C57B-C172-40933EF3C7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4C9403C-3927-B69C-50A0-0063528325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DB3FFBB-45FD-9FFE-7941-DD8526C76C96}"/>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72DA3CB0-6D98-4481-3095-AB77F97D29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BC06F-7DEB-0E81-0FE1-1E0DAF1E05C1}"/>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3161862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84A3-2477-0D76-E678-24DEC18C7FD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8CBE64-7A17-991E-4AB3-0B1ED8535D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D1239F-009C-2EC0-8586-E34EC4CFEF6E}"/>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0E6D9767-F6A5-9355-8FFB-779AC3CB6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5845E7-55D0-5B66-1F44-CEC8FF47361C}"/>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302336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2A09A-E2A0-027A-B83A-C01FE30DA80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1CE37D-460A-FEFA-0F44-B6D7FF8B29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B3A1A-33A0-B179-8143-8909F6452C3C}"/>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ACF67E3D-4B8D-ECB8-5C4F-ECEB0119C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DA5F91-EA85-A47E-5686-6B0E3C960A49}"/>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883511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7DB34-3E72-25FF-9673-C9AA4571D1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476599-673D-0D05-6BF2-EC2A090788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3A8AB5B-3A2A-64BF-B8CC-7145E17E2D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CF84F4E-B388-AF95-7B72-2A1776076D9B}"/>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6" name="Footer Placeholder 5">
            <a:extLst>
              <a:ext uri="{FF2B5EF4-FFF2-40B4-BE49-F238E27FC236}">
                <a16:creationId xmlns:a16="http://schemas.microsoft.com/office/drawing/2014/main" id="{A0646928-4578-A6AB-9204-D08D88D60F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7FAC1B-8A44-0C59-584E-36AA3CBE1003}"/>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97148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FEDD-E467-7776-B6EE-512BCEF5E74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CFB78DB-9FB4-0AB0-64E0-9D7AFA40DB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8A5934-853F-810A-E5BD-52817F2180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605DE3-0043-2961-F1AA-D82A5517FF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C4EB94-D315-3825-46B7-4E9E6CFDE7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F5FD4D1-6698-B65A-E2BC-82224482BC80}"/>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8" name="Footer Placeholder 7">
            <a:extLst>
              <a:ext uri="{FF2B5EF4-FFF2-40B4-BE49-F238E27FC236}">
                <a16:creationId xmlns:a16="http://schemas.microsoft.com/office/drawing/2014/main" id="{2DD97768-4A58-38D0-FA57-10728B03DB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689E13-2314-B270-0A1F-ABFC386B5A51}"/>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2584829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38D1-A6D6-E606-0D80-6CC626DD1D1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6A09D01-6EA1-9736-8D65-02A8B0600872}"/>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4" name="Footer Placeholder 3">
            <a:extLst>
              <a:ext uri="{FF2B5EF4-FFF2-40B4-BE49-F238E27FC236}">
                <a16:creationId xmlns:a16="http://schemas.microsoft.com/office/drawing/2014/main" id="{CDBA90B2-F5CF-1BC3-959E-005B3A351C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56FFFE-730E-4E30-7A0B-DEB090DB0405}"/>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909859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14D608-E1FD-13F9-2B26-3903CD9B1FD7}"/>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3" name="Footer Placeholder 2">
            <a:extLst>
              <a:ext uri="{FF2B5EF4-FFF2-40B4-BE49-F238E27FC236}">
                <a16:creationId xmlns:a16="http://schemas.microsoft.com/office/drawing/2014/main" id="{1EC40D96-843B-61A1-88F7-043273EA0E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DAF574-8B21-2509-CBBA-0F5C6F86FD4F}"/>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224379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8C310-277B-3BDC-885E-6A44F6239D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C7A6BD-E2C0-5E5D-9213-E5F9C6DEFB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72C490-E41A-0C2E-9D38-61D9A1702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92F801-D8AB-7A7D-64C1-ECC10A657D74}"/>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6" name="Footer Placeholder 5">
            <a:extLst>
              <a:ext uri="{FF2B5EF4-FFF2-40B4-BE49-F238E27FC236}">
                <a16:creationId xmlns:a16="http://schemas.microsoft.com/office/drawing/2014/main" id="{5EBFB5CA-1ED6-54BD-9EB0-9C21B40691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F57F61-9873-F00D-0924-218DF5CD8DB1}"/>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651069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4C956-A0F5-43F6-ACB2-1E511DE451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DAA29B1-6CE1-6D17-9015-855458145A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0004C1-85B0-0FE6-34B0-DF26ADAC1E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223675-6A2E-5FEE-9B35-F7AD84BF3081}"/>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6" name="Footer Placeholder 5">
            <a:extLst>
              <a:ext uri="{FF2B5EF4-FFF2-40B4-BE49-F238E27FC236}">
                <a16:creationId xmlns:a16="http://schemas.microsoft.com/office/drawing/2014/main" id="{27D2FF9C-EBE0-D5B1-5187-EBD9721625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8DED7C-09AA-4E9C-4E78-FD90B6049DE0}"/>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420443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55BC8-23B5-C652-D00B-18BE9ED5BFE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F1A319E-A7F8-FA71-6BBE-7CBEDCE8C73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709A41-4C0E-70D5-BCAA-DA7CA15347BB}"/>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C465E5FB-54F6-0B82-173A-B84E8D348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F0385-D32D-04EB-8D23-D80860744088}"/>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3267425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48EC35-D79B-2CF3-7507-492D46E53F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618740-6F74-1DF1-94AF-5EB5776184B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84A77E-EA77-EBF0-98E9-390F26FDF947}"/>
              </a:ext>
            </a:extLst>
          </p:cNvPr>
          <p:cNvSpPr>
            <a:spLocks noGrp="1"/>
          </p:cNvSpPr>
          <p:nvPr>
            <p:ph type="dt" sz="half" idx="10"/>
          </p:nvPr>
        </p:nvSpPr>
        <p:spPr/>
        <p:txBody>
          <a:body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DC72AEF4-1E35-0D02-A71F-96E7FC00A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0B3B-66CB-F717-3FD4-3EE8D6766DE2}"/>
              </a:ext>
            </a:extLst>
          </p:cNvPr>
          <p:cNvSpPr>
            <a:spLocks noGrp="1"/>
          </p:cNvSpPr>
          <p:nvPr>
            <p:ph type="sldNum" sz="quarter" idx="12"/>
          </p:nvPr>
        </p:nvSpPr>
        <p:spPr/>
        <p:txBody>
          <a:bodyPr/>
          <a:lstStyle/>
          <a:p>
            <a:fld id="{ED0935F7-FE8E-4869-86BC-97E7CAF282ED}" type="slidenum">
              <a:rPr lang="en-GB" smtClean="0"/>
              <a:t>‹#›</a:t>
            </a:fld>
            <a:endParaRPr lang="en-GB"/>
          </a:p>
        </p:txBody>
      </p:sp>
    </p:spTree>
    <p:extLst>
      <p:ext uri="{BB962C8B-B14F-4D97-AF65-F5344CB8AC3E}">
        <p14:creationId xmlns:p14="http://schemas.microsoft.com/office/powerpoint/2010/main" val="1052783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167EA6-9D7D-DE60-C5D0-3A50E8D115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50533A5-CF73-E778-372B-2C00D61CB4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0CB040-5A0E-8E23-2B4F-8EFB5736E6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0F5684-C81F-4C27-93CD-F3639B126FC6}" type="datetimeFigureOut">
              <a:rPr lang="en-GB" smtClean="0"/>
              <a:t>19/04/2026</a:t>
            </a:fld>
            <a:endParaRPr lang="en-GB"/>
          </a:p>
        </p:txBody>
      </p:sp>
      <p:sp>
        <p:nvSpPr>
          <p:cNvPr id="5" name="Footer Placeholder 4">
            <a:extLst>
              <a:ext uri="{FF2B5EF4-FFF2-40B4-BE49-F238E27FC236}">
                <a16:creationId xmlns:a16="http://schemas.microsoft.com/office/drawing/2014/main" id="{A941534B-90ED-8CFD-88F3-9C3DDF01F2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ECA6B1E-F580-B9C6-7BBC-8A9E87E834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0935F7-FE8E-4869-86BC-97E7CAF282ED}" type="slidenum">
              <a:rPr lang="en-GB" smtClean="0"/>
              <a:t>‹#›</a:t>
            </a:fld>
            <a:endParaRPr lang="en-GB"/>
          </a:p>
        </p:txBody>
      </p:sp>
    </p:spTree>
    <p:extLst>
      <p:ext uri="{BB962C8B-B14F-4D97-AF65-F5344CB8AC3E}">
        <p14:creationId xmlns:p14="http://schemas.microsoft.com/office/powerpoint/2010/main" val="2751830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24137-8703-6320-80DF-221827C7FE9A}"/>
              </a:ext>
            </a:extLst>
          </p:cNvPr>
          <p:cNvSpPr>
            <a:spLocks noGrp="1"/>
          </p:cNvSpPr>
          <p:nvPr>
            <p:ph type="ctrTitle"/>
          </p:nvPr>
        </p:nvSpPr>
        <p:spPr>
          <a:xfrm>
            <a:off x="663547" y="623088"/>
            <a:ext cx="10883788" cy="2039192"/>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Module Code: LCHS4007</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Module Title: Digital Skills and Research Methods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Report Title: Workforce Shortages in UK Health and Social Care: A Critical Contemporary Issue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4A044CF-2319-DE8F-7341-ED40CF55763D}"/>
              </a:ext>
            </a:extLst>
          </p:cNvPr>
          <p:cNvSpPr>
            <a:spLocks noGrp="1"/>
          </p:cNvSpPr>
          <p:nvPr>
            <p:ph type="subTitle" idx="1"/>
          </p:nvPr>
        </p:nvSpPr>
        <p:spPr>
          <a:xfrm>
            <a:off x="1097820" y="2662280"/>
            <a:ext cx="10449515" cy="3422931"/>
          </a:xfrm>
        </p:spPr>
        <p:txBody>
          <a:bodyPr>
            <a:normAutofit fontScale="85000" lnSpcReduction="20000"/>
          </a:bodyPr>
          <a:lstStyle/>
          <a:p>
            <a:endParaRPr lang="en-GB" dirty="0"/>
          </a:p>
          <a:p>
            <a:pPr>
              <a:lnSpc>
                <a:spcPct val="150000"/>
              </a:lnSpc>
            </a:pPr>
            <a:r>
              <a:rPr lang="en-GB" sz="1300" dirty="0">
                <a:latin typeface="Arial" panose="020B0604020202020204" pitchFamily="34" charset="0"/>
                <a:cs typeface="Arial" panose="020B0604020202020204" pitchFamily="34" charset="0"/>
              </a:rPr>
              <a:t>Student Name: Serwin Berondo </a:t>
            </a:r>
          </a:p>
          <a:p>
            <a:pPr>
              <a:lnSpc>
                <a:spcPct val="150000"/>
              </a:lnSpc>
            </a:pPr>
            <a:endParaRPr lang="en-GB"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Student ID: 2530677</a:t>
            </a:r>
          </a:p>
          <a:p>
            <a:pPr>
              <a:lnSpc>
                <a:spcPct val="150000"/>
              </a:lnSpc>
            </a:pPr>
            <a:endParaRPr lang="en-GB"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Programme: Certificate of Higher Education Skills for the Workplace(Health  &amp;  Social Care) </a:t>
            </a:r>
          </a:p>
          <a:p>
            <a:pPr>
              <a:lnSpc>
                <a:spcPct val="150000"/>
              </a:lnSpc>
            </a:pPr>
            <a:endParaRPr lang="en-GB"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Lecturer: Kwame Assa – Agyei </a:t>
            </a:r>
          </a:p>
          <a:p>
            <a:pPr>
              <a:lnSpc>
                <a:spcPct val="150000"/>
              </a:lnSpc>
            </a:pPr>
            <a:endParaRPr lang="en-GB"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Submission Date : 21 April 2026</a:t>
            </a:r>
          </a:p>
          <a:p>
            <a:endParaRPr lang="en-GB" dirty="0"/>
          </a:p>
        </p:txBody>
      </p:sp>
    </p:spTree>
    <p:extLst>
      <p:ext uri="{BB962C8B-B14F-4D97-AF65-F5344CB8AC3E}">
        <p14:creationId xmlns:p14="http://schemas.microsoft.com/office/powerpoint/2010/main" val="2362781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DA3E-2140-0783-7000-B1A60CFB5C26}"/>
              </a:ext>
            </a:extLst>
          </p:cNvPr>
          <p:cNvSpPr>
            <a:spLocks noGrp="1"/>
          </p:cNvSpPr>
          <p:nvPr>
            <p:ph idx="1"/>
          </p:nvPr>
        </p:nvSpPr>
        <p:spPr>
          <a:xfrm>
            <a:off x="383721" y="383720"/>
            <a:ext cx="11103429" cy="5551715"/>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Contents</a:t>
            </a:r>
          </a:p>
          <a:p>
            <a:pPr marL="0" indent="0">
              <a:lnSpc>
                <a:spcPct val="150000"/>
              </a:lnSpc>
              <a:buNone/>
            </a:pPr>
            <a:r>
              <a:rPr lang="en-GB" sz="1100" dirty="0">
                <a:latin typeface="Arial" panose="020B0604020202020204" pitchFamily="34" charset="0"/>
                <a:cs typeface="Arial" panose="020B0604020202020204" pitchFamily="34" charset="0"/>
              </a:rPr>
              <a:t>Introduction……………………………………………………………………</a:t>
            </a:r>
          </a:p>
          <a:p>
            <a:pPr marL="0" indent="0">
              <a:lnSpc>
                <a:spcPct val="150000"/>
              </a:lnSpc>
              <a:buNone/>
            </a:pPr>
            <a:r>
              <a:rPr lang="en-GB" sz="1100" dirty="0">
                <a:latin typeface="Arial" panose="020B0604020202020204" pitchFamily="34" charset="0"/>
                <a:cs typeface="Arial" panose="020B0604020202020204" pitchFamily="34" charset="0"/>
              </a:rPr>
              <a:t>Task 1: Selection of a Research Topic………………………………….</a:t>
            </a:r>
          </a:p>
          <a:p>
            <a:pPr marL="0" indent="0">
              <a:lnSpc>
                <a:spcPct val="150000"/>
              </a:lnSpc>
              <a:buNone/>
            </a:pPr>
            <a:r>
              <a:rPr lang="en-GB" sz="1100" dirty="0">
                <a:latin typeface="Arial" panose="020B0604020202020204" pitchFamily="34" charset="0"/>
                <a:cs typeface="Arial" panose="020B0604020202020204" pitchFamily="34" charset="0"/>
              </a:rPr>
              <a:t>Task 2: Evaluating Information Sources ……………………………….</a:t>
            </a:r>
          </a:p>
          <a:p>
            <a:pPr marL="0" indent="0">
              <a:lnSpc>
                <a:spcPct val="150000"/>
              </a:lnSpc>
              <a:buNone/>
            </a:pPr>
            <a:r>
              <a:rPr lang="en-GB" sz="1100" dirty="0">
                <a:latin typeface="Arial" panose="020B0604020202020204" pitchFamily="34" charset="0"/>
                <a:cs typeface="Arial" panose="020B0604020202020204" pitchFamily="34" charset="0"/>
              </a:rPr>
              <a:t>   Source 1 : The King’s Fund (2025)…………………………………….</a:t>
            </a:r>
          </a:p>
          <a:p>
            <a:pPr marL="0" indent="0">
              <a:lnSpc>
                <a:spcPct val="150000"/>
              </a:lnSpc>
              <a:buNone/>
            </a:pPr>
            <a:r>
              <a:rPr lang="en-GB" sz="1100" dirty="0">
                <a:latin typeface="Arial" panose="020B0604020202020204" pitchFamily="34" charset="0"/>
                <a:cs typeface="Arial" panose="020B0604020202020204" pitchFamily="34" charset="0"/>
              </a:rPr>
              <a:t>   Source 2 :House of Commons Health </a:t>
            </a:r>
          </a:p>
          <a:p>
            <a:pPr marL="0" indent="0">
              <a:lnSpc>
                <a:spcPct val="150000"/>
              </a:lnSpc>
              <a:buNone/>
            </a:pPr>
            <a:r>
              <a:rPr lang="en-GB" sz="1100" dirty="0">
                <a:latin typeface="Arial" panose="020B0604020202020204" pitchFamily="34" charset="0"/>
                <a:cs typeface="Arial" panose="020B0604020202020204" pitchFamily="34" charset="0"/>
              </a:rPr>
              <a:t>                        and Social Care and Committee (2021)……………......</a:t>
            </a:r>
          </a:p>
          <a:p>
            <a:pPr marL="0" indent="0">
              <a:lnSpc>
                <a:spcPct val="150000"/>
              </a:lnSpc>
              <a:buNone/>
            </a:pPr>
            <a:r>
              <a:rPr lang="en-GB" sz="1100" dirty="0">
                <a:latin typeface="Arial" panose="020B0604020202020204" pitchFamily="34" charset="0"/>
                <a:cs typeface="Arial" panose="020B0604020202020204" pitchFamily="34" charset="0"/>
              </a:rPr>
              <a:t>   Source 3 : The King’s Fund (2023) Careers in </a:t>
            </a:r>
          </a:p>
          <a:p>
            <a:pPr marL="0" indent="0">
              <a:lnSpc>
                <a:spcPct val="150000"/>
              </a:lnSpc>
              <a:buNone/>
            </a:pPr>
            <a:r>
              <a:rPr lang="en-GB" sz="1100" dirty="0">
                <a:latin typeface="Arial" panose="020B0604020202020204" pitchFamily="34" charset="0"/>
                <a:cs typeface="Arial" panose="020B0604020202020204" pitchFamily="34" charset="0"/>
              </a:rPr>
              <a:t>                         Health and Social Care……………………………………..</a:t>
            </a:r>
          </a:p>
          <a:p>
            <a:pPr marL="0" indent="0">
              <a:lnSpc>
                <a:spcPct val="150000"/>
              </a:lnSpc>
              <a:buNone/>
            </a:pPr>
            <a:r>
              <a:rPr lang="en-GB" sz="1100" dirty="0">
                <a:latin typeface="Arial" panose="020B0604020202020204" pitchFamily="34" charset="0"/>
                <a:cs typeface="Arial" panose="020B0604020202020204" pitchFamily="34" charset="0"/>
              </a:rPr>
              <a:t>Task 3 : Research Methodologies ………………………………………..</a:t>
            </a:r>
          </a:p>
          <a:p>
            <a:pPr marL="0" indent="0">
              <a:lnSpc>
                <a:spcPct val="150000"/>
              </a:lnSpc>
              <a:buNone/>
            </a:pPr>
            <a:r>
              <a:rPr lang="en-GB" sz="1100" dirty="0">
                <a:latin typeface="Arial" panose="020B0604020202020204" pitchFamily="34" charset="0"/>
                <a:cs typeface="Arial" panose="020B0604020202020204" pitchFamily="34" charset="0"/>
              </a:rPr>
              <a:t>Task 4  : Data Collection……………………………………………………..</a:t>
            </a:r>
          </a:p>
          <a:p>
            <a:pPr marL="0" indent="0">
              <a:lnSpc>
                <a:spcPct val="150000"/>
              </a:lnSpc>
              <a:buNone/>
            </a:pPr>
            <a:r>
              <a:rPr lang="en-GB" sz="1100" dirty="0">
                <a:latin typeface="Arial" panose="020B0604020202020204" pitchFamily="34" charset="0"/>
                <a:cs typeface="Arial" panose="020B0604020202020204" pitchFamily="34" charset="0"/>
              </a:rPr>
              <a:t>  Staff survey analysis : NHS and Kings Fund………………............</a:t>
            </a:r>
          </a:p>
          <a:p>
            <a:pPr marL="0" indent="0">
              <a:lnSpc>
                <a:spcPct val="150000"/>
              </a:lnSpc>
              <a:buNone/>
            </a:pPr>
            <a:r>
              <a:rPr lang="en-GB" sz="1100" dirty="0">
                <a:latin typeface="Arial" panose="020B0604020202020204" pitchFamily="34" charset="0"/>
                <a:cs typeface="Arial" panose="020B0604020202020204" pitchFamily="34" charset="0"/>
              </a:rPr>
              <a:t>Conclusion……………………………………………………………………...</a:t>
            </a:r>
          </a:p>
          <a:p>
            <a:pPr marL="0" indent="0">
              <a:lnSpc>
                <a:spcPct val="150000"/>
              </a:lnSpc>
              <a:buNone/>
            </a:pPr>
            <a:r>
              <a:rPr lang="en-GB" sz="1100" dirty="0">
                <a:latin typeface="Arial" panose="020B0604020202020204" pitchFamily="34" charset="0"/>
                <a:cs typeface="Arial" panose="020B0604020202020204" pitchFamily="34" charset="0"/>
              </a:rPr>
              <a:t>Reference list……………………………………………………………………</a:t>
            </a:r>
          </a:p>
          <a:p>
            <a:pPr marL="0" indent="0">
              <a:buNone/>
            </a:pPr>
            <a:endParaRPr lang="en-GB" sz="2000" dirty="0"/>
          </a:p>
        </p:txBody>
      </p:sp>
    </p:spTree>
    <p:extLst>
      <p:ext uri="{BB962C8B-B14F-4D97-AF65-F5344CB8AC3E}">
        <p14:creationId xmlns:p14="http://schemas.microsoft.com/office/powerpoint/2010/main" val="99353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11E85C-0756-C774-2AA0-B8AA2D611049}"/>
              </a:ext>
            </a:extLst>
          </p:cNvPr>
          <p:cNvSpPr>
            <a:spLocks noGrp="1"/>
          </p:cNvSpPr>
          <p:nvPr>
            <p:ph idx="1"/>
          </p:nvPr>
        </p:nvSpPr>
        <p:spPr>
          <a:xfrm>
            <a:off x="481693" y="285750"/>
            <a:ext cx="11405507" cy="5845629"/>
          </a:xfrm>
        </p:spPr>
        <p:txBody>
          <a:bodyPr>
            <a:noAutofit/>
          </a:bodyPr>
          <a:lstStyle/>
          <a:p>
            <a:pPr marL="0" indent="0">
              <a:lnSpc>
                <a:spcPct val="150000"/>
              </a:lnSpc>
              <a:buNone/>
            </a:pPr>
            <a:r>
              <a:rPr lang="en-GB" sz="1100" b="1" dirty="0">
                <a:latin typeface="Arial" panose="020B0604020202020204" pitchFamily="34" charset="0"/>
                <a:cs typeface="Arial" panose="020B0604020202020204" pitchFamily="34" charset="0"/>
              </a:rPr>
              <a:t>Introduction </a:t>
            </a:r>
          </a:p>
          <a:p>
            <a:pPr marL="0" indent="0">
              <a:lnSpc>
                <a:spcPct val="150000"/>
              </a:lnSpc>
              <a:buNone/>
            </a:pPr>
            <a:r>
              <a:rPr lang="en-GB" sz="1100" dirty="0">
                <a:latin typeface="Arial" panose="020B0604020202020204" pitchFamily="34" charset="0"/>
                <a:cs typeface="Arial" panose="020B0604020202020204" pitchFamily="34" charset="0"/>
              </a:rPr>
              <a:t>The UK health and social care sector is under a lot of pressure at the moment, and one of the main problems is the shortage of staff. Over time, demand for services has increased, mainly because people are living longer and often have more complex health needs. However, there are not enough workers to meet this demand. Issues such as stress, burnout, poor working conditions, and difficulties in recruiting new staff have made the situation worse in recent years. This report will explore the reasons behind workforce shortages, why they matter, and how research can help to better understand and address the problem.</a:t>
            </a:r>
          </a:p>
          <a:p>
            <a:pPr marL="0" indent="0">
              <a:lnSpc>
                <a:spcPct val="150000"/>
              </a:lnSpc>
              <a:buNone/>
            </a:pPr>
            <a:r>
              <a:rPr lang="en-GB" sz="1100" b="1" dirty="0">
                <a:latin typeface="Arial" panose="020B0604020202020204" pitchFamily="34" charset="0"/>
                <a:cs typeface="Arial" panose="020B0604020202020204" pitchFamily="34" charset="0"/>
              </a:rPr>
              <a:t>Task 1 – Selection of a research topic </a:t>
            </a:r>
          </a:p>
          <a:p>
            <a:pPr marL="0" indent="0">
              <a:lnSpc>
                <a:spcPct val="150000"/>
              </a:lnSpc>
              <a:buNone/>
            </a:pPr>
            <a:r>
              <a:rPr lang="en-GB" sz="1100" dirty="0">
                <a:latin typeface="Arial" panose="020B0604020202020204" pitchFamily="34" charset="0"/>
                <a:cs typeface="Arial" panose="020B0604020202020204" pitchFamily="34" charset="0"/>
              </a:rPr>
              <a:t>One current issue in health and social care is staff burnout within the NHS and social care services. Burnout is a condition where workers experience physical, emotional, and mental exhaustion due to prolonged stress, heavy workloads, and lack of adequate support. It has become increasingly common in recent years, particularly following rising demand for services, long-term staffing shortages, and growing pressure on healthcare systems to deliver safe and effective care with limited resources (World Health Organization, 2019). This issue affects multiple groups within the sector. Health and social care professionals such as nurses, doctors, and care assistants are most directly impacted, as they often work long shifts, deal with emotionally demanding situations, and have limited recovery time between duties. For example, a nurse working on a busy hospital ward may be responsible for a high number of patients, increasing stress levels and reducing time for proper breaks. Service users are also affected because exhausted staff are more likely to make mistakes, experience delays in providing care, or struggle to offer consistent emotional support. In addition, care organisations face challenges such as high staff turnover, increased sickness absence, and difficulties recruiting and retaining skilled workers, which further worsens existing shortages (NHS England, 2023). Burnout is a serious concern because it directly impacts patient safety, staff wellbeing, and the overall effectiveness of health and social care services. When staff are under  constant pressure, the quality of care can decline, waiting times may increase, and organisations may face higher costs due to ongoing recruitment and training needs. If not addressed, burnout can create a cycle where staffing shortages lead to increased pressure, which in turn leads to even higher levels of burnout. This topic is important because it highlights the relationship between working conditions and the quality of care provided. I chose this issue because it is widely discussed in the media and has real consequences for both staff and patients. It is also relevant to my studies in health and social care, particularly in understanding care values, workforce challenges, and service delivery. In the future, if working in a care setting, understanding burnout will be important in promoting both personal wellbeing and high standards of care.</a:t>
            </a:r>
          </a:p>
        </p:txBody>
      </p:sp>
    </p:spTree>
    <p:extLst>
      <p:ext uri="{BB962C8B-B14F-4D97-AF65-F5344CB8AC3E}">
        <p14:creationId xmlns:p14="http://schemas.microsoft.com/office/powerpoint/2010/main" val="819948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423BDC-C49E-5ABD-69CB-A470C0E1A8A2}"/>
              </a:ext>
            </a:extLst>
          </p:cNvPr>
          <p:cNvSpPr>
            <a:spLocks noGrp="1"/>
          </p:cNvSpPr>
          <p:nvPr>
            <p:ph idx="1"/>
          </p:nvPr>
        </p:nvSpPr>
        <p:spPr>
          <a:xfrm>
            <a:off x="817789" y="677636"/>
            <a:ext cx="10556422" cy="4906735"/>
          </a:xfrm>
        </p:spPr>
        <p:txBody>
          <a:bodyPr>
            <a:normAutofit fontScale="47500" lnSpcReduction="20000"/>
          </a:bodyPr>
          <a:lstStyle/>
          <a:p>
            <a:pPr marL="0" indent="0">
              <a:buNone/>
            </a:pPr>
            <a:endParaRPr lang="en-GB" sz="1100" b="1" dirty="0">
              <a:latin typeface="Arial" panose="020B0604020202020204" pitchFamily="34" charset="0"/>
              <a:cs typeface="Arial" panose="020B0604020202020204" pitchFamily="34" charset="0"/>
            </a:endParaRPr>
          </a:p>
          <a:p>
            <a:pPr marL="0" indent="0">
              <a:lnSpc>
                <a:spcPct val="170000"/>
              </a:lnSpc>
              <a:buNone/>
            </a:pPr>
            <a:r>
              <a:rPr lang="en-GB" sz="2300" b="1" dirty="0">
                <a:latin typeface="Arial" panose="020B0604020202020204" pitchFamily="34" charset="0"/>
                <a:cs typeface="Arial" panose="020B0604020202020204" pitchFamily="34" charset="0"/>
              </a:rPr>
              <a:t>Task 2 -  Evaluating information sources </a:t>
            </a:r>
          </a:p>
          <a:p>
            <a:pPr marL="0" indent="0">
              <a:lnSpc>
                <a:spcPct val="170000"/>
              </a:lnSpc>
              <a:buNone/>
            </a:pPr>
            <a:r>
              <a:rPr lang="en-GB" sz="2300" b="1" dirty="0">
                <a:latin typeface="Arial" panose="020B0604020202020204" pitchFamily="34" charset="0"/>
                <a:cs typeface="Arial" panose="020B0604020202020204" pitchFamily="34" charset="0"/>
              </a:rPr>
              <a:t>Source 1: The King’s Fund (2025) – NHS Staff Survey Analysis</a:t>
            </a:r>
            <a:endParaRPr lang="en-GB" sz="2300" dirty="0">
              <a:latin typeface="Arial" panose="020B0604020202020204" pitchFamily="34" charset="0"/>
              <a:cs typeface="Arial" panose="020B0604020202020204" pitchFamily="34" charset="0"/>
            </a:endParaRPr>
          </a:p>
          <a:p>
            <a:pPr marL="0" indent="0">
              <a:lnSpc>
                <a:spcPct val="170000"/>
              </a:lnSpc>
              <a:buNone/>
            </a:pPr>
            <a:r>
              <a:rPr lang="en-GB" sz="2300" dirty="0">
                <a:latin typeface="Arial" panose="020B0604020202020204" pitchFamily="34" charset="0"/>
                <a:cs typeface="Arial" panose="020B0604020202020204" pitchFamily="34" charset="0"/>
              </a:rPr>
              <a:t>The King’s Fund (2025) highlights that many NHS staff are under a lot of pressure because of heavy workloads, staff shortages, and emotional stress. The report is based on the NHS Staff Survey, which includes responses from a large  number of healthcare workers across different roles and regions. It shows that many staff feel exhausted, stressed, and unable to balance work with their personal lives. This source is useful because The King’s Fund is a well-known and organisation in UK health and social care. It regularly studies NHS issues and uses large-scale data, which makes the information reliable. It supports the topic by showing that burnout is common and linked to staff shortages and increasing demand on services. However, a weakness is that it is based on staff opinions, which can be personal and may not always give a fully objective view of the situation.</a:t>
            </a:r>
          </a:p>
          <a:p>
            <a:pPr marL="0" indent="0">
              <a:lnSpc>
                <a:spcPct val="170000"/>
              </a:lnSpc>
              <a:buNone/>
            </a:pPr>
            <a:r>
              <a:rPr lang="en-GB" sz="2300" b="1" dirty="0">
                <a:latin typeface="Arial" panose="020B0604020202020204" pitchFamily="34" charset="0"/>
                <a:cs typeface="Arial" panose="020B0604020202020204" pitchFamily="34" charset="0"/>
              </a:rPr>
              <a:t> Source 2: House of Commons Health and Social Care Committee (2021)</a:t>
            </a:r>
            <a:endParaRPr lang="en-GB" sz="2300" dirty="0">
              <a:latin typeface="Arial" panose="020B0604020202020204" pitchFamily="34" charset="0"/>
              <a:cs typeface="Arial" panose="020B0604020202020204" pitchFamily="34" charset="0"/>
            </a:endParaRPr>
          </a:p>
          <a:p>
            <a:pPr marL="0" indent="0">
              <a:lnSpc>
                <a:spcPct val="170000"/>
              </a:lnSpc>
              <a:buNone/>
            </a:pPr>
            <a:r>
              <a:rPr lang="en-GB" sz="2300" dirty="0">
                <a:latin typeface="Arial" panose="020B0604020202020204" pitchFamily="34" charset="0"/>
                <a:cs typeface="Arial" panose="020B0604020202020204" pitchFamily="34" charset="0"/>
              </a:rPr>
              <a:t>This report explains that burnout is a serious issue affecting both NHS and social care staff. It says that long working hours, high workloads, and lack of rest are major causes of stress and exhaustion. It also points out that staff shortages make the problem worse because fewer workers are left to deal with more patients and responsibilities. This is a reliable source because it comes from the UK Parliament and is based on evidence from experts and official hearings. It supports the topic by showing that burnout affects not just staff wellbeing but also patient care and safety. One limitation is that it was published in 2021, so it may not fully reflect current conditions, especially after changes in the NHS following the pandemic.</a:t>
            </a:r>
          </a:p>
          <a:p>
            <a:pPr marL="0" indent="0">
              <a:buNone/>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073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1424AA-60E6-AEDC-2745-0AD68BFCFB42}"/>
              </a:ext>
            </a:extLst>
          </p:cNvPr>
          <p:cNvSpPr>
            <a:spLocks noGrp="1"/>
          </p:cNvSpPr>
          <p:nvPr>
            <p:ph idx="1"/>
          </p:nvPr>
        </p:nvSpPr>
        <p:spPr>
          <a:xfrm>
            <a:off x="457201" y="375558"/>
            <a:ext cx="11258550" cy="5641522"/>
          </a:xfrm>
        </p:spPr>
        <p:txBody>
          <a:bodyPr>
            <a:normAutofit fontScale="25000" lnSpcReduction="20000"/>
          </a:bodyPr>
          <a:lstStyle/>
          <a:p>
            <a:pPr marL="0" indent="0">
              <a:lnSpc>
                <a:spcPct val="170000"/>
              </a:lnSpc>
              <a:buNone/>
            </a:pPr>
            <a:r>
              <a:rPr lang="en-GB" sz="4400" b="1" dirty="0">
                <a:latin typeface="Arial" panose="020B0604020202020204" pitchFamily="34" charset="0"/>
                <a:cs typeface="Arial" panose="020B0604020202020204" pitchFamily="34" charset="0"/>
              </a:rPr>
              <a:t>Source 3: The King’s Fund (2023) – Careers in Health and Social Care</a:t>
            </a:r>
            <a:endParaRPr lang="en-GB" sz="4400" dirty="0">
              <a:latin typeface="Arial" panose="020B0604020202020204" pitchFamily="34" charset="0"/>
              <a:cs typeface="Arial" panose="020B0604020202020204" pitchFamily="34" charset="0"/>
            </a:endParaRPr>
          </a:p>
          <a:p>
            <a:pPr marL="0" indent="0">
              <a:lnSpc>
                <a:spcPct val="170000"/>
              </a:lnSpc>
              <a:buNone/>
            </a:pPr>
            <a:r>
              <a:rPr lang="en-GB" sz="4400" dirty="0">
                <a:latin typeface="Arial" panose="020B0604020202020204" pitchFamily="34" charset="0"/>
                <a:cs typeface="Arial" panose="020B0604020202020204" pitchFamily="34" charset="0"/>
              </a:rPr>
              <a:t>This report looks at why it is becoming harder to recruit and keep staff in health and social care. It explains that poor working conditions, low morale, and burnout are key reasons why people leave their jobs. It also suggests that improving working environments and staff support is important for reducing turnover. This source is useful because it gives a wider explanation of the issue and links burnout to long-term staffing problems. It helps show why the issue keeps happening and how it affects recruitment and retention. However, it focuses more on general discussion and policy ideas rather than detailed figures or up-to-date statistics.</a:t>
            </a:r>
          </a:p>
          <a:p>
            <a:pPr marL="0" indent="0">
              <a:lnSpc>
                <a:spcPct val="170000"/>
              </a:lnSpc>
              <a:buNone/>
            </a:pPr>
            <a:endParaRPr lang="en-GB" sz="4400" b="1" dirty="0">
              <a:latin typeface="Arial" panose="020B0604020202020204" pitchFamily="34" charset="0"/>
              <a:cs typeface="Arial" panose="020B0604020202020204" pitchFamily="34" charset="0"/>
            </a:endParaRPr>
          </a:p>
          <a:p>
            <a:pPr marL="0" indent="0">
              <a:lnSpc>
                <a:spcPct val="170000"/>
              </a:lnSpc>
              <a:buNone/>
            </a:pPr>
            <a:r>
              <a:rPr lang="en-GB" sz="4400" b="1" dirty="0">
                <a:latin typeface="Arial" panose="020B0604020202020204" pitchFamily="34" charset="0"/>
                <a:cs typeface="Arial" panose="020B0604020202020204" pitchFamily="34" charset="0"/>
              </a:rPr>
              <a:t>Task 3 - Research Methodologies </a:t>
            </a:r>
          </a:p>
          <a:p>
            <a:pPr marL="0" indent="0">
              <a:lnSpc>
                <a:spcPct val="170000"/>
              </a:lnSpc>
              <a:buNone/>
            </a:pPr>
            <a:r>
              <a:rPr lang="en-GB" sz="4400" dirty="0">
                <a:latin typeface="Arial" panose="020B0604020202020204" pitchFamily="34" charset="0"/>
                <a:cs typeface="Arial" panose="020B0604020202020204" pitchFamily="34" charset="0"/>
              </a:rPr>
              <a:t>This report has focused on staff burnout within the UK health and social care sector. The evidence suggests that burnout is closely linked to heavy workloads, ongoing staff shortages, emotional strain, and increasing pressure within care settings. It affects wide range of professionals, including nurses, doctors, and care assistants. However, its impact extends beyond staff, as it can also affect service users through longer waiting times, reduced continuity of care, and a potential decline in service quality. This makes it an important issue for both workforce wellbeing and the overall effectiveness of health and social care services (House of Commons Health and Social Care Committee, 2021). Research into this issue is essential because it helps to identify the causes of burnout and evaluate possible solutions. Without structured research, organisations may struggle to understand the full scale of the problem or implement effective improvements. Evidence-based research supports decision-making and helps policymakers develop strategies that improve working conditions and staff retention (The King’s Fund, 2025). Quantitative research involves collecting numerical data that can be measured and analysed. In relation to burnout, this could include staff absence rates, vacancy levels, turnover statistics, or results from large-scale surveys measuring stress and workload levels. This type of data helps to show the size and seriousness of the issue across the sector.</a:t>
            </a:r>
          </a:p>
          <a:p>
            <a:pPr marL="0" indent="0">
              <a:lnSpc>
                <a:spcPct val="170000"/>
              </a:lnSpc>
              <a:buNone/>
            </a:pPr>
            <a:r>
              <a:rPr lang="en-GB" sz="4400" dirty="0">
                <a:latin typeface="Arial" panose="020B0604020202020204" pitchFamily="34" charset="0"/>
                <a:cs typeface="Arial" panose="020B0604020202020204" pitchFamily="34" charset="0"/>
              </a:rPr>
              <a:t>Qualitative research, on the other hand, focuses on people’s experiences and opinions. This could involve interviews or focus groups with healthcare workers discussing how burnout affects their mental health, job satisfaction, and personal lives. This type of research provides deeper insight into the emotional and human side of the issue.</a:t>
            </a:r>
          </a:p>
          <a:p>
            <a:pPr marL="0" indent="0">
              <a:lnSpc>
                <a:spcPct val="170000"/>
              </a:lnSpc>
              <a:buNone/>
            </a:pPr>
            <a:r>
              <a:rPr lang="en-GB" sz="4400" dirty="0">
                <a:latin typeface="Arial" panose="020B0604020202020204" pitchFamily="34" charset="0"/>
                <a:cs typeface="Arial" panose="020B0604020202020204" pitchFamily="34" charset="0"/>
              </a:rPr>
              <a:t>A mixed-methods approach would be the most appropriate for this topic. This is because burnout is a complex issue that cannot be fully understood through numbers or personal experiences alone. Quantitative data shows the scale of the problem, while qualitative data explains why it is happening and how it affects individuals. Using both methods together provides a more balanced and accurate understanding, which can help develop more effective support strategies for staff in the health and social care sector (NHS England, 2023).</a:t>
            </a:r>
          </a:p>
          <a:p>
            <a:pPr marL="0" indent="0">
              <a:lnSpc>
                <a:spcPct val="170000"/>
              </a:lnSpc>
              <a:buNone/>
            </a:pPr>
            <a:endParaRPr lang="en-GB" sz="4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354930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A96E04-D3CC-58A9-DDC0-AE612DC6AB0F}"/>
              </a:ext>
            </a:extLst>
          </p:cNvPr>
          <p:cNvSpPr>
            <a:spLocks noGrp="1"/>
          </p:cNvSpPr>
          <p:nvPr>
            <p:ph idx="1"/>
          </p:nvPr>
        </p:nvSpPr>
        <p:spPr>
          <a:xfrm>
            <a:off x="429985" y="674461"/>
            <a:ext cx="11383735" cy="5465082"/>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Task 4  – Data Collection</a:t>
            </a:r>
          </a:p>
          <a:p>
            <a:pPr marL="0" indent="0">
              <a:lnSpc>
                <a:spcPct val="150000"/>
              </a:lnSpc>
              <a:buNone/>
            </a:pPr>
            <a:r>
              <a:rPr lang="en-GB" sz="1100" dirty="0">
                <a:latin typeface="Arial" panose="020B0604020202020204" pitchFamily="34" charset="0"/>
                <a:cs typeface="Arial" panose="020B0604020202020204" pitchFamily="34" charset="0"/>
              </a:rPr>
              <a:t> In research, data collection is usually divided into two main types: primary and secondary data. Primary data is information collected directly by the researcher for a specific purpose. This can include questionnaires, interviews, surveys, or observations carried out with individuals involved in the topic being studied. It is considered original data because it is gathered first-hand. Secondary data, on the other hand, is information that has already been collected and published by other researchers or organisations. This includes sources such as NHS statistics, government reports, academic journals, and research from organisations like The King’s Fund.</a:t>
            </a:r>
          </a:p>
          <a:p>
            <a:pPr marL="0" indent="0">
              <a:lnSpc>
                <a:spcPct val="150000"/>
              </a:lnSpc>
              <a:buNone/>
            </a:pPr>
            <a:r>
              <a:rPr lang="en-GB" sz="1100" dirty="0">
                <a:latin typeface="Arial" panose="020B0604020202020204" pitchFamily="34" charset="0"/>
                <a:cs typeface="Arial" panose="020B0604020202020204" pitchFamily="34" charset="0"/>
              </a:rPr>
              <a:t>For research into staff burnout in the UK health and social care sector, secondary data is the most appropriate method. This is because there is already a large amount of reliable and relevant information available from trusted organisations. For example, NHS workforce reports and studies from The King’s Fund provide detailed evidence about stress levels, staffing shortages, and working conditions. Using secondary data allows researchers to build on existing knowledge without needing to collect all data from scratch (The King’s Fund, 2025).</a:t>
            </a:r>
          </a:p>
          <a:p>
            <a:pPr marL="0" indent="0">
              <a:lnSpc>
                <a:spcPct val="150000"/>
              </a:lnSpc>
              <a:buNone/>
            </a:pPr>
            <a:r>
              <a:rPr lang="en-GB" sz="1100" dirty="0">
                <a:latin typeface="Arial" panose="020B0604020202020204" pitchFamily="34" charset="0"/>
                <a:cs typeface="Arial" panose="020B0604020202020204" pitchFamily="34" charset="0"/>
              </a:rPr>
              <a:t>In this topic, secondary quantitative data would be particularly useful. This could include figures such as staff absence rates, vacancy levels, turnover statistics, and results from national staff surveys. These types of data help show how widespread burnout is and identify trends over time. Secondary qualitative data, such as case studies or written reports from healthcare workers, can also provide insight into personal experiences and the emotional impact of burnout (NHS England, 2023).</a:t>
            </a:r>
          </a:p>
          <a:p>
            <a:pPr marL="0" indent="0">
              <a:lnSpc>
                <a:spcPct val="150000"/>
              </a:lnSpc>
              <a:buNone/>
            </a:pPr>
            <a:r>
              <a:rPr lang="en-GB" sz="1100" dirty="0">
                <a:latin typeface="Arial" panose="020B0604020202020204" pitchFamily="34" charset="0"/>
                <a:cs typeface="Arial" panose="020B0604020202020204" pitchFamily="34" charset="0"/>
              </a:rPr>
              <a:t>One advantage of secondary data is that it is cost-effective and time-efficient, as the information is already available. It also allows access to large-scale studies that would be difficult to carry out independently. However, there are limitations. Some data may be outdated or not fully aligned with the specific focus of the research question. In addition, the researcher has no control over how the original data was collected, which may affect reliability or relevance.</a:t>
            </a:r>
          </a:p>
          <a:p>
            <a:pPr marL="0" indent="0">
              <a:lnSpc>
                <a:spcPct val="150000"/>
              </a:lnSpc>
              <a:buNone/>
            </a:pPr>
            <a:r>
              <a:rPr lang="en-GB" sz="1100" dirty="0">
                <a:latin typeface="Arial" panose="020B0604020202020204" pitchFamily="34" charset="0"/>
                <a:cs typeface="Arial" panose="020B0604020202020204" pitchFamily="34" charset="0"/>
              </a:rPr>
              <a:t>Overall, secondary data provides a strong foundation for understanding staff burnout and is highly suitable for research in this area.</a:t>
            </a:r>
          </a:p>
          <a:p>
            <a:pPr marL="0" indent="0">
              <a:lnSpc>
                <a:spcPct val="150000"/>
              </a:lnSpc>
              <a:buNone/>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750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BD33D5-08A5-7345-6D67-1EE56656B1AA}"/>
              </a:ext>
            </a:extLst>
          </p:cNvPr>
          <p:cNvSpPr>
            <a:spLocks noGrp="1"/>
          </p:cNvSpPr>
          <p:nvPr>
            <p:ph idx="1"/>
          </p:nvPr>
        </p:nvSpPr>
        <p:spPr>
          <a:xfrm>
            <a:off x="302079" y="538843"/>
            <a:ext cx="11051721" cy="5638120"/>
          </a:xfrm>
        </p:spPr>
        <p:txBody>
          <a:bodyPr>
            <a:normAutofit/>
          </a:bodyPr>
          <a:lstStyle/>
          <a:p>
            <a:pPr marL="0" indent="0">
              <a:lnSpc>
                <a:spcPct val="150000"/>
              </a:lnSpc>
              <a:buNone/>
            </a:pPr>
            <a:r>
              <a:rPr lang="en-GB" sz="1100" b="1" dirty="0">
                <a:latin typeface="Arial" panose="020B0604020202020204" pitchFamily="34" charset="0"/>
                <a:cs typeface="Arial" panose="020B0604020202020204" pitchFamily="34" charset="0"/>
              </a:rPr>
              <a:t>Conclusion </a:t>
            </a:r>
          </a:p>
          <a:p>
            <a:pPr marL="0" indent="0">
              <a:lnSpc>
                <a:spcPct val="150000"/>
              </a:lnSpc>
              <a:buNone/>
            </a:pPr>
            <a:r>
              <a:rPr lang="en-GB" sz="1100" dirty="0">
                <a:latin typeface="Arial" panose="020B0604020202020204" pitchFamily="34" charset="0"/>
                <a:cs typeface="Arial" panose="020B0604020202020204" pitchFamily="34" charset="0"/>
              </a:rPr>
              <a:t>This report has examined staff burnout within the UK health and social care sector. The findings show that the main causes include staff shortages, high workloads, and increasing pressure in the workplace. Burnout affects a wide range of professionals such as nurses and care workers, and it also has a direct impact on service users through delays in care and reduced service quality. This issue is important because it influences both staff wellbeing and the overall performance of health and social care services. If it is not addressed, it may worsen existing workforce challenges and place further strain on the system (House of Commons Health and Social Care Committee, 2021).</a:t>
            </a:r>
          </a:p>
          <a:p>
            <a:pPr marL="0" indent="0">
              <a:lnSpc>
                <a:spcPct val="150000"/>
              </a:lnSpc>
              <a:buNone/>
            </a:pPr>
            <a:r>
              <a:rPr lang="en-GB" sz="1100" b="1" dirty="0">
                <a:latin typeface="Arial" panose="020B0604020202020204" pitchFamily="34" charset="0"/>
                <a:cs typeface="Arial" panose="020B0604020202020204" pitchFamily="34" charset="0"/>
              </a:rPr>
              <a:t>Reference List</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House of Commons Health and Social Care Committee (2021) </a:t>
            </a:r>
            <a:r>
              <a:rPr lang="en-GB" sz="1100" i="1" dirty="0">
                <a:latin typeface="Arial" panose="020B0604020202020204" pitchFamily="34" charset="0"/>
                <a:cs typeface="Arial" panose="020B0604020202020204" pitchFamily="34" charset="0"/>
              </a:rPr>
              <a:t>Workforce burnout and resilience in the NHS and social care</a:t>
            </a:r>
            <a:r>
              <a:rPr lang="en-GB" sz="1100" dirty="0">
                <a:latin typeface="Arial" panose="020B0604020202020204" pitchFamily="34" charset="0"/>
                <a:cs typeface="Arial" panose="020B0604020202020204" pitchFamily="34" charset="0"/>
              </a:rPr>
              <a:t>. London: UK Parliament.</a:t>
            </a:r>
          </a:p>
          <a:p>
            <a:pPr>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NHS workforce and wellbeing report</a:t>
            </a:r>
            <a:r>
              <a:rPr lang="en-GB" sz="1100" dirty="0">
                <a:latin typeface="Arial" panose="020B0604020202020204" pitchFamily="34" charset="0"/>
                <a:cs typeface="Arial" panose="020B0604020202020204" pitchFamily="34" charset="0"/>
              </a:rPr>
              <a:t>. London: NHS England.</a:t>
            </a:r>
          </a:p>
          <a:p>
            <a:pPr>
              <a:lnSpc>
                <a:spcPct val="150000"/>
              </a:lnSpc>
            </a:pPr>
            <a:r>
              <a:rPr lang="en-GB" sz="1100" dirty="0">
                <a:latin typeface="Arial" panose="020B0604020202020204" pitchFamily="34" charset="0"/>
                <a:cs typeface="Arial" panose="020B0604020202020204" pitchFamily="34" charset="0"/>
              </a:rPr>
              <a:t>The King’s Fund (2025) </a:t>
            </a:r>
            <a:r>
              <a:rPr lang="en-GB" sz="1100" i="1" dirty="0">
                <a:latin typeface="Arial" panose="020B0604020202020204" pitchFamily="34" charset="0"/>
                <a:cs typeface="Arial" panose="020B0604020202020204" pitchFamily="34" charset="0"/>
              </a:rPr>
              <a:t>NHS Staff Survey analysis: workforce pressures and wellbeing</a:t>
            </a:r>
            <a:r>
              <a:rPr lang="en-GB" sz="1100" dirty="0">
                <a:latin typeface="Arial" panose="020B0604020202020204" pitchFamily="34" charset="0"/>
                <a:cs typeface="Arial" panose="020B0604020202020204" pitchFamily="34" charset="0"/>
              </a:rPr>
              <a:t>. London: The King’s Fund.</a:t>
            </a:r>
          </a:p>
          <a:p>
            <a:pPr>
              <a:lnSpc>
                <a:spcPct val="150000"/>
              </a:lnSpc>
            </a:pPr>
            <a:r>
              <a:rPr lang="en-GB" sz="1100" dirty="0">
                <a:latin typeface="Arial" panose="020B0604020202020204" pitchFamily="34" charset="0"/>
                <a:cs typeface="Arial" panose="020B0604020202020204" pitchFamily="34" charset="0"/>
              </a:rPr>
              <a:t>World Health Organization (2019) </a:t>
            </a:r>
            <a:r>
              <a:rPr lang="en-GB" sz="1100" i="1" dirty="0">
                <a:latin typeface="Arial" panose="020B0604020202020204" pitchFamily="34" charset="0"/>
                <a:cs typeface="Arial" panose="020B0604020202020204" pitchFamily="34" charset="0"/>
              </a:rPr>
              <a:t>Burn-out an “occupational phenomenon”</a:t>
            </a:r>
            <a:r>
              <a:rPr lang="en-GB" sz="1100" dirty="0">
                <a:latin typeface="Arial" panose="020B0604020202020204" pitchFamily="34" charset="0"/>
                <a:cs typeface="Arial" panose="020B0604020202020204" pitchFamily="34" charset="0"/>
              </a:rPr>
              <a:t>. Geneva: WHO.</a:t>
            </a:r>
          </a:p>
          <a:p>
            <a:pPr>
              <a:lnSpc>
                <a:spcPct val="150000"/>
              </a:lnSpc>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3012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114</TotalTime>
  <Words>2166</Words>
  <Application>Microsoft Office PowerPoint</Application>
  <PresentationFormat>Widescreen</PresentationFormat>
  <Paragraphs>56</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Module Code: LCHS4007  Module Title: Digital Skills and Research Methods  Report Title: Workforce Shortages in UK Health and Social Care: A Critical Contemporary Issue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Serwin Sibug Berondo (2530677)</dc:creator>
  <cp:lastModifiedBy>Serwin Sibug Berondo (2530677)</cp:lastModifiedBy>
  <cp:revision>2</cp:revision>
  <dcterms:created xsi:type="dcterms:W3CDTF">2026-04-19T21:45:20Z</dcterms:created>
  <dcterms:modified xsi:type="dcterms:W3CDTF">2026-04-19T23:40:14Z</dcterms:modified>
</cp:coreProperties>
</file>