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55" r:id="rId1"/>
    <p:sldMasterId id="2147483648" r:id="rId2"/>
  </p:sldMasterIdLst>
  <p:notesMasterIdLst>
    <p:notesMasterId r:id="rId16"/>
  </p:notesMasterIdLst>
  <p:sldIdLst>
    <p:sldId id="270" r:id="rId3"/>
    <p:sldId id="285" r:id="rId4"/>
    <p:sldId id="271" r:id="rId5"/>
    <p:sldId id="272" r:id="rId6"/>
    <p:sldId id="273" r:id="rId7"/>
    <p:sldId id="274" r:id="rId8"/>
    <p:sldId id="275" r:id="rId9"/>
    <p:sldId id="276" r:id="rId10"/>
    <p:sldId id="286" r:id="rId11"/>
    <p:sldId id="287" r:id="rId12"/>
    <p:sldId id="278" r:id="rId13"/>
    <p:sldId id="283" r:id="rId14"/>
    <p:sldId id="28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972"/>
    <p:restoredTop sz="95033" autoAdjust="0"/>
  </p:normalViewPr>
  <p:slideViewPr>
    <p:cSldViewPr snapToGrid="0">
      <p:cViewPr varScale="1">
        <p:scale>
          <a:sx n="82" d="100"/>
          <a:sy n="82" d="100"/>
        </p:scale>
        <p:origin x="7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Good morning. I will use Lev Vygotsky’s sociocultural theory to think about Shona’s development and how the nursery can support her. Shona is three and has recently started nursery. She becomes anxious when her carers leave, uses few spoken words and finds group play difficult. I will explain the theory, apply it to her situation, suggest practical strategies and then consider both strengths and limitations. Vygotsky’s theory helps us think about learning through relationships, language and culture, but it does not explain every aspect of Shona’s distress.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Suggested timing: 45 seconds. This presentation uses the case details already in the deck: Shona is settling into nursery, becomes upset at separation, uses few spoken words and finds group play difficult. Her exact age, developmental history and home-language context have not been supplied, so no diagnosis or additional case facts are assumed. I use one theory throughout: Vygotsky’s sociocultural theory. I will explain its key ideas, apply them to Shona, propose nursery support, consider nature and nurture, and critically judge strengths and limitations. The checklist names Isaac and Jenny elsewhere; I have treated these as inconsistencies and kept Shona as the subject.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Vygotsky argued that children’s thinking develops through social interaction and the culture around them. Children learn through shared activities with adults and peers. Culture provides tools, such as language, pictures, stories, routines and ways of solving everyday problems. Vygotsky described development as moving from shared activity between people towards a skill the child can use independently. For example, an adult may first model the words and actions in a game, then the child begins to use them without help. Rogoff develops this idea by describing learning as participation in everyday cultural activities (Rogoff, 1990). This is relevant in nursery because children learn through play and relationships, not only through direct instruction.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The zone of proximal development, or ZPD, is the gap between what a child can manage alone and what they can manage with suitable help. This helps staff choose a next step that is achievable, rather than too easy or overwhelming. Vygotsky wrote about guided learning in the ZPD. The term scaffolding was introduced later by Wood, Bruner and Ross in their study of tutoring and problem solving (Wood, Bruner and Ross, 1976). In nursery, this can mean an adult showing one step, offering a few words or a gesture, and then waiting. As Shona becomes more able, the adult reduces the help. We should follow her response and adjust the support.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This theory gives a strong place to nurture: social interaction, culture, language and the learning opportunities around a child. Vygotsky also </a:t>
            </a:r>
            <a:r>
              <a:rPr dirty="0" err="1"/>
              <a:t>recognised</a:t>
            </a:r>
            <a:r>
              <a:rPr dirty="0"/>
              <a:t> basic biological processes, but he gave more attention to how social and cultural experience shapes higher mental skills (Vygotsky, 1978). Shona’s age and individual temperament may affect how she responds to change. Hearing, health or language development may also be relevant, and these should be explored respectfully if concerns continue. Her nursery experiences, relationships, home language and routines matter too. We should ask her family what language she understands best and how they support communication. That helps the setting build on Shona’s experience instead of assuming every child learns in the same way.</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Suggested timing: 70 seconds. The key strength is actionable individualisation: staff can observe what Shona manages independently and what becomes possible with support. This avoids treating limited speech in one setting as a fixed limit on learning. Rogoff (1990) also encourages attention to culturally familiar participation rather than imposing one norm. However, usefulness is not proof of effectiveness for this child. Wood, Bruner and Ross (1976) studied tutoring during problem-solving, not treatment of nursery separation distress. Van de Pol, Volman and Beishuizen (2010) review scaffolding research and emphasise contingency, fading and transfer of responsibility; their educational evidence cannot simply be assumed to generalise to every early-years need. My judgement is to trial guided play and modelled communication, then compare supported and independent participation with carers. These are proposed applications, not outcomes already observed in Shona.</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Suggested timing: 70 seconds. A strong critical evaluation asks what the theory cannot establish. Vygotsky provides an account of socially mediated learning, not a diagnosis of Shona’s separation distress or communication needs. Biological and sensory factors are possibilities to explore, not facts established by this case. The ZPD is also difficult to infer from a single task: apparent success may depend on extensive adult prompting. For nursery practice, compare several activities and occasions, and record the level of help required. Responsive scaffolding requires staff continuity, observation time and skill; excessive help can prevent the intended transfer of responsibility (van de Pol, Volman and Beishuizen, 2010). Therefore, use the theory as a planning and review guide alongside family knowledge and broader assessment where concerns persist. It would be inappropriate to blame Shona’s family or culture, or to claim that more interaction alone will resolve every difficulty.</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To conclude, Vygotsky’s sociocultural theory encourages us to see Shona as a learner within relationships, language and culture. Staff can help by building trust, making nursery routines understandable and joining her play at a level she can manage. They can then reduce support as her confidence grows. The plan should be shaped with Shona’s carers and reviewed through regular observation. Her separation anxiety also deserves a warm response in its own right, because the sociocultural theory does not explain every part of her experience. Thank you. I am happy to take questions.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slide lists the sources used in the presentation. The linked titles open the source or publisher record.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slide lists the sources used in the presentation. The linked titles open the source or publisher record.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016955"/>
            <a:ext cx="9140954" cy="3346590"/>
          </a:xfrm>
          <a:prstGeom prst="rect">
            <a:avLst/>
          </a:prstGeom>
        </p:spPr>
        <p:txBody>
          <a:bodyPr vert="horz" lIns="91440" tIns="45720" rIns="91440" bIns="45720" rtlCol="0" anchor="t">
            <a:normAutofit/>
          </a:bodyPr>
          <a:lstStyle>
            <a:lvl1pPr>
              <a:defRPr lang="en-US" sz="7200" cap="all" baseline="0" dirty="0">
                <a:solidFill>
                  <a:schemeClr val="bg1"/>
                </a:solidFill>
                <a:latin typeface="+mj-lt"/>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2963" y="4869030"/>
            <a:ext cx="7152030" cy="987254"/>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82023" cy="365760"/>
          </a:xfrm>
          <a:prstGeom prst="rect">
            <a:avLst/>
          </a:prstGeom>
        </p:spPr>
        <p:txBody>
          <a:bodyPr/>
          <a:lstStyle>
            <a:lvl1pPr>
              <a:defRPr>
                <a:solidFill>
                  <a:schemeClr val="bg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77000"/>
            <a:ext cx="1885955" cy="381000"/>
          </a:xfrm>
          <a:prstGeom prst="rect">
            <a:avLst/>
          </a:prstGeom>
        </p:spPr>
        <p:txBody>
          <a:bodyPr/>
          <a:lstStyle>
            <a:lvl1pPr>
              <a:defRPr>
                <a:solidFill>
                  <a:schemeClr val="bg1"/>
                </a:solidFill>
              </a:defRPr>
            </a:lvl1pPr>
          </a:lstStyle>
          <a:p>
            <a:fld id="{795E4919-E033-41C8-AEE2-17504250F7D3}" type="datetime1">
              <a:rPr lang="en-US" smtClean="0"/>
              <a:t>10/24/2026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1" cy="365761"/>
          </a:xfrm>
          <a:prstGeom prst="rect">
            <a:avLst/>
          </a:prstGeom>
        </p:spPr>
        <p:txBody>
          <a:bodyPr/>
          <a:lstStyle>
            <a:lvl1pPr>
              <a:defRPr>
                <a:solidFill>
                  <a:schemeClr val="bg1"/>
                </a:solidFill>
              </a:defRPr>
            </a:lvl1pPr>
          </a:lstStyle>
          <a:p>
            <a:fld id="{AEAA3239-9EA4-4A65-A281-97F994456D9F}" type="slidenum">
              <a:rPr lang="en-US" smtClean="0"/>
              <a:pPr/>
              <a:t>‹#›</a:t>
            </a:fld>
            <a:endParaRPr lang="en-US"/>
          </a:p>
        </p:txBody>
      </p:sp>
      <p:sp>
        <p:nvSpPr>
          <p:cNvPr id="7" name="Rectangle 6">
            <a:extLst>
              <a:ext uri="{FF2B5EF4-FFF2-40B4-BE49-F238E27FC236}">
                <a16:creationId xmlns:a16="http://schemas.microsoft.com/office/drawing/2014/main" id="{6631FF2A-9DA0-DC5C-0C53-91FDE15093DD}"/>
              </a:ext>
            </a:extLst>
          </p:cNvPr>
          <p:cNvSpPr/>
          <p:nvPr/>
        </p:nvSpPr>
        <p:spPr>
          <a:xfrm>
            <a:off x="9110040" y="6155911"/>
            <a:ext cx="308195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CA4208E-B529-0934-86E0-24278D43C68A}"/>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81949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746759"/>
          </a:xfrm>
          <a:prstGeom prst="rect">
            <a:avLst/>
          </a:prstGeom>
        </p:spPr>
        <p:txBody>
          <a:bodyPr anchor="t">
            <a:normAutofit/>
          </a:bodyPr>
          <a:lstStyle>
            <a:lvl1pPr>
              <a:defRPr sz="3600" cap="all"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3398" y="1748474"/>
            <a:ext cx="11125202" cy="472852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Rectangle 6">
            <a:extLst>
              <a:ext uri="{FF2B5EF4-FFF2-40B4-BE49-F238E27FC236}">
                <a16:creationId xmlns:a16="http://schemas.microsoft.com/office/drawing/2014/main" id="{E5526932-58BC-3B05-A619-8FE2BA7973DD}"/>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ooter Placeholder 8">
            <a:extLst>
              <a:ext uri="{FF2B5EF4-FFF2-40B4-BE49-F238E27FC236}">
                <a16:creationId xmlns:a16="http://schemas.microsoft.com/office/drawing/2014/main" id="{E4751EC6-9764-CDDF-E8BC-793AD483E0A9}"/>
              </a:ext>
            </a:extLst>
          </p:cNvPr>
          <p:cNvSpPr>
            <a:spLocks noGrp="1"/>
          </p:cNvSpPr>
          <p:nvPr>
            <p:ph type="ftr" sz="quarter" idx="11"/>
          </p:nvPr>
        </p:nvSpPr>
        <p:spPr/>
        <p:txBody>
          <a:bodyPr/>
          <a:lstStyle/>
          <a:p>
            <a:r>
              <a:rPr lang="en-US"/>
              <a:t>Presentation title</a:t>
            </a:r>
            <a:endParaRPr lang="en-US" dirty="0"/>
          </a:p>
        </p:txBody>
      </p:sp>
      <p:sp>
        <p:nvSpPr>
          <p:cNvPr id="8" name="Date Placeholder 7">
            <a:extLst>
              <a:ext uri="{FF2B5EF4-FFF2-40B4-BE49-F238E27FC236}">
                <a16:creationId xmlns:a16="http://schemas.microsoft.com/office/drawing/2014/main" id="{DA395EC9-5212-9F09-E9FA-0AB62AFB6D99}"/>
              </a:ext>
            </a:extLst>
          </p:cNvPr>
          <p:cNvSpPr>
            <a:spLocks noGrp="1"/>
          </p:cNvSpPr>
          <p:nvPr>
            <p:ph type="dt" sz="half" idx="10"/>
          </p:nvPr>
        </p:nvSpPr>
        <p:spPr/>
        <p:txBody>
          <a:bodyPr/>
          <a:lstStyle/>
          <a:p>
            <a:fld id="{35F68458-1A7A-4A29-A16B-4424C6D3B5E6}" type="datetime1">
              <a:rPr lang="en-US" smtClean="0"/>
              <a:pPr/>
              <a:t>10/24/2026</a:t>
            </a:fld>
            <a:endParaRPr lang="en-US" dirty="0"/>
          </a:p>
        </p:txBody>
      </p:sp>
      <p:sp>
        <p:nvSpPr>
          <p:cNvPr id="10" name="Slide Number Placeholder 9">
            <a:extLst>
              <a:ext uri="{FF2B5EF4-FFF2-40B4-BE49-F238E27FC236}">
                <a16:creationId xmlns:a16="http://schemas.microsoft.com/office/drawing/2014/main" id="{286E48EB-E81D-8C6A-DBE6-738017E5A734}"/>
              </a:ext>
            </a:extLst>
          </p:cNvPr>
          <p:cNvSpPr>
            <a:spLocks noGrp="1"/>
          </p:cNvSpPr>
          <p:nvPr>
            <p:ph type="sldNum" sz="quarter" idx="12"/>
          </p:nvPr>
        </p:nvSpPr>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1269277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4572000"/>
            <a:ext cx="11125201" cy="1112520"/>
          </a:xfrm>
          <a:prstGeom prst="rect">
            <a:avLst/>
          </a:prstGeom>
        </p:spPr>
        <p:txBody>
          <a:bodyPr vert="horz" lIns="91440" tIns="45720" rIns="91440" bIns="45720" rtlCol="0" anchor="b">
            <a:noAutofit/>
          </a:bodyPr>
          <a:lstStyle>
            <a:lvl1pPr>
              <a:defRPr lang="en-US" sz="7200" cap="all" baseline="0" dirty="0">
                <a:solidFill>
                  <a:schemeClr val="tx1"/>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0" y="5715000"/>
            <a:ext cx="11125201" cy="533400"/>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3981764"/>
          </a:xfrm>
          <a:prstGeom prst="rect">
            <a:avLst/>
          </a:prstGeom>
          <a:blipFill dpi="0" rotWithShape="1">
            <a:blip r:embed="rId2">
              <a:alphaModFix amt="60000"/>
            </a:blip>
            <a:srcRect/>
            <a:stretch>
              <a:fillRect t="-419" b="-419"/>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533399" y="6477000"/>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10036" y="6476999"/>
            <a:ext cx="1880548" cy="381001"/>
          </a:xfrm>
          <a:prstGeom prst="rect">
            <a:avLst/>
          </a:prstGeom>
        </p:spPr>
        <p:txBody>
          <a:bodyPr/>
          <a:lstStyle>
            <a:lvl1pPr>
              <a:defRPr>
                <a:solidFill>
                  <a:schemeClr val="tx2"/>
                </a:solidFill>
              </a:defRPr>
            </a:lvl1pPr>
          </a:lstStyle>
          <a:p>
            <a:fld id="{6F2562D4-D383-4177-95F1-F65B47D1CEF7}" type="datetime1">
              <a:rPr lang="en-US" smtClean="0"/>
              <a:t>10/24/2026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0995976" y="6477000"/>
            <a:ext cx="662624"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8861598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6071" y="1016955"/>
            <a:ext cx="3872530" cy="3726811"/>
          </a:xfrm>
          <a:prstGeom prst="rect">
            <a:avLst/>
          </a:prstGeom>
        </p:spPr>
        <p:txBody>
          <a:bodyPr vert="horz" lIns="91440" tIns="45720" rIns="91440" bIns="45720" rtlCol="0" anchor="t">
            <a:normAutofit/>
          </a:bodyPr>
          <a:lstStyle>
            <a:lvl1pPr>
              <a:defRPr lang="en-US" sz="5000" cap="all" baseline="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6071" y="5134926"/>
            <a:ext cx="3868420" cy="1113474"/>
          </a:xfrm>
          <a:prstGeom prst="rect">
            <a:avLst/>
          </a:prstGeom>
        </p:spPr>
        <p:txBody>
          <a:bodyPr vert="horz" lIns="91440" tIns="45720" rIns="91440" bIns="45720" rtlCol="0" anchor="b">
            <a:normAutofit/>
          </a:bodyPr>
          <a:lstStyle>
            <a:lvl1pPr marL="0" indent="0">
              <a:buNone/>
              <a:defRPr lang="en-US" sz="2000" b="1" i="0" dirty="0">
                <a:solidFill>
                  <a:schemeClr val="tx2"/>
                </a:solidFill>
                <a:latin typeface="Arial" panose="020B0604020202020204" pitchFamily="34" charset="0"/>
                <a:cs typeface="Arial" panose="020B0604020202020204" pitchFamily="34" charset="0"/>
              </a:defRPr>
            </a:lvl1pPr>
          </a:lstStyle>
          <a:p>
            <a:pPr lvl="0"/>
            <a:r>
              <a:rPr lang="en-GB"/>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0" y="0"/>
            <a:ext cx="7224095"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67937" y="6476999"/>
            <a:ext cx="1895847" cy="381001"/>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402" y="6476999"/>
            <a:ext cx="937594" cy="381001"/>
          </a:xfrm>
          <a:prstGeom prst="rect">
            <a:avLst/>
          </a:prstGeom>
        </p:spPr>
        <p:txBody>
          <a:bodyPr/>
          <a:lstStyle>
            <a:lvl1pPr>
              <a:defRPr>
                <a:solidFill>
                  <a:schemeClr val="tx2"/>
                </a:solidFill>
                <a:effectLst/>
              </a:defRPr>
            </a:lvl1pPr>
          </a:lstStyle>
          <a:p>
            <a:fld id="{99C7A302-1799-4123-960A-AC3BB0278DAE}" type="datetime1">
              <a:rPr lang="en-US" smtClean="0"/>
              <a:t>10/24/2026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77000"/>
            <a:ext cx="657221"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9" name="Rectangle 8">
            <a:extLst>
              <a:ext uri="{FF2B5EF4-FFF2-40B4-BE49-F238E27FC236}">
                <a16:creationId xmlns:a16="http://schemas.microsoft.com/office/drawing/2014/main" id="{F879DE85-4541-95AA-B871-7CBAD2BA1550}"/>
              </a:ext>
            </a:extLst>
          </p:cNvPr>
          <p:cNvSpPr/>
          <p:nvPr/>
        </p:nvSpPr>
        <p:spPr>
          <a:xfrm>
            <a:off x="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334744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143000"/>
            <a:ext cx="8576636" cy="5271008"/>
          </a:xfrm>
          <a:prstGeom prst="rect">
            <a:avLst/>
          </a:prstGeom>
        </p:spPr>
        <p:txBody>
          <a:bodyPr vert="horz" lIns="91440" tIns="45720" rIns="91440" bIns="45720" rtlCol="0" anchor="b">
            <a:normAutofit/>
          </a:bodyPr>
          <a:lstStyle>
            <a:lvl1pPr>
              <a:defRPr lang="en-US" sz="7200" cap="all" baseline="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76636" cy="365760"/>
          </a:xfrm>
          <a:prstGeom prst="rect">
            <a:avLst/>
          </a:prstGeom>
        </p:spPr>
        <p:txBody>
          <a:bodyPr/>
          <a:lstStyle>
            <a:lvl1pPr>
              <a:defRPr>
                <a:solidFill>
                  <a:schemeClr val="bg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92240"/>
            <a:ext cx="1891337" cy="365760"/>
          </a:xfrm>
          <a:prstGeom prst="rect">
            <a:avLst/>
          </a:prstGeom>
        </p:spPr>
        <p:txBody>
          <a:bodyPr/>
          <a:lstStyle>
            <a:lvl1pPr>
              <a:defRPr>
                <a:solidFill>
                  <a:schemeClr val="bg2"/>
                </a:solidFill>
              </a:defRPr>
            </a:lvl1pPr>
          </a:lstStyle>
          <a:p>
            <a:fld id="{34E88643-CA1F-4663-8C06-BD5ECF50899D}" type="datetime1">
              <a:rPr lang="en-US" smtClean="0"/>
              <a:t>10/24/2026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2" cy="365760"/>
          </a:xfrm>
          <a:prstGeom prst="rect">
            <a:avLst/>
          </a:prstGeom>
        </p:spPr>
        <p:txBody>
          <a:bodyPr/>
          <a:lstStyle>
            <a:lvl1pPr>
              <a:defRPr>
                <a:solidFill>
                  <a:schemeClr val="bg2"/>
                </a:solidFill>
              </a:defRPr>
            </a:lvl1pPr>
          </a:lstStyle>
          <a:p>
            <a:fld id="{AEAA3239-9EA4-4A65-A281-97F994456D9F}" type="slidenum">
              <a:rPr lang="en-US" smtClean="0"/>
              <a:pPr/>
              <a:t>‹#›</a:t>
            </a:fld>
            <a:endParaRPr lang="en-US" dirty="0"/>
          </a:p>
        </p:txBody>
      </p:sp>
      <p:sp>
        <p:nvSpPr>
          <p:cNvPr id="32" name="Rectangle 31">
            <a:extLst>
              <a:ext uri="{FF2B5EF4-FFF2-40B4-BE49-F238E27FC236}">
                <a16:creationId xmlns:a16="http://schemas.microsoft.com/office/drawing/2014/main" id="{15F1B314-6B95-45EC-8168-CEA297F1BD40}"/>
              </a:ext>
            </a:extLst>
          </p:cNvPr>
          <p:cNvSpPr/>
          <p:nvPr/>
        </p:nvSpPr>
        <p:spPr>
          <a:xfrm>
            <a:off x="634029" y="570037"/>
            <a:ext cx="8476007" cy="615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4E8A7FA-CBEB-E74B-AC79-5D830DAFC993}"/>
              </a:ext>
            </a:extLst>
          </p:cNvPr>
          <p:cNvSpPr/>
          <p:nvPr/>
        </p:nvSpPr>
        <p:spPr>
          <a:xfrm>
            <a:off x="9110036" y="570037"/>
            <a:ext cx="3081964" cy="6154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504226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AE97C67-C2EB-5515-0FDC-A535220C9DF0}"/>
              </a:ext>
            </a:extLst>
          </p:cNvPr>
          <p:cNvSpPr/>
          <p:nvPr/>
        </p:nvSpPr>
        <p:spPr>
          <a:xfrm>
            <a:off x="9110035" y="0"/>
            <a:ext cx="3081964"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33399" y="1016955"/>
            <a:ext cx="8195646" cy="1127758"/>
          </a:xfrm>
          <a:prstGeom prst="rect">
            <a:avLst/>
          </a:prstGeom>
        </p:spPr>
        <p:txBody>
          <a:bodyPr anchor="t">
            <a:normAutofit/>
          </a:bodyPr>
          <a:lstStyle>
            <a:lvl1pPr>
              <a:defRPr sz="72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3399" y="2510472"/>
            <a:ext cx="8190496" cy="3966527"/>
          </a:xfrm>
          <a:prstGeom prst="rect">
            <a:avLst/>
          </a:prstGeom>
        </p:spPr>
        <p:txBody>
          <a:bodyPr>
            <a:normAutofit/>
          </a:bodyPr>
          <a:lstStyle>
            <a:lvl1pPr marL="457200" indent="-457200">
              <a:lnSpc>
                <a:spcPct val="150000"/>
              </a:lnSpc>
              <a:spcBef>
                <a:spcPts val="0"/>
              </a:spcBef>
              <a:buFont typeface="+mj-lt"/>
              <a:buAutoNum type="arabicPeriod"/>
              <a:defRPr sz="2000"/>
            </a:lvl1pPr>
            <a:lvl2pPr marL="685800" indent="-4572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marL="1257300" indent="-342900">
              <a:lnSpc>
                <a:spcPct val="150000"/>
              </a:lnSpc>
              <a:spcBef>
                <a:spcPts val="0"/>
              </a:spcBef>
              <a:buFont typeface="+mj-lt"/>
              <a:buAutoNum type="arabicPeriod"/>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399" y="6492241"/>
            <a:ext cx="5758481" cy="365760"/>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91885" y="6492240"/>
            <a:ext cx="1763999" cy="365760"/>
          </a:xfrm>
          <a:prstGeom prst="rect">
            <a:avLst/>
          </a:prstGeom>
        </p:spPr>
        <p:txBody>
          <a:bodyPr/>
          <a:lstStyle>
            <a:lvl1pPr>
              <a:defRPr>
                <a:solidFill>
                  <a:schemeClr val="tx2"/>
                </a:solidFill>
              </a:defRPr>
            </a:lvl1pPr>
          </a:lstStyle>
          <a:p>
            <a:fld id="{CB73E6FC-8E19-48D4-B829-246931AD4AF3}" type="datetime1">
              <a:rPr lang="en-US" smtClean="0"/>
              <a:t>10/24/2026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061271" y="6492241"/>
            <a:ext cx="662624"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4" name="Rectangle 33">
            <a:extLst>
              <a:ext uri="{FF2B5EF4-FFF2-40B4-BE49-F238E27FC236}">
                <a16:creationId xmlns:a16="http://schemas.microsoft.com/office/drawing/2014/main" id="{E58CA726-6257-4F3F-9296-A3CF5DCA19DB}"/>
              </a:ext>
            </a:extLst>
          </p:cNvPr>
          <p:cNvSpPr/>
          <p:nvPr/>
        </p:nvSpPr>
        <p:spPr>
          <a:xfrm>
            <a:off x="634029" y="2144714"/>
            <a:ext cx="8476007"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4477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713386-53DE-AEBA-6318-6C7146DE2270}"/>
              </a:ext>
            </a:extLst>
          </p:cNvPr>
          <p:cNvSpPr>
            <a:spLocks noGrp="1"/>
          </p:cNvSpPr>
          <p:nvPr>
            <p:ph type="title" hasCustomPrompt="1"/>
          </p:nvPr>
        </p:nvSpPr>
        <p:spPr>
          <a:xfrm>
            <a:off x="5343517" y="1386842"/>
            <a:ext cx="6315083" cy="1127758"/>
          </a:xfrm>
        </p:spPr>
        <p:txBody>
          <a:bodyPr>
            <a:normAutofit/>
          </a:bodyPr>
          <a:lstStyle>
            <a:lvl1pPr>
              <a:defRPr sz="7200" cap="all" baseline="0"/>
            </a:lvl1pPr>
          </a:lstStyle>
          <a:p>
            <a:r>
              <a:rPr lang="en-US" dirty="0"/>
              <a:t>AGENDA</a:t>
            </a:r>
          </a:p>
        </p:txBody>
      </p:sp>
      <p:sp>
        <p:nvSpPr>
          <p:cNvPr id="39" name="Picture Placeholder 38">
            <a:extLst>
              <a:ext uri="{FF2B5EF4-FFF2-40B4-BE49-F238E27FC236}">
                <a16:creationId xmlns:a16="http://schemas.microsoft.com/office/drawing/2014/main" id="{0440984A-B82C-18F1-2933-6DF295884CE0}"/>
              </a:ext>
            </a:extLst>
          </p:cNvPr>
          <p:cNvSpPr>
            <a:spLocks noGrp="1"/>
          </p:cNvSpPr>
          <p:nvPr>
            <p:ph type="pic" sz="quarter" idx="14" hasCustomPrompt="1"/>
          </p:nvPr>
        </p:nvSpPr>
        <p:spPr>
          <a:xfrm>
            <a:off x="0" y="0"/>
            <a:ext cx="4400554" cy="6858000"/>
          </a:xfrm>
          <a:blipFill>
            <a:blip r:embed="rId2">
              <a:alphaModFix amt="6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43518" y="2886089"/>
            <a:ext cx="6315082" cy="3336911"/>
          </a:xfrm>
          <a:prstGeom prst="rect">
            <a:avLst/>
          </a:prstGeom>
        </p:spPr>
        <p:txBody>
          <a:bodyPr>
            <a:normAutofit/>
          </a:bodyPr>
          <a:lstStyle>
            <a:lvl1pPr marL="457200" indent="-457200">
              <a:lnSpc>
                <a:spcPct val="150000"/>
              </a:lnSpc>
              <a:spcBef>
                <a:spcPts val="0"/>
              </a:spcBef>
              <a:buFont typeface="+mj-lt"/>
              <a:buAutoNum type="arabicPeriod"/>
              <a:defRPr sz="2000"/>
            </a:lvl1pPr>
            <a:lvl2pPr marL="571500" indent="-3429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a:lnSpc>
                <a:spcPct val="150000"/>
              </a:lnSpc>
              <a:spcBef>
                <a:spcPts val="0"/>
              </a:spcBef>
              <a:buFont typeface="+mj-lt"/>
              <a:buAutoNum type="arabicPeriod"/>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43518" y="6477000"/>
            <a:ext cx="3771905" cy="381001"/>
          </a:xfrm>
          <a:prstGeom prst="rect">
            <a:avLst/>
          </a:prstGeom>
        </p:spPr>
        <p:txBody>
          <a:bodyPr/>
          <a:lstStyle/>
          <a:p>
            <a:r>
              <a:rPr lang="en-US"/>
              <a:t>Presentation title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120821" y="6477000"/>
            <a:ext cx="1875160" cy="381001"/>
          </a:xfrm>
          <a:prstGeom prst="rect">
            <a:avLst/>
          </a:prstGeom>
        </p:spPr>
        <p:txBody>
          <a:bodyPr/>
          <a:lstStyle/>
          <a:p>
            <a:fld id="{20AF2805-09FE-4E19-BD3D-273F9C4FB4DD}" type="datetime1">
              <a:rPr lang="en-US" smtClean="0"/>
              <a:t>10/24/2026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5986" y="6477000"/>
            <a:ext cx="662614" cy="381001"/>
          </a:xfrm>
          <a:prstGeom prst="rect">
            <a:avLst/>
          </a:prstGeom>
        </p:spPr>
        <p:txBody>
          <a:bodyPr/>
          <a:lstStyle/>
          <a:p>
            <a:fld id="{AEAA3239-9EA4-4A65-A281-97F994456D9F}" type="slidenum">
              <a:rPr lang="en-US" smtClean="0"/>
              <a:t>‹#›</a:t>
            </a:fld>
            <a:endParaRPr lang="en-US" dirty="0"/>
          </a:p>
        </p:txBody>
      </p:sp>
      <p:sp>
        <p:nvSpPr>
          <p:cNvPr id="34" name="Rectangle 33">
            <a:extLst>
              <a:ext uri="{FF2B5EF4-FFF2-40B4-BE49-F238E27FC236}">
                <a16:creationId xmlns:a16="http://schemas.microsoft.com/office/drawing/2014/main" id="{98E5CA23-2176-4B29-AB27-EDD9AC417271}"/>
              </a:ext>
            </a:extLst>
          </p:cNvPr>
          <p:cNvSpPr/>
          <p:nvPr/>
        </p:nvSpPr>
        <p:spPr>
          <a:xfrm>
            <a:off x="4400554" y="2496190"/>
            <a:ext cx="7791446"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6075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1539" cy="4083580"/>
          </a:xfrm>
          <a:prstGeom prst="rect">
            <a:avLst/>
          </a:prstGeom>
        </p:spPr>
        <p:txBody>
          <a:bodyPr anchor="t">
            <a:normAutofit/>
          </a:bodyPr>
          <a:lstStyle>
            <a:lvl1pPr>
              <a:defRPr sz="3600" cap="all" baseline="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6" y="1016955"/>
            <a:ext cx="6696073" cy="4083579"/>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1E532691-8605-4D75-9B37-0F29951CF35A}" type="datetime1">
              <a:rPr lang="en-US" smtClean="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smtClean="0"/>
              <a:t>‹#›</a:t>
            </a:fld>
            <a:endParaRPr lang="en-US" dirty="0"/>
          </a:p>
        </p:txBody>
      </p:sp>
      <p:sp>
        <p:nvSpPr>
          <p:cNvPr id="34" name="Rectangle 33">
            <a:extLst>
              <a:ext uri="{FF2B5EF4-FFF2-40B4-BE49-F238E27FC236}">
                <a16:creationId xmlns:a16="http://schemas.microsoft.com/office/drawing/2014/main" id="{9AE531BB-71E1-57EF-0879-5979B0C95458}"/>
              </a:ext>
            </a:extLst>
          </p:cNvPr>
          <p:cNvSpPr/>
          <p:nvPr/>
        </p:nvSpPr>
        <p:spPr>
          <a:xfrm>
            <a:off x="4024938" y="570037"/>
            <a:ext cx="8167062"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31FD272-0797-A5C1-BAB9-E68F518B8158}"/>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5531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3486153" cy="2721451"/>
          </a:xfrm>
          <a:prstGeom prst="rect">
            <a:avLst/>
          </a:prstGeom>
        </p:spPr>
        <p:txBody>
          <a:bodyPr anchor="t">
            <a:normAutofit/>
          </a:bodyPr>
          <a:lstStyle>
            <a:lvl1pPr>
              <a:defRPr sz="3600" cap="all" baseline="0">
                <a:latin typeface="+mj-lt"/>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962526" y="1016955"/>
            <a:ext cx="6696074" cy="5490524"/>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AF504E6F-5E20-457A-A4D7-010D88E2AB6A}" type="datetime1">
              <a:rPr lang="en-US" smtClean="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smtClean="0"/>
              <a:t>‹#›</a:t>
            </a:fld>
            <a:endParaRPr lang="en-US" dirty="0"/>
          </a:p>
        </p:txBody>
      </p:sp>
      <p:sp>
        <p:nvSpPr>
          <p:cNvPr id="7" name="Rectangle 6">
            <a:extLst>
              <a:ext uri="{FF2B5EF4-FFF2-40B4-BE49-F238E27FC236}">
                <a16:creationId xmlns:a16="http://schemas.microsoft.com/office/drawing/2014/main" id="{CB922775-D819-CE59-81DF-9A22F9309472}"/>
              </a:ext>
            </a:extLst>
          </p:cNvPr>
          <p:cNvSpPr/>
          <p:nvPr/>
        </p:nvSpPr>
        <p:spPr>
          <a:xfrm>
            <a:off x="4017310" y="565607"/>
            <a:ext cx="81746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E1D59CA-78A2-7B8F-A9C7-E86B47BEAE5E}"/>
              </a:ext>
            </a:extLst>
          </p:cNvPr>
          <p:cNvSpPr/>
          <p:nvPr/>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8268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3" y="1016956"/>
            <a:ext cx="6696076" cy="731520"/>
          </a:xfrm>
          <a:prstGeom prst="rect">
            <a:avLst/>
          </a:prstGeom>
        </p:spPr>
        <p:txBody>
          <a:bodyPr anchor="t"/>
          <a:lstStyle>
            <a:lvl1pPr>
              <a:defRPr cap="all" baseline="0"/>
            </a:lvl1pPr>
          </a:lstStyle>
          <a:p>
            <a:r>
              <a:rPr lang="en-GB"/>
              <a:t>Click to edit Master title style</a:t>
            </a:r>
            <a:endParaRPr lang="en-US" dirty="0"/>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4400554"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3" y="2145668"/>
            <a:ext cx="6689892" cy="4118399"/>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64103" y="6477000"/>
            <a:ext cx="4707905" cy="38100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672013" y="6477000"/>
            <a:ext cx="1329365" cy="381000"/>
          </a:xfrm>
          <a:prstGeom prst="rect">
            <a:avLst/>
          </a:prstGeom>
        </p:spPr>
        <p:txBody>
          <a:bodyPr/>
          <a:lstStyle>
            <a:lvl1pPr>
              <a:defRPr>
                <a:solidFill>
                  <a:schemeClr val="tx2"/>
                </a:solidFill>
              </a:defRPr>
            </a:lvl1pPr>
          </a:lstStyle>
          <a:p>
            <a:fld id="{1533F4C8-FF6A-458A-9544-1F0DF90A3B6B}" type="datetime1">
              <a:rPr lang="en-US" smtClean="0"/>
              <a:t>10/24/2026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1379" y="6477000"/>
            <a:ext cx="657221"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Freeform 2">
            <a:extLst>
              <a:ext uri="{FF2B5EF4-FFF2-40B4-BE49-F238E27FC236}">
                <a16:creationId xmlns:a16="http://schemas.microsoft.com/office/drawing/2014/main" id="{EC16BEA9-7D3A-E34B-4442-F0BFB853F3F8}"/>
              </a:ext>
            </a:extLst>
          </p:cNvPr>
          <p:cNvSpPr/>
          <p:nvPr/>
        </p:nvSpPr>
        <p:spPr>
          <a:xfrm>
            <a:off x="4408228"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A3462211-E1BA-E90A-00F8-E717C7293E42}"/>
              </a:ext>
            </a:extLst>
          </p:cNvPr>
          <p:cNvSpPr/>
          <p:nvPr/>
        </p:nvSpPr>
        <p:spPr>
          <a:xfrm>
            <a:off x="-2282"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0749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3" y="1016955"/>
            <a:ext cx="7026437" cy="731520"/>
          </a:xfrm>
          <a:prstGeom prst="rect">
            <a:avLst/>
          </a:prstGeom>
        </p:spPr>
        <p:txBody>
          <a:bodyPr anchor="t"/>
          <a:lstStyle>
            <a:lvl1pPr>
              <a:defRPr cap="all" baseline="0"/>
            </a:lvl1pPr>
          </a:lstStyle>
          <a:p>
            <a:r>
              <a:rPr lang="en-GB"/>
              <a:t>Click to edit Master title style</a:t>
            </a:r>
            <a:endParaRPr lang="en-US" dirty="0"/>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2145668"/>
            <a:ext cx="7026432" cy="4077331"/>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7" y="6477000"/>
            <a:ext cx="5426231" cy="381000"/>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10058404" y="6477000"/>
            <a:ext cx="942970" cy="381000"/>
          </a:xfrm>
          <a:prstGeom prst="rect">
            <a:avLst/>
          </a:prstGeom>
        </p:spPr>
        <p:txBody>
          <a:bodyPr/>
          <a:lstStyle>
            <a:lvl1pPr>
              <a:defRPr>
                <a:solidFill>
                  <a:schemeClr val="tx2"/>
                </a:solidFill>
              </a:defRPr>
            </a:lvl1pPr>
          </a:lstStyle>
          <a:p>
            <a:fld id="{2A1E8540-4D23-42CD-8A63-F2EAD91093A7}" type="datetime1">
              <a:rPr lang="en-US" smtClean="0"/>
              <a:t>10/24/2026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1374" y="6477000"/>
            <a:ext cx="657226"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5" name="Freeform 4">
            <a:extLst>
              <a:ext uri="{FF2B5EF4-FFF2-40B4-BE49-F238E27FC236}">
                <a16:creationId xmlns:a16="http://schemas.microsoft.com/office/drawing/2014/main" id="{ECF4FA5C-D406-8202-9143-DAEA62C5C872}"/>
              </a:ext>
            </a:extLst>
          </p:cNvPr>
          <p:cNvSpPr/>
          <p:nvPr/>
        </p:nvSpPr>
        <p:spPr>
          <a:xfrm>
            <a:off x="0"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082645EB-0315-BBF0-B28C-6A31158DE8D1}"/>
              </a:ext>
            </a:extLst>
          </p:cNvPr>
          <p:cNvSpPr/>
          <p:nvPr/>
        </p:nvSpPr>
        <p:spPr>
          <a:xfrm>
            <a:off x="3997235"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4255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6858000" cy="731519"/>
          </a:xfrm>
          <a:prstGeom prst="rect">
            <a:avLst/>
          </a:prstGeom>
        </p:spPr>
        <p:txBody>
          <a:bodyPr anchor="t"/>
          <a:lstStyle>
            <a:lvl1pPr>
              <a:defRPr cap="all" baseline="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2145668"/>
            <a:ext cx="6858000" cy="409352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1" y="6464300"/>
            <a:ext cx="5366715" cy="399514"/>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900115" y="6464300"/>
            <a:ext cx="929303" cy="399514"/>
          </a:xfrm>
          <a:prstGeom prst="rect">
            <a:avLst/>
          </a:prstGeom>
        </p:spPr>
        <p:txBody>
          <a:bodyPr/>
          <a:lstStyle>
            <a:lvl1pPr>
              <a:defRPr>
                <a:solidFill>
                  <a:schemeClr val="tx2"/>
                </a:solidFill>
              </a:defRPr>
            </a:lvl1pPr>
          </a:lstStyle>
          <a:p>
            <a:fld id="{73B456EB-19FD-4A38-8010-F86DE924658C}" type="datetime1">
              <a:rPr lang="en-US" smtClean="0"/>
              <a:t>10/24/2026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29424" y="6464300"/>
            <a:ext cx="561977" cy="399514"/>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8193866"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E19B021D-A5A3-D515-C491-988160E0708C}"/>
              </a:ext>
            </a:extLst>
          </p:cNvPr>
          <p:cNvSpPr/>
          <p:nvPr/>
        </p:nvSpPr>
        <p:spPr>
          <a:xfrm>
            <a:off x="8172447"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F6879252-7B61-583A-CF4D-92BF27416ADC}"/>
              </a:ext>
            </a:extLst>
          </p:cNvPr>
          <p:cNvSpPr/>
          <p:nvPr/>
        </p:nvSpPr>
        <p:spPr>
          <a:xfrm>
            <a:off x="633137"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43722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4573438" cy="1328932"/>
          </a:xfrm>
          <a:prstGeom prst="rect">
            <a:avLst/>
          </a:prstGeom>
        </p:spPr>
        <p:txBody>
          <a:bodyPr anchor="t">
            <a:noAutofit/>
          </a:bodyPr>
          <a:lstStyle>
            <a:lvl1pPr>
              <a:defRPr sz="3600" cap="all" baseline="0">
                <a:solidFill>
                  <a:schemeClr val="tx2"/>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3401" y="2495232"/>
            <a:ext cx="4573438"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6477000"/>
            <a:ext cx="2921550" cy="381000"/>
          </a:xfrm>
          <a:prstGeom prst="rect">
            <a:avLst/>
          </a:prstGeom>
        </p:spPr>
        <p:txBody>
          <a:bodyPr/>
          <a:lstStyle>
            <a:lvl1pPr>
              <a:defRPr>
                <a:solidFill>
                  <a:schemeClr val="tx2"/>
                </a:solidFill>
                <a:effectLst/>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54946" y="6477000"/>
            <a:ext cx="1100995" cy="381000"/>
          </a:xfrm>
          <a:prstGeom prst="rect">
            <a:avLst/>
          </a:prstGeom>
        </p:spPr>
        <p:txBody>
          <a:bodyPr/>
          <a:lstStyle>
            <a:lvl1pPr>
              <a:defRPr>
                <a:solidFill>
                  <a:schemeClr val="tx2"/>
                </a:solidFill>
              </a:defRPr>
            </a:lvl1pPr>
          </a:lstStyle>
          <a:p>
            <a:fld id="{71ADCD4E-3EB5-4828-8896-DAF01418F813}"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53312" y="6477000"/>
            <a:ext cx="552253" cy="381000"/>
          </a:xfrm>
          <a:prstGeom prst="rect">
            <a:avLst/>
          </a:prstGeom>
        </p:spPr>
        <p:txBody>
          <a:bodyPr/>
          <a:lstStyle>
            <a:lvl1pPr>
              <a:defRPr>
                <a:solidFill>
                  <a:schemeClr val="tx2"/>
                </a:solidFill>
                <a:effectLst/>
              </a:defRPr>
            </a:lvl1pPr>
          </a:lstStyle>
          <a:p>
            <a:fld id="{AEAA3239-9EA4-4A65-A281-97F994456D9F}"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103B3571-8BEB-7B5F-5141-60BE7E4F2B98}"/>
              </a:ext>
            </a:extLst>
          </p:cNvPr>
          <p:cNvSpPr/>
          <p:nvPr/>
        </p:nvSpPr>
        <p:spPr>
          <a:xfrm>
            <a:off x="631405" y="570990"/>
            <a:ext cx="502489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70000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275" y="1016955"/>
            <a:ext cx="3445936" cy="1328932"/>
          </a:xfrm>
          <a:prstGeom prst="rect">
            <a:avLst/>
          </a:prstGeom>
        </p:spPr>
        <p:txBody>
          <a:bodyPr anchor="t">
            <a:normAutofit/>
          </a:bodyPr>
          <a:lstStyle>
            <a:lvl1pPr>
              <a:defRPr sz="3600" cap="all" baseline="0">
                <a:solidFill>
                  <a:schemeClr val="tx2"/>
                </a:solidFill>
              </a:defRPr>
            </a:lvl1pPr>
          </a:lstStyle>
          <a:p>
            <a:r>
              <a:rPr lang="en-GB"/>
              <a:t>Click to edit Master title style</a:t>
            </a:r>
            <a:endParaRPr lang="en-US" dirty="0"/>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533400" y="2495232"/>
            <a:ext cx="3445936"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0" y="6477000"/>
            <a:ext cx="2076777" cy="38100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610177" y="6477000"/>
            <a:ext cx="949766" cy="381000"/>
          </a:xfrm>
          <a:prstGeom prst="rect">
            <a:avLst/>
          </a:prstGeom>
        </p:spPr>
        <p:txBody>
          <a:bodyPr/>
          <a:lstStyle>
            <a:lvl1pPr>
              <a:defRPr>
                <a:solidFill>
                  <a:schemeClr val="tx2"/>
                </a:solidFill>
              </a:defRPr>
            </a:lvl1pPr>
          </a:lstStyle>
          <a:p>
            <a:fld id="{A48BB81F-FF8D-4CDB-8C81-6D8C7DBC8B8C}" type="datetime1">
              <a:rPr lang="en-US" smtClean="0"/>
              <a:t>10/24/2026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559943" y="6477000"/>
            <a:ext cx="429207"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4602979"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8DC2254B-5D42-9D5B-16C8-9FAF562F458A}"/>
              </a:ext>
            </a:extLst>
          </p:cNvPr>
          <p:cNvSpPr/>
          <p:nvPr/>
        </p:nvSpPr>
        <p:spPr>
          <a:xfrm>
            <a:off x="615697" y="570989"/>
            <a:ext cx="398728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09918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1016955"/>
            <a:ext cx="2770539" cy="1875475"/>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769544" cy="28449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477000"/>
            <a:ext cx="1404460" cy="381000"/>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477000"/>
            <a:ext cx="708857" cy="381000"/>
          </a:xfrm>
          <a:prstGeom prst="rect">
            <a:avLst/>
          </a:prstGeom>
        </p:spPr>
        <p:txBody>
          <a:bodyPr/>
          <a:lstStyle>
            <a:lvl1pPr>
              <a:defRPr>
                <a:solidFill>
                  <a:schemeClr val="tx2"/>
                </a:solidFill>
                <a:effectLst/>
              </a:defRPr>
            </a:lvl1pPr>
          </a:lstStyle>
          <a:p>
            <a:fld id="{CD491FD6-320B-4F77-8F99-6D2F5BCDF640}"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80" y="6477000"/>
            <a:ext cx="657220"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Freeform 2">
            <a:extLst>
              <a:ext uri="{FF2B5EF4-FFF2-40B4-BE49-F238E27FC236}">
                <a16:creationId xmlns:a16="http://schemas.microsoft.com/office/drawing/2014/main" id="{3AEE3D4D-61F7-E7A0-0EB4-DE705A2CAF60}"/>
              </a:ext>
            </a:extLst>
          </p:cNvPr>
          <p:cNvSpPr/>
          <p:nvPr/>
        </p:nvSpPr>
        <p:spPr>
          <a:xfrm>
            <a:off x="8326322" y="570989"/>
            <a:ext cx="333227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91434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623948"/>
            <a:ext cx="3486152" cy="2599051"/>
          </a:xfrm>
          <a:prstGeom prst="rect">
            <a:avLst/>
          </a:prstGeom>
        </p:spPr>
        <p:txBody>
          <a:bodyPr anchor="t">
            <a:normAutofit/>
          </a:bodyPr>
          <a:lstStyle>
            <a:lvl1pPr>
              <a:defRPr sz="3600" cap="all" baseline="0">
                <a:solidFill>
                  <a:schemeClr val="tx2"/>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242949"/>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3623949"/>
            <a:ext cx="7252664" cy="25990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A708C1C0-E3FE-42AC-82A3-E6DC4F473B5F}"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436875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11125199" cy="731519"/>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36" name="Picture Placeholder 11">
            <a:extLst>
              <a:ext uri="{FF2B5EF4-FFF2-40B4-BE49-F238E27FC236}">
                <a16:creationId xmlns:a16="http://schemas.microsoft.com/office/drawing/2014/main" id="{61ACD7CC-7A35-CC8D-F7DA-128B795065B1}"/>
              </a:ext>
            </a:extLst>
          </p:cNvPr>
          <p:cNvSpPr>
            <a:spLocks noGrp="1"/>
          </p:cNvSpPr>
          <p:nvPr>
            <p:ph type="pic" sz="quarter" idx="18" hasCustomPrompt="1"/>
          </p:nvPr>
        </p:nvSpPr>
        <p:spPr>
          <a:xfrm>
            <a:off x="0" y="2145668"/>
            <a:ext cx="6291878"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843095" y="2145668"/>
            <a:ext cx="4815505" cy="419049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843095" y="6492240"/>
            <a:ext cx="3215297" cy="36576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10058398" y="6492240"/>
            <a:ext cx="942982" cy="365760"/>
          </a:xfrm>
          <a:prstGeom prst="rect">
            <a:avLst/>
          </a:prstGeom>
        </p:spPr>
        <p:txBody>
          <a:bodyPr/>
          <a:lstStyle>
            <a:lvl1pPr>
              <a:defRPr>
                <a:solidFill>
                  <a:schemeClr val="tx2"/>
                </a:solidFill>
              </a:defRPr>
            </a:lvl1pPr>
          </a:lstStyle>
          <a:p>
            <a:fld id="{D3EEA351-3479-4085-8F9E-571D48233D05}" type="datetime1">
              <a:rPr lang="en-US" smtClean="0"/>
              <a:t>10/24/2026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001379" y="6492240"/>
            <a:ext cx="657221"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Rectangle 2">
            <a:extLst>
              <a:ext uri="{FF2B5EF4-FFF2-40B4-BE49-F238E27FC236}">
                <a16:creationId xmlns:a16="http://schemas.microsoft.com/office/drawing/2014/main" id="{54335081-FA52-F16F-A616-E20DA766DB57}"/>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39107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9" y="1016955"/>
            <a:ext cx="3486153" cy="1316347"/>
          </a:xfrm>
          <a:prstGeom prst="rect">
            <a:avLst/>
          </a:prstGeom>
        </p:spPr>
        <p:txBody>
          <a:bodyPr anchor="t">
            <a:noAutofit/>
          </a:bodyPr>
          <a:lstStyle>
            <a:lvl1pPr>
              <a:defRPr sz="3600" cap="all" baseline="0">
                <a:solidFill>
                  <a:schemeClr val="tx2"/>
                </a:solidFill>
              </a:defRPr>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0" y="2495233"/>
            <a:ext cx="3385517" cy="3727765"/>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576142" y="1016954"/>
            <a:ext cx="7082457" cy="520604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F7018939-3725-45C4-8448-060C1C945770}" type="datetime1">
              <a:rPr lang="en-US" smtClean="0"/>
              <a:t>10/24/2026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Rectangle 2">
            <a:extLst>
              <a:ext uri="{FF2B5EF4-FFF2-40B4-BE49-F238E27FC236}">
                <a16:creationId xmlns:a16="http://schemas.microsoft.com/office/drawing/2014/main" id="{05CA24FE-7F15-0A35-2050-28F4CE33B91F}"/>
              </a:ext>
            </a:extLst>
          </p:cNvPr>
          <p:cNvSpPr/>
          <p:nvPr/>
        </p:nvSpPr>
        <p:spPr>
          <a:xfrm>
            <a:off x="634030" y="565606"/>
            <a:ext cx="3385521"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C9E0A62-7502-AFE4-4860-6DE00EB6D1D5}"/>
              </a:ext>
            </a:extLst>
          </p:cNvPr>
          <p:cNvSpPr/>
          <p:nvPr/>
        </p:nvSpPr>
        <p:spPr>
          <a:xfrm>
            <a:off x="4019547" y="565605"/>
            <a:ext cx="8172453"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90657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473C94E-2C8E-3F68-4792-D2F9DD866344}"/>
              </a:ext>
            </a:extLst>
          </p:cNvPr>
          <p:cNvSpPr>
            <a:spLocks noGrp="1"/>
          </p:cNvSpPr>
          <p:nvPr>
            <p:ph type="title"/>
          </p:nvPr>
        </p:nvSpPr>
        <p:spPr>
          <a:xfrm>
            <a:off x="3462961" y="5109525"/>
            <a:ext cx="8195638" cy="744634"/>
          </a:xfrm>
        </p:spPr>
        <p:txBody>
          <a:bodyPr anchor="b">
            <a:normAutofit/>
          </a:bodyPr>
          <a:lstStyle>
            <a:lvl1pPr>
              <a:defRPr sz="2000" b="1">
                <a:solidFill>
                  <a:schemeClr val="bg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16E6EBA2-EEB8-DB5B-897E-6DAE1530B31E}"/>
              </a:ext>
            </a:extLst>
          </p:cNvPr>
          <p:cNvSpPr>
            <a:spLocks noGrp="1"/>
          </p:cNvSpPr>
          <p:nvPr>
            <p:ph sz="quarter" idx="14" hasCustomPrompt="1"/>
          </p:nvPr>
        </p:nvSpPr>
        <p:spPr>
          <a:xfrm>
            <a:off x="533400" y="533400"/>
            <a:ext cx="11125200" cy="4576763"/>
          </a:xfrm>
        </p:spPr>
        <p:txBody>
          <a:bodyPr>
            <a:normAutofit/>
          </a:bodyPr>
          <a:lstStyle>
            <a:lvl1pPr marL="0" indent="0">
              <a:buNone/>
              <a:defRPr sz="30000" b="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399" y="6477000"/>
            <a:ext cx="8576637" cy="381001"/>
          </a:xfrm>
          <a:prstGeom prst="rect">
            <a:avLst/>
          </a:prstGeom>
        </p:spPr>
        <p:txBody>
          <a:bodyPr/>
          <a:lstStyle>
            <a:lvl1pPr>
              <a:defRPr>
                <a:solidFill>
                  <a:schemeClr val="bg1"/>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9110036" y="6477000"/>
            <a:ext cx="1880546" cy="381000"/>
          </a:xfrm>
          <a:prstGeom prst="rect">
            <a:avLst/>
          </a:prstGeom>
        </p:spPr>
        <p:txBody>
          <a:bodyPr/>
          <a:lstStyle>
            <a:lvl1pPr>
              <a:defRPr>
                <a:solidFill>
                  <a:schemeClr val="bg1"/>
                </a:solidFill>
              </a:defRPr>
            </a:lvl1pPr>
          </a:lstStyle>
          <a:p>
            <a:fld id="{A5A68E59-4168-43B1-871D-9D793958CB73}" type="datetime1">
              <a:rPr lang="en-US" smtClean="0"/>
              <a:t>10/24/2026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bg1"/>
                </a:solidFill>
              </a:defRPr>
            </a:lvl1pPr>
          </a:lstStyle>
          <a:p>
            <a:fld id="{AEAA3239-9EA4-4A65-A281-97F994456D9F}" type="slidenum">
              <a:rPr lang="en-US" smtClean="0"/>
              <a:pPr/>
              <a:t>‹#›</a:t>
            </a:fld>
            <a:endParaRPr lang="en-US" dirty="0"/>
          </a:p>
        </p:txBody>
      </p:sp>
      <p:sp>
        <p:nvSpPr>
          <p:cNvPr id="36" name="Rectangle 35">
            <a:extLst>
              <a:ext uri="{FF2B5EF4-FFF2-40B4-BE49-F238E27FC236}">
                <a16:creationId xmlns:a16="http://schemas.microsoft.com/office/drawing/2014/main" id="{CCD9F1A0-57DB-F034-0AB9-2E671ABA4CDD}"/>
              </a:ext>
            </a:extLst>
          </p:cNvPr>
          <p:cNvSpPr/>
          <p:nvPr/>
        </p:nvSpPr>
        <p:spPr>
          <a:xfrm>
            <a:off x="9110040" y="6155911"/>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6B7340E-9893-2D44-91EA-76771EE522E6}"/>
              </a:ext>
            </a:extLst>
          </p:cNvPr>
          <p:cNvSpPr/>
          <p:nvPr/>
        </p:nvSpPr>
        <p:spPr>
          <a:xfrm>
            <a:off x="3467745" y="6155911"/>
            <a:ext cx="564228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02161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399" y="1016955"/>
            <a:ext cx="11125201" cy="4840285"/>
          </a:xfrm>
          <a:prstGeom prst="rect">
            <a:avLst/>
          </a:prstGeom>
        </p:spPr>
        <p:txBody>
          <a:bodyPr anchor="t">
            <a:noAutofit/>
          </a:bodyPr>
          <a:lstStyle>
            <a:lvl1pPr marL="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1pPr>
            <a:lvl2pPr marL="2286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2pPr>
            <a:lvl3pPr marL="4572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3pPr>
            <a:lvl4pPr marL="6858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4pPr>
            <a:lvl5pPr marL="9144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399" y="6492240"/>
            <a:ext cx="8576637" cy="365761"/>
          </a:xfrm>
          <a:prstGeom prst="rect">
            <a:avLst/>
          </a:prstGeom>
        </p:spPr>
        <p:txBody>
          <a:bodyPr/>
          <a:lstStyle>
            <a:lvl1pPr>
              <a:defRPr>
                <a:solidFill>
                  <a:schemeClr val="bg2"/>
                </a:solidFill>
              </a:defRPr>
            </a:lvl1p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110036" y="6492239"/>
            <a:ext cx="1891338" cy="365761"/>
          </a:xfrm>
          <a:prstGeom prst="rect">
            <a:avLst/>
          </a:prstGeom>
        </p:spPr>
        <p:txBody>
          <a:bodyPr/>
          <a:lstStyle>
            <a:lvl1pPr>
              <a:defRPr>
                <a:solidFill>
                  <a:schemeClr val="bg2"/>
                </a:solidFill>
              </a:defRPr>
            </a:lvl1pPr>
          </a:lstStyle>
          <a:p>
            <a:fld id="{3C8A96B5-6C84-4F87-863B-82F8A700BDB6}" type="datetime1">
              <a:rPr lang="en-US" smtClean="0"/>
              <a:t>10/24/2026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0995976" y="6492240"/>
            <a:ext cx="662624" cy="365761"/>
          </a:xfrm>
          <a:prstGeom prst="rect">
            <a:avLst/>
          </a:prstGeom>
        </p:spPr>
        <p:txBody>
          <a:bodyPr/>
          <a:lstStyle>
            <a:lvl1pPr>
              <a:defRPr>
                <a:solidFill>
                  <a:schemeClr val="bg2"/>
                </a:solidFill>
              </a:defRPr>
            </a:lvl1pPr>
          </a:lstStyle>
          <a:p>
            <a:fld id="{AEAA3239-9EA4-4A65-A281-97F994456D9F}" type="slidenum">
              <a:rPr lang="en-US" smtClean="0"/>
              <a:pPr/>
              <a:t>‹#›</a:t>
            </a:fld>
            <a:endParaRPr lang="en-US" dirty="0"/>
          </a:p>
        </p:txBody>
      </p:sp>
      <p:sp>
        <p:nvSpPr>
          <p:cNvPr id="6" name="Rectangle 5">
            <a:extLst>
              <a:ext uri="{FF2B5EF4-FFF2-40B4-BE49-F238E27FC236}">
                <a16:creationId xmlns:a16="http://schemas.microsoft.com/office/drawing/2014/main" id="{F810F272-8DCB-3D9F-8EA6-FBDD6B7DFDA3}"/>
              </a:ext>
            </a:extLst>
          </p:cNvPr>
          <p:cNvSpPr/>
          <p:nvPr/>
        </p:nvSpPr>
        <p:spPr>
          <a:xfrm>
            <a:off x="9110040" y="6155911"/>
            <a:ext cx="308195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38ED97-EB88-D071-C45A-D0C32569D40D}"/>
              </a:ext>
            </a:extLst>
          </p:cNvPr>
          <p:cNvSpPr/>
          <p:nvPr/>
        </p:nvSpPr>
        <p:spPr>
          <a:xfrm>
            <a:off x="3467745" y="6155911"/>
            <a:ext cx="5642289"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2484249"/>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467745" y="5216204"/>
            <a:ext cx="8190855" cy="640080"/>
          </a:xfrm>
          <a:prstGeom prst="rect">
            <a:avLst/>
          </a:prstGeom>
        </p:spPr>
        <p:txBody>
          <a:bodyPr anchor="b">
            <a:normAutofit/>
          </a:bodyPr>
          <a:lstStyle>
            <a:lvl1pPr>
              <a:lnSpc>
                <a:spcPct val="120000"/>
              </a:lnSpc>
              <a:defRPr sz="2000" spc="0">
                <a:solidFill>
                  <a:schemeClr val="tx2"/>
                </a:solidFill>
                <a:latin typeface="Arial" panose="020B0604020202020204" pitchFamily="34" charset="0"/>
                <a:cs typeface="Arial" panose="020B0604020202020204" pitchFamily="34" charset="0"/>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8" y="1016954"/>
            <a:ext cx="11125201" cy="3711571"/>
          </a:xfrm>
          <a:prstGeom prst="rect">
            <a:avLst/>
          </a:prstGeom>
        </p:spPr>
        <p:txBody>
          <a:bodyPr anchor="t">
            <a:normAutofit/>
          </a:bodyPr>
          <a:lstStyle>
            <a:lvl1pPr marL="164592" indent="-164592">
              <a:lnSpc>
                <a:spcPct val="90000"/>
              </a:lnSpc>
              <a:spcBef>
                <a:spcPts val="0"/>
              </a:spcBef>
              <a:buNone/>
              <a:defRPr sz="72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6" y="6492240"/>
            <a:ext cx="1878961" cy="365760"/>
          </a:xfrm>
          <a:prstGeom prst="rect">
            <a:avLst/>
          </a:prstGeom>
        </p:spPr>
        <p:txBody>
          <a:bodyPr/>
          <a:lstStyle/>
          <a:p>
            <a:fld id="{0380565A-AEC2-4981-9BC9-2BD45633EEB3}" type="datetime1">
              <a:rPr lang="en-US" smtClean="0"/>
              <a:t>10/24/2026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001368" y="6492241"/>
            <a:ext cx="657231" cy="365760"/>
          </a:xfrm>
          <a:prstGeom prst="rect">
            <a:avLst/>
          </a:prstGeom>
        </p:spPr>
        <p:txBody>
          <a:bodyPr/>
          <a:lstStyle/>
          <a:p>
            <a:fld id="{AEAA3239-9EA4-4A65-A281-97F994456D9F}" type="slidenum">
              <a:rPr lang="en-US" smtClean="0"/>
              <a:t>‹#›</a:t>
            </a:fld>
            <a:endParaRPr lang="en-US" dirty="0"/>
          </a:p>
        </p:txBody>
      </p:sp>
      <p:sp>
        <p:nvSpPr>
          <p:cNvPr id="34" name="Rectangle 33">
            <a:extLst>
              <a:ext uri="{FF2B5EF4-FFF2-40B4-BE49-F238E27FC236}">
                <a16:creationId xmlns:a16="http://schemas.microsoft.com/office/drawing/2014/main" id="{F22AFB11-60F0-1BFB-3EE2-25A317606ED4}"/>
              </a:ext>
            </a:extLst>
          </p:cNvPr>
          <p:cNvSpPr/>
          <p:nvPr/>
        </p:nvSpPr>
        <p:spPr>
          <a:xfrm>
            <a:off x="9110040" y="6155911"/>
            <a:ext cx="308195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DB6C2DA-9756-1101-616C-92AE71300FD8}"/>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01077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GB"/>
              <a:t>Click to edit Master title style</a:t>
            </a:r>
            <a:endParaRPr lang="en-US" dirty="0"/>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D0114CA0-7CEA-48F6-8B27-4A03BEF1B362}" type="datetime1">
              <a:rPr lang="en-US" smtClean="0"/>
              <a:t>10/24/2026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AEAA3239-9EA4-4A65-A281-97F994456D9F}" type="slidenum">
              <a:rPr lang="en-US" smtClean="0"/>
              <a:t>‹#›</a:t>
            </a:fld>
            <a:endParaRPr lang="en-US"/>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76822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398" y="1016955"/>
            <a:ext cx="11125201" cy="731520"/>
          </a:xfrm>
          <a:prstGeom prst="rect">
            <a:avLst/>
          </a:prstGeom>
        </p:spPr>
        <p:txBody>
          <a:bodyPr anchor="t"/>
          <a:lstStyle>
            <a:lvl1pPr>
              <a:defRPr cap="all" baseline="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399" y="1883248"/>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399" y="2444434"/>
            <a:ext cx="5075238" cy="377856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83679" y="1883247"/>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83043" y="2444434"/>
            <a:ext cx="5075556" cy="3778566"/>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9110036" y="6492240"/>
            <a:ext cx="1891338" cy="365760"/>
          </a:xfrm>
          <a:prstGeom prst="rect">
            <a:avLst/>
          </a:prstGeom>
        </p:spPr>
        <p:txBody>
          <a:bodyPr/>
          <a:lstStyle/>
          <a:p>
            <a:fld id="{1EDD8A06-915F-45A0-B576-0929C47FD8AE}" type="datetime1">
              <a:rPr lang="en-US" smtClean="0"/>
              <a:t>10/24/2026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001374" y="6492241"/>
            <a:ext cx="657226" cy="365760"/>
          </a:xfrm>
          <a:prstGeom prst="rect">
            <a:avLst/>
          </a:prstGeom>
        </p:spPr>
        <p:txBody>
          <a:bodyPr/>
          <a:lstStyle/>
          <a:p>
            <a:fld id="{AEAA3239-9EA4-4A65-A281-97F994456D9F}" type="slidenum">
              <a:rPr lang="en-US" smtClean="0"/>
              <a:t>‹#›</a:t>
            </a:fld>
            <a:endParaRPr lang="en-US"/>
          </a:p>
        </p:txBody>
      </p:sp>
      <p:sp>
        <p:nvSpPr>
          <p:cNvPr id="37" name="Rectangle 36">
            <a:extLst>
              <a:ext uri="{FF2B5EF4-FFF2-40B4-BE49-F238E27FC236}">
                <a16:creationId xmlns:a16="http://schemas.microsoft.com/office/drawing/2014/main" id="{AB0A7ECD-2835-13DC-1392-DC6E9D6B14EE}"/>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3FF6D6A-BF5E-8499-2E05-993B26BA4977}"/>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66272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398" y="1016955"/>
            <a:ext cx="11125201" cy="1112519"/>
          </a:xfrm>
          <a:prstGeom prst="rect">
            <a:avLst/>
          </a:prstGeom>
        </p:spPr>
        <p:txBody>
          <a:bodyPr anchor="t"/>
          <a:lstStyle>
            <a:lvl1pPr>
              <a:defRPr cap="all" baseline="0">
                <a:solidFill>
                  <a:schemeClr val="tx2"/>
                </a:solidFill>
              </a:defRPr>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74D05E5D-68FD-447C-A2DD-5EC26B56527F}" type="datetime1">
              <a:rPr lang="en-US" smtClean="0"/>
              <a:t>10/24/2026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6" name="Rectangle 5">
            <a:extLst>
              <a:ext uri="{FF2B5EF4-FFF2-40B4-BE49-F238E27FC236}">
                <a16:creationId xmlns:a16="http://schemas.microsoft.com/office/drawing/2014/main" id="{D0F7BCB4-DC28-7382-4A0F-0498411C4247}"/>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B5560D8-36FC-D0D1-04BB-54F2CCBC8B5E}"/>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96267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9110036" y="6492240"/>
            <a:ext cx="1891338" cy="365760"/>
          </a:xfrm>
          <a:prstGeom prst="rect">
            <a:avLst/>
          </a:prstGeom>
        </p:spPr>
        <p:txBody>
          <a:bodyPr/>
          <a:lstStyle/>
          <a:p>
            <a:fld id="{E5D97B4D-FF2F-4402-9FD4-AE767FCF1FF3}" type="datetime1">
              <a:rPr lang="en-US" smtClean="0"/>
              <a:t>10/24/2026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001374" y="6492241"/>
            <a:ext cx="657226" cy="365760"/>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027050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1860235"/>
          </a:xfrm>
          <a:prstGeom prst="rect">
            <a:avLst/>
          </a:prstGeom>
        </p:spPr>
        <p:txBody>
          <a:bodyPr anchor="t">
            <a:noAutofit/>
          </a:bodyPr>
          <a:lstStyle>
            <a:lvl1pPr>
              <a:defRPr sz="7200" cap="all" baseline="0">
                <a:solidFill>
                  <a:schemeClr val="tx2"/>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398" y="3258190"/>
            <a:ext cx="11125201" cy="2964810"/>
          </a:xfrm>
          <a:prstGeom prst="rect">
            <a:avLst/>
          </a:prstGeo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504949" cy="365760"/>
          </a:xfrm>
          <a:prstGeom prst="rect">
            <a:avLst/>
          </a:prstGeom>
        </p:spPr>
        <p:txBody>
          <a:bodyPr/>
          <a:lstStyle>
            <a:lvl1pPr>
              <a:defRPr>
                <a:solidFill>
                  <a:schemeClr val="tx2"/>
                </a:solidFill>
              </a:defRPr>
            </a:lvl1pPr>
          </a:lstStyle>
          <a:p>
            <a:fld id="{FC57766D-ED87-4A0C-9B23-F4979C5AA24E}" type="datetime1">
              <a:rPr lang="en-US" smtClean="0"/>
              <a:t>10/24/2026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614990" y="6492241"/>
            <a:ext cx="1043610"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4" name="Rectangle 33">
            <a:extLst>
              <a:ext uri="{FF2B5EF4-FFF2-40B4-BE49-F238E27FC236}">
                <a16:creationId xmlns:a16="http://schemas.microsoft.com/office/drawing/2014/main" id="{C0612DD4-C154-5A34-CBE2-09022345DFF5}"/>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5" name="Rectangle 34">
            <a:extLst>
              <a:ext uri="{FF2B5EF4-FFF2-40B4-BE49-F238E27FC236}">
                <a16:creationId xmlns:a16="http://schemas.microsoft.com/office/drawing/2014/main" id="{A245B82D-4F13-20D2-DD25-C26E60C48A92}"/>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1580266"/>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8576636" cy="1842020"/>
          </a:xfrm>
          <a:prstGeom prst="rect">
            <a:avLst/>
          </a:prstGeom>
        </p:spPr>
        <p:txBody>
          <a:bodyPr anchor="t">
            <a:noAutofit/>
          </a:bodyPr>
          <a:lstStyle>
            <a:lvl1pPr>
              <a:defRPr sz="7200" cap="all" baseline="0">
                <a:solidFill>
                  <a:schemeClr val="tx2"/>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6"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0" y="6492241"/>
            <a:ext cx="8576636" cy="36576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501450B2-75D0-4277-B6D7-7B5D301DCF72}" type="datetime1">
              <a:rPr lang="en-US" smtClean="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6"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58" name="Rectangle 57">
            <a:extLst>
              <a:ext uri="{FF2B5EF4-FFF2-40B4-BE49-F238E27FC236}">
                <a16:creationId xmlns:a16="http://schemas.microsoft.com/office/drawing/2014/main" id="{C0E45243-34A7-09D9-589C-A28D8FB592BD}"/>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7B2CF5-DB49-E6FB-F72A-24AA38988AEC}"/>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3191645"/>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89826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398" y="1016955"/>
            <a:ext cx="11125201" cy="74675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398" y="1748474"/>
            <a:ext cx="11125202" cy="47285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399" y="6476998"/>
            <a:ext cx="8576637" cy="381003"/>
          </a:xfrm>
          <a:prstGeom prst="rect">
            <a:avLst/>
          </a:prstGeom>
        </p:spPr>
        <p:txBody>
          <a:bodyPr vert="horz" lIns="91440" tIns="45720" rIns="91440" bIns="45720" rtlCol="0" anchor="ctr"/>
          <a:lstStyle>
            <a:lvl1pPr algn="l" rtl="0">
              <a:defRPr sz="800">
                <a:solidFill>
                  <a:schemeClr val="tx2"/>
                </a:solidFill>
                <a:latin typeface="+mn-lt"/>
                <a:cs typeface="Arial" panose="020B0604020202020204" pitchFamily="34" charset="0"/>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110036" y="6476998"/>
            <a:ext cx="188595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35F68458-1A7A-4A29-A16B-4424C6D3B5E6}" type="datetime1">
              <a:rPr lang="en-US" smtClean="0"/>
              <a:pPr/>
              <a:t>10/24/2026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79" y="6476998"/>
            <a:ext cx="65722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2067661201"/>
      </p:ext>
    </p:extLst>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 id="2147483674" r:id="rId19"/>
    <p:sldLayoutId id="2147483675" r:id="rId20"/>
    <p:sldLayoutId id="2147483676" r:id="rId21"/>
    <p:sldLayoutId id="2147483677" r:id="rId22"/>
    <p:sldLayoutId id="2147483678" r:id="rId23"/>
    <p:sldLayoutId id="2147483679" r:id="rId24"/>
    <p:sldLayoutId id="2147483680" r:id="rId25"/>
    <p:sldLayoutId id="2147483681" r:id="rId26"/>
    <p:sldLayoutId id="2147483682" r:id="rId27"/>
    <p:sldLayoutId id="2147483683" r:id="rId28"/>
  </p:sldLayoutIdLst>
  <p:txStyles>
    <p:titleStyle>
      <a:lvl1pPr algn="l" defTabSz="914400" rtl="0" eaLnBrk="1" latinLnBrk="0" hangingPunct="1">
        <a:lnSpc>
          <a:spcPct val="80000"/>
        </a:lnSpc>
        <a:spcBef>
          <a:spcPct val="0"/>
        </a:spcBef>
        <a:buNone/>
        <a:defRPr sz="3600" b="0" kern="1200" spc="0" baseline="0">
          <a:solidFill>
            <a:schemeClr val="tx2"/>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2"/>
          </a:solidFill>
          <a:latin typeface="+mn-lt"/>
          <a:ea typeface="+mn-ea"/>
          <a:cs typeface="Arial" panose="020B0604020202020204" pitchFamily="34" charset="0"/>
        </a:defRPr>
      </a:lvl1pPr>
      <a:lvl2pPr marL="4572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2pPr>
      <a:lvl3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3pPr>
      <a:lvl4pPr marL="9144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4pPr>
      <a:lvl5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0" orient="horz" pos="2160">
          <p15:clr>
            <a:srgbClr val="F26B43"/>
          </p15:clr>
        </p15:guide>
        <p15:guide id="31" pos="3840">
          <p15:clr>
            <a:srgbClr val="F26B43"/>
          </p15:clr>
        </p15:guide>
        <p15:guide id="32" pos="336">
          <p15:clr>
            <a:srgbClr val="F26B43"/>
          </p15:clr>
        </p15:guide>
        <p15:guide id="33" pos="7344">
          <p15:clr>
            <a:srgbClr val="F26B43"/>
          </p15:clr>
        </p15:guide>
        <p15:guide id="34" orient="horz" pos="4080">
          <p15:clr>
            <a:srgbClr val="F26B43"/>
          </p15:clr>
        </p15:guide>
        <p15:guide id="35" orient="horz" pos="1344">
          <p15:clr>
            <a:srgbClr val="F26B43"/>
          </p15:clr>
        </p15:guide>
        <p15:guide id="36" orient="horz" pos="388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8.xml"/><Relationship Id="rId5" Type="http://schemas.openxmlformats.org/officeDocument/2006/relationships/hyperlink" Target="https://creativecommons.org/licenses/by-sa/3.0/" TargetMode="External"/><Relationship Id="rId4" Type="http://schemas.openxmlformats.org/officeDocument/2006/relationships/hyperlink" Target="https://rotel.pressbooks.pub/whole-child/chapter/sociocultural-theory-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3" Type="http://schemas.openxmlformats.org/officeDocument/2006/relationships/hyperlink" Target="https://books.google.com/books/about/Scaffolding_Children_s_Learning.html?id=0v0kAQAAIAAJ" TargetMode="External"/><Relationship Id="rId2" Type="http://schemas.openxmlformats.org/officeDocument/2006/relationships/notesSlide" Target="../notesSlides/notesSlide12.xml"/><Relationship Id="rId1" Type="http://schemas.openxmlformats.org/officeDocument/2006/relationships/slideLayout" Target="../slideLayouts/slideLayout28.xml"/><Relationship Id="rId4" Type="http://schemas.openxmlformats.org/officeDocument/2006/relationships/hyperlink" Target="https://research.birmingham.ac.uk/en/publications/vygotsky-and-pedagog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hup.harvard.edu/books/9780674576292" TargetMode="External"/><Relationship Id="rId2" Type="http://schemas.openxmlformats.org/officeDocument/2006/relationships/notesSlide" Target="../notesSlides/notesSlide13.xml"/><Relationship Id="rId1" Type="http://schemas.openxmlformats.org/officeDocument/2006/relationships/slideLayout" Target="../slideLayouts/slideLayout28.xml"/><Relationship Id="rId4" Type="http://schemas.openxmlformats.org/officeDocument/2006/relationships/hyperlink" Target="https://doi.org/10.1111/j.1469-7610.1976.tb00381.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7324D">
            <a:alpha val="100000"/>
          </a:srgb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B2D03A9-F71D-4DEB-BD68-73079262E2E1}"/>
              </a:ext>
            </a:extLst>
          </p:cNvPr>
          <p:cNvSpPr>
            <a:spLocks noGrp="1"/>
          </p:cNvSpPr>
          <p:nvPr/>
        </p:nvSpPr>
        <p:spPr>
          <a:xfrm>
            <a:off x="838200" y="957698"/>
            <a:ext cx="10033000" cy="303929"/>
          </a:xfrm>
          <a:prstGeom prst="rect">
            <a:avLst/>
          </a:prstGeom>
          <a:noFill/>
          <a:ln w="0">
            <a:noFill/>
            <a:prstDash val="solid"/>
          </a:ln>
        </p:spPr>
        <p:txBody>
          <a:bodyPr wrap="square" lIns="38100" tIns="28575" rIns="38100" bIns="28575" anchor="ctr" anchorCtr="0">
            <a:spAutoFit/>
          </a:bodyPr>
          <a:lstStyle>
            <a:defPPr algn="l">
              <a:defRPr sz="1275" b="1">
                <a:solidFill>
                  <a:srgbClr val="A8D5CC"/>
                </a:solidFill>
                <a:latin typeface="Aptos"/>
                <a:ea typeface="Aptos"/>
                <a:cs typeface="Aptos"/>
              </a:defRPr>
            </a:defPPr>
          </a:lstStyle>
          <a:p>
            <a:pPr algn="l">
              <a:defRPr sz="1275" b="1">
                <a:solidFill>
                  <a:srgbClr val="A8D5CC"/>
                </a:solidFill>
                <a:latin typeface="Aptos"/>
                <a:ea typeface="Aptos"/>
                <a:cs typeface="Aptos"/>
              </a:defRPr>
            </a:pPr>
            <a:r>
              <a:rPr lang="en-GB" sz="1600" b="1" dirty="0">
                <a:solidFill>
                  <a:srgbClr val="A9D9D2"/>
                </a:solidFill>
                <a:latin typeface="Aptos"/>
                <a:ea typeface="Aptos"/>
                <a:cs typeface="Aptos"/>
              </a:rPr>
              <a:t>LCHS4010: PSYCHOLOGY IN HEALTH AND SOCIAL CARE</a:t>
            </a:r>
            <a:endParaRPr sz="1600" b="1" dirty="0">
              <a:solidFill>
                <a:srgbClr val="A9D9D2"/>
              </a:solidFill>
              <a:latin typeface="Aptos"/>
              <a:ea typeface="Aptos"/>
              <a:cs typeface="Aptos"/>
            </a:endParaRPr>
          </a:p>
        </p:txBody>
      </p:sp>
      <p:sp>
        <p:nvSpPr>
          <p:cNvPr id="2" name="Rectangle 1">
            <a:extLst>
              <a:ext uri="{FF2B5EF4-FFF2-40B4-BE49-F238E27FC236}">
                <a16:creationId xmlns:a16="http://schemas.microsoft.com/office/drawing/2014/main" id="{550DAB78-EF5D-4119-8306-856E428D2DEC}"/>
              </a:ext>
            </a:extLst>
          </p:cNvPr>
          <p:cNvSpPr>
            <a:spLocks noGrp="1"/>
          </p:cNvSpPr>
          <p:nvPr/>
        </p:nvSpPr>
        <p:spPr>
          <a:xfrm>
            <a:off x="819150" y="1952625"/>
            <a:ext cx="9810750" cy="952500"/>
          </a:xfrm>
          <a:prstGeom prst="rect">
            <a:avLst/>
          </a:prstGeom>
          <a:noFill/>
          <a:ln w="0">
            <a:noFill/>
            <a:prstDash val="solid"/>
          </a:ln>
        </p:spPr>
        <p:txBody>
          <a:bodyPr wrap="square" lIns="38100" tIns="28575" rIns="38100" bIns="28575" anchor="ctr" anchorCtr="0">
            <a:normAutofit/>
          </a:bodyPr>
          <a:lstStyle>
            <a:defPPr algn="l">
              <a:defRPr sz="4200" b="1">
                <a:solidFill>
                  <a:srgbClr val="FFFFFF"/>
                </a:solidFill>
                <a:latin typeface="Aptos"/>
                <a:ea typeface="Aptos"/>
                <a:cs typeface="Aptos"/>
              </a:defRPr>
            </a:defPPr>
          </a:lstStyle>
          <a:p>
            <a:pPr algn="l">
              <a:defRPr sz="4200" b="1">
                <a:solidFill>
                  <a:srgbClr val="FFFFFF"/>
                </a:solidFill>
                <a:latin typeface="Aptos"/>
                <a:ea typeface="Aptos"/>
                <a:cs typeface="Aptos"/>
              </a:defRPr>
            </a:pPr>
            <a:r>
              <a:rPr sz="3400" b="1">
                <a:solidFill>
                  <a:srgbClr val="FFFFFF"/>
                </a:solidFill>
                <a:latin typeface="Aptos"/>
                <a:ea typeface="Aptos"/>
                <a:cs typeface="Aptos"/>
              </a:rPr>
              <a:t>Vygotsky’s sociocultural theory</a:t>
            </a:r>
          </a:p>
        </p:txBody>
      </p:sp>
      <p:sp>
        <p:nvSpPr>
          <p:cNvPr id="3" name="Rectangle 2">
            <a:extLst>
              <a:ext uri="{FF2B5EF4-FFF2-40B4-BE49-F238E27FC236}">
                <a16:creationId xmlns:a16="http://schemas.microsoft.com/office/drawing/2014/main" id="{0064FF54-2B7E-4977-A871-9F1A375A1BAA}"/>
              </a:ext>
            </a:extLst>
          </p:cNvPr>
          <p:cNvSpPr>
            <a:spLocks noGrp="1"/>
          </p:cNvSpPr>
          <p:nvPr/>
        </p:nvSpPr>
        <p:spPr>
          <a:xfrm>
            <a:off x="857250" y="3190875"/>
            <a:ext cx="812800" cy="635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5DD0CD62-8816-4345-8262-35422DEA0AD7}"/>
              </a:ext>
            </a:extLst>
          </p:cNvPr>
          <p:cNvSpPr>
            <a:spLocks noGrp="1"/>
          </p:cNvSpPr>
          <p:nvPr/>
        </p:nvSpPr>
        <p:spPr>
          <a:xfrm>
            <a:off x="857250" y="3632200"/>
            <a:ext cx="6477000" cy="685800"/>
          </a:xfrm>
          <a:prstGeom prst="rect">
            <a:avLst/>
          </a:prstGeom>
          <a:solidFill>
            <a:srgbClr val="23415C"/>
          </a:solidFill>
          <a:ln w="12700">
            <a:solidFill>
              <a:srgbClr val="315571"/>
            </a:solidFill>
            <a:prstDash val="solid"/>
          </a:ln>
        </p:spPr>
        <p:txBody>
          <a:bodyPr wrap="square" lIns="38100" tIns="28575" rIns="38100" bIns="28575" anchor="ctr" anchorCtr="0">
            <a:normAutofit/>
          </a:bodyPr>
          <a:lstStyle>
            <a:defPPr algn="l">
              <a:defRPr sz="2400" b="0">
                <a:solidFill>
                  <a:srgbClr val="FFFFFF"/>
                </a:solidFill>
                <a:latin typeface="Aptos"/>
                <a:ea typeface="Aptos"/>
                <a:cs typeface="Aptos"/>
              </a:defRPr>
            </a:defPPr>
          </a:lstStyle>
          <a:p>
            <a:pPr algn="l">
              <a:defRPr sz="2400" b="0">
                <a:solidFill>
                  <a:srgbClr val="FFFFFF"/>
                </a:solidFill>
                <a:latin typeface="Aptos"/>
                <a:ea typeface="Aptos"/>
                <a:cs typeface="Aptos"/>
              </a:defRPr>
            </a:pPr>
            <a:r>
              <a:rPr sz="2000" b="1">
                <a:solidFill>
                  <a:srgbClr val="FFFFFF"/>
                </a:solidFill>
                <a:latin typeface="Aptos"/>
                <a:ea typeface="Aptos"/>
                <a:cs typeface="Aptos"/>
              </a:rPr>
              <a:t>Supporting Shona at nursery</a:t>
            </a:r>
          </a:p>
        </p:txBody>
      </p:sp>
      <p:sp>
        <p:nvSpPr>
          <p:cNvPr id="5" name="Rectangle 4">
            <a:extLst>
              <a:ext uri="{FF2B5EF4-FFF2-40B4-BE49-F238E27FC236}">
                <a16:creationId xmlns:a16="http://schemas.microsoft.com/office/drawing/2014/main" id="{9B831FA6-BE0A-4269-8E30-BC9EEBB14983}"/>
              </a:ext>
            </a:extLst>
          </p:cNvPr>
          <p:cNvSpPr>
            <a:spLocks noGrp="1"/>
          </p:cNvSpPr>
          <p:nvPr/>
        </p:nvSpPr>
        <p:spPr>
          <a:xfrm>
            <a:off x="857250" y="5429250"/>
            <a:ext cx="8096250" cy="323850"/>
          </a:xfrm>
          <a:prstGeom prst="rect">
            <a:avLst/>
          </a:prstGeom>
          <a:noFill/>
          <a:ln w="0">
            <a:noFill/>
            <a:prstDash val="solid"/>
          </a:ln>
        </p:spPr>
        <p:txBody>
          <a:bodyPr wrap="square" lIns="38100" tIns="28575" rIns="38100" bIns="28575" anchor="ctr" anchorCtr="0">
            <a:normAutofit/>
          </a:bodyPr>
          <a:lstStyle>
            <a:defPPr algn="l">
              <a:defRPr sz="1425" b="0">
                <a:solidFill>
                  <a:srgbClr val="D6E0E8"/>
                </a:solidFill>
                <a:latin typeface="Aptos"/>
                <a:ea typeface="Aptos"/>
                <a:cs typeface="Aptos"/>
              </a:defRPr>
            </a:defPPr>
          </a:lstStyle>
          <a:p>
            <a:pPr algn="l">
              <a:defRPr sz="1425" b="0">
                <a:solidFill>
                  <a:srgbClr val="D6E0E8"/>
                </a:solidFill>
                <a:latin typeface="Aptos"/>
                <a:ea typeface="Aptos"/>
                <a:cs typeface="Aptos"/>
              </a:defRPr>
            </a:pPr>
            <a:r>
              <a:rPr lang="en-GB" sz="1200" dirty="0">
                <a:solidFill>
                  <a:srgbClr val="D7E1E8"/>
                </a:solidFill>
                <a:latin typeface="Aptos"/>
                <a:ea typeface="Aptos"/>
                <a:cs typeface="Aptos"/>
              </a:rPr>
              <a:t>Damilola Micheal  |  Student ID 2517545  |  Lecturer: Lou Wells</a:t>
            </a:r>
            <a:endParaRPr sz="1200" dirty="0">
              <a:solidFill>
                <a:srgbClr val="D7E1E8"/>
              </a:solidFill>
              <a:latin typeface="Aptos"/>
              <a:ea typeface="Aptos"/>
              <a:cs typeface="Aptos"/>
            </a:endParaRPr>
          </a:p>
        </p:txBody>
      </p:sp>
      <p:sp>
        <p:nvSpPr>
          <p:cNvPr id="7" name="TextBox 6">
            <a:extLst>
              <a:ext uri="{FF2B5EF4-FFF2-40B4-BE49-F238E27FC236}">
                <a16:creationId xmlns:a16="http://schemas.microsoft.com/office/drawing/2014/main" id="{76DA445F-8053-6E4B-87C7-3738BF4FDC4F}"/>
              </a:ext>
            </a:extLst>
          </p:cNvPr>
          <p:cNvSpPr txBox="1"/>
          <p:nvPr/>
        </p:nvSpPr>
        <p:spPr>
          <a:xfrm>
            <a:off x="857250" y="5994400"/>
            <a:ext cx="10160000" cy="261610"/>
          </a:xfrm>
          <a:prstGeom prst="rect">
            <a:avLst/>
          </a:prstGeom>
          <a:noFill/>
        </p:spPr>
        <p:txBody>
          <a:bodyPr vertOverflow="overflow" vert="horz" wrap="square" rtlCol="0" anchor="t">
            <a:spAutoFit/>
          </a:bodyPr>
          <a:lstStyle/>
          <a:p>
            <a:pPr algn="l"/>
            <a:r>
              <a:rPr lang="en-US" sz="1100" dirty="0">
                <a:solidFill>
                  <a:srgbClr val="A9D9D2"/>
                </a:solidFill>
                <a:latin typeface="Aptos"/>
              </a:rPr>
              <a:t>AI use declaration: AI assisted with structure and </a:t>
            </a:r>
            <a:r>
              <a:rPr lang="en-US" sz="1100" dirty="0" err="1">
                <a:solidFill>
                  <a:srgbClr val="A9D9D2"/>
                </a:solidFill>
                <a:latin typeface="Aptos"/>
              </a:rPr>
              <a:t>grammer</a:t>
            </a:r>
            <a:r>
              <a:rPr lang="en-US" sz="1100" dirty="0">
                <a:solidFill>
                  <a:srgbClr val="A9D9D2"/>
                </a:solidFill>
                <a:latin typeface="Aptos"/>
              </a:rPr>
              <a:t> correction.</a:t>
            </a:r>
          </a:p>
        </p:txBody>
      </p:sp>
    </p:spTree>
    <p:extLst>
      <p:ext uri="{BB962C8B-B14F-4D97-AF65-F5344CB8AC3E}">
        <p14:creationId xmlns:p14="http://schemas.microsoft.com/office/powerpoint/2010/main" val="2043722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D5530F-DB7D-443A-8465-9DEFFFD1B48F}"/>
              </a:ext>
            </a:extLst>
          </p:cNvPr>
          <p:cNvSpPr>
            <a:spLocks noGrp="1"/>
          </p:cNvSpPr>
          <p:nvPr/>
        </p:nvSpPr>
        <p:spPr>
          <a:xfrm>
            <a:off x="742950" y="422102"/>
            <a:ext cx="6267450" cy="303929"/>
          </a:xfrm>
          <a:prstGeom prst="rect">
            <a:avLst/>
          </a:prstGeom>
          <a:noFill/>
          <a:ln w="0">
            <a:noFill/>
            <a:prstDash val="solid"/>
          </a:ln>
        </p:spPr>
        <p:txBody>
          <a:bodyPr wrap="square" lIns="38100" tIns="28575" rIns="38100" bIns="28575" anchor="ctr" anchorCtr="0">
            <a:sp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lang="en-GB" sz="1600" b="1" dirty="0">
                <a:solidFill>
                  <a:srgbClr val="0B7F7A"/>
                </a:solidFill>
                <a:latin typeface="Aptos"/>
                <a:ea typeface="Aptos"/>
                <a:cs typeface="Aptos"/>
              </a:rPr>
              <a:t>INTRODUCTION</a:t>
            </a:r>
            <a:endParaRPr sz="1600" b="1" dirty="0">
              <a:solidFill>
                <a:srgbClr val="0B7F7A"/>
              </a:solidFill>
              <a:latin typeface="Aptos"/>
              <a:ea typeface="Aptos"/>
              <a:cs typeface="Aptos"/>
            </a:endParaRPr>
          </a:p>
        </p:txBody>
      </p:sp>
      <p:sp>
        <p:nvSpPr>
          <p:cNvPr id="2" name="Rectangle 1">
            <a:extLst>
              <a:ext uri="{FF2B5EF4-FFF2-40B4-BE49-F238E27FC236}">
                <a16:creationId xmlns:a16="http://schemas.microsoft.com/office/drawing/2014/main" id="{2318C99E-4E50-48EF-9C69-24F3AACFF6C8}"/>
              </a:ext>
            </a:extLst>
          </p:cNvPr>
          <p:cNvSpPr>
            <a:spLocks noGrp="1"/>
          </p:cNvSpPr>
          <p:nvPr/>
        </p:nvSpPr>
        <p:spPr>
          <a:xfrm>
            <a:off x="742950" y="868297"/>
            <a:ext cx="10706100" cy="473206"/>
          </a:xfrm>
          <a:prstGeom prst="rect">
            <a:avLst/>
          </a:prstGeom>
          <a:noFill/>
          <a:ln w="0">
            <a:noFill/>
            <a:prstDash val="solid"/>
          </a:ln>
        </p:spPr>
        <p:txBody>
          <a:bodyPr wrap="square" lIns="38100" tIns="28575" rIns="38100" bIns="28575" anchor="ctr" anchorCtr="0">
            <a:sp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Using Vygotsky to support Shona</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F3C8CCC6-2C1E-4A49-A51A-DADC23ECBB1D}"/>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68F78456-8858-4542-B79B-C8036D743618}"/>
              </a:ext>
            </a:extLst>
          </p:cNvPr>
          <p:cNvSpPr>
            <a:spLocks noGrp="1"/>
          </p:cNvSpPr>
          <p:nvPr/>
        </p:nvSpPr>
        <p:spPr>
          <a:xfrm>
            <a:off x="914400" y="19050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Shona is a young child settling into nursery. The case describes separation distress, few spoken words and difficulty joining group play.</a:t>
            </a:r>
            <a:endParaRPr sz="1700">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3516BCF7-F699-47F1-A9BD-0718898CF134}"/>
              </a:ext>
            </a:extLst>
          </p:cNvPr>
          <p:cNvSpPr>
            <a:spLocks noGrp="1"/>
          </p:cNvSpPr>
          <p:nvPr/>
        </p:nvSpPr>
        <p:spPr>
          <a:xfrm>
            <a:off x="914400" y="2705100"/>
            <a:ext cx="10363200" cy="698500"/>
          </a:xfrm>
          <a:prstGeom prst="rect">
            <a:avLst/>
          </a:prstGeom>
          <a:solidFill>
            <a:srgbClr val="EAF4F2"/>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Selected theory: Lev Vygotsky’s sociocultural theory explains learning through social interaction, language and culture (Vygotsky, 1978).</a:t>
            </a:r>
            <a:endParaRPr sz="170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859C14EF-E897-45E2-BCE9-8E5257CE985E}"/>
              </a:ext>
            </a:extLst>
          </p:cNvPr>
          <p:cNvSpPr>
            <a:spLocks noGrp="1"/>
          </p:cNvSpPr>
          <p:nvPr/>
        </p:nvSpPr>
        <p:spPr>
          <a:xfrm>
            <a:off x="914400" y="35052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Aim 1: explain the theory and apply its key concepts to Shona’s communication and participation needs.</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CDEE8E82-D959-4DAB-993F-5E04DC367341}"/>
              </a:ext>
            </a:extLst>
          </p:cNvPr>
          <p:cNvSpPr>
            <a:spLocks noGrp="1"/>
          </p:cNvSpPr>
          <p:nvPr/>
        </p:nvSpPr>
        <p:spPr>
          <a:xfrm>
            <a:off x="914400" y="4305300"/>
            <a:ext cx="10363200" cy="698500"/>
          </a:xfrm>
          <a:prstGeom prst="rect">
            <a:avLst/>
          </a:prstGeom>
          <a:solidFill>
            <a:srgbClr val="EAF4F2"/>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Aim 2: propose nursery strategies and consider how biological and environmental influences interact.</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745E9191-0F18-45BF-B66A-55BF6CABA0A5}"/>
              </a:ext>
            </a:extLst>
          </p:cNvPr>
          <p:cNvSpPr>
            <a:spLocks noGrp="1"/>
          </p:cNvSpPr>
          <p:nvPr/>
        </p:nvSpPr>
        <p:spPr>
          <a:xfrm>
            <a:off x="914400" y="51054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Aim 3: critically judge the theory’s usefulness and limitations, then identify priorities for supporting Shona.</a:t>
            </a:r>
            <a:endParaRPr sz="1700">
              <a:solidFill>
                <a:srgbClr val="17324D"/>
              </a:solidFill>
              <a:latin typeface="Aptos"/>
              <a:ea typeface="Aptos"/>
              <a:cs typeface="Aptos"/>
            </a:endParaRPr>
          </a:p>
        </p:txBody>
      </p:sp>
      <p:sp>
        <p:nvSpPr>
          <p:cNvPr id="9" name="Rectangle 8">
            <a:extLst>
              <a:ext uri="{FF2B5EF4-FFF2-40B4-BE49-F238E27FC236}">
                <a16:creationId xmlns:a16="http://schemas.microsoft.com/office/drawing/2014/main" id="{B48F529B-1F85-47FD-9F2D-1235A8F0EBAA}"/>
              </a:ext>
            </a:extLst>
          </p:cNvPr>
          <p:cNvSpPr>
            <a:spLocks noGrp="1"/>
          </p:cNvSpPr>
          <p:nvPr/>
        </p:nvSpPr>
        <p:spPr>
          <a:xfrm>
            <a:off x="781050" y="6273449"/>
            <a:ext cx="10096500" cy="203902"/>
          </a:xfrm>
          <a:prstGeom prst="rect">
            <a:avLst/>
          </a:prstGeom>
          <a:noFill/>
          <a:ln w="0">
            <a:noFill/>
            <a:prstDash val="solid"/>
          </a:ln>
        </p:spPr>
        <p:txBody>
          <a:bodyPr wrap="square" lIns="38100" tIns="28575" rIns="38100" bIns="28575" anchor="ctr" anchorCtr="0">
            <a:sp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lang="en-GB" sz="950">
                <a:solidFill>
                  <a:srgbClr val="53677A"/>
                </a:solidFill>
                <a:latin typeface="Aptos"/>
                <a:ea typeface="Aptos"/>
                <a:cs typeface="Aptos"/>
              </a:rPr>
              <a:t>Case summary: existing presentation. Theory: Vygotsky (1978); Rogoff (1990).</a:t>
            </a:r>
            <a:endParaRPr sz="950">
              <a:solidFill>
                <a:srgbClr val="53677A"/>
              </a:solidFill>
              <a:latin typeface="Aptos"/>
              <a:ea typeface="Aptos"/>
              <a:cs typeface="Aptos"/>
            </a:endParaRPr>
          </a:p>
        </p:txBody>
      </p:sp>
      <p:sp>
        <p:nvSpPr>
          <p:cNvPr id="10" name="Rectangle 9">
            <a:extLst>
              <a:ext uri="{FF2B5EF4-FFF2-40B4-BE49-F238E27FC236}">
                <a16:creationId xmlns:a16="http://schemas.microsoft.com/office/drawing/2014/main" id="{0AB05DFC-28B1-434C-B4C1-3A8805C6AC0B}"/>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lang="en-GB" sz="1000" b="1">
                <a:solidFill>
                  <a:srgbClr val="FFFFFF"/>
                </a:solidFill>
                <a:latin typeface="Aptos"/>
                <a:ea typeface="Aptos"/>
                <a:cs typeface="Aptos"/>
              </a:rPr>
              <a:t>02</a:t>
            </a:r>
            <a:endParaRPr sz="1000" b="1">
              <a:solidFill>
                <a:srgbClr val="FFFFFF"/>
              </a:solidFill>
              <a:latin typeface="Aptos"/>
              <a:ea typeface="Aptos"/>
              <a:cs typeface="Aptos"/>
            </a:endParaRPr>
          </a:p>
        </p:txBody>
      </p:sp>
    </p:spTree>
    <p:extLst>
      <p:ext uri="{BB962C8B-B14F-4D97-AF65-F5344CB8AC3E}">
        <p14:creationId xmlns:p14="http://schemas.microsoft.com/office/powerpoint/2010/main" val="3744185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4EC"/>
          </a:solidFill>
          <a:ln w="12700">
            <a:solidFill>
              <a:srgbClr val="FFFFFF">
                <a:alpha val="0"/>
              </a:srgbClr>
            </a:solidFill>
            <a:prstDash val="solid"/>
          </a:ln>
        </p:spPr>
        <p:txBody>
          <a:bodyPr/>
          <a:lstStyle/>
          <a:p>
            <a:endParaRPr lang="en-US"/>
          </a:p>
        </p:txBody>
      </p:sp>
      <p:sp>
        <p:nvSpPr>
          <p:cNvPr id="3" name="Text 1"/>
          <p:cNvSpPr/>
          <p:nvPr/>
        </p:nvSpPr>
        <p:spPr>
          <a:xfrm>
            <a:off x="781030" y="457200"/>
            <a:ext cx="2139970" cy="266700"/>
          </a:xfrm>
          <a:prstGeom prst="rect">
            <a:avLst/>
          </a:prstGeom>
          <a:noFill/>
          <a:ln/>
        </p:spPr>
        <p:txBody>
          <a:bodyPr wrap="square" lIns="0" tIns="0" rIns="0" bIns="0" rtlCol="0" anchor="t"/>
          <a:lstStyle/>
          <a:p>
            <a:pPr marL="0" indent="0" algn="l">
              <a:buNone/>
            </a:pPr>
            <a:r>
              <a:rPr lang="en-US" sz="2000" b="1" dirty="0">
                <a:solidFill>
                  <a:srgbClr val="00877F"/>
                </a:solidFill>
                <a:latin typeface="Aptos" pitchFamily="34" charset="0"/>
                <a:ea typeface="Aptos" pitchFamily="34" charset="-122"/>
                <a:cs typeface="Aptos" pitchFamily="34" charset="-120"/>
              </a:rPr>
              <a:t>THE CASE</a:t>
            </a:r>
            <a:endParaRPr lang="en-US" sz="2000" dirty="0"/>
          </a:p>
        </p:txBody>
      </p:sp>
      <p:sp>
        <p:nvSpPr>
          <p:cNvPr id="4" name="Text 2"/>
          <p:cNvSpPr/>
          <p:nvPr/>
        </p:nvSpPr>
        <p:spPr>
          <a:xfrm>
            <a:off x="781030" y="838200"/>
            <a:ext cx="5037557" cy="428625"/>
          </a:xfrm>
          <a:prstGeom prst="rect">
            <a:avLst/>
          </a:prstGeom>
          <a:noFill/>
          <a:ln/>
        </p:spPr>
        <p:txBody>
          <a:bodyPr wrap="square" lIns="0" tIns="0" rIns="0" bIns="0" rtlCol="0" anchor="t"/>
          <a:lstStyle/>
          <a:p>
            <a:pPr marL="0" indent="0" algn="l">
              <a:buNone/>
            </a:pPr>
            <a:r>
              <a:rPr lang="en-US" sz="3000" b="1" dirty="0">
                <a:solidFill>
                  <a:srgbClr val="17324D"/>
                </a:solidFill>
                <a:latin typeface="Aptos" pitchFamily="34" charset="0"/>
                <a:ea typeface="Aptos" pitchFamily="34" charset="-122"/>
                <a:cs typeface="Aptos" pitchFamily="34" charset="-120"/>
              </a:rPr>
              <a:t>What we know about Shona</a:t>
            </a:r>
            <a:endParaRPr lang="en-US" sz="3000" dirty="0"/>
          </a:p>
        </p:txBody>
      </p:sp>
      <p:sp>
        <p:nvSpPr>
          <p:cNvPr id="5" name="Shape 3"/>
          <p:cNvSpPr/>
          <p:nvPr/>
        </p:nvSpPr>
        <p:spPr>
          <a:xfrm>
            <a:off x="761981" y="1552575"/>
            <a:ext cx="685783" cy="47625"/>
          </a:xfrm>
          <a:prstGeom prst="rect">
            <a:avLst/>
          </a:prstGeom>
          <a:solidFill>
            <a:srgbClr val="E3A62F"/>
          </a:solidFill>
          <a:ln w="12700">
            <a:solidFill>
              <a:srgbClr val="FFFFFF">
                <a:alpha val="0"/>
              </a:srgbClr>
            </a:solidFill>
            <a:prstDash val="solid"/>
          </a:ln>
        </p:spPr>
        <p:txBody>
          <a:bodyPr/>
          <a:lstStyle/>
          <a:p>
            <a:endParaRPr lang="en-US"/>
          </a:p>
        </p:txBody>
      </p:sp>
      <p:sp>
        <p:nvSpPr>
          <p:cNvPr id="6" name="Shape 4"/>
          <p:cNvSpPr/>
          <p:nvPr/>
        </p:nvSpPr>
        <p:spPr>
          <a:xfrm>
            <a:off x="914377" y="1905000"/>
            <a:ext cx="5810105" cy="542925"/>
          </a:xfrm>
          <a:prstGeom prst="rect">
            <a:avLst/>
          </a:prstGeom>
          <a:solidFill>
            <a:srgbClr val="FFFFFF"/>
          </a:solidFill>
          <a:ln w="9525">
            <a:solidFill>
              <a:srgbClr val="CCDCDE"/>
            </a:solidFill>
            <a:prstDash val="solid"/>
          </a:ln>
        </p:spPr>
        <p:txBody>
          <a:bodyPr/>
          <a:lstStyle/>
          <a:p>
            <a:endParaRPr lang="en-US"/>
          </a:p>
        </p:txBody>
      </p:sp>
      <p:sp>
        <p:nvSpPr>
          <p:cNvPr id="7" name="Text 5"/>
          <p:cNvSpPr/>
          <p:nvPr/>
        </p:nvSpPr>
        <p:spPr>
          <a:xfrm>
            <a:off x="1095348" y="2066925"/>
            <a:ext cx="1376179"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New to nursery</a:t>
            </a:r>
            <a:endParaRPr lang="en-US" sz="1500" dirty="0"/>
          </a:p>
        </p:txBody>
      </p:sp>
      <p:sp>
        <p:nvSpPr>
          <p:cNvPr id="8" name="Shape 6"/>
          <p:cNvSpPr/>
          <p:nvPr/>
        </p:nvSpPr>
        <p:spPr>
          <a:xfrm>
            <a:off x="914377" y="2562225"/>
            <a:ext cx="5810105" cy="542925"/>
          </a:xfrm>
          <a:prstGeom prst="rect">
            <a:avLst/>
          </a:prstGeom>
          <a:solidFill>
            <a:srgbClr val="EAF3F2"/>
          </a:solidFill>
          <a:ln w="9525">
            <a:solidFill>
              <a:srgbClr val="CCDCDE"/>
            </a:solidFill>
            <a:prstDash val="solid"/>
          </a:ln>
        </p:spPr>
        <p:txBody>
          <a:bodyPr/>
          <a:lstStyle/>
          <a:p>
            <a:endParaRPr lang="en-US"/>
          </a:p>
        </p:txBody>
      </p:sp>
      <p:sp>
        <p:nvSpPr>
          <p:cNvPr id="9" name="Text 7"/>
          <p:cNvSpPr/>
          <p:nvPr/>
        </p:nvSpPr>
        <p:spPr>
          <a:xfrm>
            <a:off x="1095348" y="2724150"/>
            <a:ext cx="2096489"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Upset when carers leave</a:t>
            </a:r>
            <a:endParaRPr lang="en-US" sz="1500" dirty="0"/>
          </a:p>
        </p:txBody>
      </p:sp>
      <p:sp>
        <p:nvSpPr>
          <p:cNvPr id="10" name="Shape 8"/>
          <p:cNvSpPr/>
          <p:nvPr/>
        </p:nvSpPr>
        <p:spPr>
          <a:xfrm>
            <a:off x="914377" y="3219450"/>
            <a:ext cx="5810105" cy="542925"/>
          </a:xfrm>
          <a:prstGeom prst="rect">
            <a:avLst/>
          </a:prstGeom>
          <a:solidFill>
            <a:srgbClr val="FFFFFF"/>
          </a:solidFill>
          <a:ln w="9525">
            <a:solidFill>
              <a:srgbClr val="CCDCDE"/>
            </a:solidFill>
            <a:prstDash val="solid"/>
          </a:ln>
        </p:spPr>
        <p:txBody>
          <a:bodyPr/>
          <a:lstStyle/>
          <a:p>
            <a:endParaRPr lang="en-US"/>
          </a:p>
        </p:txBody>
      </p:sp>
      <p:sp>
        <p:nvSpPr>
          <p:cNvPr id="11" name="Text 9"/>
          <p:cNvSpPr/>
          <p:nvPr/>
        </p:nvSpPr>
        <p:spPr>
          <a:xfrm>
            <a:off x="1095348" y="3381375"/>
            <a:ext cx="2011659"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Uses few spoken words</a:t>
            </a:r>
            <a:endParaRPr lang="en-US" sz="1500" dirty="0"/>
          </a:p>
        </p:txBody>
      </p:sp>
      <p:sp>
        <p:nvSpPr>
          <p:cNvPr id="12" name="Shape 10"/>
          <p:cNvSpPr/>
          <p:nvPr/>
        </p:nvSpPr>
        <p:spPr>
          <a:xfrm>
            <a:off x="914377" y="3876675"/>
            <a:ext cx="5810105" cy="542925"/>
          </a:xfrm>
          <a:prstGeom prst="rect">
            <a:avLst/>
          </a:prstGeom>
          <a:solidFill>
            <a:srgbClr val="EAF3F2"/>
          </a:solidFill>
          <a:ln w="9525">
            <a:solidFill>
              <a:srgbClr val="CCDCDE"/>
            </a:solidFill>
            <a:prstDash val="solid"/>
          </a:ln>
        </p:spPr>
        <p:txBody>
          <a:bodyPr/>
          <a:lstStyle/>
          <a:p>
            <a:endParaRPr lang="en-US"/>
          </a:p>
        </p:txBody>
      </p:sp>
      <p:sp>
        <p:nvSpPr>
          <p:cNvPr id="13" name="Text 11"/>
          <p:cNvSpPr/>
          <p:nvPr/>
        </p:nvSpPr>
        <p:spPr>
          <a:xfrm>
            <a:off x="1095348" y="4038600"/>
            <a:ext cx="2050800"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Finds group play difficult</a:t>
            </a:r>
            <a:endParaRPr lang="en-US" sz="1500" dirty="0"/>
          </a:p>
        </p:txBody>
      </p:sp>
      <p:sp>
        <p:nvSpPr>
          <p:cNvPr id="14" name="Shape 12"/>
          <p:cNvSpPr/>
          <p:nvPr/>
        </p:nvSpPr>
        <p:spPr>
          <a:xfrm>
            <a:off x="914377" y="4533900"/>
            <a:ext cx="5810105" cy="542925"/>
          </a:xfrm>
          <a:prstGeom prst="rect">
            <a:avLst/>
          </a:prstGeom>
          <a:solidFill>
            <a:srgbClr val="FFFFFF"/>
          </a:solidFill>
          <a:ln w="9525">
            <a:solidFill>
              <a:srgbClr val="CCDCDE"/>
            </a:solidFill>
            <a:prstDash val="solid"/>
          </a:ln>
        </p:spPr>
        <p:txBody>
          <a:bodyPr/>
          <a:lstStyle/>
          <a:p>
            <a:endParaRPr lang="en-US"/>
          </a:p>
        </p:txBody>
      </p:sp>
      <p:sp>
        <p:nvSpPr>
          <p:cNvPr id="15" name="Text 13"/>
          <p:cNvSpPr/>
          <p:nvPr/>
        </p:nvSpPr>
        <p:spPr>
          <a:xfrm>
            <a:off x="1095348" y="4695825"/>
            <a:ext cx="4352667" cy="219075"/>
          </a:xfrm>
          <a:prstGeom prst="rect">
            <a:avLst/>
          </a:prstGeom>
          <a:noFill/>
          <a:ln/>
        </p:spPr>
        <p:txBody>
          <a:bodyPr wrap="square" lIns="0" tIns="0" rIns="0" bIns="0" rtlCol="0" anchor="t"/>
          <a:lstStyle/>
          <a:p>
            <a:pPr marL="0" indent="0" algn="l">
              <a:buNone/>
            </a:pPr>
            <a:r>
              <a:rPr lang="en-US" sz="1500" dirty="0">
                <a:solidFill>
                  <a:srgbClr val="17324D"/>
                </a:solidFill>
                <a:latin typeface="Aptos" pitchFamily="34" charset="0"/>
                <a:ea typeface="Aptos" pitchFamily="34" charset="-122"/>
                <a:cs typeface="Aptos" pitchFamily="34" charset="-120"/>
              </a:rPr>
              <a:t>Understand her experience before planning support</a:t>
            </a:r>
            <a:endParaRPr lang="en-US" sz="1500" dirty="0"/>
          </a:p>
        </p:txBody>
      </p:sp>
      <p:pic>
        <p:nvPicPr>
          <p:cNvPr id="16" name="BasisPointsImage" descr="preencoded.png"/>
          <p:cNvPicPr>
            <a:picLocks noChangeAspect="1"/>
          </p:cNvPicPr>
          <p:nvPr/>
        </p:nvPicPr>
        <p:blipFill>
          <a:blip r:embed="rId3"/>
          <a:srcRect t="19198" b="26512"/>
          <a:stretch/>
        </p:blipFill>
        <p:spPr>
          <a:xfrm>
            <a:off x="7143571" y="1809750"/>
            <a:ext cx="4095648" cy="3333750"/>
          </a:xfrm>
          <a:prstGeom prst="rect">
            <a:avLst/>
          </a:prstGeom>
        </p:spPr>
      </p:pic>
      <p:sp>
        <p:nvSpPr>
          <p:cNvPr id="17" name="Text 14"/>
          <p:cNvSpPr/>
          <p:nvPr/>
        </p:nvSpPr>
        <p:spPr>
          <a:xfrm>
            <a:off x="7143571" y="5238750"/>
            <a:ext cx="4095648" cy="161583"/>
          </a:xfrm>
          <a:prstGeom prst="rect">
            <a:avLst/>
          </a:prstGeom>
          <a:noFill/>
          <a:ln/>
        </p:spPr>
        <p:txBody>
          <a:bodyPr wrap="square" lIns="0" tIns="0" rIns="0" bIns="0" rtlCol="0" anchor="t">
            <a:spAutoFit/>
          </a:bodyPr>
          <a:lstStyle/>
          <a:p>
            <a:pPr marL="0" indent="0" algn="l">
              <a:buNone/>
            </a:pPr>
            <a:r>
              <a:rPr lang="en-US" sz="1050">
                <a:solidFill>
                  <a:srgbClr val="4B6479"/>
                </a:solidFill>
                <a:latin typeface="Aptos" pitchFamily="34" charset="0"/>
                <a:ea typeface="Aptos" pitchFamily="34" charset="-122"/>
                <a:cs typeface="Aptos" pitchFamily="34" charset="-120"/>
              </a:rPr>
              <a:t>Illustration: supporting a child during a nursery transition.</a:t>
            </a:r>
            <a:endParaRPr lang="en-US" sz="1050" dirty="0"/>
          </a:p>
        </p:txBody>
      </p:sp>
      <p:sp>
        <p:nvSpPr>
          <p:cNvPr id="18" name="Text 15"/>
          <p:cNvSpPr/>
          <p:nvPr/>
        </p:nvSpPr>
        <p:spPr>
          <a:xfrm>
            <a:off x="819130" y="6286500"/>
            <a:ext cx="9652000" cy="161583"/>
          </a:xfrm>
          <a:prstGeom prst="rect">
            <a:avLst/>
          </a:prstGeom>
          <a:noFill/>
          <a:ln/>
        </p:spPr>
        <p:txBody>
          <a:bodyPr wrap="square" lIns="0" tIns="0" rIns="0" bIns="0" rtlCol="0" anchor="t">
            <a:spAutoFit/>
          </a:bodyPr>
          <a:lstStyle/>
          <a:p>
            <a:pPr marL="0" indent="0" algn="l">
              <a:buNone/>
            </a:pPr>
            <a:r>
              <a:rPr lang="en-US" sz="1050">
                <a:solidFill>
                  <a:srgbClr val="4B6479"/>
                </a:solidFill>
                <a:latin typeface="Aptos" pitchFamily="34" charset="0"/>
                <a:ea typeface="Aptos" pitchFamily="34" charset="-122"/>
                <a:cs typeface="Aptos" pitchFamily="34" charset="-120"/>
              </a:rPr>
              <a:t>Case details: scenario as summarised in the existing presentation.</a:t>
            </a:r>
            <a:endParaRPr lang="en-US" sz="1050" dirty="0"/>
          </a:p>
        </p:txBody>
      </p:sp>
      <p:sp>
        <p:nvSpPr>
          <p:cNvPr id="19" name="Shape 16"/>
          <p:cNvSpPr/>
          <p:nvPr/>
        </p:nvSpPr>
        <p:spPr>
          <a:xfrm>
            <a:off x="11143971" y="6200775"/>
            <a:ext cx="361941" cy="361950"/>
          </a:xfrm>
          <a:prstGeom prst="rect">
            <a:avLst/>
          </a:prstGeom>
          <a:solidFill>
            <a:srgbClr val="00877F"/>
          </a:solidFill>
          <a:ln w="12700">
            <a:solidFill>
              <a:srgbClr val="FFFFFF">
                <a:alpha val="0"/>
              </a:srgbClr>
            </a:solidFill>
            <a:prstDash val="solid"/>
          </a:ln>
        </p:spPr>
        <p:txBody>
          <a:bodyPr/>
          <a:lstStyle/>
          <a:p>
            <a:endParaRPr lang="en-US"/>
          </a:p>
        </p:txBody>
      </p:sp>
      <p:sp>
        <p:nvSpPr>
          <p:cNvPr id="20" name="Text 17"/>
          <p:cNvSpPr/>
          <p:nvPr/>
        </p:nvSpPr>
        <p:spPr>
          <a:xfrm>
            <a:off x="11250678" y="6305550"/>
            <a:ext cx="148378" cy="161583"/>
          </a:xfrm>
          <a:prstGeom prst="rect">
            <a:avLst/>
          </a:prstGeom>
          <a:noFill/>
          <a:ln/>
        </p:spPr>
        <p:txBody>
          <a:bodyPr wrap="square" lIns="0" tIns="0" rIns="0" bIns="0" rtlCol="0" anchor="t">
            <a:spAutoFit/>
          </a:bodyPr>
          <a:lstStyle/>
          <a:p>
            <a:pPr marL="0" indent="0" algn="l">
              <a:buNone/>
            </a:pPr>
            <a:r>
              <a:rPr lang="en-US" sz="1050" b="1">
                <a:solidFill>
                  <a:srgbClr val="FFFFFF"/>
                </a:solidFill>
                <a:latin typeface="Aptos" pitchFamily="34" charset="0"/>
                <a:ea typeface="Aptos" pitchFamily="34" charset="-122"/>
                <a:cs typeface="Aptos" pitchFamily="34" charset="-120"/>
              </a:rPr>
              <a:t>03</a:t>
            </a:r>
            <a:endParaRPr lang="en-US" sz="1050" dirty="0"/>
          </a:p>
        </p:txBody>
      </p:sp>
    </p:spTree>
    <p:extLst>
      <p:ext uri="{BB962C8B-B14F-4D97-AF65-F5344CB8AC3E}">
        <p14:creationId xmlns:p14="http://schemas.microsoft.com/office/powerpoint/2010/main" val="1637688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D5530F-DB7D-443A-8465-9DEFFFD1B48F}"/>
              </a:ext>
            </a:extLst>
          </p:cNvPr>
          <p:cNvSpPr>
            <a:spLocks noGrp="1"/>
          </p:cNvSpPr>
          <p:nvPr/>
        </p:nvSpPr>
        <p:spPr>
          <a:xfrm>
            <a:off x="742950" y="400050"/>
            <a:ext cx="5715000" cy="266700"/>
          </a:xfrm>
          <a:prstGeom prst="rect">
            <a:avLst/>
          </a:prstGeom>
          <a:noFill/>
          <a:ln w="0">
            <a:noFill/>
            <a:prstDash val="solid"/>
          </a:ln>
        </p:spPr>
        <p:txBody>
          <a:bodyPr wrap="square" lIns="38100" tIns="28575" rIns="38100" bIns="28575" anchor="ctr" anchorCtr="0">
            <a:normAutofit fontScale="92500" lnSpcReduction="10000"/>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600" b="1" dirty="0">
                <a:solidFill>
                  <a:srgbClr val="0B7F7A"/>
                </a:solidFill>
                <a:latin typeface="Aptos"/>
                <a:ea typeface="Aptos"/>
                <a:cs typeface="Aptos"/>
              </a:rPr>
              <a:t>THE THEORY</a:t>
            </a:r>
          </a:p>
        </p:txBody>
      </p:sp>
      <p:sp>
        <p:nvSpPr>
          <p:cNvPr id="2" name="Rectangle 1">
            <a:extLst>
              <a:ext uri="{FF2B5EF4-FFF2-40B4-BE49-F238E27FC236}">
                <a16:creationId xmlns:a16="http://schemas.microsoft.com/office/drawing/2014/main" id="{2318C99E-4E50-48EF-9C69-24F3AACFF6C8}"/>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Vygotsky in simple terms</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F3C8CCC6-2C1E-4A49-A51A-DADC23ECBB1D}"/>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68F78456-8858-4542-B79B-C8036D743618}"/>
              </a:ext>
            </a:extLst>
          </p:cNvPr>
          <p:cNvSpPr>
            <a:spLocks noGrp="1"/>
          </p:cNvSpPr>
          <p:nvPr/>
        </p:nvSpPr>
        <p:spPr>
          <a:xfrm>
            <a:off x="914400" y="1999341"/>
            <a:ext cx="10363200" cy="319318"/>
          </a:xfrm>
          <a:prstGeom prst="rect">
            <a:avLst/>
          </a:prstGeom>
          <a:solidFill>
            <a:srgbClr val="FFFFFF"/>
          </a:solidFill>
          <a:ln w="12700">
            <a:solidFill>
              <a:srgbClr val="D4E2DF"/>
            </a:solidFill>
            <a:prstDash val="solid"/>
          </a:ln>
        </p:spPr>
        <p:txBody>
          <a:bodyPr wrap="square" lIns="38100" tIns="28575" rIns="38100" bIns="28575" anchor="ctr" anchorCtr="0">
            <a:sp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b="1">
                <a:solidFill>
                  <a:srgbClr val="17324D"/>
                </a:solidFill>
                <a:latin typeface="Aptos"/>
                <a:ea typeface="Aptos"/>
                <a:cs typeface="Aptos"/>
              </a:rPr>
              <a:t>Lev Vygotsky: learning develops through social interaction</a:t>
            </a:r>
            <a:endParaRPr sz="1700" b="1">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3516BCF7-F699-47F1-A9BD-0718898CF134}"/>
              </a:ext>
            </a:extLst>
          </p:cNvPr>
          <p:cNvSpPr>
            <a:spLocks noGrp="1"/>
          </p:cNvSpPr>
          <p:nvPr/>
        </p:nvSpPr>
        <p:spPr>
          <a:xfrm>
            <a:off x="914400" y="2634341"/>
            <a:ext cx="10363200" cy="319318"/>
          </a:xfrm>
          <a:prstGeom prst="rect">
            <a:avLst/>
          </a:prstGeom>
          <a:solidFill>
            <a:srgbClr val="EAF4F2"/>
          </a:solidFill>
          <a:ln w="12700">
            <a:solidFill>
              <a:srgbClr val="D4E2DF"/>
            </a:solidFill>
            <a:prstDash val="solid"/>
          </a:ln>
        </p:spPr>
        <p:txBody>
          <a:bodyPr wrap="square" lIns="38100" tIns="28575" rIns="38100" bIns="28575" anchor="ctr" anchorCtr="0">
            <a:sp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Culture supplies tools: language, signs and shared routines</a:t>
            </a:r>
            <a:endParaRPr sz="170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859C14EF-E897-45E2-BCE9-8E5257CE985E}"/>
              </a:ext>
            </a:extLst>
          </p:cNvPr>
          <p:cNvSpPr>
            <a:spLocks noGrp="1"/>
          </p:cNvSpPr>
          <p:nvPr/>
        </p:nvSpPr>
        <p:spPr>
          <a:xfrm>
            <a:off x="914400" y="3269341"/>
            <a:ext cx="10363200" cy="319318"/>
          </a:xfrm>
          <a:prstGeom prst="rect">
            <a:avLst/>
          </a:prstGeom>
          <a:solidFill>
            <a:srgbClr val="FFFFFF"/>
          </a:solidFill>
          <a:ln w="12700">
            <a:solidFill>
              <a:srgbClr val="D4E2DF"/>
            </a:solidFill>
            <a:prstDash val="solid"/>
          </a:ln>
        </p:spPr>
        <p:txBody>
          <a:bodyPr wrap="square" lIns="38100" tIns="28575" rIns="38100" bIns="28575" anchor="ctr" anchorCtr="0">
            <a:sp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Language supports communication and thinking</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CDEE8E82-D959-4DAB-993F-5E04DC367341}"/>
              </a:ext>
            </a:extLst>
          </p:cNvPr>
          <p:cNvSpPr>
            <a:spLocks noGrp="1"/>
          </p:cNvSpPr>
          <p:nvPr/>
        </p:nvSpPr>
        <p:spPr>
          <a:xfrm>
            <a:off x="914400" y="3904341"/>
            <a:ext cx="10363200" cy="319318"/>
          </a:xfrm>
          <a:prstGeom prst="rect">
            <a:avLst/>
          </a:prstGeom>
          <a:solidFill>
            <a:srgbClr val="EAF4F2"/>
          </a:solidFill>
          <a:ln w="12700">
            <a:solidFill>
              <a:srgbClr val="D4E2DF"/>
            </a:solidFill>
            <a:prstDash val="solid"/>
          </a:ln>
        </p:spPr>
        <p:txBody>
          <a:bodyPr wrap="square" lIns="38100" tIns="28575" rIns="38100" bIns="28575" anchor="ctr" anchorCtr="0">
            <a:sp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Internalisation: shared activity becomes an independent skill</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745E9191-0F18-45BF-B66A-55BF6CABA0A5}"/>
              </a:ext>
            </a:extLst>
          </p:cNvPr>
          <p:cNvSpPr>
            <a:spLocks noGrp="1"/>
          </p:cNvSpPr>
          <p:nvPr/>
        </p:nvSpPr>
        <p:spPr>
          <a:xfrm>
            <a:off x="914400" y="4539341"/>
            <a:ext cx="10363200" cy="319318"/>
          </a:xfrm>
          <a:prstGeom prst="rect">
            <a:avLst/>
          </a:prstGeom>
          <a:solidFill>
            <a:srgbClr val="FFFFFF"/>
          </a:solidFill>
          <a:ln w="12700">
            <a:solidFill>
              <a:srgbClr val="D4E2DF"/>
            </a:solidFill>
            <a:prstDash val="solid"/>
          </a:ln>
        </p:spPr>
        <p:txBody>
          <a:bodyPr wrap="square" lIns="38100" tIns="28575" rIns="38100" bIns="28575" anchor="ctr" anchorCtr="0">
            <a:sp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Early years: adults and peers support learning through play</a:t>
            </a:r>
            <a:endParaRPr sz="1700">
              <a:solidFill>
                <a:srgbClr val="17324D"/>
              </a:solidFill>
              <a:latin typeface="Aptos"/>
              <a:ea typeface="Aptos"/>
              <a:cs typeface="Aptos"/>
            </a:endParaRPr>
          </a:p>
        </p:txBody>
      </p:sp>
      <p:sp>
        <p:nvSpPr>
          <p:cNvPr id="9" name="Rectangle 8">
            <a:extLst>
              <a:ext uri="{FF2B5EF4-FFF2-40B4-BE49-F238E27FC236}">
                <a16:creationId xmlns:a16="http://schemas.microsoft.com/office/drawing/2014/main" id="{B48F529B-1F85-47FD-9F2D-1235A8F0EBAA}"/>
              </a:ext>
            </a:extLst>
          </p:cNvPr>
          <p:cNvSpPr>
            <a:spLocks noGrp="1"/>
          </p:cNvSpPr>
          <p:nvPr/>
        </p:nvSpPr>
        <p:spPr>
          <a:xfrm>
            <a:off x="781050" y="6248400"/>
            <a:ext cx="100965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(Vygotsky, 1978; Rogoff, 1990)</a:t>
            </a:r>
          </a:p>
        </p:txBody>
      </p:sp>
      <p:sp>
        <p:nvSpPr>
          <p:cNvPr id="10" name="Rectangle 9">
            <a:extLst>
              <a:ext uri="{FF2B5EF4-FFF2-40B4-BE49-F238E27FC236}">
                <a16:creationId xmlns:a16="http://schemas.microsoft.com/office/drawing/2014/main" id="{0AB05DFC-28B1-434C-B4C1-3A8805C6AC0B}"/>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lang="en-GB" sz="1000" b="1">
                <a:solidFill>
                  <a:srgbClr val="FFFFFF"/>
                </a:solidFill>
                <a:latin typeface="Aptos"/>
                <a:ea typeface="Aptos"/>
                <a:cs typeface="Aptos"/>
              </a:rPr>
              <a:t>04</a:t>
            </a:r>
            <a:endParaRPr sz="1000" b="1">
              <a:solidFill>
                <a:srgbClr val="FFFFFF"/>
              </a:solidFill>
              <a:latin typeface="Aptos"/>
              <a:ea typeface="Aptos"/>
              <a:cs typeface="Aptos"/>
            </a:endParaRPr>
          </a:p>
        </p:txBody>
      </p:sp>
    </p:spTree>
    <p:extLst>
      <p:ext uri="{BB962C8B-B14F-4D97-AF65-F5344CB8AC3E}">
        <p14:creationId xmlns:p14="http://schemas.microsoft.com/office/powerpoint/2010/main" val="3821881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9B1F2A-A62A-4D11-8845-96726D511FA2}"/>
              </a:ext>
            </a:extLst>
          </p:cNvPr>
          <p:cNvSpPr>
            <a:spLocks noGrp="1"/>
          </p:cNvSpPr>
          <p:nvPr/>
        </p:nvSpPr>
        <p:spPr>
          <a:xfrm>
            <a:off x="742950" y="400050"/>
            <a:ext cx="5715000" cy="266700"/>
          </a:xfrm>
          <a:prstGeom prst="rect">
            <a:avLst/>
          </a:prstGeom>
          <a:noFill/>
          <a:ln w="0">
            <a:noFill/>
            <a:prstDash val="solid"/>
          </a:ln>
        </p:spPr>
        <p:txBody>
          <a:bodyPr wrap="square" lIns="38100" tIns="28575" rIns="38100" bIns="28575" anchor="ctr" anchorCtr="0">
            <a:normAutofit fontScale="92500" lnSpcReduction="10000"/>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600" b="1" dirty="0">
                <a:solidFill>
                  <a:srgbClr val="0B7F7A"/>
                </a:solidFill>
                <a:latin typeface="Aptos"/>
                <a:ea typeface="Aptos"/>
                <a:cs typeface="Aptos"/>
              </a:rPr>
              <a:t>LEARNING WITH SUPPORT</a:t>
            </a:r>
          </a:p>
        </p:txBody>
      </p:sp>
      <p:sp>
        <p:nvSpPr>
          <p:cNvPr id="2" name="Rectangle 1">
            <a:extLst>
              <a:ext uri="{FF2B5EF4-FFF2-40B4-BE49-F238E27FC236}">
                <a16:creationId xmlns:a16="http://schemas.microsoft.com/office/drawing/2014/main" id="{7146D89D-4213-496C-992A-3391F71A4936}"/>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Learning with the right support</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C827BD88-085F-4A4E-AB76-848C14DFEC0D}"/>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D47CB9DA-9FB8-4AC2-B5C9-A72D8D092C0B}"/>
              </a:ext>
            </a:extLst>
          </p:cNvPr>
          <p:cNvSpPr>
            <a:spLocks noGrp="1"/>
          </p:cNvSpPr>
          <p:nvPr/>
        </p:nvSpPr>
        <p:spPr>
          <a:xfrm>
            <a:off x="914400" y="1905000"/>
            <a:ext cx="5334000" cy="482600"/>
          </a:xfrm>
          <a:prstGeom prst="rect">
            <a:avLst/>
          </a:prstGeom>
          <a:solidFill>
            <a:srgbClr val="FFFFFF"/>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450" b="1">
                <a:solidFill>
                  <a:srgbClr val="17324D"/>
                </a:solidFill>
                <a:latin typeface="Aptos"/>
                <a:ea typeface="Aptos"/>
                <a:cs typeface="Aptos"/>
              </a:rPr>
              <a:t>Alone: what Shona can do now</a:t>
            </a:r>
            <a:endParaRPr sz="1450" b="1">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6ECF5D45-BBCE-4695-BAD9-2004C86756C0}"/>
              </a:ext>
            </a:extLst>
          </p:cNvPr>
          <p:cNvSpPr>
            <a:spLocks noGrp="1"/>
          </p:cNvSpPr>
          <p:nvPr/>
        </p:nvSpPr>
        <p:spPr>
          <a:xfrm>
            <a:off x="914400" y="2514600"/>
            <a:ext cx="5334000" cy="482600"/>
          </a:xfrm>
          <a:prstGeom prst="rect">
            <a:avLst/>
          </a:prstGeom>
          <a:solidFill>
            <a:srgbClr val="EAF4F2"/>
          </a:solidFill>
          <a:ln w="12700">
            <a:solidFill>
              <a:srgbClr val="D4E2DF"/>
            </a:solidFill>
            <a:prstDash val="solid"/>
          </a:ln>
        </p:spPr>
        <p:txBody>
          <a:bodyPr wrap="square" lIns="38100" tIns="28575" rIns="38100" bIns="28575" anchor="ctr" anchorCtr="0">
            <a:norm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450">
                <a:solidFill>
                  <a:srgbClr val="17324D"/>
                </a:solidFill>
                <a:latin typeface="Aptos"/>
                <a:ea typeface="Aptos"/>
                <a:cs typeface="Aptos"/>
              </a:rPr>
              <a:t>With help: the next achievable step</a:t>
            </a:r>
            <a:endParaRPr sz="145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A7E80849-359F-4977-89B1-D9AF7A5CB9F0}"/>
              </a:ext>
            </a:extLst>
          </p:cNvPr>
          <p:cNvSpPr>
            <a:spLocks noGrp="1"/>
          </p:cNvSpPr>
          <p:nvPr/>
        </p:nvSpPr>
        <p:spPr>
          <a:xfrm>
            <a:off x="914400" y="3151236"/>
            <a:ext cx="5334000" cy="580928"/>
          </a:xfrm>
          <a:prstGeom prst="rect">
            <a:avLst/>
          </a:prstGeom>
          <a:solidFill>
            <a:srgbClr val="FFFFFF"/>
          </a:solidFill>
          <a:ln w="12700">
            <a:solidFill>
              <a:srgbClr val="D4E2DF"/>
            </a:solidFill>
            <a:prstDash val="solid"/>
          </a:ln>
        </p:spPr>
        <p:txBody>
          <a:bodyPr wrap="square" lIns="38100" tIns="28575" rIns="38100" bIns="28575" anchor="ctr" anchorCtr="0">
            <a:sp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Zone of proximal development (ZPD): learning within reach with help</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746C2F50-D748-47D8-AA0D-156CF621984E}"/>
              </a:ext>
            </a:extLst>
          </p:cNvPr>
          <p:cNvSpPr>
            <a:spLocks noGrp="1"/>
          </p:cNvSpPr>
          <p:nvPr/>
        </p:nvSpPr>
        <p:spPr>
          <a:xfrm>
            <a:off x="914400" y="3955141"/>
            <a:ext cx="5334000" cy="319318"/>
          </a:xfrm>
          <a:prstGeom prst="rect">
            <a:avLst/>
          </a:prstGeom>
          <a:solidFill>
            <a:srgbClr val="EAF4F2"/>
          </a:solidFill>
          <a:ln w="12700">
            <a:solidFill>
              <a:srgbClr val="D4E2DF"/>
            </a:solidFill>
            <a:prstDash val="solid"/>
          </a:ln>
        </p:spPr>
        <p:txBody>
          <a:bodyPr wrap="square" lIns="38100" tIns="28575" rIns="38100" bIns="28575" anchor="ctr" anchorCtr="0">
            <a:sp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Scaffolding: model and prompt, then reduce help</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F416C3DE-E044-4791-BB73-106BE26646FF}"/>
              </a:ext>
            </a:extLst>
          </p:cNvPr>
          <p:cNvSpPr>
            <a:spLocks noGrp="1"/>
          </p:cNvSpPr>
          <p:nvPr/>
        </p:nvSpPr>
        <p:spPr>
          <a:xfrm>
            <a:off x="914400" y="4590141"/>
            <a:ext cx="5334000" cy="319318"/>
          </a:xfrm>
          <a:prstGeom prst="rect">
            <a:avLst/>
          </a:prstGeom>
          <a:solidFill>
            <a:srgbClr val="FFFFFF"/>
          </a:solidFill>
          <a:ln w="12700">
            <a:solidFill>
              <a:srgbClr val="D4E2DF"/>
            </a:solidFill>
            <a:prstDash val="solid"/>
          </a:ln>
        </p:spPr>
        <p:txBody>
          <a:bodyPr wrap="square" lIns="38100" tIns="28575" rIns="38100" bIns="28575" anchor="ctr" anchorCtr="0">
            <a:sp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Later term: Wood, Bruner and Ross (1976)</a:t>
            </a:r>
            <a:endParaRPr sz="1700">
              <a:solidFill>
                <a:srgbClr val="17324D"/>
              </a:solidFill>
              <a:latin typeface="Aptos"/>
              <a:ea typeface="Aptos"/>
              <a:cs typeface="Aptos"/>
            </a:endParaRPr>
          </a:p>
        </p:txBody>
      </p:sp>
      <p:sp>
        <p:nvSpPr>
          <p:cNvPr id="9" name="Rectangle 8">
            <a:extLst>
              <a:ext uri="{FF2B5EF4-FFF2-40B4-BE49-F238E27FC236}">
                <a16:creationId xmlns:a16="http://schemas.microsoft.com/office/drawing/2014/main" id="{F27B93EE-4A2D-42D0-8B08-335A2F5BCE78}"/>
              </a:ext>
            </a:extLst>
          </p:cNvPr>
          <p:cNvSpPr>
            <a:spLocks noGrp="1"/>
          </p:cNvSpPr>
          <p:nvPr/>
        </p:nvSpPr>
        <p:spPr>
          <a:xfrm>
            <a:off x="781050" y="6248400"/>
            <a:ext cx="100965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(Vygotsky, 1978; Wood, Bruner and Ross, 1976)</a:t>
            </a:r>
          </a:p>
        </p:txBody>
      </p:sp>
      <p:sp>
        <p:nvSpPr>
          <p:cNvPr id="10" name="Rectangle 9">
            <a:extLst>
              <a:ext uri="{FF2B5EF4-FFF2-40B4-BE49-F238E27FC236}">
                <a16:creationId xmlns:a16="http://schemas.microsoft.com/office/drawing/2014/main" id="{1622EC1F-3BF4-4EC7-B662-7063B16A1BBD}"/>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lang="en-GB" sz="1000" b="1">
                <a:solidFill>
                  <a:srgbClr val="FFFFFF"/>
                </a:solidFill>
                <a:latin typeface="Aptos"/>
                <a:ea typeface="Aptos"/>
                <a:cs typeface="Aptos"/>
              </a:rPr>
              <a:t>05</a:t>
            </a:r>
            <a:endParaRPr sz="1000" b="1">
              <a:solidFill>
                <a:srgbClr val="FFFFFF"/>
              </a:solidFill>
              <a:latin typeface="Aptos"/>
              <a:ea typeface="Aptos"/>
              <a:cs typeface="Aptos"/>
            </a:endParaRPr>
          </a:p>
        </p:txBody>
      </p:sp>
      <p:pic>
        <p:nvPicPr>
          <p:cNvPr id="13" name="Picture 12" descr="Sociocultural Theory – The Whole Child: Development in the Early Years">
            <a:extLst>
              <a:ext uri="{FF2B5EF4-FFF2-40B4-BE49-F238E27FC236}">
                <a16:creationId xmlns:a16="http://schemas.microsoft.com/office/drawing/2014/main" id="{2161039A-0B89-008F-FA71-BFD100EF9B7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04000" y="2159000"/>
            <a:ext cx="4826000" cy="2667000"/>
          </a:xfrm>
          <a:prstGeom prst="rect">
            <a:avLst/>
          </a:prstGeom>
        </p:spPr>
      </p:pic>
      <p:sp>
        <p:nvSpPr>
          <p:cNvPr id="14" name="TextBox 13">
            <a:extLst>
              <a:ext uri="{FF2B5EF4-FFF2-40B4-BE49-F238E27FC236}">
                <a16:creationId xmlns:a16="http://schemas.microsoft.com/office/drawing/2014/main" id="{FE656C3C-E218-B17F-02AB-BAE479C9C54D}"/>
              </a:ext>
            </a:extLst>
          </p:cNvPr>
          <p:cNvSpPr txBox="1"/>
          <p:nvPr/>
        </p:nvSpPr>
        <p:spPr>
          <a:xfrm>
            <a:off x="6731000" y="4927600"/>
            <a:ext cx="4572000" cy="203200"/>
          </a:xfrm>
          <a:prstGeom prst="rect">
            <a:avLst/>
          </a:prstGeom>
          <a:noFill/>
        </p:spPr>
        <p:txBody>
          <a:bodyPr wrap="square" rtlCol="0" anchor="ctr" anchorCtr="0">
            <a:normAutofit lnSpcReduction="10000"/>
          </a:bodyPr>
          <a:lstStyle/>
          <a:p>
            <a:r>
              <a:rPr lang="en-US" sz="750">
                <a:solidFill>
                  <a:srgbClr val="53677A"/>
                </a:solidFill>
                <a:latin typeface="Aptos"/>
                <a:hlinkClick r:id="rId4" tooltip="https://rotel.pressbooks.pub/whole-child/chapter/sociocultural-theory-2/"/>
              </a:rPr>
              <a:t>This Photo</a:t>
            </a:r>
            <a:r>
              <a:rPr lang="en-US" sz="750">
                <a:solidFill>
                  <a:srgbClr val="53677A"/>
                </a:solidFill>
                <a:latin typeface="Aptos"/>
              </a:rPr>
              <a:t> by Unknown Author is licensed under </a:t>
            </a:r>
            <a:r>
              <a:rPr lang="en-US" sz="750">
                <a:solidFill>
                  <a:srgbClr val="53677A"/>
                </a:solidFill>
                <a:latin typeface="Aptos"/>
                <a:hlinkClick r:id="rId5" tooltip="https://creativecommons.org/licenses/by-sa/3.0/"/>
              </a:rPr>
              <a:t>CC BY-SA</a:t>
            </a:r>
            <a:endParaRPr lang="en-US" sz="750">
              <a:solidFill>
                <a:srgbClr val="53677A"/>
              </a:solidFill>
              <a:latin typeface="Aptos"/>
            </a:endParaRPr>
          </a:p>
        </p:txBody>
      </p:sp>
    </p:spTree>
    <p:extLst>
      <p:ext uri="{BB962C8B-B14F-4D97-AF65-F5344CB8AC3E}">
        <p14:creationId xmlns:p14="http://schemas.microsoft.com/office/powerpoint/2010/main" val="3609078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4EC"/>
          </a:solidFill>
          <a:ln w="12700">
            <a:solidFill>
              <a:srgbClr val="FFFFFF">
                <a:alpha val="0"/>
              </a:srgbClr>
            </a:solidFill>
            <a:prstDash val="solid"/>
          </a:ln>
        </p:spPr>
        <p:txBody>
          <a:bodyPr/>
          <a:lstStyle/>
          <a:p>
            <a:endParaRPr lang="en-US"/>
          </a:p>
        </p:txBody>
      </p:sp>
      <p:sp>
        <p:nvSpPr>
          <p:cNvPr id="3" name="Text 1"/>
          <p:cNvSpPr/>
          <p:nvPr/>
        </p:nvSpPr>
        <p:spPr>
          <a:xfrm>
            <a:off x="781030" y="457200"/>
            <a:ext cx="4552970" cy="266700"/>
          </a:xfrm>
          <a:prstGeom prst="rect">
            <a:avLst/>
          </a:prstGeom>
          <a:noFill/>
          <a:ln/>
        </p:spPr>
        <p:txBody>
          <a:bodyPr wrap="square" lIns="0" tIns="0" rIns="0" bIns="0" rtlCol="0" anchor="t"/>
          <a:lstStyle/>
          <a:p>
            <a:pPr marL="0" indent="0" algn="l">
              <a:buNone/>
            </a:pPr>
            <a:r>
              <a:rPr lang="en-US" sz="1600" b="1" dirty="0">
                <a:solidFill>
                  <a:srgbClr val="00877F"/>
                </a:solidFill>
                <a:latin typeface="Aptos" pitchFamily="34" charset="0"/>
                <a:ea typeface="Aptos" pitchFamily="34" charset="-122"/>
                <a:cs typeface="Aptos" pitchFamily="34" charset="-120"/>
              </a:rPr>
              <a:t>UNDERSTANDING HER NEEDS</a:t>
            </a:r>
            <a:endParaRPr lang="en-US" sz="1600" dirty="0"/>
          </a:p>
        </p:txBody>
      </p:sp>
      <p:sp>
        <p:nvSpPr>
          <p:cNvPr id="4" name="Text 2"/>
          <p:cNvSpPr/>
          <p:nvPr/>
        </p:nvSpPr>
        <p:spPr>
          <a:xfrm>
            <a:off x="781030" y="838200"/>
            <a:ext cx="4911057" cy="428625"/>
          </a:xfrm>
          <a:prstGeom prst="rect">
            <a:avLst/>
          </a:prstGeom>
          <a:noFill/>
          <a:ln/>
        </p:spPr>
        <p:txBody>
          <a:bodyPr wrap="square" lIns="0" tIns="0" rIns="0" bIns="0" rtlCol="0" anchor="t"/>
          <a:lstStyle/>
          <a:p>
            <a:pPr marL="0" indent="0" algn="l">
              <a:buNone/>
            </a:pPr>
            <a:r>
              <a:rPr lang="en-US" sz="3000" b="1" dirty="0">
                <a:solidFill>
                  <a:srgbClr val="17324D"/>
                </a:solidFill>
                <a:latin typeface="Aptos" pitchFamily="34" charset="0"/>
                <a:ea typeface="Aptos" pitchFamily="34" charset="-122"/>
                <a:cs typeface="Aptos" pitchFamily="34" charset="-120"/>
              </a:rPr>
              <a:t>What this means for Shona</a:t>
            </a:r>
            <a:endParaRPr lang="en-US" sz="3000" dirty="0"/>
          </a:p>
        </p:txBody>
      </p:sp>
      <p:sp>
        <p:nvSpPr>
          <p:cNvPr id="5" name="Shape 3"/>
          <p:cNvSpPr/>
          <p:nvPr/>
        </p:nvSpPr>
        <p:spPr>
          <a:xfrm>
            <a:off x="761981" y="1552575"/>
            <a:ext cx="685783" cy="47625"/>
          </a:xfrm>
          <a:prstGeom prst="rect">
            <a:avLst/>
          </a:prstGeom>
          <a:solidFill>
            <a:srgbClr val="E3A62F"/>
          </a:solidFill>
          <a:ln w="12700">
            <a:solidFill>
              <a:srgbClr val="FFFFFF">
                <a:alpha val="0"/>
              </a:srgbClr>
            </a:solidFill>
            <a:prstDash val="solid"/>
          </a:ln>
        </p:spPr>
        <p:txBody>
          <a:bodyPr/>
          <a:lstStyle/>
          <a:p>
            <a:endParaRPr lang="en-US"/>
          </a:p>
        </p:txBody>
      </p:sp>
      <p:sp>
        <p:nvSpPr>
          <p:cNvPr id="6" name="Shape 4"/>
          <p:cNvSpPr/>
          <p:nvPr/>
        </p:nvSpPr>
        <p:spPr>
          <a:xfrm>
            <a:off x="914377" y="1905000"/>
            <a:ext cx="5810105" cy="542925"/>
          </a:xfrm>
          <a:prstGeom prst="rect">
            <a:avLst/>
          </a:prstGeom>
          <a:solidFill>
            <a:srgbClr val="FFFFFF"/>
          </a:solidFill>
          <a:ln w="9525">
            <a:solidFill>
              <a:srgbClr val="CCDCDE"/>
            </a:solidFill>
            <a:prstDash val="solid"/>
          </a:ln>
        </p:spPr>
        <p:txBody>
          <a:bodyPr/>
          <a:lstStyle/>
          <a:p>
            <a:endParaRPr lang="en-US"/>
          </a:p>
        </p:txBody>
      </p:sp>
      <p:sp>
        <p:nvSpPr>
          <p:cNvPr id="7" name="Text 5"/>
          <p:cNvSpPr/>
          <p:nvPr/>
        </p:nvSpPr>
        <p:spPr>
          <a:xfrm>
            <a:off x="1095348" y="2066925"/>
            <a:ext cx="5410200" cy="230832"/>
          </a:xfrm>
          <a:prstGeom prst="rect">
            <a:avLst/>
          </a:prstGeom>
          <a:noFill/>
          <a:ln/>
        </p:spPr>
        <p:txBody>
          <a:bodyPr wrap="square" lIns="0" tIns="0" rIns="0" bIns="0" rtlCol="0" anchor="t">
            <a:spAutoFit/>
          </a:bodyPr>
          <a:lstStyle/>
          <a:p>
            <a:pPr marL="0" indent="0" algn="l">
              <a:buNone/>
            </a:pPr>
            <a:r>
              <a:rPr lang="en-US" sz="1500">
                <a:solidFill>
                  <a:srgbClr val="17324D"/>
                </a:solidFill>
                <a:latin typeface="Aptos" pitchFamily="34" charset="0"/>
                <a:ea typeface="Aptos" pitchFamily="34" charset="-122"/>
                <a:cs typeface="Aptos" pitchFamily="34" charset="-120"/>
              </a:rPr>
              <a:t>Distress may limit chances to join shared activity</a:t>
            </a:r>
            <a:endParaRPr lang="en-US" sz="1500" dirty="0"/>
          </a:p>
        </p:txBody>
      </p:sp>
      <p:sp>
        <p:nvSpPr>
          <p:cNvPr id="8" name="Shape 6"/>
          <p:cNvSpPr/>
          <p:nvPr/>
        </p:nvSpPr>
        <p:spPr>
          <a:xfrm>
            <a:off x="914377" y="2562225"/>
            <a:ext cx="5810105" cy="542925"/>
          </a:xfrm>
          <a:prstGeom prst="rect">
            <a:avLst/>
          </a:prstGeom>
          <a:solidFill>
            <a:srgbClr val="EAF3F2"/>
          </a:solidFill>
          <a:ln w="9525">
            <a:solidFill>
              <a:srgbClr val="CCDCDE"/>
            </a:solidFill>
            <a:prstDash val="solid"/>
          </a:ln>
        </p:spPr>
        <p:txBody>
          <a:bodyPr/>
          <a:lstStyle/>
          <a:p>
            <a:endParaRPr lang="en-US"/>
          </a:p>
        </p:txBody>
      </p:sp>
      <p:sp>
        <p:nvSpPr>
          <p:cNvPr id="9" name="Text 7"/>
          <p:cNvSpPr/>
          <p:nvPr/>
        </p:nvSpPr>
        <p:spPr>
          <a:xfrm>
            <a:off x="1095348" y="2724150"/>
            <a:ext cx="5410200" cy="230832"/>
          </a:xfrm>
          <a:prstGeom prst="rect">
            <a:avLst/>
          </a:prstGeom>
          <a:noFill/>
          <a:ln/>
        </p:spPr>
        <p:txBody>
          <a:bodyPr wrap="square" lIns="0" tIns="0" rIns="0" bIns="0" rtlCol="0" anchor="t">
            <a:spAutoFit/>
          </a:bodyPr>
          <a:lstStyle/>
          <a:p>
            <a:pPr marL="0" indent="0" algn="l">
              <a:buNone/>
            </a:pPr>
            <a:r>
              <a:rPr lang="en-US" sz="1500">
                <a:solidFill>
                  <a:srgbClr val="17324D"/>
                </a:solidFill>
                <a:latin typeface="Aptos" pitchFamily="34" charset="0"/>
                <a:ea typeface="Aptos" pitchFamily="34" charset="-122"/>
                <a:cs typeface="Aptos" pitchFamily="34" charset="-120"/>
              </a:rPr>
              <a:t>Few words: model language during shared play</a:t>
            </a:r>
            <a:endParaRPr lang="en-US" sz="1500" dirty="0"/>
          </a:p>
        </p:txBody>
      </p:sp>
      <p:sp>
        <p:nvSpPr>
          <p:cNvPr id="10" name="Shape 8"/>
          <p:cNvSpPr/>
          <p:nvPr/>
        </p:nvSpPr>
        <p:spPr>
          <a:xfrm>
            <a:off x="914377" y="3219450"/>
            <a:ext cx="5810105" cy="542925"/>
          </a:xfrm>
          <a:prstGeom prst="rect">
            <a:avLst/>
          </a:prstGeom>
          <a:solidFill>
            <a:srgbClr val="FFFFFF"/>
          </a:solidFill>
          <a:ln w="9525">
            <a:solidFill>
              <a:srgbClr val="CCDCDE"/>
            </a:solidFill>
            <a:prstDash val="solid"/>
          </a:ln>
        </p:spPr>
        <p:txBody>
          <a:bodyPr/>
          <a:lstStyle/>
          <a:p>
            <a:endParaRPr lang="en-US"/>
          </a:p>
        </p:txBody>
      </p:sp>
      <p:sp>
        <p:nvSpPr>
          <p:cNvPr id="11" name="Text 9"/>
          <p:cNvSpPr/>
          <p:nvPr/>
        </p:nvSpPr>
        <p:spPr>
          <a:xfrm>
            <a:off x="1095348" y="3381375"/>
            <a:ext cx="5410200" cy="230832"/>
          </a:xfrm>
          <a:prstGeom prst="rect">
            <a:avLst/>
          </a:prstGeom>
          <a:noFill/>
          <a:ln/>
        </p:spPr>
        <p:txBody>
          <a:bodyPr wrap="square" lIns="0" tIns="0" rIns="0" bIns="0" rtlCol="0" anchor="t">
            <a:spAutoFit/>
          </a:bodyPr>
          <a:lstStyle/>
          <a:p>
            <a:pPr marL="0" indent="0" algn="l">
              <a:buNone/>
            </a:pPr>
            <a:r>
              <a:rPr lang="en-US" sz="1500">
                <a:solidFill>
                  <a:srgbClr val="17324D"/>
                </a:solidFill>
                <a:latin typeface="Aptos" pitchFamily="34" charset="0"/>
                <a:ea typeface="Aptos" pitchFamily="34" charset="-122"/>
                <a:cs typeface="Aptos" pitchFamily="34" charset="-120"/>
              </a:rPr>
              <a:t>Value gestures, pictures and home language</a:t>
            </a:r>
            <a:endParaRPr lang="en-US" sz="1500" dirty="0"/>
          </a:p>
        </p:txBody>
      </p:sp>
      <p:sp>
        <p:nvSpPr>
          <p:cNvPr id="12" name="Shape 10"/>
          <p:cNvSpPr/>
          <p:nvPr/>
        </p:nvSpPr>
        <p:spPr>
          <a:xfrm>
            <a:off x="914377" y="3876675"/>
            <a:ext cx="5810105" cy="542925"/>
          </a:xfrm>
          <a:prstGeom prst="rect">
            <a:avLst/>
          </a:prstGeom>
          <a:solidFill>
            <a:srgbClr val="EAF3F2"/>
          </a:solidFill>
          <a:ln w="9525">
            <a:solidFill>
              <a:srgbClr val="CCDCDE"/>
            </a:solidFill>
            <a:prstDash val="solid"/>
          </a:ln>
        </p:spPr>
        <p:txBody>
          <a:bodyPr/>
          <a:lstStyle/>
          <a:p>
            <a:endParaRPr lang="en-US"/>
          </a:p>
        </p:txBody>
      </p:sp>
      <p:sp>
        <p:nvSpPr>
          <p:cNvPr id="13" name="Text 11"/>
          <p:cNvSpPr/>
          <p:nvPr/>
        </p:nvSpPr>
        <p:spPr>
          <a:xfrm>
            <a:off x="1095348" y="4038600"/>
            <a:ext cx="5410200" cy="230832"/>
          </a:xfrm>
          <a:prstGeom prst="rect">
            <a:avLst/>
          </a:prstGeom>
          <a:noFill/>
          <a:ln/>
        </p:spPr>
        <p:txBody>
          <a:bodyPr wrap="square" lIns="0" tIns="0" rIns="0" bIns="0" rtlCol="0" anchor="t">
            <a:spAutoFit/>
          </a:bodyPr>
          <a:lstStyle/>
          <a:p>
            <a:pPr marL="0" indent="0" algn="l">
              <a:buNone/>
            </a:pPr>
            <a:r>
              <a:rPr lang="en-US" sz="1500">
                <a:solidFill>
                  <a:srgbClr val="17324D"/>
                </a:solidFill>
                <a:latin typeface="Aptos" pitchFamily="34" charset="0"/>
                <a:ea typeface="Aptos" pitchFamily="34" charset="-122"/>
                <a:cs typeface="Aptos" pitchFamily="34" charset="-120"/>
              </a:rPr>
              <a:t>Group play: begin with one familiar peer</a:t>
            </a:r>
            <a:endParaRPr lang="en-US" sz="1500" dirty="0"/>
          </a:p>
        </p:txBody>
      </p:sp>
      <p:sp>
        <p:nvSpPr>
          <p:cNvPr id="14" name="Shape 12"/>
          <p:cNvSpPr/>
          <p:nvPr/>
        </p:nvSpPr>
        <p:spPr>
          <a:xfrm>
            <a:off x="914377" y="4533900"/>
            <a:ext cx="5810105" cy="542925"/>
          </a:xfrm>
          <a:prstGeom prst="rect">
            <a:avLst/>
          </a:prstGeom>
          <a:solidFill>
            <a:srgbClr val="FFFFFF"/>
          </a:solidFill>
          <a:ln w="9525">
            <a:solidFill>
              <a:srgbClr val="CCDCDE"/>
            </a:solidFill>
            <a:prstDash val="solid"/>
          </a:ln>
        </p:spPr>
        <p:txBody>
          <a:bodyPr/>
          <a:lstStyle/>
          <a:p>
            <a:endParaRPr lang="en-US"/>
          </a:p>
        </p:txBody>
      </p:sp>
      <p:sp>
        <p:nvSpPr>
          <p:cNvPr id="15" name="Text 13"/>
          <p:cNvSpPr/>
          <p:nvPr/>
        </p:nvSpPr>
        <p:spPr>
          <a:xfrm>
            <a:off x="1095348" y="4695825"/>
            <a:ext cx="5410200" cy="230832"/>
          </a:xfrm>
          <a:prstGeom prst="rect">
            <a:avLst/>
          </a:prstGeom>
          <a:noFill/>
          <a:ln/>
        </p:spPr>
        <p:txBody>
          <a:bodyPr wrap="square" lIns="0" tIns="0" rIns="0" bIns="0" rtlCol="0" anchor="t">
            <a:spAutoFit/>
          </a:bodyPr>
          <a:lstStyle/>
          <a:p>
            <a:pPr marL="0" indent="0" algn="l">
              <a:buNone/>
            </a:pPr>
            <a:r>
              <a:rPr lang="en-US" sz="1500">
                <a:solidFill>
                  <a:srgbClr val="17324D"/>
                </a:solidFill>
                <a:latin typeface="Aptos" pitchFamily="34" charset="0"/>
                <a:ea typeface="Aptos" pitchFamily="34" charset="-122"/>
                <a:cs typeface="Aptos" pitchFamily="34" charset="-120"/>
              </a:rPr>
              <a:t>Assess what she can do alone and with help</a:t>
            </a:r>
            <a:endParaRPr lang="en-US" sz="1500" dirty="0"/>
          </a:p>
        </p:txBody>
      </p:sp>
      <p:pic>
        <p:nvPicPr>
          <p:cNvPr id="16" name="BasisPointsImage" descr="preencoded.png"/>
          <p:cNvPicPr>
            <a:picLocks noChangeAspect="1"/>
          </p:cNvPicPr>
          <p:nvPr/>
        </p:nvPicPr>
        <p:blipFill>
          <a:blip r:embed="rId3"/>
          <a:srcRect l="13889" r="13889"/>
          <a:stretch/>
        </p:blipFill>
        <p:spPr>
          <a:xfrm>
            <a:off x="7286443" y="1905000"/>
            <a:ext cx="3714657" cy="3429000"/>
          </a:xfrm>
          <a:prstGeom prst="rect">
            <a:avLst/>
          </a:prstGeom>
        </p:spPr>
      </p:pic>
      <p:sp>
        <p:nvSpPr>
          <p:cNvPr id="17" name="Text 14"/>
          <p:cNvSpPr/>
          <p:nvPr/>
        </p:nvSpPr>
        <p:spPr>
          <a:xfrm>
            <a:off x="7524562" y="5486400"/>
            <a:ext cx="3238419" cy="369332"/>
          </a:xfrm>
          <a:prstGeom prst="rect">
            <a:avLst/>
          </a:prstGeom>
          <a:noFill/>
          <a:ln/>
        </p:spPr>
        <p:txBody>
          <a:bodyPr wrap="square" lIns="0" tIns="0" rIns="0" bIns="0" rtlCol="0" anchor="t">
            <a:spAutoFit/>
          </a:bodyPr>
          <a:lstStyle/>
          <a:p>
            <a:pPr marL="0" indent="0" algn="l">
              <a:buNone/>
            </a:pPr>
            <a:r>
              <a:rPr lang="en-US" sz="1200" dirty="0">
                <a:solidFill>
                  <a:srgbClr val="53677A"/>
                </a:solidFill>
                <a:latin typeface="Aptos" pitchFamily="34" charset="0"/>
                <a:ea typeface="Aptos" pitchFamily="34" charset="-122"/>
                <a:cs typeface="Aptos" pitchFamily="34" charset="-120"/>
              </a:rPr>
              <a:t>Shared play lets adults model language and support the next achievable step.</a:t>
            </a:r>
            <a:endParaRPr lang="en-US" sz="1200" dirty="0">
              <a:solidFill>
                <a:srgbClr val="53677A"/>
              </a:solidFill>
            </a:endParaRPr>
          </a:p>
        </p:txBody>
      </p:sp>
      <p:sp>
        <p:nvSpPr>
          <p:cNvPr id="18" name="Text 15"/>
          <p:cNvSpPr/>
          <p:nvPr/>
        </p:nvSpPr>
        <p:spPr>
          <a:xfrm>
            <a:off x="819130" y="6286500"/>
            <a:ext cx="9779000" cy="161583"/>
          </a:xfrm>
          <a:prstGeom prst="rect">
            <a:avLst/>
          </a:prstGeom>
          <a:noFill/>
          <a:ln/>
        </p:spPr>
        <p:txBody>
          <a:bodyPr wrap="square" lIns="0" tIns="0" rIns="0" bIns="0" rtlCol="0" anchor="t">
            <a:spAutoFit/>
          </a:bodyPr>
          <a:lstStyle/>
          <a:p>
            <a:pPr marL="0" indent="0" algn="l">
              <a:buNone/>
            </a:pPr>
            <a:r>
              <a:rPr lang="en-US" sz="1050">
                <a:solidFill>
                  <a:srgbClr val="4B6479"/>
                </a:solidFill>
                <a:latin typeface="Aptos" pitchFamily="34" charset="0"/>
                <a:ea typeface="Aptos" pitchFamily="34" charset="-122"/>
                <a:cs typeface="Aptos" pitchFamily="34" charset="-120"/>
              </a:rPr>
              <a:t>Application: Vygotsky (1978); Rogoff (1990); Berk and Winsler (1995).</a:t>
            </a:r>
            <a:endParaRPr lang="en-US" sz="1050" dirty="0"/>
          </a:p>
        </p:txBody>
      </p:sp>
      <p:sp>
        <p:nvSpPr>
          <p:cNvPr id="19" name="Shape 16"/>
          <p:cNvSpPr/>
          <p:nvPr/>
        </p:nvSpPr>
        <p:spPr>
          <a:xfrm>
            <a:off x="11143971" y="6200775"/>
            <a:ext cx="361941" cy="361950"/>
          </a:xfrm>
          <a:prstGeom prst="rect">
            <a:avLst/>
          </a:prstGeom>
          <a:solidFill>
            <a:srgbClr val="00877F"/>
          </a:solidFill>
          <a:ln w="12700">
            <a:solidFill>
              <a:srgbClr val="FFFFFF">
                <a:alpha val="0"/>
              </a:srgbClr>
            </a:solidFill>
            <a:prstDash val="solid"/>
          </a:ln>
        </p:spPr>
        <p:txBody>
          <a:bodyPr/>
          <a:lstStyle/>
          <a:p>
            <a:endParaRPr lang="en-US"/>
          </a:p>
        </p:txBody>
      </p:sp>
      <p:sp>
        <p:nvSpPr>
          <p:cNvPr id="20" name="Text 17"/>
          <p:cNvSpPr/>
          <p:nvPr/>
        </p:nvSpPr>
        <p:spPr>
          <a:xfrm>
            <a:off x="11250678" y="6305550"/>
            <a:ext cx="148378" cy="161583"/>
          </a:xfrm>
          <a:prstGeom prst="rect">
            <a:avLst/>
          </a:prstGeom>
          <a:noFill/>
          <a:ln/>
        </p:spPr>
        <p:txBody>
          <a:bodyPr wrap="square" lIns="0" tIns="0" rIns="0" bIns="0" rtlCol="0" anchor="t">
            <a:spAutoFit/>
          </a:bodyPr>
          <a:lstStyle/>
          <a:p>
            <a:pPr marL="0" indent="0" algn="l">
              <a:buNone/>
            </a:pPr>
            <a:r>
              <a:rPr lang="en-US" sz="1050" b="1">
                <a:solidFill>
                  <a:srgbClr val="FFFFFF"/>
                </a:solidFill>
                <a:latin typeface="Aptos" pitchFamily="34" charset="0"/>
                <a:ea typeface="Aptos" pitchFamily="34" charset="-122"/>
                <a:cs typeface="Aptos" pitchFamily="34" charset="-120"/>
              </a:rPr>
              <a:t>06</a:t>
            </a:r>
            <a:endParaRPr lang="en-US" sz="1050" dirty="0"/>
          </a:p>
        </p:txBody>
      </p:sp>
    </p:spTree>
    <p:extLst>
      <p:ext uri="{BB962C8B-B14F-4D97-AF65-F5344CB8AC3E}">
        <p14:creationId xmlns:p14="http://schemas.microsoft.com/office/powerpoint/2010/main" val="1204024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86F519-C048-4DD6-B118-458846CA9032}"/>
              </a:ext>
            </a:extLst>
          </p:cNvPr>
          <p:cNvSpPr>
            <a:spLocks noGrp="1"/>
          </p:cNvSpPr>
          <p:nvPr/>
        </p:nvSpPr>
        <p:spPr>
          <a:xfrm>
            <a:off x="742950" y="400050"/>
            <a:ext cx="5715000" cy="266700"/>
          </a:xfrm>
          <a:prstGeom prst="rect">
            <a:avLst/>
          </a:prstGeom>
          <a:noFill/>
          <a:ln w="0">
            <a:noFill/>
            <a:prstDash val="solid"/>
          </a:ln>
        </p:spPr>
        <p:txBody>
          <a:bodyPr wrap="square" lIns="38100" tIns="28575" rIns="38100" bIns="28575" anchor="ctr" anchorCtr="0">
            <a:normAutofit fontScale="92500" lnSpcReduction="10000"/>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600" b="1" dirty="0">
                <a:solidFill>
                  <a:srgbClr val="0B7F7A"/>
                </a:solidFill>
                <a:latin typeface="Aptos"/>
                <a:ea typeface="Aptos"/>
                <a:cs typeface="Aptos"/>
              </a:rPr>
              <a:t>WHAT SHAPES DEVELOPMENT</a:t>
            </a:r>
          </a:p>
        </p:txBody>
      </p:sp>
      <p:sp>
        <p:nvSpPr>
          <p:cNvPr id="2" name="Rectangle 1">
            <a:extLst>
              <a:ext uri="{FF2B5EF4-FFF2-40B4-BE49-F238E27FC236}">
                <a16:creationId xmlns:a16="http://schemas.microsoft.com/office/drawing/2014/main" id="{3B242B95-2B74-49E7-8D08-5A792DCDA009}"/>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Nature and nurture both matter</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F84C6632-FE8B-4BC3-B61B-8B1022E928B3}"/>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FD86B094-4BDB-412E-B503-091DB7508D71}"/>
              </a:ext>
            </a:extLst>
          </p:cNvPr>
          <p:cNvSpPr>
            <a:spLocks noGrp="1"/>
          </p:cNvSpPr>
          <p:nvPr/>
        </p:nvSpPr>
        <p:spPr>
          <a:xfrm>
            <a:off x="914400" y="19050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Biological influences to explore: maturation, temperament, health and hearing; none is established as a difficulty in Shona’s case.</a:t>
            </a:r>
            <a:endParaRPr sz="1700">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CD698407-F308-4701-967C-38CD008375B1}"/>
              </a:ext>
            </a:extLst>
          </p:cNvPr>
          <p:cNvSpPr>
            <a:spLocks noGrp="1"/>
          </p:cNvSpPr>
          <p:nvPr/>
        </p:nvSpPr>
        <p:spPr>
          <a:xfrm>
            <a:off x="914400" y="2705100"/>
            <a:ext cx="10363200" cy="698500"/>
          </a:xfrm>
          <a:prstGeom prst="rect">
            <a:avLst/>
          </a:prstGeom>
          <a:solidFill>
            <a:srgbClr val="EAF4F2"/>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Environmental influences: relationships, home language, cultural routines and opportunities to play with others (Rogoff, 1990).</a:t>
            </a:r>
            <a:endParaRPr sz="170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E1AD4540-87E4-4814-A740-E4BFC0AB312A}"/>
              </a:ext>
            </a:extLst>
          </p:cNvPr>
          <p:cNvSpPr>
            <a:spLocks noGrp="1"/>
          </p:cNvSpPr>
          <p:nvPr/>
        </p:nvSpPr>
        <p:spPr>
          <a:xfrm>
            <a:off x="914400" y="35052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Interaction matters: Shona’s readiness affects participation; adults can adapt the pace and form of support (Berk and Winsler, 1995).</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5AFBBB4A-E52C-46B3-A588-644E4DFEA0B6}"/>
              </a:ext>
            </a:extLst>
          </p:cNvPr>
          <p:cNvSpPr>
            <a:spLocks noGrp="1"/>
          </p:cNvSpPr>
          <p:nvPr/>
        </p:nvSpPr>
        <p:spPr>
          <a:xfrm>
            <a:off x="914400" y="4305300"/>
            <a:ext cx="10363200" cy="698500"/>
          </a:xfrm>
          <a:prstGeom prst="rect">
            <a:avLst/>
          </a:prstGeom>
          <a:solidFill>
            <a:srgbClr val="EAF4F2"/>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Vygotsky explains social mediation well, but offers less detail about biological differences (Vygotsky, 1978; Daniels, 2001).</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50A3B508-51C8-4E71-89C2-A24A586E07C8}"/>
              </a:ext>
            </a:extLst>
          </p:cNvPr>
          <p:cNvSpPr>
            <a:spLocks noGrp="1"/>
          </p:cNvSpPr>
          <p:nvPr/>
        </p:nvSpPr>
        <p:spPr>
          <a:xfrm>
            <a:off x="914400" y="51054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Practice implication: ask carers about development and routines; compare observations across contexts rather than assume a cause.</a:t>
            </a:r>
            <a:endParaRPr sz="1700">
              <a:solidFill>
                <a:srgbClr val="17324D"/>
              </a:solidFill>
              <a:latin typeface="Aptos"/>
              <a:ea typeface="Aptos"/>
              <a:cs typeface="Aptos"/>
            </a:endParaRPr>
          </a:p>
        </p:txBody>
      </p:sp>
      <p:sp>
        <p:nvSpPr>
          <p:cNvPr id="9" name="Rectangle 8">
            <a:extLst>
              <a:ext uri="{FF2B5EF4-FFF2-40B4-BE49-F238E27FC236}">
                <a16:creationId xmlns:a16="http://schemas.microsoft.com/office/drawing/2014/main" id="{CD71936B-C250-4BA5-A565-0C6B5754E948}"/>
              </a:ext>
            </a:extLst>
          </p:cNvPr>
          <p:cNvSpPr>
            <a:spLocks noGrp="1"/>
          </p:cNvSpPr>
          <p:nvPr/>
        </p:nvSpPr>
        <p:spPr>
          <a:xfrm>
            <a:off x="781050" y="6273449"/>
            <a:ext cx="10096500" cy="203902"/>
          </a:xfrm>
          <a:prstGeom prst="rect">
            <a:avLst/>
          </a:prstGeom>
          <a:noFill/>
          <a:ln w="0">
            <a:noFill/>
            <a:prstDash val="solid"/>
          </a:ln>
        </p:spPr>
        <p:txBody>
          <a:bodyPr wrap="square" lIns="38100" tIns="28575" rIns="38100" bIns="28575" anchor="ctr" anchorCtr="0">
            <a:sp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lang="en-GB" sz="950">
                <a:solidFill>
                  <a:srgbClr val="53677A"/>
                </a:solidFill>
                <a:latin typeface="Aptos"/>
                <a:ea typeface="Aptos"/>
                <a:cs typeface="Aptos"/>
              </a:rPr>
              <a:t>Vygotsky (1978); Rogoff (1990); Berk and Winsler (1995); Daniels (2001).</a:t>
            </a:r>
            <a:endParaRPr sz="950">
              <a:solidFill>
                <a:srgbClr val="53677A"/>
              </a:solidFill>
              <a:latin typeface="Aptos"/>
              <a:ea typeface="Aptos"/>
              <a:cs typeface="Aptos"/>
            </a:endParaRPr>
          </a:p>
        </p:txBody>
      </p:sp>
      <p:sp>
        <p:nvSpPr>
          <p:cNvPr id="10" name="Rectangle 9">
            <a:extLst>
              <a:ext uri="{FF2B5EF4-FFF2-40B4-BE49-F238E27FC236}">
                <a16:creationId xmlns:a16="http://schemas.microsoft.com/office/drawing/2014/main" id="{8CF53F27-B6B0-4E0A-8A16-C1D2365B8F34}"/>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lang="en-GB" sz="1000" b="1">
                <a:solidFill>
                  <a:srgbClr val="FFFFFF"/>
                </a:solidFill>
                <a:latin typeface="Aptos"/>
                <a:ea typeface="Aptos"/>
                <a:cs typeface="Aptos"/>
              </a:rPr>
              <a:t>07</a:t>
            </a:r>
            <a:endParaRPr sz="1000" b="1">
              <a:solidFill>
                <a:srgbClr val="FFFFFF"/>
              </a:solidFill>
              <a:latin typeface="Aptos"/>
              <a:ea typeface="Aptos"/>
              <a:cs typeface="Aptos"/>
            </a:endParaRPr>
          </a:p>
        </p:txBody>
      </p:sp>
    </p:spTree>
    <p:extLst>
      <p:ext uri="{BB962C8B-B14F-4D97-AF65-F5344CB8AC3E}">
        <p14:creationId xmlns:p14="http://schemas.microsoft.com/office/powerpoint/2010/main" val="3792275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7F4EC"/>
          </a:solidFill>
          <a:ln w="12700">
            <a:solidFill>
              <a:srgbClr val="FFFFFF">
                <a:alpha val="0"/>
              </a:srgbClr>
            </a:solidFill>
            <a:prstDash val="solid"/>
          </a:ln>
        </p:spPr>
        <p:txBody>
          <a:bodyPr/>
          <a:lstStyle/>
          <a:p>
            <a:endParaRPr lang="en-US"/>
          </a:p>
        </p:txBody>
      </p:sp>
      <p:sp>
        <p:nvSpPr>
          <p:cNvPr id="3" name="Text 1"/>
          <p:cNvSpPr/>
          <p:nvPr/>
        </p:nvSpPr>
        <p:spPr>
          <a:xfrm>
            <a:off x="781030" y="457200"/>
            <a:ext cx="3968770" cy="381000"/>
          </a:xfrm>
          <a:prstGeom prst="rect">
            <a:avLst/>
          </a:prstGeom>
          <a:noFill/>
          <a:ln/>
        </p:spPr>
        <p:txBody>
          <a:bodyPr wrap="square" lIns="0" tIns="0" rIns="0" bIns="0" rtlCol="0" anchor="t"/>
          <a:lstStyle/>
          <a:p>
            <a:pPr marL="0" indent="0" algn="l">
              <a:buNone/>
            </a:pPr>
            <a:r>
              <a:rPr lang="en-US" sz="1600" b="1" dirty="0">
                <a:solidFill>
                  <a:srgbClr val="00877F"/>
                </a:solidFill>
                <a:latin typeface="Aptos" pitchFamily="34" charset="0"/>
                <a:ea typeface="Aptos" pitchFamily="34" charset="-122"/>
                <a:cs typeface="Aptos" pitchFamily="34" charset="-120"/>
              </a:rPr>
              <a:t>STRATEGIES BASED ON THE THEORY</a:t>
            </a:r>
            <a:endParaRPr lang="en-US" sz="1600" dirty="0"/>
          </a:p>
        </p:txBody>
      </p:sp>
      <p:sp>
        <p:nvSpPr>
          <p:cNvPr id="4" name="Text 2"/>
          <p:cNvSpPr/>
          <p:nvPr/>
        </p:nvSpPr>
        <p:spPr>
          <a:xfrm>
            <a:off x="781030" y="838200"/>
            <a:ext cx="5060476" cy="428625"/>
          </a:xfrm>
          <a:prstGeom prst="rect">
            <a:avLst/>
          </a:prstGeom>
          <a:noFill/>
          <a:ln/>
        </p:spPr>
        <p:txBody>
          <a:bodyPr wrap="square" lIns="0" tIns="0" rIns="0" bIns="0" rtlCol="0" anchor="t"/>
          <a:lstStyle/>
          <a:p>
            <a:pPr marL="0" indent="0" algn="l">
              <a:buNone/>
            </a:pPr>
            <a:r>
              <a:rPr lang="en-US" sz="3000" b="1" dirty="0">
                <a:solidFill>
                  <a:srgbClr val="17324D"/>
                </a:solidFill>
                <a:latin typeface="Aptos" pitchFamily="34" charset="0"/>
                <a:ea typeface="Aptos" pitchFamily="34" charset="-122"/>
                <a:cs typeface="Aptos" pitchFamily="34" charset="-120"/>
              </a:rPr>
              <a:t>Practical support at nursery</a:t>
            </a:r>
            <a:endParaRPr lang="en-US" sz="3000" dirty="0"/>
          </a:p>
        </p:txBody>
      </p:sp>
      <p:sp>
        <p:nvSpPr>
          <p:cNvPr id="5" name="Shape 3"/>
          <p:cNvSpPr/>
          <p:nvPr/>
        </p:nvSpPr>
        <p:spPr>
          <a:xfrm>
            <a:off x="761981" y="1552575"/>
            <a:ext cx="685783" cy="47625"/>
          </a:xfrm>
          <a:prstGeom prst="rect">
            <a:avLst/>
          </a:prstGeom>
          <a:solidFill>
            <a:srgbClr val="E3A62F"/>
          </a:solidFill>
          <a:ln w="12700">
            <a:solidFill>
              <a:srgbClr val="FFFFFF">
                <a:alpha val="0"/>
              </a:srgbClr>
            </a:solidFill>
            <a:prstDash val="solid"/>
          </a:ln>
        </p:spPr>
        <p:txBody>
          <a:bodyPr/>
          <a:lstStyle/>
          <a:p>
            <a:endParaRPr lang="en-US"/>
          </a:p>
        </p:txBody>
      </p:sp>
      <p:sp>
        <p:nvSpPr>
          <p:cNvPr id="6" name="Shape 4"/>
          <p:cNvSpPr/>
          <p:nvPr/>
        </p:nvSpPr>
        <p:spPr>
          <a:xfrm>
            <a:off x="914377" y="1905000"/>
            <a:ext cx="5810105" cy="542925"/>
          </a:xfrm>
          <a:prstGeom prst="rect">
            <a:avLst/>
          </a:prstGeom>
          <a:solidFill>
            <a:srgbClr val="FFFFFF"/>
          </a:solidFill>
          <a:ln w="9525">
            <a:solidFill>
              <a:srgbClr val="CCDCDE"/>
            </a:solidFill>
            <a:prstDash val="solid"/>
          </a:ln>
        </p:spPr>
        <p:txBody>
          <a:bodyPr/>
          <a:lstStyle/>
          <a:p>
            <a:endParaRPr lang="en-US"/>
          </a:p>
        </p:txBody>
      </p:sp>
      <p:sp>
        <p:nvSpPr>
          <p:cNvPr id="7" name="Text 5"/>
          <p:cNvSpPr/>
          <p:nvPr/>
        </p:nvSpPr>
        <p:spPr>
          <a:xfrm>
            <a:off x="1095348" y="2066925"/>
            <a:ext cx="5410200" cy="230832"/>
          </a:xfrm>
          <a:prstGeom prst="rect">
            <a:avLst/>
          </a:prstGeom>
          <a:noFill/>
          <a:ln/>
        </p:spPr>
        <p:txBody>
          <a:bodyPr wrap="square" lIns="0" tIns="0" rIns="0" bIns="0" rtlCol="0" anchor="t">
            <a:spAutoFit/>
          </a:bodyPr>
          <a:lstStyle/>
          <a:p>
            <a:pPr marL="0" indent="0" algn="l">
              <a:buNone/>
            </a:pPr>
            <a:r>
              <a:rPr lang="en-US" sz="1500">
                <a:solidFill>
                  <a:srgbClr val="17324D"/>
                </a:solidFill>
                <a:latin typeface="Aptos" pitchFamily="34" charset="0"/>
                <a:ea typeface="Aptos" pitchFamily="34" charset="-122"/>
                <a:cs typeface="Aptos" pitchFamily="34" charset="-120"/>
              </a:rPr>
              <a:t>Key person: build shared, familiar play routines</a:t>
            </a:r>
            <a:endParaRPr lang="en-US" sz="1500" dirty="0"/>
          </a:p>
        </p:txBody>
      </p:sp>
      <p:sp>
        <p:nvSpPr>
          <p:cNvPr id="8" name="Shape 6"/>
          <p:cNvSpPr/>
          <p:nvPr/>
        </p:nvSpPr>
        <p:spPr>
          <a:xfrm>
            <a:off x="914377" y="2562225"/>
            <a:ext cx="5810105" cy="542925"/>
          </a:xfrm>
          <a:prstGeom prst="rect">
            <a:avLst/>
          </a:prstGeom>
          <a:solidFill>
            <a:srgbClr val="EAF3F2"/>
          </a:solidFill>
          <a:ln w="9525">
            <a:solidFill>
              <a:srgbClr val="CCDCDE"/>
            </a:solidFill>
            <a:prstDash val="solid"/>
          </a:ln>
        </p:spPr>
        <p:txBody>
          <a:bodyPr/>
          <a:lstStyle/>
          <a:p>
            <a:endParaRPr lang="en-US"/>
          </a:p>
        </p:txBody>
      </p:sp>
      <p:sp>
        <p:nvSpPr>
          <p:cNvPr id="9" name="Text 7"/>
          <p:cNvSpPr/>
          <p:nvPr/>
        </p:nvSpPr>
        <p:spPr>
          <a:xfrm>
            <a:off x="1095348" y="2724150"/>
            <a:ext cx="5410200" cy="230832"/>
          </a:xfrm>
          <a:prstGeom prst="rect">
            <a:avLst/>
          </a:prstGeom>
          <a:noFill/>
          <a:ln/>
        </p:spPr>
        <p:txBody>
          <a:bodyPr wrap="square" lIns="0" tIns="0" rIns="0" bIns="0" rtlCol="0" anchor="t">
            <a:spAutoFit/>
          </a:bodyPr>
          <a:lstStyle/>
          <a:p>
            <a:pPr marL="0" indent="0" algn="l">
              <a:buNone/>
            </a:pPr>
            <a:r>
              <a:rPr lang="en-US" sz="1500">
                <a:solidFill>
                  <a:srgbClr val="17324D"/>
                </a:solidFill>
                <a:latin typeface="Aptos" pitchFamily="34" charset="0"/>
                <a:ea typeface="Aptos" pitchFamily="34" charset="-122"/>
                <a:cs typeface="Aptos" pitchFamily="34" charset="-120"/>
              </a:rPr>
              <a:t>Model a word or gesture; allow time to respond</a:t>
            </a:r>
            <a:endParaRPr lang="en-US" sz="1500" dirty="0"/>
          </a:p>
        </p:txBody>
      </p:sp>
      <p:sp>
        <p:nvSpPr>
          <p:cNvPr id="10" name="Shape 8"/>
          <p:cNvSpPr/>
          <p:nvPr/>
        </p:nvSpPr>
        <p:spPr>
          <a:xfrm>
            <a:off x="914377" y="3219450"/>
            <a:ext cx="5810105" cy="542925"/>
          </a:xfrm>
          <a:prstGeom prst="rect">
            <a:avLst/>
          </a:prstGeom>
          <a:solidFill>
            <a:srgbClr val="FFFFFF"/>
          </a:solidFill>
          <a:ln w="9525">
            <a:solidFill>
              <a:srgbClr val="CCDCDE"/>
            </a:solidFill>
            <a:prstDash val="solid"/>
          </a:ln>
        </p:spPr>
        <p:txBody>
          <a:bodyPr/>
          <a:lstStyle/>
          <a:p>
            <a:endParaRPr lang="en-US"/>
          </a:p>
        </p:txBody>
      </p:sp>
      <p:sp>
        <p:nvSpPr>
          <p:cNvPr id="11" name="Text 9"/>
          <p:cNvSpPr/>
          <p:nvPr/>
        </p:nvSpPr>
        <p:spPr>
          <a:xfrm>
            <a:off x="1095348" y="3381375"/>
            <a:ext cx="5410200" cy="230832"/>
          </a:xfrm>
          <a:prstGeom prst="rect">
            <a:avLst/>
          </a:prstGeom>
          <a:noFill/>
          <a:ln/>
        </p:spPr>
        <p:txBody>
          <a:bodyPr wrap="square" lIns="0" tIns="0" rIns="0" bIns="0" rtlCol="0" anchor="t">
            <a:spAutoFit/>
          </a:bodyPr>
          <a:lstStyle/>
          <a:p>
            <a:pPr marL="0" indent="0" algn="l">
              <a:buNone/>
            </a:pPr>
            <a:r>
              <a:rPr lang="en-US" sz="1500">
                <a:solidFill>
                  <a:srgbClr val="17324D"/>
                </a:solidFill>
                <a:latin typeface="Aptos" pitchFamily="34" charset="0"/>
                <a:ea typeface="Aptos" pitchFamily="34" charset="-122"/>
                <a:cs typeface="Aptos" pitchFamily="34" charset="-120"/>
              </a:rPr>
              <a:t>Use pictures as shared communication tools</a:t>
            </a:r>
            <a:endParaRPr lang="en-US" sz="1500" dirty="0"/>
          </a:p>
        </p:txBody>
      </p:sp>
      <p:sp>
        <p:nvSpPr>
          <p:cNvPr id="12" name="Shape 10"/>
          <p:cNvSpPr/>
          <p:nvPr/>
        </p:nvSpPr>
        <p:spPr>
          <a:xfrm>
            <a:off x="914377" y="3876675"/>
            <a:ext cx="5810105" cy="542925"/>
          </a:xfrm>
          <a:prstGeom prst="rect">
            <a:avLst/>
          </a:prstGeom>
          <a:solidFill>
            <a:srgbClr val="EAF3F2"/>
          </a:solidFill>
          <a:ln w="9525">
            <a:solidFill>
              <a:srgbClr val="CCDCDE"/>
            </a:solidFill>
            <a:prstDash val="solid"/>
          </a:ln>
        </p:spPr>
        <p:txBody>
          <a:bodyPr/>
          <a:lstStyle/>
          <a:p>
            <a:endParaRPr lang="en-US"/>
          </a:p>
        </p:txBody>
      </p:sp>
      <p:sp>
        <p:nvSpPr>
          <p:cNvPr id="13" name="Text 11"/>
          <p:cNvSpPr/>
          <p:nvPr/>
        </p:nvSpPr>
        <p:spPr>
          <a:xfrm>
            <a:off x="1095348" y="4038600"/>
            <a:ext cx="5410200" cy="230832"/>
          </a:xfrm>
          <a:prstGeom prst="rect">
            <a:avLst/>
          </a:prstGeom>
          <a:noFill/>
          <a:ln/>
        </p:spPr>
        <p:txBody>
          <a:bodyPr wrap="square" lIns="0" tIns="0" rIns="0" bIns="0" rtlCol="0" anchor="t">
            <a:spAutoFit/>
          </a:bodyPr>
          <a:lstStyle/>
          <a:p>
            <a:pPr marL="0" indent="0" algn="l">
              <a:buNone/>
            </a:pPr>
            <a:r>
              <a:rPr lang="en-US" sz="1500">
                <a:solidFill>
                  <a:srgbClr val="17324D"/>
                </a:solidFill>
                <a:latin typeface="Aptos" pitchFamily="34" charset="0"/>
                <a:ea typeface="Aptos" pitchFamily="34" charset="-122"/>
                <a:cs typeface="Aptos" pitchFamily="34" charset="-120"/>
              </a:rPr>
              <a:t>Model turn-taking beside one familiar peer</a:t>
            </a:r>
            <a:endParaRPr lang="en-US" sz="1500" dirty="0"/>
          </a:p>
        </p:txBody>
      </p:sp>
      <p:sp>
        <p:nvSpPr>
          <p:cNvPr id="14" name="Shape 12"/>
          <p:cNvSpPr/>
          <p:nvPr/>
        </p:nvSpPr>
        <p:spPr>
          <a:xfrm>
            <a:off x="914377" y="4533900"/>
            <a:ext cx="5810105" cy="542925"/>
          </a:xfrm>
          <a:prstGeom prst="rect">
            <a:avLst/>
          </a:prstGeom>
          <a:solidFill>
            <a:srgbClr val="FFFFFF"/>
          </a:solidFill>
          <a:ln w="9525">
            <a:solidFill>
              <a:srgbClr val="CCDCDE"/>
            </a:solidFill>
            <a:prstDash val="solid"/>
          </a:ln>
        </p:spPr>
        <p:txBody>
          <a:bodyPr/>
          <a:lstStyle/>
          <a:p>
            <a:endParaRPr lang="en-US"/>
          </a:p>
        </p:txBody>
      </p:sp>
      <p:sp>
        <p:nvSpPr>
          <p:cNvPr id="15" name="Text 13"/>
          <p:cNvSpPr/>
          <p:nvPr/>
        </p:nvSpPr>
        <p:spPr>
          <a:xfrm>
            <a:off x="1095348" y="4695825"/>
            <a:ext cx="5410200" cy="230832"/>
          </a:xfrm>
          <a:prstGeom prst="rect">
            <a:avLst/>
          </a:prstGeom>
          <a:noFill/>
          <a:ln/>
        </p:spPr>
        <p:txBody>
          <a:bodyPr wrap="square" lIns="0" tIns="0" rIns="0" bIns="0" rtlCol="0" anchor="t">
            <a:spAutoFit/>
          </a:bodyPr>
          <a:lstStyle/>
          <a:p>
            <a:pPr marL="0" indent="0" algn="l">
              <a:buNone/>
            </a:pPr>
            <a:r>
              <a:rPr lang="en-US" sz="1500">
                <a:solidFill>
                  <a:srgbClr val="17324D"/>
                </a:solidFill>
                <a:latin typeface="Aptos" pitchFamily="34" charset="0"/>
                <a:ea typeface="Aptos" pitchFamily="34" charset="-122"/>
                <a:cs typeface="Aptos" pitchFamily="34" charset="-120"/>
              </a:rPr>
              <a:t>Fade prompts; record independent participation</a:t>
            </a:r>
            <a:endParaRPr lang="en-US" sz="1500" dirty="0"/>
          </a:p>
        </p:txBody>
      </p:sp>
      <p:pic>
        <p:nvPicPr>
          <p:cNvPr id="16" name="BasisPointsImage" descr="preencoded.png"/>
          <p:cNvPicPr>
            <a:picLocks noChangeAspect="1"/>
          </p:cNvPicPr>
          <p:nvPr/>
        </p:nvPicPr>
        <p:blipFill>
          <a:blip r:embed="rId3"/>
          <a:srcRect l="13889" r="13889"/>
          <a:stretch/>
        </p:blipFill>
        <p:spPr>
          <a:xfrm>
            <a:off x="7286443" y="1905000"/>
            <a:ext cx="3714657" cy="3429000"/>
          </a:xfrm>
          <a:prstGeom prst="rect">
            <a:avLst/>
          </a:prstGeom>
        </p:spPr>
      </p:pic>
      <p:sp>
        <p:nvSpPr>
          <p:cNvPr id="17" name="Text 14"/>
          <p:cNvSpPr/>
          <p:nvPr/>
        </p:nvSpPr>
        <p:spPr>
          <a:xfrm>
            <a:off x="7524562" y="5486400"/>
            <a:ext cx="3238419" cy="369332"/>
          </a:xfrm>
          <a:prstGeom prst="rect">
            <a:avLst/>
          </a:prstGeom>
          <a:noFill/>
          <a:ln/>
        </p:spPr>
        <p:txBody>
          <a:bodyPr wrap="square" lIns="0" tIns="0" rIns="0" bIns="0" rtlCol="0" anchor="t">
            <a:spAutoFit/>
          </a:bodyPr>
          <a:lstStyle/>
          <a:p>
            <a:pPr marL="0" indent="0" algn="l">
              <a:buNone/>
            </a:pPr>
            <a:r>
              <a:rPr lang="en-US" sz="1200">
                <a:solidFill>
                  <a:srgbClr val="53677A"/>
                </a:solidFill>
                <a:latin typeface="Aptos" pitchFamily="34" charset="0"/>
                <a:ea typeface="Aptos" pitchFamily="34" charset="-122"/>
                <a:cs typeface="Aptos" pitchFamily="34" charset="-120"/>
              </a:rPr>
              <a:t>Proposed review: compare participation with and without help; discuss progress with carers.</a:t>
            </a:r>
            <a:endParaRPr lang="en-US" sz="1200" dirty="0">
              <a:solidFill>
                <a:srgbClr val="53677A"/>
              </a:solidFill>
            </a:endParaRPr>
          </a:p>
        </p:txBody>
      </p:sp>
      <p:sp>
        <p:nvSpPr>
          <p:cNvPr id="18" name="Text 15"/>
          <p:cNvSpPr/>
          <p:nvPr/>
        </p:nvSpPr>
        <p:spPr>
          <a:xfrm>
            <a:off x="819130" y="6286500"/>
            <a:ext cx="10033000" cy="161583"/>
          </a:xfrm>
          <a:prstGeom prst="rect">
            <a:avLst/>
          </a:prstGeom>
          <a:noFill/>
          <a:ln/>
        </p:spPr>
        <p:txBody>
          <a:bodyPr wrap="square" lIns="0" tIns="0" rIns="0" bIns="0" rtlCol="0" anchor="t">
            <a:spAutoFit/>
          </a:bodyPr>
          <a:lstStyle/>
          <a:p>
            <a:pPr marL="0" indent="0" algn="l">
              <a:buNone/>
            </a:pPr>
            <a:r>
              <a:rPr lang="en-US" sz="1050">
                <a:solidFill>
                  <a:srgbClr val="4B6479"/>
                </a:solidFill>
                <a:latin typeface="Aptos" pitchFamily="34" charset="0"/>
                <a:ea typeface="Aptos" pitchFamily="34" charset="-122"/>
                <a:cs typeface="Aptos" pitchFamily="34" charset="-120"/>
              </a:rPr>
              <a:t>Berk and Winsler (1995); Wood, Bruner and Ross (1976); van de Pol et al. (2010).</a:t>
            </a:r>
            <a:endParaRPr lang="en-US" sz="1050" dirty="0"/>
          </a:p>
        </p:txBody>
      </p:sp>
      <p:sp>
        <p:nvSpPr>
          <p:cNvPr id="19" name="Shape 16"/>
          <p:cNvSpPr/>
          <p:nvPr/>
        </p:nvSpPr>
        <p:spPr>
          <a:xfrm>
            <a:off x="11143971" y="6200775"/>
            <a:ext cx="361941" cy="361950"/>
          </a:xfrm>
          <a:prstGeom prst="rect">
            <a:avLst/>
          </a:prstGeom>
          <a:solidFill>
            <a:srgbClr val="00877F"/>
          </a:solidFill>
          <a:ln w="12700">
            <a:solidFill>
              <a:srgbClr val="FFFFFF">
                <a:alpha val="0"/>
              </a:srgbClr>
            </a:solidFill>
            <a:prstDash val="solid"/>
          </a:ln>
        </p:spPr>
        <p:txBody>
          <a:bodyPr/>
          <a:lstStyle/>
          <a:p>
            <a:endParaRPr lang="en-US"/>
          </a:p>
        </p:txBody>
      </p:sp>
      <p:sp>
        <p:nvSpPr>
          <p:cNvPr id="20" name="Text 17"/>
          <p:cNvSpPr/>
          <p:nvPr/>
        </p:nvSpPr>
        <p:spPr>
          <a:xfrm>
            <a:off x="11250678" y="6305550"/>
            <a:ext cx="148378" cy="161583"/>
          </a:xfrm>
          <a:prstGeom prst="rect">
            <a:avLst/>
          </a:prstGeom>
          <a:noFill/>
          <a:ln/>
        </p:spPr>
        <p:txBody>
          <a:bodyPr wrap="square" lIns="0" tIns="0" rIns="0" bIns="0" rtlCol="0" anchor="t">
            <a:spAutoFit/>
          </a:bodyPr>
          <a:lstStyle/>
          <a:p>
            <a:pPr marL="0" indent="0" algn="l">
              <a:buNone/>
            </a:pPr>
            <a:r>
              <a:rPr lang="en-US" sz="1050" b="1">
                <a:solidFill>
                  <a:srgbClr val="FFFFFF"/>
                </a:solidFill>
                <a:latin typeface="Aptos" pitchFamily="34" charset="0"/>
                <a:ea typeface="Aptos" pitchFamily="34" charset="-122"/>
                <a:cs typeface="Aptos" pitchFamily="34" charset="-120"/>
              </a:rPr>
              <a:t>08</a:t>
            </a:r>
            <a:endParaRPr lang="en-US" sz="1050" dirty="0"/>
          </a:p>
        </p:txBody>
      </p:sp>
    </p:spTree>
    <p:extLst>
      <p:ext uri="{BB962C8B-B14F-4D97-AF65-F5344CB8AC3E}">
        <p14:creationId xmlns:p14="http://schemas.microsoft.com/office/powerpoint/2010/main" val="3373049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03FACD7-A005-4671-A6E9-D86FEB470AB4}"/>
              </a:ext>
            </a:extLst>
          </p:cNvPr>
          <p:cNvSpPr>
            <a:spLocks noGrp="1"/>
          </p:cNvSpPr>
          <p:nvPr/>
        </p:nvSpPr>
        <p:spPr>
          <a:xfrm>
            <a:off x="742950" y="381436"/>
            <a:ext cx="5715000" cy="303929"/>
          </a:xfrm>
          <a:prstGeom prst="rect">
            <a:avLst/>
          </a:prstGeom>
          <a:noFill/>
          <a:ln w="0">
            <a:noFill/>
            <a:prstDash val="solid"/>
          </a:ln>
        </p:spPr>
        <p:txBody>
          <a:bodyPr wrap="square" lIns="38100" tIns="28575" rIns="38100" bIns="28575" anchor="ctr" anchorCtr="0">
            <a:sp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lang="en-GB" sz="1600" b="1" dirty="0">
                <a:solidFill>
                  <a:srgbClr val="0B7F7A"/>
                </a:solidFill>
                <a:latin typeface="Aptos"/>
                <a:ea typeface="Aptos"/>
                <a:cs typeface="Aptos"/>
              </a:rPr>
              <a:t>CRITICAL EVALUATION: USEFULNESS</a:t>
            </a:r>
            <a:endParaRPr sz="1600" b="1" dirty="0">
              <a:solidFill>
                <a:srgbClr val="0B7F7A"/>
              </a:solidFill>
              <a:latin typeface="Aptos"/>
              <a:ea typeface="Aptos"/>
              <a:cs typeface="Aptos"/>
            </a:endParaRPr>
          </a:p>
        </p:txBody>
      </p:sp>
      <p:sp>
        <p:nvSpPr>
          <p:cNvPr id="2" name="Rectangle 1">
            <a:extLst>
              <a:ext uri="{FF2B5EF4-FFF2-40B4-BE49-F238E27FC236}">
                <a16:creationId xmlns:a16="http://schemas.microsoft.com/office/drawing/2014/main" id="{099A0814-CD56-4D11-BFB6-2C8A35F770A1}"/>
              </a:ext>
            </a:extLst>
          </p:cNvPr>
          <p:cNvSpPr>
            <a:spLocks noGrp="1"/>
          </p:cNvSpPr>
          <p:nvPr/>
        </p:nvSpPr>
        <p:spPr>
          <a:xfrm>
            <a:off x="742950" y="868297"/>
            <a:ext cx="10706100" cy="473206"/>
          </a:xfrm>
          <a:prstGeom prst="rect">
            <a:avLst/>
          </a:prstGeom>
          <a:noFill/>
          <a:ln w="0">
            <a:noFill/>
            <a:prstDash val="solid"/>
          </a:ln>
        </p:spPr>
        <p:txBody>
          <a:bodyPr wrap="square" lIns="38100" tIns="28575" rIns="38100" bIns="28575" anchor="ctr" anchorCtr="0">
            <a:sp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Useful for tailored support—not a guarantee</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58100C87-B7DB-452B-8FA6-76BCA9679DA7}"/>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6ED40474-A507-440A-AF3F-CA3C573191B3}"/>
              </a:ext>
            </a:extLst>
          </p:cNvPr>
          <p:cNvSpPr>
            <a:spLocks noGrp="1"/>
          </p:cNvSpPr>
          <p:nvPr/>
        </p:nvSpPr>
        <p:spPr>
          <a:xfrm>
            <a:off x="914400" y="19050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Targeted support: the ZPD helps staff choose an achievable next step, rather than judge Shona only by independent performance (Vygotsky, 1978).</a:t>
            </a:r>
            <a:endParaRPr sz="1700">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DFA27249-58E4-4E99-A3CA-8916DA4AC555}"/>
              </a:ext>
            </a:extLst>
          </p:cNvPr>
          <p:cNvSpPr>
            <a:spLocks noGrp="1"/>
          </p:cNvSpPr>
          <p:nvPr/>
        </p:nvSpPr>
        <p:spPr>
          <a:xfrm>
            <a:off x="914400" y="2705100"/>
            <a:ext cx="10363200" cy="698500"/>
          </a:xfrm>
          <a:prstGeom prst="rect">
            <a:avLst/>
          </a:prstGeom>
          <a:solidFill>
            <a:srgbClr val="EAF4F2"/>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Inclusive practice: family language and routines can shape support, avoiding a single cultural standard of participation (Rogoff, 1990).</a:t>
            </a:r>
            <a:endParaRPr sz="170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28A9A87E-3269-48C5-A08D-002544DE194E}"/>
              </a:ext>
            </a:extLst>
          </p:cNvPr>
          <p:cNvSpPr>
            <a:spLocks noGrp="1"/>
          </p:cNvSpPr>
          <p:nvPr/>
        </p:nvSpPr>
        <p:spPr>
          <a:xfrm>
            <a:off x="914400" y="35052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Practical value: model a word or turn, respond to Shona’s attempts, then reduce help. This links theory to nursery action (Berk and Winsler, 1995).</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27545547-F3E0-473A-AC7B-97722EDDA5DF}"/>
              </a:ext>
            </a:extLst>
          </p:cNvPr>
          <p:cNvSpPr>
            <a:spLocks noGrp="1"/>
          </p:cNvSpPr>
          <p:nvPr/>
        </p:nvSpPr>
        <p:spPr>
          <a:xfrm>
            <a:off x="914400" y="4305300"/>
            <a:ext cx="10363200" cy="698500"/>
          </a:xfrm>
          <a:prstGeom prst="rect">
            <a:avLst/>
          </a:prstGeom>
          <a:solidFill>
            <a:srgbClr val="EAF4F2"/>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Evidence caveat: tutoring research supports guided learning, but a task study does not prove effects on separation distress (Wood et al., 1976).</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1AB282F5-9CE0-4CE0-8F04-DEBD50969BCD}"/>
              </a:ext>
            </a:extLst>
          </p:cNvPr>
          <p:cNvSpPr>
            <a:spLocks noGrp="1"/>
          </p:cNvSpPr>
          <p:nvPr/>
        </p:nvSpPr>
        <p:spPr>
          <a:xfrm>
            <a:off x="914400" y="51054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Judgement: promising for communication and participation if help is responsive and gradually withdrawn; benefit must be observed, not assumed (van de Pol et al., 2010).</a:t>
            </a:r>
            <a:endParaRPr sz="1700">
              <a:solidFill>
                <a:srgbClr val="17324D"/>
              </a:solidFill>
              <a:latin typeface="Aptos"/>
              <a:ea typeface="Aptos"/>
              <a:cs typeface="Aptos"/>
            </a:endParaRPr>
          </a:p>
        </p:txBody>
      </p:sp>
      <p:sp>
        <p:nvSpPr>
          <p:cNvPr id="9" name="Rectangle 8">
            <a:extLst>
              <a:ext uri="{FF2B5EF4-FFF2-40B4-BE49-F238E27FC236}">
                <a16:creationId xmlns:a16="http://schemas.microsoft.com/office/drawing/2014/main" id="{6E88C2F8-A661-4959-8476-464B6067955F}"/>
              </a:ext>
            </a:extLst>
          </p:cNvPr>
          <p:cNvSpPr>
            <a:spLocks noGrp="1"/>
          </p:cNvSpPr>
          <p:nvPr/>
        </p:nvSpPr>
        <p:spPr>
          <a:xfrm>
            <a:off x="781050" y="6273449"/>
            <a:ext cx="10096500" cy="203902"/>
          </a:xfrm>
          <a:prstGeom prst="rect">
            <a:avLst/>
          </a:prstGeom>
          <a:noFill/>
          <a:ln w="0">
            <a:noFill/>
            <a:prstDash val="solid"/>
          </a:ln>
        </p:spPr>
        <p:txBody>
          <a:bodyPr wrap="square" lIns="38100" tIns="28575" rIns="38100" bIns="28575" anchor="ctr" anchorCtr="0">
            <a:sp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lang="en-GB" sz="950">
                <a:solidFill>
                  <a:srgbClr val="53677A"/>
                </a:solidFill>
                <a:latin typeface="Aptos"/>
                <a:ea typeface="Aptos"/>
                <a:cs typeface="Aptos"/>
              </a:rPr>
              <a:t>Vygotsky (1978); Rogoff (1990); Berk and Winsler (1995); Wood et al. (1976); van de Pol et al. (2010).</a:t>
            </a:r>
            <a:endParaRPr sz="950">
              <a:solidFill>
                <a:srgbClr val="53677A"/>
              </a:solidFill>
              <a:latin typeface="Aptos"/>
              <a:ea typeface="Aptos"/>
              <a:cs typeface="Aptos"/>
            </a:endParaRPr>
          </a:p>
        </p:txBody>
      </p:sp>
      <p:sp>
        <p:nvSpPr>
          <p:cNvPr id="10" name="Rectangle 9">
            <a:extLst>
              <a:ext uri="{FF2B5EF4-FFF2-40B4-BE49-F238E27FC236}">
                <a16:creationId xmlns:a16="http://schemas.microsoft.com/office/drawing/2014/main" id="{C7D10F43-BA9C-4CF2-88A6-3C8D2B5B7868}"/>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lang="en-GB" sz="1000" b="1">
                <a:solidFill>
                  <a:srgbClr val="FFFFFF"/>
                </a:solidFill>
                <a:latin typeface="Aptos"/>
                <a:ea typeface="Aptos"/>
                <a:cs typeface="Aptos"/>
              </a:rPr>
              <a:t>09</a:t>
            </a:r>
            <a:endParaRPr sz="1000" b="1">
              <a:solidFill>
                <a:srgbClr val="FFFFFF"/>
              </a:solidFill>
              <a:latin typeface="Aptos"/>
              <a:ea typeface="Aptos"/>
              <a:cs typeface="Aptos"/>
            </a:endParaRPr>
          </a:p>
        </p:txBody>
      </p:sp>
    </p:spTree>
    <p:extLst>
      <p:ext uri="{BB962C8B-B14F-4D97-AF65-F5344CB8AC3E}">
        <p14:creationId xmlns:p14="http://schemas.microsoft.com/office/powerpoint/2010/main" val="4244845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03FACD7-A005-4671-A6E9-D86FEB470AB4}"/>
              </a:ext>
            </a:extLst>
          </p:cNvPr>
          <p:cNvSpPr>
            <a:spLocks noGrp="1"/>
          </p:cNvSpPr>
          <p:nvPr/>
        </p:nvSpPr>
        <p:spPr>
          <a:xfrm>
            <a:off x="742950" y="381436"/>
            <a:ext cx="5715000" cy="303929"/>
          </a:xfrm>
          <a:prstGeom prst="rect">
            <a:avLst/>
          </a:prstGeom>
          <a:noFill/>
          <a:ln w="0">
            <a:noFill/>
            <a:prstDash val="solid"/>
          </a:ln>
        </p:spPr>
        <p:txBody>
          <a:bodyPr wrap="square" lIns="38100" tIns="28575" rIns="38100" bIns="28575" anchor="ctr" anchorCtr="0">
            <a:sp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lang="en-GB" sz="1600" b="1" dirty="0">
                <a:solidFill>
                  <a:srgbClr val="0B7F7A"/>
                </a:solidFill>
                <a:latin typeface="Aptos"/>
                <a:ea typeface="Aptos"/>
                <a:cs typeface="Aptos"/>
              </a:rPr>
              <a:t>CRITICAL EVALUATION: LIMITATIONS</a:t>
            </a:r>
            <a:endParaRPr sz="1600" b="1" dirty="0">
              <a:solidFill>
                <a:srgbClr val="0B7F7A"/>
              </a:solidFill>
              <a:latin typeface="Aptos"/>
              <a:ea typeface="Aptos"/>
              <a:cs typeface="Aptos"/>
            </a:endParaRPr>
          </a:p>
        </p:txBody>
      </p:sp>
      <p:sp>
        <p:nvSpPr>
          <p:cNvPr id="2" name="Rectangle 1">
            <a:extLst>
              <a:ext uri="{FF2B5EF4-FFF2-40B4-BE49-F238E27FC236}">
                <a16:creationId xmlns:a16="http://schemas.microsoft.com/office/drawing/2014/main" id="{099A0814-CD56-4D11-BFB6-2C8A35F770A1}"/>
              </a:ext>
            </a:extLst>
          </p:cNvPr>
          <p:cNvSpPr>
            <a:spLocks noGrp="1"/>
          </p:cNvSpPr>
          <p:nvPr/>
        </p:nvSpPr>
        <p:spPr>
          <a:xfrm>
            <a:off x="742950" y="868297"/>
            <a:ext cx="10706100" cy="473206"/>
          </a:xfrm>
          <a:prstGeom prst="rect">
            <a:avLst/>
          </a:prstGeom>
          <a:noFill/>
          <a:ln w="0">
            <a:noFill/>
            <a:prstDash val="solid"/>
          </a:ln>
        </p:spPr>
        <p:txBody>
          <a:bodyPr wrap="square" lIns="38100" tIns="28575" rIns="38100" bIns="28575" anchor="ctr" anchorCtr="0">
            <a:sp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Use alongside observation—not as diagnosis</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58100C87-B7DB-452B-8FA6-76BCA9679DA7}"/>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6ED40474-A507-440A-AF3F-CA3C573191B3}"/>
              </a:ext>
            </a:extLst>
          </p:cNvPr>
          <p:cNvSpPr>
            <a:spLocks noGrp="1"/>
          </p:cNvSpPr>
          <p:nvPr/>
        </p:nvSpPr>
        <p:spPr>
          <a:xfrm>
            <a:off x="914400" y="19050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Limited explanatory scope: a learning theory cannot establish why Shona is distressed or has few words; avoid treating a theoretical account as a diagnosis.</a:t>
            </a:r>
            <a:endParaRPr sz="1700">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DFA27249-58E4-4E99-A3CA-8916DA4AC555}"/>
              </a:ext>
            </a:extLst>
          </p:cNvPr>
          <p:cNvSpPr>
            <a:spLocks noGrp="1"/>
          </p:cNvSpPr>
          <p:nvPr/>
        </p:nvSpPr>
        <p:spPr>
          <a:xfrm>
            <a:off x="914400" y="2705100"/>
            <a:ext cx="10363200" cy="698500"/>
          </a:xfrm>
          <a:prstGeom prst="rect">
            <a:avLst/>
          </a:prstGeom>
          <a:solidFill>
            <a:srgbClr val="EAF4F2"/>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Biological detail is limited: maturation, temperament or sensory differences may matter. Social interaction is not a complete explanation (Daniels, 2001).</a:t>
            </a:r>
            <a:endParaRPr sz="170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28A9A87E-3269-48C5-A08D-002544DE194E}"/>
              </a:ext>
            </a:extLst>
          </p:cNvPr>
          <p:cNvSpPr>
            <a:spLocks noGrp="1"/>
          </p:cNvSpPr>
          <p:nvPr/>
        </p:nvSpPr>
        <p:spPr>
          <a:xfrm>
            <a:off x="914400" y="35052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Assessment is demanding: the ZPD varies with the activity and support. One successful attempt does not demonstrate independent learning (Vygotsky, 1978).</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27545547-F3E0-473A-AC7B-97722EDDA5DF}"/>
              </a:ext>
            </a:extLst>
          </p:cNvPr>
          <p:cNvSpPr>
            <a:spLocks noGrp="1"/>
          </p:cNvSpPr>
          <p:nvPr/>
        </p:nvSpPr>
        <p:spPr>
          <a:xfrm>
            <a:off x="914400" y="4305300"/>
            <a:ext cx="10363200" cy="698500"/>
          </a:xfrm>
          <a:prstGeom prst="rect">
            <a:avLst/>
          </a:prstGeom>
          <a:solidFill>
            <a:srgbClr val="EAF4F2"/>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Implementation can fail: too much help may constrain independence; inconsistent support is hard to evaluate. Staff need time to observe and adapt (van de Pol et al., 2010).</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1AB282F5-9CE0-4CE0-8F04-DEBD50969BCD}"/>
              </a:ext>
            </a:extLst>
          </p:cNvPr>
          <p:cNvSpPr>
            <a:spLocks noGrp="1"/>
          </p:cNvSpPr>
          <p:nvPr/>
        </p:nvSpPr>
        <p:spPr>
          <a:xfrm>
            <a:off x="914400" y="51054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Overall judgement: use the theory to plan and review support, alongside family knowledge and broader assessment where concerns persist—not to label Shona.</a:t>
            </a:r>
            <a:endParaRPr sz="1700">
              <a:solidFill>
                <a:srgbClr val="17324D"/>
              </a:solidFill>
              <a:latin typeface="Aptos"/>
              <a:ea typeface="Aptos"/>
              <a:cs typeface="Aptos"/>
            </a:endParaRPr>
          </a:p>
        </p:txBody>
      </p:sp>
      <p:sp>
        <p:nvSpPr>
          <p:cNvPr id="9" name="Rectangle 8">
            <a:extLst>
              <a:ext uri="{FF2B5EF4-FFF2-40B4-BE49-F238E27FC236}">
                <a16:creationId xmlns:a16="http://schemas.microsoft.com/office/drawing/2014/main" id="{6E88C2F8-A661-4959-8476-464B6067955F}"/>
              </a:ext>
            </a:extLst>
          </p:cNvPr>
          <p:cNvSpPr>
            <a:spLocks noGrp="1"/>
          </p:cNvSpPr>
          <p:nvPr/>
        </p:nvSpPr>
        <p:spPr>
          <a:xfrm>
            <a:off x="781050" y="6273449"/>
            <a:ext cx="10096500" cy="203902"/>
          </a:xfrm>
          <a:prstGeom prst="rect">
            <a:avLst/>
          </a:prstGeom>
          <a:noFill/>
          <a:ln w="0">
            <a:noFill/>
            <a:prstDash val="solid"/>
          </a:ln>
        </p:spPr>
        <p:txBody>
          <a:bodyPr wrap="square" lIns="38100" tIns="28575" rIns="38100" bIns="28575" anchor="ctr" anchorCtr="0">
            <a:sp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lang="en-GB" sz="950">
                <a:solidFill>
                  <a:srgbClr val="53677A"/>
                </a:solidFill>
                <a:latin typeface="Aptos"/>
                <a:ea typeface="Aptos"/>
                <a:cs typeface="Aptos"/>
              </a:rPr>
              <a:t>Critical application: Vygotsky (1978); Daniels (2001); van de Pol, Volman and Beishuizen (2010).</a:t>
            </a:r>
            <a:endParaRPr sz="950">
              <a:solidFill>
                <a:srgbClr val="53677A"/>
              </a:solidFill>
              <a:latin typeface="Aptos"/>
              <a:ea typeface="Aptos"/>
              <a:cs typeface="Aptos"/>
            </a:endParaRPr>
          </a:p>
        </p:txBody>
      </p:sp>
      <p:sp>
        <p:nvSpPr>
          <p:cNvPr id="10" name="Rectangle 9">
            <a:extLst>
              <a:ext uri="{FF2B5EF4-FFF2-40B4-BE49-F238E27FC236}">
                <a16:creationId xmlns:a16="http://schemas.microsoft.com/office/drawing/2014/main" id="{C7D10F43-BA9C-4CF2-88A6-3C8D2B5B7868}"/>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lang="en-GB" sz="1000" b="1">
                <a:solidFill>
                  <a:srgbClr val="FFFFFF"/>
                </a:solidFill>
                <a:latin typeface="Aptos"/>
                <a:ea typeface="Aptos"/>
                <a:cs typeface="Aptos"/>
              </a:rPr>
              <a:t>10</a:t>
            </a:r>
            <a:endParaRPr sz="1000" b="1">
              <a:solidFill>
                <a:srgbClr val="FFFFFF"/>
              </a:solidFill>
              <a:latin typeface="Aptos"/>
              <a:ea typeface="Aptos"/>
              <a:cs typeface="Aptos"/>
            </a:endParaRPr>
          </a:p>
        </p:txBody>
      </p:sp>
    </p:spTree>
    <p:extLst>
      <p:ext uri="{BB962C8B-B14F-4D97-AF65-F5344CB8AC3E}">
        <p14:creationId xmlns:p14="http://schemas.microsoft.com/office/powerpoint/2010/main" val="2722379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74EC35E-B841-483A-9C22-31CDFBFD7CDC}"/>
              </a:ext>
            </a:extLst>
          </p:cNvPr>
          <p:cNvSpPr>
            <a:spLocks noGrp="1"/>
          </p:cNvSpPr>
          <p:nvPr/>
        </p:nvSpPr>
        <p:spPr>
          <a:xfrm>
            <a:off x="742950" y="381436"/>
            <a:ext cx="5715000" cy="303929"/>
          </a:xfrm>
          <a:prstGeom prst="rect">
            <a:avLst/>
          </a:prstGeom>
          <a:noFill/>
          <a:ln w="0">
            <a:noFill/>
            <a:prstDash val="solid"/>
          </a:ln>
        </p:spPr>
        <p:txBody>
          <a:bodyPr wrap="square" lIns="38100" tIns="28575" rIns="38100" bIns="28575" anchor="ctr" anchorCtr="0">
            <a:sp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lang="en-GB" sz="1600" b="1" dirty="0">
                <a:solidFill>
                  <a:srgbClr val="0B7F7A"/>
                </a:solidFill>
                <a:latin typeface="Aptos"/>
                <a:ea typeface="Aptos"/>
                <a:cs typeface="Aptos"/>
              </a:rPr>
              <a:t>CONCLUSION</a:t>
            </a:r>
            <a:endParaRPr sz="1100" b="1" dirty="0">
              <a:solidFill>
                <a:srgbClr val="0B7F7A"/>
              </a:solidFill>
              <a:latin typeface="Aptos"/>
              <a:ea typeface="Aptos"/>
              <a:cs typeface="Aptos"/>
            </a:endParaRPr>
          </a:p>
        </p:txBody>
      </p:sp>
      <p:sp>
        <p:nvSpPr>
          <p:cNvPr id="2" name="Rectangle 1">
            <a:extLst>
              <a:ext uri="{FF2B5EF4-FFF2-40B4-BE49-F238E27FC236}">
                <a16:creationId xmlns:a16="http://schemas.microsoft.com/office/drawing/2014/main" id="{964B81D0-E7CF-4C2D-A4A5-CF7533B42AFE}"/>
              </a:ext>
            </a:extLst>
          </p:cNvPr>
          <p:cNvSpPr>
            <a:spLocks noGrp="1"/>
          </p:cNvSpPr>
          <p:nvPr/>
        </p:nvSpPr>
        <p:spPr>
          <a:xfrm>
            <a:off x="742950" y="868297"/>
            <a:ext cx="10706100" cy="473206"/>
          </a:xfrm>
          <a:prstGeom prst="rect">
            <a:avLst/>
          </a:prstGeom>
          <a:noFill/>
          <a:ln w="0">
            <a:noFill/>
            <a:prstDash val="solid"/>
          </a:ln>
        </p:spPr>
        <p:txBody>
          <a:bodyPr wrap="square" lIns="38100" tIns="28575" rIns="38100" bIns="28575" anchor="ctr" anchorCtr="0">
            <a:sp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lang="en-GB" sz="2700" b="1">
                <a:solidFill>
                  <a:srgbClr val="17324D"/>
                </a:solidFill>
                <a:latin typeface="Aptos"/>
                <a:ea typeface="Aptos"/>
                <a:cs typeface="Aptos"/>
              </a:rPr>
              <a:t>Support participation, then review independence</a:t>
            </a:r>
            <a:endParaRPr sz="2700" b="1">
              <a:solidFill>
                <a:srgbClr val="17324D"/>
              </a:solidFill>
              <a:latin typeface="Aptos"/>
              <a:ea typeface="Aptos"/>
              <a:cs typeface="Aptos"/>
            </a:endParaRPr>
          </a:p>
        </p:txBody>
      </p:sp>
      <p:sp>
        <p:nvSpPr>
          <p:cNvPr id="3" name="Rectangle 2">
            <a:extLst>
              <a:ext uri="{FF2B5EF4-FFF2-40B4-BE49-F238E27FC236}">
                <a16:creationId xmlns:a16="http://schemas.microsoft.com/office/drawing/2014/main" id="{6838300F-1554-4CB2-BF71-5CCEC03E0F74}"/>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FF5249B8-608D-4FBB-AE56-8DC066636EB7}"/>
              </a:ext>
            </a:extLst>
          </p:cNvPr>
          <p:cNvSpPr>
            <a:spLocks noGrp="1"/>
          </p:cNvSpPr>
          <p:nvPr/>
        </p:nvSpPr>
        <p:spPr>
          <a:xfrm>
            <a:off x="914400" y="19050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We considered Shona’s communication, separation distress and group play, including both biological and environmental influences.</a:t>
            </a:r>
            <a:endParaRPr sz="1700">
              <a:solidFill>
                <a:srgbClr val="17324D"/>
              </a:solidFill>
              <a:latin typeface="Aptos"/>
              <a:ea typeface="Aptos"/>
              <a:cs typeface="Aptos"/>
            </a:endParaRPr>
          </a:p>
        </p:txBody>
      </p:sp>
      <p:sp>
        <p:nvSpPr>
          <p:cNvPr id="5" name="Rectangle 4">
            <a:extLst>
              <a:ext uri="{FF2B5EF4-FFF2-40B4-BE49-F238E27FC236}">
                <a16:creationId xmlns:a16="http://schemas.microsoft.com/office/drawing/2014/main" id="{2FB6853E-4F76-4454-862A-E24D5EE91688}"/>
              </a:ext>
            </a:extLst>
          </p:cNvPr>
          <p:cNvSpPr>
            <a:spLocks noGrp="1"/>
          </p:cNvSpPr>
          <p:nvPr/>
        </p:nvSpPr>
        <p:spPr>
          <a:xfrm>
            <a:off x="914400" y="2705100"/>
            <a:ext cx="10363200" cy="698500"/>
          </a:xfrm>
          <a:prstGeom prst="rect">
            <a:avLst/>
          </a:prstGeom>
          <a:solidFill>
            <a:srgbClr val="EAF4F2"/>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Vygotsky’s sociocultural theory connects learning with language, culture and shared activity (Vygotsky, 1978; Rogoff, 1990).</a:t>
            </a:r>
            <a:endParaRPr sz="1700">
              <a:solidFill>
                <a:srgbClr val="17324D"/>
              </a:solidFill>
              <a:latin typeface="Aptos"/>
              <a:ea typeface="Aptos"/>
              <a:cs typeface="Aptos"/>
            </a:endParaRPr>
          </a:p>
        </p:txBody>
      </p:sp>
      <p:sp>
        <p:nvSpPr>
          <p:cNvPr id="6" name="Rectangle 5">
            <a:extLst>
              <a:ext uri="{FF2B5EF4-FFF2-40B4-BE49-F238E27FC236}">
                <a16:creationId xmlns:a16="http://schemas.microsoft.com/office/drawing/2014/main" id="{A1FC0CCB-C1CE-4AEE-B419-051127A3E7E9}"/>
              </a:ext>
            </a:extLst>
          </p:cNvPr>
          <p:cNvSpPr>
            <a:spLocks noGrp="1"/>
          </p:cNvSpPr>
          <p:nvPr/>
        </p:nvSpPr>
        <p:spPr>
          <a:xfrm>
            <a:off x="914400" y="3505200"/>
            <a:ext cx="10363200" cy="698500"/>
          </a:xfrm>
          <a:prstGeom prst="rect">
            <a:avLst/>
          </a:prstGeom>
          <a:solidFill>
            <a:srgbClr val="FFFFFF"/>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Proposed intervention: familiar adult-led play, modelled communication and gradual peer turn-taking; reduce prompts as skills develop.</a:t>
            </a:r>
            <a:endParaRPr sz="1700">
              <a:solidFill>
                <a:srgbClr val="17324D"/>
              </a:solidFill>
              <a:latin typeface="Aptos"/>
              <a:ea typeface="Aptos"/>
              <a:cs typeface="Aptos"/>
            </a:endParaRPr>
          </a:p>
        </p:txBody>
      </p:sp>
      <p:sp>
        <p:nvSpPr>
          <p:cNvPr id="7" name="Rectangle 6">
            <a:extLst>
              <a:ext uri="{FF2B5EF4-FFF2-40B4-BE49-F238E27FC236}">
                <a16:creationId xmlns:a16="http://schemas.microsoft.com/office/drawing/2014/main" id="{DF0FA38F-A8F9-4233-BA94-CE559A002F31}"/>
              </a:ext>
            </a:extLst>
          </p:cNvPr>
          <p:cNvSpPr>
            <a:spLocks noGrp="1"/>
          </p:cNvSpPr>
          <p:nvPr/>
        </p:nvSpPr>
        <p:spPr>
          <a:xfrm>
            <a:off x="914400" y="4305300"/>
            <a:ext cx="10363200" cy="698500"/>
          </a:xfrm>
          <a:prstGeom prst="rect">
            <a:avLst/>
          </a:prstGeom>
          <a:solidFill>
            <a:srgbClr val="EAF4F2"/>
          </a:solidFill>
          <a:ln w="12700">
            <a:solidFill>
              <a:srgbClr val="D4E2DF"/>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17324D"/>
                </a:solidFill>
                <a:latin typeface="Aptos"/>
                <a:ea typeface="Aptos"/>
                <a:cs typeface="Aptos"/>
              </a:rPr>
              <a:t>Strength: a practical, adaptable guide to learning. Limitation: it does not fully explain Shona’s distress or wider developmental needs.</a:t>
            </a:r>
            <a:endParaRPr sz="1700">
              <a:solidFill>
                <a:srgbClr val="17324D"/>
              </a:solidFill>
              <a:latin typeface="Aptos"/>
              <a:ea typeface="Aptos"/>
              <a:cs typeface="Aptos"/>
            </a:endParaRPr>
          </a:p>
        </p:txBody>
      </p:sp>
      <p:sp>
        <p:nvSpPr>
          <p:cNvPr id="8" name="Rectangle 7">
            <a:extLst>
              <a:ext uri="{FF2B5EF4-FFF2-40B4-BE49-F238E27FC236}">
                <a16:creationId xmlns:a16="http://schemas.microsoft.com/office/drawing/2014/main" id="{21C75B1C-4B0D-44FE-A6DD-17A346FE5A9D}"/>
              </a:ext>
            </a:extLst>
          </p:cNvPr>
          <p:cNvSpPr>
            <a:spLocks noGrp="1"/>
          </p:cNvSpPr>
          <p:nvPr/>
        </p:nvSpPr>
        <p:spPr>
          <a:xfrm>
            <a:off x="914400" y="5105400"/>
            <a:ext cx="10363200" cy="698500"/>
          </a:xfrm>
          <a:prstGeom prst="rect">
            <a:avLst/>
          </a:prstGeom>
          <a:solidFill>
            <a:srgbClr val="17324D"/>
          </a:solidFill>
          <a:ln w="12700">
            <a:solidFill>
              <a:srgbClr val="17324D"/>
            </a:solidFill>
            <a:prstDash val="solid"/>
          </a:ln>
        </p:spPr>
        <p:txBody>
          <a:bodyPr wrap="square" lIns="38100" tIns="28575" rIns="38100" bIns="28575" anchor="ctr" anchorCtr="0">
            <a:noAutofit/>
          </a:bodyPr>
          <a:lstStyle>
            <a:defPPr algn="l">
              <a:defRPr sz="1950" b="0">
                <a:solidFill>
                  <a:srgbClr val="1D2935"/>
                </a:solidFill>
                <a:latin typeface="Aptos"/>
                <a:ea typeface="Aptos"/>
                <a:cs typeface="Aptos"/>
              </a:defRPr>
            </a:defPPr>
          </a:lstStyle>
          <a:p>
            <a:pPr algn="l">
              <a:defRPr sz="1950" b="0">
                <a:solidFill>
                  <a:srgbClr val="1D2935"/>
                </a:solidFill>
                <a:latin typeface="Aptos"/>
                <a:ea typeface="Aptos"/>
                <a:cs typeface="Aptos"/>
              </a:defRPr>
            </a:pPr>
            <a:r>
              <a:rPr lang="en-GB" sz="1700">
                <a:solidFill>
                  <a:srgbClr val="FFFFFF"/>
                </a:solidFill>
                <a:latin typeface="Aptos"/>
                <a:ea typeface="Aptos"/>
                <a:cs typeface="Aptos"/>
              </a:rPr>
              <a:t>Take-home message: individualise support with carers, observe participation with and without help, and review rather than assume progress.</a:t>
            </a:r>
            <a:endParaRPr sz="1700">
              <a:solidFill>
                <a:srgbClr val="FFFFFF"/>
              </a:solidFill>
              <a:latin typeface="Aptos"/>
              <a:ea typeface="Aptos"/>
              <a:cs typeface="Aptos"/>
            </a:endParaRPr>
          </a:p>
        </p:txBody>
      </p:sp>
      <p:sp>
        <p:nvSpPr>
          <p:cNvPr id="9" name="Rectangle 8">
            <a:extLst>
              <a:ext uri="{FF2B5EF4-FFF2-40B4-BE49-F238E27FC236}">
                <a16:creationId xmlns:a16="http://schemas.microsoft.com/office/drawing/2014/main" id="{D3BA797E-1E36-4413-BD3E-4725847A43FC}"/>
              </a:ext>
            </a:extLst>
          </p:cNvPr>
          <p:cNvSpPr>
            <a:spLocks noGrp="1"/>
          </p:cNvSpPr>
          <p:nvPr/>
        </p:nvSpPr>
        <p:spPr>
          <a:xfrm>
            <a:off x="781050" y="6273449"/>
            <a:ext cx="10096500" cy="203902"/>
          </a:xfrm>
          <a:prstGeom prst="rect">
            <a:avLst/>
          </a:prstGeom>
          <a:noFill/>
          <a:ln w="0">
            <a:noFill/>
            <a:prstDash val="solid"/>
          </a:ln>
        </p:spPr>
        <p:txBody>
          <a:bodyPr wrap="square" lIns="38100" tIns="28575" rIns="38100" bIns="28575" anchor="ctr" anchorCtr="0">
            <a:sp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lang="en-GB" sz="950">
                <a:solidFill>
                  <a:srgbClr val="53677A"/>
                </a:solidFill>
                <a:latin typeface="Aptos"/>
                <a:ea typeface="Aptos"/>
                <a:cs typeface="Aptos"/>
              </a:rPr>
              <a:t>Vygotsky (1978); Rogoff (1990); Daniels (2001); Berk and Winsler (1995); van de Pol et al. (2010).</a:t>
            </a:r>
            <a:endParaRPr sz="950">
              <a:solidFill>
                <a:srgbClr val="53677A"/>
              </a:solidFill>
              <a:latin typeface="Aptos"/>
              <a:ea typeface="Aptos"/>
              <a:cs typeface="Aptos"/>
            </a:endParaRPr>
          </a:p>
        </p:txBody>
      </p:sp>
      <p:sp>
        <p:nvSpPr>
          <p:cNvPr id="10" name="Rectangle 9">
            <a:extLst>
              <a:ext uri="{FF2B5EF4-FFF2-40B4-BE49-F238E27FC236}">
                <a16:creationId xmlns:a16="http://schemas.microsoft.com/office/drawing/2014/main" id="{EA22F1A8-9488-4513-919D-F942F8AFD303}"/>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lang="en-GB" sz="1000" b="1">
                <a:solidFill>
                  <a:srgbClr val="FFFFFF"/>
                </a:solidFill>
                <a:latin typeface="Aptos"/>
                <a:ea typeface="Aptos"/>
                <a:cs typeface="Aptos"/>
              </a:rPr>
              <a:t>11</a:t>
            </a:r>
            <a:endParaRPr sz="1000" b="1">
              <a:solidFill>
                <a:srgbClr val="FFFFFF"/>
              </a:solidFill>
              <a:latin typeface="Aptos"/>
              <a:ea typeface="Aptos"/>
              <a:cs typeface="Aptos"/>
            </a:endParaRPr>
          </a:p>
        </p:txBody>
      </p:sp>
    </p:spTree>
    <p:extLst>
      <p:ext uri="{BB962C8B-B14F-4D97-AF65-F5344CB8AC3E}">
        <p14:creationId xmlns:p14="http://schemas.microsoft.com/office/powerpoint/2010/main" val="3123757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F96A73-DC93-4356-8769-8722FA772724}"/>
              </a:ext>
            </a:extLst>
          </p:cNvPr>
          <p:cNvSpPr>
            <a:spLocks noGrp="1"/>
          </p:cNvSpPr>
          <p:nvPr/>
        </p:nvSpPr>
        <p:spPr>
          <a:xfrm>
            <a:off x="742950" y="400050"/>
            <a:ext cx="4762500" cy="266700"/>
          </a:xfrm>
          <a:prstGeom prst="rect">
            <a:avLst/>
          </a:prstGeom>
          <a:noFill/>
          <a:ln w="0">
            <a:noFill/>
            <a:prstDash val="solid"/>
          </a:ln>
        </p:spPr>
        <p:txBody>
          <a:bodyPr wrap="square" lIns="38100" tIns="28575" rIns="38100" bIns="28575" anchor="ctr" anchorCtr="0">
            <a:norm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100" b="1">
                <a:solidFill>
                  <a:srgbClr val="0B7F7A"/>
                </a:solidFill>
                <a:latin typeface="Aptos"/>
                <a:ea typeface="Aptos"/>
                <a:cs typeface="Aptos"/>
              </a:rPr>
              <a:t>REFERENCES</a:t>
            </a:r>
          </a:p>
        </p:txBody>
      </p:sp>
      <p:sp>
        <p:nvSpPr>
          <p:cNvPr id="2" name="Rectangle 1">
            <a:extLst>
              <a:ext uri="{FF2B5EF4-FFF2-40B4-BE49-F238E27FC236}">
                <a16:creationId xmlns:a16="http://schemas.microsoft.com/office/drawing/2014/main" id="{30150FCA-277F-4F4F-8E4E-F9A0D9ADA6B7}"/>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sz="2700" b="1" dirty="0">
                <a:solidFill>
                  <a:srgbClr val="17324D"/>
                </a:solidFill>
                <a:latin typeface="Aptos"/>
                <a:ea typeface="Aptos"/>
                <a:cs typeface="Aptos"/>
              </a:rPr>
              <a:t>References (1 of 2)</a:t>
            </a:r>
          </a:p>
        </p:txBody>
      </p:sp>
      <p:sp>
        <p:nvSpPr>
          <p:cNvPr id="3" name="Rectangle 2">
            <a:extLst>
              <a:ext uri="{FF2B5EF4-FFF2-40B4-BE49-F238E27FC236}">
                <a16:creationId xmlns:a16="http://schemas.microsoft.com/office/drawing/2014/main" id="{2B2A9DF3-6683-4CAC-B62B-BB39EB8C63CD}"/>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BDE05372-9F21-452A-ADBB-7D46B8BD52E0}"/>
              </a:ext>
            </a:extLst>
          </p:cNvPr>
          <p:cNvSpPr>
            <a:spLocks noGrp="1"/>
          </p:cNvSpPr>
          <p:nvPr/>
        </p:nvSpPr>
        <p:spPr>
          <a:xfrm>
            <a:off x="863600" y="1981200"/>
            <a:ext cx="10464800" cy="1066800"/>
          </a:xfrm>
          <a:prstGeom prst="rect">
            <a:avLst/>
          </a:prstGeom>
          <a:solidFill>
            <a:srgbClr val="FFFFFF"/>
          </a:solidFill>
          <a:ln w="12700">
            <a:solidFill>
              <a:srgbClr val="D4E2DF"/>
            </a:solidFill>
            <a:prstDash val="solid"/>
          </a:ln>
        </p:spPr>
        <p:txBody>
          <a:bodyPr wrap="square" lIns="57150" tIns="38100" rIns="76200" bIns="38100" anchor="ctr" anchorCtr="0">
            <a:norm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Berk, L.E. and Winsler, A. (1995) </a:t>
            </a:r>
            <a:r>
              <a:rPr sz="1350" i="1" u="sng">
                <a:solidFill>
                  <a:srgbClr val="17324D"/>
                </a:solidFill>
                <a:latin typeface="Aptos"/>
                <a:ea typeface="Aptos"/>
                <a:cs typeface="Aptos"/>
                <a:hlinkClick r:id="rId3"/>
              </a:rPr>
              <a:t>Scaffolding children’s learning: Vygotsky and early childhood education.</a:t>
            </a:r>
            <a:r>
              <a:rPr sz="1350">
                <a:solidFill>
                  <a:srgbClr val="17324D"/>
                </a:solidFill>
                <a:latin typeface="Aptos"/>
                <a:ea typeface="Aptos"/>
                <a:cs typeface="Aptos"/>
              </a:rPr>
              <a:t> Washington, DC: National Association for the Education of Young Children.</a:t>
            </a:r>
          </a:p>
        </p:txBody>
      </p:sp>
      <p:sp>
        <p:nvSpPr>
          <p:cNvPr id="5" name="Rectangle 4">
            <a:extLst>
              <a:ext uri="{FF2B5EF4-FFF2-40B4-BE49-F238E27FC236}">
                <a16:creationId xmlns:a16="http://schemas.microsoft.com/office/drawing/2014/main" id="{1701228B-97CC-4747-B77E-B2DB887A2BC8}"/>
              </a:ext>
            </a:extLst>
          </p:cNvPr>
          <p:cNvSpPr>
            <a:spLocks noGrp="1"/>
          </p:cNvSpPr>
          <p:nvPr/>
        </p:nvSpPr>
        <p:spPr>
          <a:xfrm>
            <a:off x="863600" y="3276600"/>
            <a:ext cx="10464800" cy="1066800"/>
          </a:xfrm>
          <a:prstGeom prst="rect">
            <a:avLst/>
          </a:prstGeom>
          <a:solidFill>
            <a:srgbClr val="EAF4F2"/>
          </a:solidFill>
          <a:ln w="12700">
            <a:solidFill>
              <a:srgbClr val="D4E2DF"/>
            </a:solidFill>
            <a:prstDash val="solid"/>
          </a:ln>
        </p:spPr>
        <p:txBody>
          <a:bodyPr wrap="square" lIns="57150" tIns="38100" rIns="76200" bIns="38100" anchor="ctr" anchorCtr="0">
            <a:norm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Daniels, H. (2001) </a:t>
            </a:r>
            <a:r>
              <a:rPr sz="1350" i="1" u="sng">
                <a:solidFill>
                  <a:srgbClr val="17324D"/>
                </a:solidFill>
                <a:latin typeface="Aptos"/>
                <a:ea typeface="Aptos"/>
                <a:cs typeface="Aptos"/>
                <a:hlinkClick r:id="rId4"/>
              </a:rPr>
              <a:t>Vygotsky and pedagogy.</a:t>
            </a:r>
            <a:r>
              <a:rPr sz="1350">
                <a:solidFill>
                  <a:srgbClr val="17324D"/>
                </a:solidFill>
                <a:latin typeface="Aptos"/>
                <a:ea typeface="Aptos"/>
                <a:cs typeface="Aptos"/>
              </a:rPr>
              <a:t> London: RoutledgeFalmer.</a:t>
            </a:r>
          </a:p>
        </p:txBody>
      </p:sp>
      <p:sp>
        <p:nvSpPr>
          <p:cNvPr id="6" name="Rectangle 5">
            <a:extLst>
              <a:ext uri="{FF2B5EF4-FFF2-40B4-BE49-F238E27FC236}">
                <a16:creationId xmlns:a16="http://schemas.microsoft.com/office/drawing/2014/main" id="{3D615920-8DCC-46DC-9A02-891FF2ADBCA0}"/>
              </a:ext>
            </a:extLst>
          </p:cNvPr>
          <p:cNvSpPr>
            <a:spLocks noGrp="1"/>
          </p:cNvSpPr>
          <p:nvPr/>
        </p:nvSpPr>
        <p:spPr>
          <a:xfrm>
            <a:off x="863600" y="4572000"/>
            <a:ext cx="10464800" cy="1066800"/>
          </a:xfrm>
          <a:prstGeom prst="rect">
            <a:avLst/>
          </a:prstGeom>
          <a:solidFill>
            <a:srgbClr val="FFFFFF"/>
          </a:solidFill>
          <a:ln w="12700">
            <a:solidFill>
              <a:srgbClr val="D4E2DF"/>
            </a:solidFill>
            <a:prstDash val="solid"/>
          </a:ln>
        </p:spPr>
        <p:txBody>
          <a:bodyPr wrap="square" lIns="57150" tIns="38100" rIns="76200" bIns="38100" anchor="ctr" anchorCtr="0">
            <a:no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Rogoff, B. (1990) </a:t>
            </a:r>
            <a:r>
              <a:rPr sz="1350" i="1">
                <a:solidFill>
                  <a:srgbClr val="17324D"/>
                </a:solidFill>
                <a:latin typeface="Aptos"/>
                <a:ea typeface="Aptos"/>
                <a:cs typeface="Aptos"/>
              </a:rPr>
              <a:t>Apprenticeship in thinking: cognitive development in social context.</a:t>
            </a:r>
            <a:r>
              <a:rPr sz="1350">
                <a:solidFill>
                  <a:srgbClr val="17324D"/>
                </a:solidFill>
                <a:latin typeface="Aptos"/>
                <a:ea typeface="Aptos"/>
                <a:cs typeface="Aptos"/>
              </a:rPr>
              <a:t> New York: Oxford University Press.</a:t>
            </a:r>
          </a:p>
        </p:txBody>
      </p:sp>
      <p:sp>
        <p:nvSpPr>
          <p:cNvPr id="7" name="Rectangle 6">
            <a:extLst>
              <a:ext uri="{FF2B5EF4-FFF2-40B4-BE49-F238E27FC236}">
                <a16:creationId xmlns:a16="http://schemas.microsoft.com/office/drawing/2014/main" id="{5BF8A19A-D08E-4ED3-A653-D4996CE09597}"/>
              </a:ext>
            </a:extLst>
          </p:cNvPr>
          <p:cNvSpPr>
            <a:spLocks noGrp="1"/>
          </p:cNvSpPr>
          <p:nvPr/>
        </p:nvSpPr>
        <p:spPr>
          <a:xfrm>
            <a:off x="781050" y="6248400"/>
            <a:ext cx="95250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Academic books and journal articles; references continued on the next slide.</a:t>
            </a:r>
          </a:p>
        </p:txBody>
      </p:sp>
      <p:sp>
        <p:nvSpPr>
          <p:cNvPr id="8" name="Rectangle 7">
            <a:extLst>
              <a:ext uri="{FF2B5EF4-FFF2-40B4-BE49-F238E27FC236}">
                <a16:creationId xmlns:a16="http://schemas.microsoft.com/office/drawing/2014/main" id="{21C363A7-D23F-42B9-BEA2-3FF6B82AED44}"/>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lang="en-GB" sz="1000" b="1">
                <a:solidFill>
                  <a:srgbClr val="FFFFFF"/>
                </a:solidFill>
                <a:latin typeface="Aptos"/>
                <a:ea typeface="Aptos"/>
                <a:cs typeface="Aptos"/>
              </a:rPr>
              <a:t>12</a:t>
            </a:r>
            <a:endParaRPr sz="1000" b="1">
              <a:solidFill>
                <a:srgbClr val="FFFFFF"/>
              </a:solidFill>
              <a:latin typeface="Aptos"/>
              <a:ea typeface="Aptos"/>
              <a:cs typeface="Aptos"/>
            </a:endParaRPr>
          </a:p>
        </p:txBody>
      </p:sp>
    </p:spTree>
    <p:extLst>
      <p:ext uri="{BB962C8B-B14F-4D97-AF65-F5344CB8AC3E}">
        <p14:creationId xmlns:p14="http://schemas.microsoft.com/office/powerpoint/2010/main" val="2195036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4EC">
            <a:alpha val="100000"/>
          </a:srgb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37AF76F-8ED1-4E37-AE9A-1E6973E5552C}"/>
              </a:ext>
            </a:extLst>
          </p:cNvPr>
          <p:cNvSpPr>
            <a:spLocks noGrp="1"/>
          </p:cNvSpPr>
          <p:nvPr/>
        </p:nvSpPr>
        <p:spPr>
          <a:xfrm>
            <a:off x="742950" y="400050"/>
            <a:ext cx="4762500" cy="266700"/>
          </a:xfrm>
          <a:prstGeom prst="rect">
            <a:avLst/>
          </a:prstGeom>
          <a:noFill/>
          <a:ln w="0">
            <a:noFill/>
            <a:prstDash val="solid"/>
          </a:ln>
        </p:spPr>
        <p:txBody>
          <a:bodyPr wrap="square" lIns="38100" tIns="28575" rIns="38100" bIns="28575" anchor="ctr" anchorCtr="0">
            <a:normAutofit/>
          </a:bodyPr>
          <a:lstStyle>
            <a:defPPr algn="l">
              <a:defRPr sz="1200" b="1">
                <a:solidFill>
                  <a:srgbClr val="147D78"/>
                </a:solidFill>
                <a:latin typeface="Aptos"/>
                <a:ea typeface="Aptos"/>
                <a:cs typeface="Aptos"/>
              </a:defRPr>
            </a:defPPr>
          </a:lstStyle>
          <a:p>
            <a:pPr algn="l">
              <a:defRPr sz="1200" b="1">
                <a:solidFill>
                  <a:srgbClr val="147D78"/>
                </a:solidFill>
                <a:latin typeface="Aptos"/>
                <a:ea typeface="Aptos"/>
                <a:cs typeface="Aptos"/>
              </a:defRPr>
            </a:pPr>
            <a:r>
              <a:rPr sz="1100" b="1">
                <a:solidFill>
                  <a:srgbClr val="0B7F7A"/>
                </a:solidFill>
                <a:latin typeface="Aptos"/>
                <a:ea typeface="Aptos"/>
                <a:cs typeface="Aptos"/>
              </a:rPr>
              <a:t>REFERENCES</a:t>
            </a:r>
          </a:p>
        </p:txBody>
      </p:sp>
      <p:sp>
        <p:nvSpPr>
          <p:cNvPr id="2" name="Rectangle 1">
            <a:extLst>
              <a:ext uri="{FF2B5EF4-FFF2-40B4-BE49-F238E27FC236}">
                <a16:creationId xmlns:a16="http://schemas.microsoft.com/office/drawing/2014/main" id="{C776EEFB-6995-4D5B-9D9C-2E11348926E1}"/>
              </a:ext>
            </a:extLst>
          </p:cNvPr>
          <p:cNvSpPr>
            <a:spLocks noGrp="1"/>
          </p:cNvSpPr>
          <p:nvPr/>
        </p:nvSpPr>
        <p:spPr>
          <a:xfrm>
            <a:off x="742950" y="790575"/>
            <a:ext cx="10706100" cy="628650"/>
          </a:xfrm>
          <a:prstGeom prst="rect">
            <a:avLst/>
          </a:prstGeom>
          <a:noFill/>
          <a:ln w="0">
            <a:noFill/>
            <a:prstDash val="solid"/>
          </a:ln>
        </p:spPr>
        <p:txBody>
          <a:bodyPr wrap="square" lIns="38100" tIns="28575" rIns="38100" bIns="28575" anchor="ctr" anchorCtr="0">
            <a:normAutofit/>
          </a:bodyPr>
          <a:lstStyle>
            <a:defPPr algn="l">
              <a:defRPr sz="3150" b="1">
                <a:solidFill>
                  <a:srgbClr val="17324D"/>
                </a:solidFill>
                <a:latin typeface="Aptos"/>
                <a:ea typeface="Aptos"/>
                <a:cs typeface="Aptos"/>
              </a:defRPr>
            </a:defPPr>
          </a:lstStyle>
          <a:p>
            <a:pPr algn="l">
              <a:defRPr sz="3150" b="1">
                <a:solidFill>
                  <a:srgbClr val="17324D"/>
                </a:solidFill>
                <a:latin typeface="Aptos"/>
                <a:ea typeface="Aptos"/>
                <a:cs typeface="Aptos"/>
              </a:defRPr>
            </a:pPr>
            <a:r>
              <a:rPr sz="2700" b="1">
                <a:solidFill>
                  <a:srgbClr val="17324D"/>
                </a:solidFill>
                <a:latin typeface="Aptos"/>
                <a:ea typeface="Aptos"/>
                <a:cs typeface="Aptos"/>
              </a:rPr>
              <a:t>References (2 of 2)</a:t>
            </a:r>
          </a:p>
        </p:txBody>
      </p:sp>
      <p:sp>
        <p:nvSpPr>
          <p:cNvPr id="3" name="Rectangle 2">
            <a:extLst>
              <a:ext uri="{FF2B5EF4-FFF2-40B4-BE49-F238E27FC236}">
                <a16:creationId xmlns:a16="http://schemas.microsoft.com/office/drawing/2014/main" id="{4A81200E-EA65-4972-A066-617B054EBCC7}"/>
              </a:ext>
            </a:extLst>
          </p:cNvPr>
          <p:cNvSpPr>
            <a:spLocks noGrp="1"/>
          </p:cNvSpPr>
          <p:nvPr/>
        </p:nvSpPr>
        <p:spPr>
          <a:xfrm>
            <a:off x="762000" y="1549400"/>
            <a:ext cx="685800" cy="50800"/>
          </a:xfrm>
          <a:prstGeom prst="rect">
            <a:avLst/>
          </a:prstGeom>
          <a:solidFill>
            <a:srgbClr val="E2AE3F"/>
          </a:solidFill>
          <a:ln w="0">
            <a:noFill/>
            <a:prstDash val="solid"/>
          </a:ln>
        </p:spPr>
        <p:txBody>
          <a:bodyPr/>
          <a:lstStyle/>
          <a:p>
            <a:endParaRPr lang="en-US"/>
          </a:p>
        </p:txBody>
      </p:sp>
      <p:sp>
        <p:nvSpPr>
          <p:cNvPr id="4" name="Rectangle 3">
            <a:extLst>
              <a:ext uri="{FF2B5EF4-FFF2-40B4-BE49-F238E27FC236}">
                <a16:creationId xmlns:a16="http://schemas.microsoft.com/office/drawing/2014/main" id="{042E9765-DCAC-410C-BB54-7BDA86A4DCE9}"/>
              </a:ext>
            </a:extLst>
          </p:cNvPr>
          <p:cNvSpPr>
            <a:spLocks noGrp="1"/>
          </p:cNvSpPr>
          <p:nvPr/>
        </p:nvSpPr>
        <p:spPr>
          <a:xfrm>
            <a:off x="863600" y="1981200"/>
            <a:ext cx="10464800" cy="1066800"/>
          </a:xfrm>
          <a:prstGeom prst="rect">
            <a:avLst/>
          </a:prstGeom>
          <a:solidFill>
            <a:srgbClr val="FFFFFF"/>
          </a:solidFill>
          <a:ln w="12700">
            <a:solidFill>
              <a:srgbClr val="D4E2DF"/>
            </a:solidFill>
            <a:prstDash val="solid"/>
          </a:ln>
        </p:spPr>
        <p:txBody>
          <a:bodyPr wrap="square" lIns="57150" tIns="38100" rIns="76200" bIns="38100" anchor="ctr" anchorCtr="0">
            <a:no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van de Pol, J., Volman, M. and Beishuizen, J. (2010) ‘Scaffolding in teacher–student interaction: a decade of research’, </a:t>
            </a:r>
            <a:r>
              <a:rPr sz="1350" i="1">
                <a:solidFill>
                  <a:srgbClr val="17324D"/>
                </a:solidFill>
                <a:latin typeface="Aptos"/>
                <a:ea typeface="Aptos"/>
                <a:cs typeface="Aptos"/>
              </a:rPr>
              <a:t>Educational Psychology Review,</a:t>
            </a:r>
            <a:r>
              <a:rPr sz="1350">
                <a:solidFill>
                  <a:srgbClr val="17324D"/>
                </a:solidFill>
                <a:latin typeface="Aptos"/>
                <a:ea typeface="Aptos"/>
                <a:cs typeface="Aptos"/>
              </a:rPr>
              <a:t> 22(3), pp. 271–296. doi: 10.1007/s10648-010-9127-6.</a:t>
            </a:r>
          </a:p>
        </p:txBody>
      </p:sp>
      <p:sp>
        <p:nvSpPr>
          <p:cNvPr id="5" name="Rectangle 4">
            <a:extLst>
              <a:ext uri="{FF2B5EF4-FFF2-40B4-BE49-F238E27FC236}">
                <a16:creationId xmlns:a16="http://schemas.microsoft.com/office/drawing/2014/main" id="{AAB9B6F0-5730-40D8-BF7D-BC1AFC45050C}"/>
              </a:ext>
            </a:extLst>
          </p:cNvPr>
          <p:cNvSpPr>
            <a:spLocks noGrp="1"/>
          </p:cNvSpPr>
          <p:nvPr/>
        </p:nvSpPr>
        <p:spPr>
          <a:xfrm>
            <a:off x="863600" y="3276600"/>
            <a:ext cx="10464800" cy="1066800"/>
          </a:xfrm>
          <a:prstGeom prst="rect">
            <a:avLst/>
          </a:prstGeom>
          <a:solidFill>
            <a:srgbClr val="EAF4F2"/>
          </a:solidFill>
          <a:ln w="12700">
            <a:solidFill>
              <a:srgbClr val="D4E2DF"/>
            </a:solidFill>
            <a:prstDash val="solid"/>
          </a:ln>
        </p:spPr>
        <p:txBody>
          <a:bodyPr wrap="square" lIns="57150" tIns="38100" rIns="76200" bIns="38100" anchor="ctr" anchorCtr="0">
            <a:norm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Vygotsky, L.S. (1978) </a:t>
            </a:r>
            <a:r>
              <a:rPr sz="1350" i="1" u="sng">
                <a:solidFill>
                  <a:srgbClr val="17324D"/>
                </a:solidFill>
                <a:latin typeface="Aptos"/>
                <a:ea typeface="Aptos"/>
                <a:cs typeface="Aptos"/>
                <a:hlinkClick r:id="rId3"/>
              </a:rPr>
              <a:t>Mind in society: the development of higher psychological processes.</a:t>
            </a:r>
            <a:r>
              <a:rPr sz="1350">
                <a:solidFill>
                  <a:srgbClr val="17324D"/>
                </a:solidFill>
                <a:latin typeface="Aptos"/>
                <a:ea typeface="Aptos"/>
                <a:cs typeface="Aptos"/>
              </a:rPr>
              <a:t> Cambridge, MA: Harvard University Press.</a:t>
            </a:r>
          </a:p>
        </p:txBody>
      </p:sp>
      <p:sp>
        <p:nvSpPr>
          <p:cNvPr id="6" name="Rectangle 5">
            <a:extLst>
              <a:ext uri="{FF2B5EF4-FFF2-40B4-BE49-F238E27FC236}">
                <a16:creationId xmlns:a16="http://schemas.microsoft.com/office/drawing/2014/main" id="{37CA391A-17F4-452B-A4A8-108D19329047}"/>
              </a:ext>
            </a:extLst>
          </p:cNvPr>
          <p:cNvSpPr>
            <a:spLocks noGrp="1"/>
          </p:cNvSpPr>
          <p:nvPr/>
        </p:nvSpPr>
        <p:spPr>
          <a:xfrm>
            <a:off x="863600" y="4572000"/>
            <a:ext cx="10464800" cy="1066800"/>
          </a:xfrm>
          <a:prstGeom prst="rect">
            <a:avLst/>
          </a:prstGeom>
          <a:solidFill>
            <a:srgbClr val="FFFFFF"/>
          </a:solidFill>
          <a:ln w="12700">
            <a:solidFill>
              <a:srgbClr val="D4E2DF"/>
            </a:solidFill>
            <a:prstDash val="solid"/>
          </a:ln>
        </p:spPr>
        <p:txBody>
          <a:bodyPr wrap="square" lIns="57150" tIns="38100" rIns="76200" bIns="38100" anchor="ctr" anchorCtr="0">
            <a:normAutofit/>
          </a:bodyPr>
          <a:lstStyle>
            <a:defPPr>
              <a:defRPr sz="1500">
                <a:solidFill>
                  <a:srgbClr val="1D2935"/>
                </a:solidFill>
                <a:latin typeface="Aptos"/>
                <a:ea typeface="Aptos"/>
                <a:cs typeface="Aptos"/>
              </a:defRPr>
            </a:defPPr>
          </a:lstStyle>
          <a:p>
            <a:pPr>
              <a:defRPr sz="1500">
                <a:solidFill>
                  <a:srgbClr val="1D2935"/>
                </a:solidFill>
                <a:latin typeface="Aptos"/>
                <a:ea typeface="Aptos"/>
                <a:cs typeface="Aptos"/>
              </a:defRPr>
            </a:pPr>
            <a:r>
              <a:rPr sz="1350">
                <a:solidFill>
                  <a:srgbClr val="17324D"/>
                </a:solidFill>
                <a:latin typeface="Aptos"/>
                <a:ea typeface="Aptos"/>
                <a:cs typeface="Aptos"/>
              </a:rPr>
              <a:t>Wood, D., Bruner, J.S. and Ross, G. (1976) ‘The role of tutoring in problem solving’, </a:t>
            </a:r>
            <a:r>
              <a:rPr sz="1350" i="1" u="sng">
                <a:solidFill>
                  <a:srgbClr val="17324D"/>
                </a:solidFill>
                <a:latin typeface="Aptos"/>
                <a:ea typeface="Aptos"/>
                <a:cs typeface="Aptos"/>
                <a:hlinkClick r:id="rId4"/>
              </a:rPr>
              <a:t>Journal of Child Psychology and Psychiatry</a:t>
            </a:r>
            <a:r>
              <a:rPr sz="1350">
                <a:solidFill>
                  <a:srgbClr val="17324D"/>
                </a:solidFill>
                <a:latin typeface="Aptos"/>
                <a:ea typeface="Aptos"/>
                <a:cs typeface="Aptos"/>
              </a:rPr>
              <a:t>, 17(2), pp. 89–100.</a:t>
            </a:r>
          </a:p>
        </p:txBody>
      </p:sp>
      <p:sp>
        <p:nvSpPr>
          <p:cNvPr id="7" name="Rectangle 6">
            <a:extLst>
              <a:ext uri="{FF2B5EF4-FFF2-40B4-BE49-F238E27FC236}">
                <a16:creationId xmlns:a16="http://schemas.microsoft.com/office/drawing/2014/main" id="{F418A9F5-7B87-4692-8259-BD117911686B}"/>
              </a:ext>
            </a:extLst>
          </p:cNvPr>
          <p:cNvSpPr>
            <a:spLocks noGrp="1"/>
          </p:cNvSpPr>
          <p:nvPr/>
        </p:nvSpPr>
        <p:spPr>
          <a:xfrm>
            <a:off x="781050" y="6248400"/>
            <a:ext cx="9525000" cy="254000"/>
          </a:xfrm>
          <a:prstGeom prst="rect">
            <a:avLst/>
          </a:prstGeom>
          <a:noFill/>
          <a:ln w="0">
            <a:noFill/>
            <a:prstDash val="solid"/>
          </a:ln>
        </p:spPr>
        <p:txBody>
          <a:bodyPr wrap="square" lIns="38100" tIns="28575" rIns="38100" bIns="28575" anchor="ctr" anchorCtr="0">
            <a:normAutofit/>
          </a:bodyPr>
          <a:lstStyle>
            <a:defPPr algn="l">
              <a:defRPr sz="1125" b="0">
                <a:solidFill>
                  <a:srgbClr val="536273"/>
                </a:solidFill>
                <a:latin typeface="Aptos"/>
                <a:ea typeface="Aptos"/>
                <a:cs typeface="Aptos"/>
              </a:defRPr>
            </a:defPPr>
          </a:lstStyle>
          <a:p>
            <a:pPr algn="l">
              <a:defRPr sz="1125" b="0">
                <a:solidFill>
                  <a:srgbClr val="536273"/>
                </a:solidFill>
                <a:latin typeface="Aptos"/>
                <a:ea typeface="Aptos"/>
                <a:cs typeface="Aptos"/>
              </a:defRPr>
            </a:pPr>
            <a:r>
              <a:rPr sz="950">
                <a:solidFill>
                  <a:srgbClr val="53677A"/>
                </a:solidFill>
                <a:latin typeface="Aptos"/>
                <a:ea typeface="Aptos"/>
                <a:cs typeface="Aptos"/>
              </a:rPr>
              <a:t>Six academic sources: four books and two journal articles.</a:t>
            </a:r>
          </a:p>
        </p:txBody>
      </p:sp>
      <p:sp>
        <p:nvSpPr>
          <p:cNvPr id="8" name="Rectangle 7">
            <a:extLst>
              <a:ext uri="{FF2B5EF4-FFF2-40B4-BE49-F238E27FC236}">
                <a16:creationId xmlns:a16="http://schemas.microsoft.com/office/drawing/2014/main" id="{554C8328-B856-44C3-8D6A-840A0119B54E}"/>
              </a:ext>
            </a:extLst>
          </p:cNvPr>
          <p:cNvSpPr>
            <a:spLocks noGrp="1"/>
          </p:cNvSpPr>
          <p:nvPr/>
        </p:nvSpPr>
        <p:spPr>
          <a:xfrm>
            <a:off x="11150600" y="6197600"/>
            <a:ext cx="355600" cy="355600"/>
          </a:xfrm>
          <a:prstGeom prst="rect">
            <a:avLst/>
          </a:prstGeom>
          <a:solidFill>
            <a:srgbClr val="0B7F7A"/>
          </a:solidFill>
          <a:ln w="0">
            <a:noFill/>
            <a:prstDash val="solid"/>
          </a:ln>
        </p:spPr>
        <p:txBody>
          <a:bodyPr wrap="square" lIns="38100" tIns="28575" rIns="38100" bIns="28575" anchor="ctr" anchorCtr="0">
            <a:noAutofit/>
          </a:bodyPr>
          <a:lstStyle>
            <a:defPPr algn="r">
              <a:defRPr sz="1200" b="1">
                <a:solidFill>
                  <a:srgbClr val="147D78"/>
                </a:solidFill>
                <a:latin typeface="Aptos"/>
                <a:ea typeface="Aptos"/>
                <a:cs typeface="Aptos"/>
              </a:defRPr>
            </a:defPPr>
          </a:lstStyle>
          <a:p>
            <a:pPr algn="r">
              <a:defRPr sz="1200" b="1">
                <a:solidFill>
                  <a:srgbClr val="147D78"/>
                </a:solidFill>
                <a:latin typeface="Aptos"/>
                <a:ea typeface="Aptos"/>
                <a:cs typeface="Aptos"/>
              </a:defRPr>
            </a:pPr>
            <a:r>
              <a:rPr lang="en-GB" sz="1000" b="1">
                <a:solidFill>
                  <a:srgbClr val="FFFFFF"/>
                </a:solidFill>
                <a:latin typeface="Aptos"/>
                <a:ea typeface="Aptos"/>
                <a:cs typeface="Aptos"/>
              </a:rPr>
              <a:t>13</a:t>
            </a:r>
            <a:endParaRPr sz="1000" b="1">
              <a:solidFill>
                <a:srgbClr val="FFFFFF"/>
              </a:solidFill>
              <a:latin typeface="Aptos"/>
              <a:ea typeface="Aptos"/>
              <a:cs typeface="Aptos"/>
            </a:endParaRPr>
          </a:p>
        </p:txBody>
      </p:sp>
    </p:spTree>
    <p:extLst>
      <p:ext uri="{BB962C8B-B14F-4D97-AF65-F5344CB8AC3E}">
        <p14:creationId xmlns:p14="http://schemas.microsoft.com/office/powerpoint/2010/main" val="3057006171"/>
      </p:ext>
    </p:extLst>
  </p:cSld>
  <p:clrMapOvr>
    <a:masterClrMapping/>
  </p:clrMapOvr>
</p:sld>
</file>

<file path=ppt/theme/theme1.xml><?xml version="1.0" encoding="utf-8"?>
<a:theme xmlns:a="http://schemas.openxmlformats.org/drawingml/2006/main" name="Modulo">
  <a:themeElements>
    <a:clrScheme name="Project Status Report">
      <a:dk1>
        <a:srgbClr val="000000"/>
      </a:dk1>
      <a:lt1>
        <a:srgbClr val="FFFFFF"/>
      </a:lt1>
      <a:dk2>
        <a:srgbClr val="3B4546"/>
      </a:dk2>
      <a:lt2>
        <a:srgbClr val="E7E6E6"/>
      </a:lt2>
      <a:accent1>
        <a:srgbClr val="B36041"/>
      </a:accent1>
      <a:accent2>
        <a:srgbClr val="6F8185"/>
      </a:accent2>
      <a:accent3>
        <a:srgbClr val="C78F8F"/>
      </a:accent3>
      <a:accent4>
        <a:srgbClr val="647961"/>
      </a:accent4>
      <a:accent5>
        <a:srgbClr val="B09C54"/>
      </a:accent5>
      <a:accent6>
        <a:srgbClr val="9AA749"/>
      </a:accent6>
      <a:hlink>
        <a:srgbClr val="75A073"/>
      </a:hlink>
      <a:folHlink>
        <a:srgbClr val="BD9C5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ulo" id="{37AC43F2-9181-4AE3-B669-CCC580C183C1}" vid="{7A2AE0A7-E8DE-4D1D-AEB1-3FD1924482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7134037-E953-C644-BDD7-A5F8CF74DC45}">
  <we:reference id="wa200010215" version="2.0.0.1" store="en-US" storeType="OMEX"/>
  <we:alternateReferences>
    <we:reference id="WA200010215" version="2.0.0.1" store="" storeType="OMEX"/>
  </we:alternateReferences>
  <we:properties>
    <we:property name="bps.codex_control.document_id" value="&quot;c0fd931f-faaf-40ee-ad9b-ed407710cbc7&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Modulo</Template>
  <TotalTime>81</TotalTime>
  <Words>2448</Words>
  <Application>Microsoft Office PowerPoint</Application>
  <DocSecurity>0</DocSecurity>
  <PresentationFormat>Widescreen</PresentationFormat>
  <Paragraphs>126</Paragraphs>
  <Slides>13</Slides>
  <Notes>13</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13</vt:i4>
      </vt:variant>
    </vt:vector>
  </HeadingPairs>
  <TitlesOfParts>
    <vt:vector size="17" baseType="lpstr">
      <vt:lpstr>Aptos</vt:lpstr>
      <vt:lpstr>Arial</vt:lpstr>
      <vt:lpstr>Modulo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Damilola Micheal</cp:lastModifiedBy>
  <cp:revision>11</cp:revision>
  <dcterms:created xsi:type="dcterms:W3CDTF">2026-10-14T18:12:29Z</dcterms:created>
  <dcterms:modified xsi:type="dcterms:W3CDTF">2026-10-24T15:23:01Z</dcterms:modified>
</cp:coreProperties>
</file>