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1"/>
  </p:sldMasterIdLst>
  <p:sldIdLst>
    <p:sldId id="257" r:id="rId2"/>
    <p:sldId id="264" r:id="rId3"/>
    <p:sldId id="262" r:id="rId4"/>
    <p:sldId id="258" r:id="rId5"/>
    <p:sldId id="256" r:id="rId6"/>
    <p:sldId id="263" r:id="rId7"/>
    <p:sldId id="260"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717BD9-9ED0-D5BD-A473-7623813ED05C}" v="543" dt="2026-02-16T15:01:16.472"/>
    <p1510:client id="{CF55B4C2-FC93-D059-CAC1-06E1649CA806}" v="2" dt="2026-02-16T15:10:05.5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2/16/2026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681482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2/16/2026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45609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2/16/2026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113084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2/16/2026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928240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2/16/2026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999255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2/16/2026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824561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2/16/2026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637989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2/16/2026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11228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2/16/2026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447400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2/16/2026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698431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2/16/2026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635631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2/16/2026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2671700046"/>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hyperlink" Target="https://www.bing.com/search?q=gibbs+model&amp;form=ANNTH1&amp;refig=69932c7ba804439f9104518dca528a9f&amp;pc=HCTS&amp;pqlth=0&amp;assgl=11&amp;sgcn=gibbs+model&amp;qs=HS&amp;sgtpv=HS&amp;smvpcn=0&amp;swbcn=5&amp;sctcn=0&amp;sc=5-0&amp;sp=1&amp;ghc=0&amp;cvid=69932c7ba804439f9104518dca528a9f&amp;clckatsg=1&amp;hsmssg=0"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thoughtco.com/what-is-communication-1689877" TargetMode="External"/><Relationship Id="rId2" Type="http://schemas.openxmlformats.org/officeDocument/2006/relationships/hyperlink" Target="https://www.merriam-webster.com/dictionary/communication"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bing.com/search?q=communication+in+health+and+social+care&amp;form=ANNTH1&amp;refig=6980b452db5f46ff9b468e7f4c129935&amp;pc=HCTS&amp;pq=communication+in+health+and+social+care&amp;pqlth=39&amp;assgl=39&amp;sgcn=communication+in+health+and+social+care&amp;qs=LS&amp;sgtpv=LS&amp;smvpcn=0&amp;swbcn=9&amp;sctcn=0&amp;sc=9-39&amp;sp=1&amp;ghc=0&amp;cvid=6980b452db5f46ff9b468e7f4c129935&amp;clckatsg=1&amp;hsmssg=0" TargetMode="External"/><Relationship Id="rId2" Type="http://schemas.openxmlformats.org/officeDocument/2006/relationships/hyperlink" Target="https://www.bing.com/videos/search?q=Effective+Communication+Skills&amp;FORM=VRPATC" TargetMode="External"/><Relationship Id="rId1" Type="http://schemas.openxmlformats.org/officeDocument/2006/relationships/slideLayout" Target="../slideLayouts/slideLayout9.xml"/><Relationship Id="rId6" Type="http://schemas.openxmlformats.org/officeDocument/2006/relationships/image" Target="../media/image5.jpeg"/><Relationship Id="rId5" Type="http://schemas.openxmlformats.org/officeDocument/2006/relationships/hyperlink" Target="https://www.bing.com/search?q=gibbs+model&amp;form=ANNTH1&amp;refig=69932c7ba804439f9104518dca528a9f&amp;pc=HCTS&amp;pqlth=0&amp;assgl=11&amp;sgcn=gibbs+model&amp;qs=HS&amp;sgtpv=HS&amp;smvpcn=0&amp;swbcn=5&amp;sctcn=0&amp;sc=5-0&amp;sp=1&amp;ghc=0&amp;cvid=69932c7ba804439f9104518dca528a9f&amp;clckatsg=1&amp;hsmssg=0" TargetMode="External"/><Relationship Id="rId4" Type="http://schemas.openxmlformats.org/officeDocument/2006/relationships/hyperlink" Target="https://www.bing.com/search?q=importance+of+communication+in+health+and+social+care&amp;form=ANNTH1&amp;refig=698dea5b18444c0ea36eca60ae2bd5c0&amp;pc=HCTS&amp;pq=importance+of+communication+in+health+and+social+care&amp;pqlth=53&amp;assgl=53&amp;sgcn=importance+of+communication+in+health+and+social+care&amp;qs=NWF&amp;sgtpv=NWF&amp;smvpcn=0&amp;swbcn=1&amp;sctcn=0&amp;sc=1-53&amp;sp=1&amp;ghc=0&amp;cvid=698dea5b18444c0ea36eca60ae2bd5c0&amp;clckatsg=1&amp;hsmssg=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B24EAC5-EA27-3785-CF0E-BB3624F3093E}"/>
              </a:ext>
            </a:extLst>
          </p:cNvPr>
          <p:cNvSpPr txBox="1"/>
          <p:nvPr/>
        </p:nvSpPr>
        <p:spPr>
          <a:xfrm>
            <a:off x="-7284" y="4575"/>
            <a:ext cx="9521125" cy="321479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20000"/>
              </a:lnSpc>
              <a:spcBef>
                <a:spcPts val="1000"/>
              </a:spcBef>
              <a:buFont typeface="Arial" panose="020B0604020202020204" pitchFamily="34" charset="0"/>
              <a:buChar char="•"/>
            </a:pPr>
            <a:r>
              <a:rPr lang="en-US" sz="2000"/>
              <a:t>Shegufta Noreen [2432272]​</a:t>
            </a:r>
            <a:br>
              <a:rPr lang="en-US" sz="2000"/>
            </a:br>
            <a:r>
              <a:rPr lang="en-US" sz="2000"/>
              <a:t>Communication Skills​</a:t>
            </a:r>
            <a:br>
              <a:rPr lang="en-US" sz="2000"/>
            </a:br>
            <a:r>
              <a:rPr lang="en-US" sz="2000"/>
              <a:t>LCHS4009​</a:t>
            </a:r>
            <a:br>
              <a:rPr lang="en-US" sz="2000"/>
            </a:br>
            <a:r>
              <a:rPr lang="en-US" sz="2000"/>
              <a:t>Professional Development Within Health And Social Care​</a:t>
            </a:r>
            <a:br>
              <a:rPr lang="en-US" sz="2000"/>
            </a:br>
            <a:r>
              <a:rPr lang="en-US" sz="2000"/>
              <a:t>Lecturer Hajra Mustasim​</a:t>
            </a:r>
            <a:br>
              <a:rPr lang="en-US" sz="2000"/>
            </a:br>
            <a:r>
              <a:rPr lang="en-US" sz="2000"/>
              <a:t>​</a:t>
            </a:r>
          </a:p>
          <a:p>
            <a:pPr marL="228600" indent="-228600">
              <a:lnSpc>
                <a:spcPct val="120000"/>
              </a:lnSpc>
              <a:spcBef>
                <a:spcPts val="1000"/>
              </a:spcBef>
              <a:buFont typeface="Arial" panose="020B0604020202020204" pitchFamily="34" charset="0"/>
              <a:buChar char="•"/>
            </a:pPr>
            <a:endParaRPr lang="en-US" sz="2000"/>
          </a:p>
        </p:txBody>
      </p:sp>
      <p:pic>
        <p:nvPicPr>
          <p:cNvPr id="9" name="Picture 8" descr="A person in a wheelchair talking to a person&#10;&#10;AI-generated content may be incorrect.">
            <a:extLst>
              <a:ext uri="{FF2B5EF4-FFF2-40B4-BE49-F238E27FC236}">
                <a16:creationId xmlns:a16="http://schemas.microsoft.com/office/drawing/2014/main" id="{B9B626E2-6868-2DCE-F7A3-79FAA7CA50E1}"/>
              </a:ext>
            </a:extLst>
          </p:cNvPr>
          <p:cNvPicPr>
            <a:picLocks noChangeAspect="1"/>
          </p:cNvPicPr>
          <p:nvPr/>
        </p:nvPicPr>
        <p:blipFill>
          <a:blip r:embed="rId2"/>
          <a:srcRect l="13275" r="7238" b="-1"/>
          <a:stretch>
            <a:fillRect/>
          </a:stretch>
        </p:blipFill>
        <p:spPr>
          <a:xfrm>
            <a:off x="5281048" y="1618980"/>
            <a:ext cx="6124414" cy="5152084"/>
          </a:xfrm>
          <a:prstGeom prst="rect">
            <a:avLst/>
          </a:prstGeom>
          <a:noFill/>
        </p:spPr>
      </p:pic>
      <p:sp>
        <p:nvSpPr>
          <p:cNvPr id="5" name="Date Placeholder 4">
            <a:extLst>
              <a:ext uri="{FF2B5EF4-FFF2-40B4-BE49-F238E27FC236}">
                <a16:creationId xmlns:a16="http://schemas.microsoft.com/office/drawing/2014/main" id="{F5CBA72F-B950-6432-9000-473350E3F729}"/>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643AC6DF-D590-44D8-AA9C-F9DD90D77F35}" type="datetime1">
              <a:pPr>
                <a:spcAft>
                  <a:spcPts val="600"/>
                </a:spcAft>
              </a:pPr>
              <a:t>2/16/2026</a:t>
            </a:fld>
            <a:endParaRPr lang="en-US"/>
          </a:p>
        </p:txBody>
      </p:sp>
      <p:sp>
        <p:nvSpPr>
          <p:cNvPr id="6" name="Footer Placeholder 5">
            <a:extLst>
              <a:ext uri="{FF2B5EF4-FFF2-40B4-BE49-F238E27FC236}">
                <a16:creationId xmlns:a16="http://schemas.microsoft.com/office/drawing/2014/main" id="{19883EBC-6E15-877D-CD24-929B74FABF2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7" name="Slide Number Placeholder 6">
            <a:extLst>
              <a:ext uri="{FF2B5EF4-FFF2-40B4-BE49-F238E27FC236}">
                <a16:creationId xmlns:a16="http://schemas.microsoft.com/office/drawing/2014/main" id="{FAAB904E-E6CB-ECA7-3E38-B3091E0208B3}"/>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a:t>
            </a:fld>
            <a:endParaRPr lang="en-US"/>
          </a:p>
        </p:txBody>
      </p:sp>
    </p:spTree>
    <p:extLst>
      <p:ext uri="{BB962C8B-B14F-4D97-AF65-F5344CB8AC3E}">
        <p14:creationId xmlns:p14="http://schemas.microsoft.com/office/powerpoint/2010/main" val="703903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BFAE5-A7A7-1733-EB26-017F87E63FD0}"/>
              </a:ext>
            </a:extLst>
          </p:cNvPr>
          <p:cNvSpPr>
            <a:spLocks noGrp="1"/>
          </p:cNvSpPr>
          <p:nvPr>
            <p:ph type="title"/>
          </p:nvPr>
        </p:nvSpPr>
        <p:spPr/>
        <p:txBody>
          <a:bodyPr/>
          <a:lstStyle/>
          <a:p>
            <a:r>
              <a:rPr lang="en-GB"/>
              <a:t>Gibbs Model</a:t>
            </a:r>
          </a:p>
        </p:txBody>
      </p:sp>
      <p:sp>
        <p:nvSpPr>
          <p:cNvPr id="3" name="Content Placeholder 2">
            <a:extLst>
              <a:ext uri="{FF2B5EF4-FFF2-40B4-BE49-F238E27FC236}">
                <a16:creationId xmlns:a16="http://schemas.microsoft.com/office/drawing/2014/main" id="{AEE06D94-94F1-7DC3-E676-0CFD7DE278F4}"/>
              </a:ext>
            </a:extLst>
          </p:cNvPr>
          <p:cNvSpPr>
            <a:spLocks noGrp="1"/>
          </p:cNvSpPr>
          <p:nvPr>
            <p:ph sz="half" idx="1"/>
          </p:nvPr>
        </p:nvSpPr>
        <p:spPr/>
        <p:txBody>
          <a:bodyPr vert="horz" lIns="91440" tIns="45720" rIns="91440" bIns="45720" rtlCol="0" anchor="t">
            <a:normAutofit fontScale="70000" lnSpcReduction="20000"/>
          </a:bodyPr>
          <a:lstStyle/>
          <a:p>
            <a:r>
              <a:rPr lang="en-GB"/>
              <a:t>Description=communication what communication is for and the importance of it in health and social care.</a:t>
            </a:r>
            <a:endParaRPr lang="en-US"/>
          </a:p>
          <a:p>
            <a:r>
              <a:rPr lang="en-GB"/>
              <a:t>Feelings=communication and how it is important to express towards patients.</a:t>
            </a:r>
          </a:p>
          <a:p>
            <a:endParaRPr lang="en-GB"/>
          </a:p>
          <a:p>
            <a:r>
              <a:rPr lang="en-GB"/>
              <a:t>Evaluation=importance of communication in health and social care for it delivers accurate diagnosis</a:t>
            </a:r>
          </a:p>
          <a:p>
            <a:r>
              <a:rPr lang="en-GB"/>
              <a:t>Analysis=in health and social care adequate communication delivers good service to patients.</a:t>
            </a:r>
          </a:p>
          <a:p>
            <a:r>
              <a:rPr lang="en-GB"/>
              <a:t>Conclusion=if miscommunication occurs they are many ways to ensure mistakes don’t occur.</a:t>
            </a:r>
          </a:p>
          <a:p>
            <a:r>
              <a:rPr lang="en-GB"/>
              <a:t>Action plan=to ensure communication is most effective to make sure you have all </a:t>
            </a:r>
            <a:r>
              <a:rPr lang="en-GB" err="1"/>
              <a:t>essensial</a:t>
            </a:r>
            <a:r>
              <a:rPr lang="en-GB"/>
              <a:t> means to process so the patient has best care.</a:t>
            </a:r>
          </a:p>
        </p:txBody>
      </p:sp>
      <p:sp>
        <p:nvSpPr>
          <p:cNvPr id="4" name="Content Placeholder 3">
            <a:extLst>
              <a:ext uri="{FF2B5EF4-FFF2-40B4-BE49-F238E27FC236}">
                <a16:creationId xmlns:a16="http://schemas.microsoft.com/office/drawing/2014/main" id="{6D099D31-B941-E092-1B06-2DDA5CD0455A}"/>
              </a:ext>
            </a:extLst>
          </p:cNvPr>
          <p:cNvSpPr>
            <a:spLocks noGrp="1"/>
          </p:cNvSpPr>
          <p:nvPr>
            <p:ph sz="half" idx="2"/>
          </p:nvPr>
        </p:nvSpPr>
        <p:spPr/>
        <p:txBody>
          <a:bodyPr vert="horz" lIns="91440" tIns="45720" rIns="91440" bIns="45720" rtlCol="0" anchor="t">
            <a:normAutofit fontScale="70000" lnSpcReduction="20000"/>
          </a:bodyPr>
          <a:lstStyle/>
          <a:p>
            <a:r>
              <a:rPr lang="en-GB"/>
              <a:t>Gibbs model cycle of reflection is a effective theoretical method used by many establishments to ensure a cycle has best results.</a:t>
            </a:r>
          </a:p>
          <a:p>
            <a:r>
              <a:rPr lang="en-GB"/>
              <a:t>Gibbs model was developed by professor graham Gibbs</a:t>
            </a:r>
          </a:p>
          <a:p>
            <a:r>
              <a:rPr lang="en-GB">
                <a:ea typeface="+mn-lt"/>
                <a:cs typeface="+mn-lt"/>
                <a:hlinkClick r:id="rId2"/>
              </a:rPr>
              <a:t>gibbs model - Search</a:t>
            </a:r>
            <a:endParaRPr lang="en-GB"/>
          </a:p>
          <a:p>
            <a:r>
              <a:rPr lang="en-GB"/>
              <a:t>.</a:t>
            </a:r>
          </a:p>
        </p:txBody>
      </p:sp>
      <p:sp>
        <p:nvSpPr>
          <p:cNvPr id="5" name="Date Placeholder 4">
            <a:extLst>
              <a:ext uri="{FF2B5EF4-FFF2-40B4-BE49-F238E27FC236}">
                <a16:creationId xmlns:a16="http://schemas.microsoft.com/office/drawing/2014/main" id="{F9CFA908-7019-B760-F4A1-95D2F2926EE3}"/>
              </a:ext>
            </a:extLst>
          </p:cNvPr>
          <p:cNvSpPr>
            <a:spLocks noGrp="1"/>
          </p:cNvSpPr>
          <p:nvPr>
            <p:ph type="dt" sz="half" idx="10"/>
          </p:nvPr>
        </p:nvSpPr>
        <p:spPr/>
        <p:txBody>
          <a:bodyPr/>
          <a:lstStyle/>
          <a:p>
            <a:fld id="{E2C4C5A9-3E63-437E-991B-9CDC340BCA97}" type="datetime1">
              <a:t>2/16/2026</a:t>
            </a:fld>
            <a:endParaRPr lang="en-US"/>
          </a:p>
        </p:txBody>
      </p:sp>
      <p:sp>
        <p:nvSpPr>
          <p:cNvPr id="6" name="Footer Placeholder 5">
            <a:extLst>
              <a:ext uri="{FF2B5EF4-FFF2-40B4-BE49-F238E27FC236}">
                <a16:creationId xmlns:a16="http://schemas.microsoft.com/office/drawing/2014/main" id="{27CEBAF7-378E-87CA-6945-670560583B1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F718A52-96FF-7C86-2A11-7EF8F358E3BD}"/>
              </a:ext>
            </a:extLst>
          </p:cNvPr>
          <p:cNvSpPr>
            <a:spLocks noGrp="1"/>
          </p:cNvSpPr>
          <p:nvPr>
            <p:ph type="sldNum" sz="quarter" idx="12"/>
          </p:nvPr>
        </p:nvSpPr>
        <p:spPr/>
        <p:txBody>
          <a:bodyPr/>
          <a:lstStyle/>
          <a:p>
            <a:fld id="{CC057153-B650-4DEB-B370-79DDCFDCE934}" type="slidenum">
              <a:rPr lang="en-US" dirty="0"/>
              <a:t>2</a:t>
            </a:fld>
            <a:endParaRPr lang="en-US"/>
          </a:p>
        </p:txBody>
      </p:sp>
    </p:spTree>
    <p:extLst>
      <p:ext uri="{BB962C8B-B14F-4D97-AF65-F5344CB8AC3E}">
        <p14:creationId xmlns:p14="http://schemas.microsoft.com/office/powerpoint/2010/main" val="2621883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3833B-7484-4443-E027-8A4BC393AA89}"/>
              </a:ext>
            </a:extLst>
          </p:cNvPr>
          <p:cNvSpPr>
            <a:spLocks noGrp="1"/>
          </p:cNvSpPr>
          <p:nvPr>
            <p:ph type="title"/>
          </p:nvPr>
        </p:nvSpPr>
        <p:spPr/>
        <p:txBody>
          <a:bodyPr/>
          <a:lstStyle/>
          <a:p>
            <a:r>
              <a:rPr lang="en-GB"/>
              <a:t>Definition of communication</a:t>
            </a:r>
          </a:p>
        </p:txBody>
      </p:sp>
      <p:sp>
        <p:nvSpPr>
          <p:cNvPr id="3" name="Content Placeholder 2">
            <a:extLst>
              <a:ext uri="{FF2B5EF4-FFF2-40B4-BE49-F238E27FC236}">
                <a16:creationId xmlns:a16="http://schemas.microsoft.com/office/drawing/2014/main" id="{345E6B46-5FBC-8770-E693-D94A086D464E}"/>
              </a:ext>
            </a:extLst>
          </p:cNvPr>
          <p:cNvSpPr>
            <a:spLocks noGrp="1"/>
          </p:cNvSpPr>
          <p:nvPr>
            <p:ph sz="half" idx="1"/>
          </p:nvPr>
        </p:nvSpPr>
        <p:spPr/>
        <p:txBody>
          <a:bodyPr vert="horz" lIns="91440" tIns="45720" rIns="91440" bIns="45720" rtlCol="0" anchor="t">
            <a:normAutofit fontScale="92500" lnSpcReduction="10000"/>
          </a:bodyPr>
          <a:lstStyle/>
          <a:p>
            <a:r>
              <a:rPr lang="en-GB"/>
              <a:t>Communication is act to verbal or sign </a:t>
            </a:r>
          </a:p>
          <a:p>
            <a:r>
              <a:rPr lang="en-GB"/>
              <a:t>Sign or behaviour to express thoughts or exchange information to another person</a:t>
            </a:r>
          </a:p>
          <a:p>
            <a:r>
              <a:rPr lang="en-GB"/>
              <a:t>Personal engaged in communicating</a:t>
            </a:r>
          </a:p>
          <a:p>
            <a:r>
              <a:rPr lang="en-GB"/>
              <a:t>Technique of expressing ideas effectively</a:t>
            </a:r>
          </a:p>
          <a:p>
            <a:r>
              <a:rPr lang="en-GB"/>
              <a:t>Communication is  a way to send verbal and non-verbal messages to someone</a:t>
            </a:r>
          </a:p>
          <a:p>
            <a:r>
              <a:rPr lang="en-GB"/>
              <a:t>Speech</a:t>
            </a:r>
          </a:p>
          <a:p>
            <a:r>
              <a:rPr lang="en-GB"/>
              <a:t>Writing</a:t>
            </a:r>
          </a:p>
          <a:p>
            <a:r>
              <a:rPr lang="en-GB"/>
              <a:t>Sign</a:t>
            </a:r>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1E759ACB-A89D-D8C5-F06D-59DBC6A5C37E}"/>
              </a:ext>
            </a:extLst>
          </p:cNvPr>
          <p:cNvSpPr>
            <a:spLocks noGrp="1"/>
          </p:cNvSpPr>
          <p:nvPr>
            <p:ph sz="half" idx="2"/>
          </p:nvPr>
        </p:nvSpPr>
        <p:spPr/>
        <p:txBody>
          <a:bodyPr vert="horz" lIns="91440" tIns="45720" rIns="91440" bIns="45720" rtlCol="0" anchor="t">
            <a:normAutofit fontScale="92500" lnSpcReduction="10000"/>
          </a:bodyPr>
          <a:lstStyle/>
          <a:p>
            <a:r>
              <a:rPr lang="en-GB">
                <a:ea typeface="+mn-lt"/>
                <a:cs typeface="+mn-lt"/>
                <a:hlinkClick r:id="rId2"/>
              </a:rPr>
              <a:t>COMMUNICATION Definition &amp; Meaning - Merriam-Webster</a:t>
            </a:r>
          </a:p>
          <a:p>
            <a:r>
              <a:rPr lang="en-GB">
                <a:ea typeface="+mn-lt"/>
                <a:cs typeface="+mn-lt"/>
                <a:hlinkClick r:id="rId3"/>
              </a:rPr>
              <a:t>What Is Communication? How to Use It Effectively</a:t>
            </a:r>
            <a:endParaRPr lang="en-GB"/>
          </a:p>
        </p:txBody>
      </p:sp>
      <p:sp>
        <p:nvSpPr>
          <p:cNvPr id="5" name="Date Placeholder 4">
            <a:extLst>
              <a:ext uri="{FF2B5EF4-FFF2-40B4-BE49-F238E27FC236}">
                <a16:creationId xmlns:a16="http://schemas.microsoft.com/office/drawing/2014/main" id="{7D391316-382E-F9AB-B21F-D81A7223015B}"/>
              </a:ext>
            </a:extLst>
          </p:cNvPr>
          <p:cNvSpPr>
            <a:spLocks noGrp="1"/>
          </p:cNvSpPr>
          <p:nvPr>
            <p:ph type="dt" sz="half" idx="10"/>
          </p:nvPr>
        </p:nvSpPr>
        <p:spPr/>
        <p:txBody>
          <a:bodyPr/>
          <a:lstStyle/>
          <a:p>
            <a:fld id="{E5D5235D-104E-4591-9B66-F7F9C3DC0010}" type="datetime1">
              <a:t>2/16/2026</a:t>
            </a:fld>
            <a:endParaRPr lang="en-US"/>
          </a:p>
        </p:txBody>
      </p:sp>
      <p:sp>
        <p:nvSpPr>
          <p:cNvPr id="6" name="Footer Placeholder 5">
            <a:extLst>
              <a:ext uri="{FF2B5EF4-FFF2-40B4-BE49-F238E27FC236}">
                <a16:creationId xmlns:a16="http://schemas.microsoft.com/office/drawing/2014/main" id="{8D637AA8-F5A3-C851-A15C-76D9B42D4085}"/>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221946E-0E67-A9F8-9798-DDEB3FA1F0E5}"/>
              </a:ext>
            </a:extLst>
          </p:cNvPr>
          <p:cNvSpPr>
            <a:spLocks noGrp="1"/>
          </p:cNvSpPr>
          <p:nvPr>
            <p:ph type="sldNum" sz="quarter" idx="12"/>
          </p:nvPr>
        </p:nvSpPr>
        <p:spPr/>
        <p:txBody>
          <a:bodyPr/>
          <a:lstStyle/>
          <a:p>
            <a:fld id="{CC057153-B650-4DEB-B370-79DDCFDCE934}" type="slidenum">
              <a:rPr lang="en-US" dirty="0"/>
              <a:t>3</a:t>
            </a:fld>
            <a:endParaRPr lang="en-US"/>
          </a:p>
        </p:txBody>
      </p:sp>
    </p:spTree>
    <p:extLst>
      <p:ext uri="{BB962C8B-B14F-4D97-AF65-F5344CB8AC3E}">
        <p14:creationId xmlns:p14="http://schemas.microsoft.com/office/powerpoint/2010/main" val="3894048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8C66-DE0E-0DE5-3F10-7CE1A4BC9963}"/>
              </a:ext>
            </a:extLst>
          </p:cNvPr>
          <p:cNvSpPr>
            <a:spLocks noGrp="1"/>
          </p:cNvSpPr>
          <p:nvPr>
            <p:ph type="title"/>
          </p:nvPr>
        </p:nvSpPr>
        <p:spPr>
          <a:xfrm>
            <a:off x="333311" y="375814"/>
            <a:ext cx="10824682" cy="1177536"/>
          </a:xfrm>
        </p:spPr>
        <p:txBody>
          <a:bodyPr/>
          <a:lstStyle/>
          <a:p>
            <a:r>
              <a:rPr lang="en-US" sz="4000" b="0">
                <a:latin typeface="Avenir Next LT Pro"/>
              </a:rPr>
              <a:t>Communications Skills</a:t>
            </a:r>
            <a:endParaRPr lang="en-GB" sz="4000" b="0">
              <a:latin typeface="Avenir Next LT Pro"/>
            </a:endParaRPr>
          </a:p>
          <a:p>
            <a:endParaRPr lang="en-GB"/>
          </a:p>
        </p:txBody>
      </p:sp>
      <p:sp>
        <p:nvSpPr>
          <p:cNvPr id="4" name="Text Placeholder 3">
            <a:extLst>
              <a:ext uri="{FF2B5EF4-FFF2-40B4-BE49-F238E27FC236}">
                <a16:creationId xmlns:a16="http://schemas.microsoft.com/office/drawing/2014/main" id="{053AB89A-990A-8DBF-F9F9-8BA92F813D1C}"/>
              </a:ext>
            </a:extLst>
          </p:cNvPr>
          <p:cNvSpPr>
            <a:spLocks noGrp="1"/>
          </p:cNvSpPr>
          <p:nvPr>
            <p:ph type="body" sz="half" idx="2"/>
          </p:nvPr>
        </p:nvSpPr>
        <p:spPr>
          <a:xfrm>
            <a:off x="-4548" y="1563720"/>
            <a:ext cx="5143703" cy="3195803"/>
          </a:xfrm>
        </p:spPr>
        <p:txBody>
          <a:bodyPr>
            <a:normAutofit/>
          </a:bodyPr>
          <a:lstStyle/>
          <a:p>
            <a:pPr marL="285750" indent="-285750">
              <a:lnSpc>
                <a:spcPct val="110000"/>
              </a:lnSpc>
              <a:buFont typeface="Arial"/>
              <a:buChar char="•"/>
            </a:pPr>
            <a:r>
              <a:rPr lang="en-US" sz="2400">
                <a:latin typeface="Avenir Next LT Pro"/>
              </a:rPr>
              <a:t>Face to face communication is one of the most  effective ways to communicate with others.</a:t>
            </a:r>
          </a:p>
          <a:p>
            <a:pPr marL="285750" indent="-285750">
              <a:lnSpc>
                <a:spcPct val="110000"/>
              </a:lnSpc>
              <a:buFont typeface="Arial"/>
              <a:buChar char="•"/>
            </a:pPr>
            <a:r>
              <a:rPr lang="en-US" sz="2400">
                <a:latin typeface="Avenir Next LT Pro"/>
              </a:rPr>
              <a:t>My slide is a example of a group of friends relaxed and chatting with one another</a:t>
            </a:r>
            <a:endParaRPr lang="en-GB"/>
          </a:p>
        </p:txBody>
      </p:sp>
      <p:sp>
        <p:nvSpPr>
          <p:cNvPr id="5" name="Date Placeholder 4">
            <a:extLst>
              <a:ext uri="{FF2B5EF4-FFF2-40B4-BE49-F238E27FC236}">
                <a16:creationId xmlns:a16="http://schemas.microsoft.com/office/drawing/2014/main" id="{AC67AA28-BB5F-3CD1-BE50-64D6113AF8ED}"/>
              </a:ext>
            </a:extLst>
          </p:cNvPr>
          <p:cNvSpPr>
            <a:spLocks noGrp="1"/>
          </p:cNvSpPr>
          <p:nvPr>
            <p:ph type="dt" sz="half" idx="10"/>
          </p:nvPr>
        </p:nvSpPr>
        <p:spPr/>
        <p:txBody>
          <a:bodyPr/>
          <a:lstStyle/>
          <a:p>
            <a:fld id="{B63B06B6-8487-4D1F-9C45-3A4318227B58}" type="datetime1">
              <a:t>2/16/2026</a:t>
            </a:fld>
            <a:endParaRPr lang="en-US"/>
          </a:p>
        </p:txBody>
      </p:sp>
      <p:sp>
        <p:nvSpPr>
          <p:cNvPr id="6" name="Footer Placeholder 5">
            <a:extLst>
              <a:ext uri="{FF2B5EF4-FFF2-40B4-BE49-F238E27FC236}">
                <a16:creationId xmlns:a16="http://schemas.microsoft.com/office/drawing/2014/main" id="{CD28737A-BE3D-7602-0D7A-881603052A0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18C44C5-6E6D-BB42-E164-49E1CEA3E116}"/>
              </a:ext>
            </a:extLst>
          </p:cNvPr>
          <p:cNvSpPr>
            <a:spLocks noGrp="1"/>
          </p:cNvSpPr>
          <p:nvPr>
            <p:ph type="sldNum" sz="quarter" idx="12"/>
          </p:nvPr>
        </p:nvSpPr>
        <p:spPr/>
        <p:txBody>
          <a:bodyPr/>
          <a:lstStyle/>
          <a:p>
            <a:fld id="{CC057153-B650-4DEB-B370-79DDCFDCE934}" type="slidenum">
              <a:rPr lang="en-US" dirty="0"/>
              <a:t>4</a:t>
            </a:fld>
            <a:endParaRPr lang="en-US"/>
          </a:p>
        </p:txBody>
      </p:sp>
      <p:pic>
        <p:nvPicPr>
          <p:cNvPr id="8" name="Picture 7" descr="A group of women sitting on a bench&#10;&#10;AI-generated content may be incorrect.">
            <a:extLst>
              <a:ext uri="{FF2B5EF4-FFF2-40B4-BE49-F238E27FC236}">
                <a16:creationId xmlns:a16="http://schemas.microsoft.com/office/drawing/2014/main" id="{AA3BD188-EA71-3BC6-5850-D22B4D521C86}"/>
              </a:ext>
            </a:extLst>
          </p:cNvPr>
          <p:cNvPicPr>
            <a:picLocks noChangeAspect="1"/>
          </p:cNvPicPr>
          <p:nvPr/>
        </p:nvPicPr>
        <p:blipFill>
          <a:blip r:embed="rId2"/>
          <a:stretch>
            <a:fillRect/>
          </a:stretch>
        </p:blipFill>
        <p:spPr>
          <a:xfrm>
            <a:off x="5432591" y="1840742"/>
            <a:ext cx="6421982" cy="3915770"/>
          </a:xfrm>
          <a:prstGeom prst="rect">
            <a:avLst/>
          </a:prstGeom>
        </p:spPr>
      </p:pic>
    </p:spTree>
    <p:extLst>
      <p:ext uri="{BB962C8B-B14F-4D97-AF65-F5344CB8AC3E}">
        <p14:creationId xmlns:p14="http://schemas.microsoft.com/office/powerpoint/2010/main" val="3771229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itle 1">
            <a:extLst>
              <a:ext uri="{FF2B5EF4-FFF2-40B4-BE49-F238E27FC236}">
                <a16:creationId xmlns:a16="http://schemas.microsoft.com/office/drawing/2014/main" id="{DE63A13A-462C-7721-F8CA-CEFDD9802987}"/>
              </a:ext>
            </a:extLst>
          </p:cNvPr>
          <p:cNvSpPr>
            <a:spLocks noGrp="1"/>
          </p:cNvSpPr>
          <p:nvPr>
            <p:ph type="title"/>
          </p:nvPr>
        </p:nvSpPr>
        <p:spPr>
          <a:xfrm>
            <a:off x="134457" y="117811"/>
            <a:ext cx="12599828" cy="1784310"/>
          </a:xfrm>
        </p:spPr>
        <p:txBody>
          <a:bodyPr>
            <a:normAutofit fontScale="90000"/>
          </a:bodyPr>
          <a:lstStyle/>
          <a:p>
            <a:r>
              <a:rPr lang="en-US" b="0"/>
              <a:t>Effective communication enhances patient care, trust and ensures the needs of service users are met.</a:t>
            </a:r>
            <a:br>
              <a:rPr lang="en-US" b="0"/>
            </a:br>
            <a:r>
              <a:rPr lang="en-US" b="0"/>
              <a:t>It provides a safe and respectful and high-quality support to the service user.</a:t>
            </a:r>
            <a:br>
              <a:rPr lang="en-US" b="0"/>
            </a:br>
            <a:r>
              <a:rPr lang="en-US" b="0"/>
              <a:t>Exchange of feelings and thoughts. </a:t>
            </a:r>
          </a:p>
        </p:txBody>
      </p:sp>
      <p:sp>
        <p:nvSpPr>
          <p:cNvPr id="33" name="Date Placeholder 4">
            <a:extLst>
              <a:ext uri="{FF2B5EF4-FFF2-40B4-BE49-F238E27FC236}">
                <a16:creationId xmlns:a16="http://schemas.microsoft.com/office/drawing/2014/main" id="{4A9A63F1-E36E-7AE6-6A3C-74A9D886C8CF}"/>
              </a:ext>
            </a:extLst>
          </p:cNvPr>
          <p:cNvSpPr>
            <a:spLocks noGrp="1"/>
          </p:cNvSpPr>
          <p:nvPr>
            <p:ph type="dt" sz="half" idx="10"/>
          </p:nvPr>
        </p:nvSpPr>
        <p:spPr/>
        <p:txBody>
          <a:bodyPr/>
          <a:lstStyle/>
          <a:p>
            <a:pPr>
              <a:spcAft>
                <a:spcPts val="600"/>
              </a:spcAft>
            </a:pPr>
            <a:fld id="{1A0B8F51-E3CE-4DCF-98F6-6ED22D433A9C}" type="datetime1">
              <a:pPr>
                <a:spcAft>
                  <a:spcPts val="600"/>
                </a:spcAft>
              </a:pPr>
              <a:t>2/16/2026</a:t>
            </a:fld>
            <a:endParaRPr lang="en-US"/>
          </a:p>
        </p:txBody>
      </p:sp>
      <p:sp>
        <p:nvSpPr>
          <p:cNvPr id="35" name="Footer Placeholder 5">
            <a:extLst>
              <a:ext uri="{FF2B5EF4-FFF2-40B4-BE49-F238E27FC236}">
                <a16:creationId xmlns:a16="http://schemas.microsoft.com/office/drawing/2014/main" id="{61711E4E-4101-A0ED-8FA5-35324285CE9B}"/>
              </a:ext>
            </a:extLst>
          </p:cNvPr>
          <p:cNvSpPr>
            <a:spLocks noGrp="1"/>
          </p:cNvSpPr>
          <p:nvPr>
            <p:ph type="ftr" sz="quarter" idx="11"/>
          </p:nvPr>
        </p:nvSpPr>
        <p:spPr/>
        <p:txBody>
          <a:bodyPr/>
          <a:lstStyle/>
          <a:p>
            <a:pPr>
              <a:spcAft>
                <a:spcPts val="600"/>
              </a:spcAft>
            </a:pPr>
            <a:r>
              <a:rPr lang="en-US"/>
              <a:t>
              </a:t>
            </a:r>
          </a:p>
        </p:txBody>
      </p:sp>
      <p:sp>
        <p:nvSpPr>
          <p:cNvPr id="37" name="Slide Number Placeholder 6">
            <a:extLst>
              <a:ext uri="{FF2B5EF4-FFF2-40B4-BE49-F238E27FC236}">
                <a16:creationId xmlns:a16="http://schemas.microsoft.com/office/drawing/2014/main" id="{BB863ADC-8772-5C16-ADBF-619F2AA2D878}"/>
              </a:ext>
            </a:extLst>
          </p:cNvPr>
          <p:cNvSpPr>
            <a:spLocks noGrp="1"/>
          </p:cNvSpPr>
          <p:nvPr>
            <p:ph type="sldNum" sz="quarter" idx="12"/>
          </p:nvPr>
        </p:nvSpPr>
        <p:spPr/>
        <p:txBody>
          <a:bodyPr/>
          <a:lstStyle/>
          <a:p>
            <a:pPr>
              <a:spcAft>
                <a:spcPts val="600"/>
              </a:spcAft>
            </a:pPr>
            <a:fld id="{70C12960-6E85-460F-B6E3-5B82CB31AF3D}" type="slidenum">
              <a:rPr lang="en-US" dirty="0"/>
              <a:pPr>
                <a:spcAft>
                  <a:spcPts val="600"/>
                </a:spcAft>
              </a:pPr>
              <a:t>5</a:t>
            </a:fld>
            <a:endParaRPr lang="en-US"/>
          </a:p>
        </p:txBody>
      </p:sp>
      <p:pic>
        <p:nvPicPr>
          <p:cNvPr id="5" name="Picture 4" descr="A person in a white coat and stethoscope holding a pen and writing on a clipboard&#10;&#10;AI-generated content may be incorrect.">
            <a:extLst>
              <a:ext uri="{FF2B5EF4-FFF2-40B4-BE49-F238E27FC236}">
                <a16:creationId xmlns:a16="http://schemas.microsoft.com/office/drawing/2014/main" id="{1D5A85BD-0A7B-72D0-9E20-616DE2EB0AA8}"/>
              </a:ext>
            </a:extLst>
          </p:cNvPr>
          <p:cNvPicPr>
            <a:picLocks noChangeAspect="1"/>
          </p:cNvPicPr>
          <p:nvPr/>
        </p:nvPicPr>
        <p:blipFill>
          <a:blip r:embed="rId2"/>
          <a:stretch>
            <a:fillRect/>
          </a:stretch>
        </p:blipFill>
        <p:spPr>
          <a:xfrm>
            <a:off x="2141596" y="1688201"/>
            <a:ext cx="7916628" cy="513408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D24A4-23EE-EE39-F5F0-3C3C0E71EEA5}"/>
              </a:ext>
            </a:extLst>
          </p:cNvPr>
          <p:cNvSpPr>
            <a:spLocks noGrp="1"/>
          </p:cNvSpPr>
          <p:nvPr>
            <p:ph type="title"/>
          </p:nvPr>
        </p:nvSpPr>
        <p:spPr/>
        <p:txBody>
          <a:bodyPr/>
          <a:lstStyle/>
          <a:p>
            <a:r>
              <a:rPr lang="en-GB"/>
              <a:t>Importance of communication in health and social care</a:t>
            </a:r>
            <a:br>
              <a:rPr lang="en-GB"/>
            </a:br>
            <a:endParaRPr lang="en-GB"/>
          </a:p>
        </p:txBody>
      </p:sp>
      <p:sp>
        <p:nvSpPr>
          <p:cNvPr id="4" name="Text Placeholder 3">
            <a:extLst>
              <a:ext uri="{FF2B5EF4-FFF2-40B4-BE49-F238E27FC236}">
                <a16:creationId xmlns:a16="http://schemas.microsoft.com/office/drawing/2014/main" id="{2278E841-6DB9-B5CE-D718-B5DE082C40F2}"/>
              </a:ext>
            </a:extLst>
          </p:cNvPr>
          <p:cNvSpPr>
            <a:spLocks noGrp="1"/>
          </p:cNvSpPr>
          <p:nvPr>
            <p:ph type="body" sz="half" idx="2"/>
          </p:nvPr>
        </p:nvSpPr>
        <p:spPr/>
        <p:txBody>
          <a:bodyPr/>
          <a:lstStyle/>
          <a:p>
            <a:r>
              <a:rPr lang="en-GB"/>
              <a:t>ee</a:t>
            </a:r>
          </a:p>
        </p:txBody>
      </p:sp>
      <p:sp>
        <p:nvSpPr>
          <p:cNvPr id="5" name="Date Placeholder 4">
            <a:extLst>
              <a:ext uri="{FF2B5EF4-FFF2-40B4-BE49-F238E27FC236}">
                <a16:creationId xmlns:a16="http://schemas.microsoft.com/office/drawing/2014/main" id="{892A76EC-6487-D005-A06C-277FFF2D40CF}"/>
              </a:ext>
            </a:extLst>
          </p:cNvPr>
          <p:cNvSpPr>
            <a:spLocks noGrp="1"/>
          </p:cNvSpPr>
          <p:nvPr>
            <p:ph type="dt" sz="half" idx="10"/>
          </p:nvPr>
        </p:nvSpPr>
        <p:spPr/>
        <p:txBody>
          <a:bodyPr/>
          <a:lstStyle/>
          <a:p>
            <a:fld id="{4C535B19-F0B1-40AD-8352-43D0A63C428F}" type="datetime1">
              <a:t>2/16/2026</a:t>
            </a:fld>
            <a:endParaRPr lang="en-US"/>
          </a:p>
        </p:txBody>
      </p:sp>
      <p:sp>
        <p:nvSpPr>
          <p:cNvPr id="6" name="Footer Placeholder 5">
            <a:extLst>
              <a:ext uri="{FF2B5EF4-FFF2-40B4-BE49-F238E27FC236}">
                <a16:creationId xmlns:a16="http://schemas.microsoft.com/office/drawing/2014/main" id="{7CB7E59C-280D-4785-8EBE-AE18307D4A4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4AB54B3-FC1D-D73E-5A82-DFF85D2DD1F0}"/>
              </a:ext>
            </a:extLst>
          </p:cNvPr>
          <p:cNvSpPr>
            <a:spLocks noGrp="1"/>
          </p:cNvSpPr>
          <p:nvPr>
            <p:ph type="sldNum" sz="quarter" idx="12"/>
          </p:nvPr>
        </p:nvSpPr>
        <p:spPr/>
        <p:txBody>
          <a:bodyPr/>
          <a:lstStyle/>
          <a:p>
            <a:fld id="{CC057153-B650-4DEB-B370-79DDCFDCE934}" type="slidenum">
              <a:rPr lang="en-US" dirty="0"/>
              <a:t>6</a:t>
            </a:fld>
            <a:endParaRPr lang="en-US"/>
          </a:p>
        </p:txBody>
      </p:sp>
      <p:sp>
        <p:nvSpPr>
          <p:cNvPr id="8" name="TextBox 7">
            <a:extLst>
              <a:ext uri="{FF2B5EF4-FFF2-40B4-BE49-F238E27FC236}">
                <a16:creationId xmlns:a16="http://schemas.microsoft.com/office/drawing/2014/main" id="{04ECA5D9-130D-9183-85C7-4B7D3C3B6C3E}"/>
              </a:ext>
            </a:extLst>
          </p:cNvPr>
          <p:cNvSpPr txBox="1"/>
          <p:nvPr/>
        </p:nvSpPr>
        <p:spPr>
          <a:xfrm>
            <a:off x="4420523" y="1519021"/>
            <a:ext cx="7202551"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Effective communication is vital in health and social care it enhances patient care, builds trust and ensures safety.</a:t>
            </a:r>
          </a:p>
          <a:p>
            <a:r>
              <a:rPr lang="en-GB"/>
              <a:t>Communication is fundamental in health care setting it facilitates important information thoughts feelings in health care settings.</a:t>
            </a:r>
          </a:p>
          <a:p>
            <a:r>
              <a:rPr lang="en-GB"/>
              <a:t>Good communication leads to better understanding and trust</a:t>
            </a:r>
          </a:p>
          <a:p>
            <a:r>
              <a:rPr lang="en-GB"/>
              <a:t>Clear and accurate communication avoids errors and mis diagnosis; studies show 80% medical errors involve miscommunication.</a:t>
            </a:r>
          </a:p>
          <a:p>
            <a:r>
              <a:rPr lang="en-GB"/>
              <a:t>Effective communication allows a health care worker to understandindividual patient needs and is crucial to providing care </a:t>
            </a:r>
          </a:p>
          <a:p>
            <a:r>
              <a:rPr lang="en-GB"/>
              <a:t>Conclusion to communication in health and social care is vital for patients care, mis understanding to build trust, and care</a:t>
            </a:r>
          </a:p>
          <a:p>
            <a:r>
              <a:rPr lang="en-GB"/>
              <a:t>Training in communication will give a health care provider better and more effective service to their patients.</a:t>
            </a:r>
          </a:p>
        </p:txBody>
      </p:sp>
    </p:spTree>
    <p:extLst>
      <p:ext uri="{BB962C8B-B14F-4D97-AF65-F5344CB8AC3E}">
        <p14:creationId xmlns:p14="http://schemas.microsoft.com/office/powerpoint/2010/main" val="3344383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0638A-A7B0-6807-3FBA-91590711B470}"/>
              </a:ext>
            </a:extLst>
          </p:cNvPr>
          <p:cNvSpPr>
            <a:spLocks noGrp="1"/>
          </p:cNvSpPr>
          <p:nvPr>
            <p:ph type="title"/>
          </p:nvPr>
        </p:nvSpPr>
        <p:spPr>
          <a:xfrm>
            <a:off x="139435" y="-204216"/>
            <a:ext cx="9907722" cy="2382910"/>
          </a:xfrm>
        </p:spPr>
        <p:txBody>
          <a:bodyPr>
            <a:normAutofit/>
          </a:bodyPr>
          <a:lstStyle/>
          <a:p>
            <a:br>
              <a:rPr lang="en-GB" sz="1400" i="1" u="sng">
                <a:highlight>
                  <a:srgbClr val="FFFFFF"/>
                </a:highlight>
                <a:latin typeface="Roboto"/>
                <a:ea typeface="Roboto"/>
                <a:cs typeface="Roboto"/>
              </a:rPr>
            </a:br>
            <a:r>
              <a:rPr lang="en-GB" sz="2000" b="0">
                <a:highlight>
                  <a:srgbClr val="FFFFFF"/>
                </a:highlight>
                <a:latin typeface="Roboto"/>
                <a:ea typeface="Roboto"/>
                <a:cs typeface="Roboto"/>
              </a:rPr>
              <a:t>Engagement with Communication</a:t>
            </a:r>
            <a:endParaRPr lang="en-GB" sz="2000" b="0"/>
          </a:p>
          <a:p>
            <a:r>
              <a:rPr lang="en-GB" sz="2000" b="0">
                <a:highlight>
                  <a:srgbClr val="FFFFFF"/>
                </a:highlight>
                <a:latin typeface="Roboto"/>
                <a:ea typeface="Roboto"/>
                <a:cs typeface="Roboto"/>
              </a:rPr>
              <a:t>Engagement with communication is a two</a:t>
            </a:r>
            <a:br>
              <a:rPr lang="en-GB" sz="2000" b="0">
                <a:highlight>
                  <a:srgbClr val="FFFFFF"/>
                </a:highlight>
                <a:latin typeface="Roboto"/>
                <a:ea typeface="Roboto"/>
                <a:cs typeface="Roboto"/>
              </a:rPr>
            </a:br>
            <a:r>
              <a:rPr lang="en-GB" sz="2000" b="0">
                <a:highlight>
                  <a:srgbClr val="FFFFFF"/>
                </a:highlight>
                <a:latin typeface="Roboto"/>
                <a:ea typeface="Roboto"/>
                <a:cs typeface="Roboto"/>
              </a:rPr>
              <a:t>way process that involves not only conveying information but also actively listening </a:t>
            </a:r>
            <a:br>
              <a:rPr lang="en-GB" sz="2000" b="0">
                <a:highlight>
                  <a:srgbClr val="FFFFFF"/>
                </a:highlight>
                <a:latin typeface="Roboto"/>
                <a:ea typeface="Roboto"/>
                <a:cs typeface="Roboto"/>
              </a:rPr>
            </a:br>
            <a:r>
              <a:rPr lang="en-GB" sz="2000" b="0">
                <a:highlight>
                  <a:srgbClr val="FFFFFF"/>
                </a:highlight>
                <a:latin typeface="Roboto"/>
                <a:ea typeface="Roboto"/>
                <a:cs typeface="Roboto"/>
              </a:rPr>
              <a:t>and responding to feedback. Effective engagement requires careful planning and</a:t>
            </a:r>
            <a:br>
              <a:rPr lang="en-GB" sz="2000" b="0">
                <a:highlight>
                  <a:srgbClr val="FFFFFF"/>
                </a:highlight>
                <a:latin typeface="Roboto"/>
                <a:ea typeface="Roboto"/>
                <a:cs typeface="Roboto"/>
              </a:rPr>
            </a:br>
            <a:r>
              <a:rPr lang="en-GB" sz="2000" b="0">
                <a:highlight>
                  <a:srgbClr val="FFFFFF"/>
                </a:highlight>
                <a:latin typeface="Roboto"/>
                <a:ea typeface="Roboto"/>
                <a:cs typeface="Roboto"/>
              </a:rPr>
              <a:t> </a:t>
            </a:r>
            <a:r>
              <a:rPr lang="en-GB" sz="2000" b="0" err="1">
                <a:highlight>
                  <a:srgbClr val="FFFFFF"/>
                </a:highlight>
                <a:latin typeface="Roboto"/>
                <a:ea typeface="Roboto"/>
                <a:cs typeface="Roboto"/>
              </a:rPr>
              <a:t>prioritizaction</a:t>
            </a:r>
            <a:r>
              <a:rPr lang="en-GB" sz="2000" b="0">
                <a:highlight>
                  <a:srgbClr val="FFFFFF"/>
                </a:highlight>
                <a:latin typeface="Roboto"/>
                <a:ea typeface="Roboto"/>
                <a:cs typeface="Roboto"/>
              </a:rPr>
              <a:t> of audiences, as well as the use of appropriate communication</a:t>
            </a:r>
            <a:br>
              <a:rPr lang="en-US"/>
            </a:br>
            <a:r>
              <a:rPr lang="en-GB" sz="2000" b="0">
                <a:highlight>
                  <a:srgbClr val="FFFFFF"/>
                </a:highlight>
                <a:latin typeface="Roboto"/>
                <a:ea typeface="Roboto"/>
                <a:cs typeface="Roboto"/>
              </a:rPr>
              <a:t> channels. It is essential to tailor engagement activities to the interests and needs of</a:t>
            </a:r>
            <a:br>
              <a:rPr lang="en-GB" sz="2000" b="0">
                <a:highlight>
                  <a:srgbClr val="FFFFFF"/>
                </a:highlight>
                <a:latin typeface="Roboto"/>
                <a:ea typeface="Roboto"/>
                <a:cs typeface="Roboto"/>
              </a:rPr>
            </a:br>
            <a:r>
              <a:rPr lang="en-GB" sz="2000" b="0">
                <a:highlight>
                  <a:srgbClr val="FFFFFF"/>
                </a:highlight>
                <a:latin typeface="Roboto"/>
                <a:ea typeface="Roboto"/>
                <a:cs typeface="Roboto"/>
              </a:rPr>
              <a:t> the audience to ensure meaningful participation and contribution.</a:t>
            </a:r>
            <a:endParaRPr lang="en-GB" sz="2000" b="0"/>
          </a:p>
          <a:p>
            <a:endParaRPr lang="en-GB" sz="1400" i="1" u="sng">
              <a:highlight>
                <a:srgbClr val="FFFFFF"/>
              </a:highlight>
              <a:latin typeface="Roboto"/>
              <a:ea typeface="Roboto"/>
              <a:cs typeface="Roboto"/>
            </a:endParaRPr>
          </a:p>
          <a:p>
            <a:endParaRPr lang="en-GB"/>
          </a:p>
        </p:txBody>
      </p:sp>
      <p:pic>
        <p:nvPicPr>
          <p:cNvPr id="10" name="Picture Placeholder 9" descr="Jump Group Beach · Free photo on Pixabay">
            <a:extLst>
              <a:ext uri="{FF2B5EF4-FFF2-40B4-BE49-F238E27FC236}">
                <a16:creationId xmlns:a16="http://schemas.microsoft.com/office/drawing/2014/main" id="{FC798376-D650-EB49-AB99-7CB555EE1B56}"/>
              </a:ext>
            </a:extLst>
          </p:cNvPr>
          <p:cNvPicPr>
            <a:picLocks noGrp="1" noChangeAspect="1"/>
          </p:cNvPicPr>
          <p:nvPr>
            <p:ph type="pic" idx="1"/>
          </p:nvPr>
        </p:nvPicPr>
        <p:blipFill>
          <a:blip r:embed="rId2"/>
          <a:srcRect l="11217" r="11217"/>
          <a:stretch/>
        </p:blipFill>
        <p:spPr>
          <a:xfrm>
            <a:off x="6223378" y="2033253"/>
            <a:ext cx="5630702" cy="4828024"/>
          </a:xfrm>
          <a:prstGeom prst="rect">
            <a:avLst/>
          </a:prstGeom>
        </p:spPr>
      </p:pic>
      <p:sp>
        <p:nvSpPr>
          <p:cNvPr id="5" name="Date Placeholder 4">
            <a:extLst>
              <a:ext uri="{FF2B5EF4-FFF2-40B4-BE49-F238E27FC236}">
                <a16:creationId xmlns:a16="http://schemas.microsoft.com/office/drawing/2014/main" id="{E3EB5986-3208-FA74-C2AC-B91671D5D54B}"/>
              </a:ext>
            </a:extLst>
          </p:cNvPr>
          <p:cNvSpPr>
            <a:spLocks noGrp="1"/>
          </p:cNvSpPr>
          <p:nvPr>
            <p:ph type="dt" sz="half" idx="10"/>
          </p:nvPr>
        </p:nvSpPr>
        <p:spPr/>
        <p:txBody>
          <a:bodyPr/>
          <a:lstStyle/>
          <a:p>
            <a:fld id="{39B84C1C-FDE6-4328-9922-5ECC3F0EF281}" type="datetime1">
              <a:t>2/16/2026</a:t>
            </a:fld>
            <a:endParaRPr lang="en-US"/>
          </a:p>
        </p:txBody>
      </p:sp>
      <p:sp>
        <p:nvSpPr>
          <p:cNvPr id="6" name="Footer Placeholder 5">
            <a:extLst>
              <a:ext uri="{FF2B5EF4-FFF2-40B4-BE49-F238E27FC236}">
                <a16:creationId xmlns:a16="http://schemas.microsoft.com/office/drawing/2014/main" id="{0E362D5D-A47E-7EC5-CC35-8EB793E65AA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88A275BF-4530-8F20-5334-408D5EB0F756}"/>
              </a:ext>
            </a:extLst>
          </p:cNvPr>
          <p:cNvSpPr>
            <a:spLocks noGrp="1"/>
          </p:cNvSpPr>
          <p:nvPr>
            <p:ph type="sldNum" sz="quarter" idx="12"/>
          </p:nvPr>
        </p:nvSpPr>
        <p:spPr/>
        <p:txBody>
          <a:bodyPr/>
          <a:lstStyle/>
          <a:p>
            <a:fld id="{CC057153-B650-4DEB-B370-79DDCFDCE934}" type="slidenum">
              <a:rPr lang="en-US" dirty="0"/>
              <a:t>7</a:t>
            </a:fld>
            <a:endParaRPr lang="en-US"/>
          </a:p>
        </p:txBody>
      </p:sp>
    </p:spTree>
    <p:extLst>
      <p:ext uri="{BB962C8B-B14F-4D97-AF65-F5344CB8AC3E}">
        <p14:creationId xmlns:p14="http://schemas.microsoft.com/office/powerpoint/2010/main" val="1300031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FAAEE-338C-DD4D-3B6C-B19DA1D8B0C4}"/>
              </a:ext>
            </a:extLst>
          </p:cNvPr>
          <p:cNvSpPr>
            <a:spLocks noGrp="1"/>
          </p:cNvSpPr>
          <p:nvPr>
            <p:ph type="title"/>
          </p:nvPr>
        </p:nvSpPr>
        <p:spPr/>
        <p:txBody>
          <a:bodyPr>
            <a:normAutofit fontScale="90000"/>
          </a:bodyPr>
          <a:lstStyle/>
          <a:p>
            <a:r>
              <a:rPr lang="en-GB" sz="1500" b="0">
                <a:solidFill>
                  <a:srgbClr val="191919"/>
                </a:solidFill>
                <a:highlight>
                  <a:srgbClr val="F8F4F1"/>
                </a:highlight>
                <a:ea typeface="+mj-lt"/>
                <a:cs typeface="+mj-lt"/>
                <a:hlinkClick r:id="rId2">
                  <a:extLst>
                    <a:ext uri="{A12FA001-AC4F-418D-AE19-62706E023703}">
                      <ahyp:hlinkClr xmlns:ahyp="http://schemas.microsoft.com/office/drawing/2018/hyperlinkcolor" val="tx"/>
                    </a:ext>
                  </a:extLst>
                </a:hlinkClick>
              </a:rPr>
              <a:t>Effective Communication Techniques - Search</a:t>
            </a:r>
            <a:br>
              <a:rPr lang="en-GB" sz="1500" b="0">
                <a:highlight>
                  <a:srgbClr val="F8F4F1"/>
                </a:highlight>
                <a:ea typeface="+mj-lt"/>
                <a:cs typeface="+mj-lt"/>
                <a:hlinkClick r:id="rId2"/>
              </a:rPr>
            </a:br>
            <a:r>
              <a:rPr lang="en-GB" sz="1500" b="0">
                <a:solidFill>
                  <a:srgbClr val="191919"/>
                </a:solidFill>
                <a:highlight>
                  <a:srgbClr val="F8F4F1"/>
                </a:highlight>
                <a:ea typeface="+mj-lt"/>
                <a:cs typeface="+mj-lt"/>
                <a:hlinkClick r:id="rId2"/>
              </a:rPr>
              <a:t> </a:t>
            </a:r>
            <a:br>
              <a:rPr lang="en-GB" sz="1500" b="0">
                <a:highlight>
                  <a:srgbClr val="F8F4F1"/>
                </a:highlight>
                <a:ea typeface="+mj-lt"/>
                <a:cs typeface="+mj-lt"/>
                <a:hlinkClick r:id="rId2">
                  <a:extLst>
                    <a:ext uri="{A12FA001-AC4F-418D-AE19-62706E023703}">
                      <ahyp:hlinkClr xmlns:ahyp="http://schemas.microsoft.com/office/drawing/2018/hyperlinkcolor" val="tx"/>
                    </a:ext>
                  </a:extLst>
                </a:hlinkClick>
              </a:rPr>
            </a:br>
            <a:r>
              <a:rPr lang="en-GB" sz="1500" b="0">
                <a:solidFill>
                  <a:srgbClr val="191919"/>
                </a:solidFill>
                <a:highlight>
                  <a:srgbClr val="F8F4F1"/>
                </a:highlight>
                <a:ea typeface="+mj-lt"/>
                <a:cs typeface="+mj-lt"/>
                <a:hlinkClick r:id="rId2"/>
              </a:rPr>
              <a:t>understanding communication - Search</a:t>
            </a:r>
            <a:br>
              <a:rPr lang="en-GB" sz="1500" b="0">
                <a:highlight>
                  <a:srgbClr val="F8F4F1"/>
                </a:highlight>
                <a:ea typeface="+mj-lt"/>
                <a:cs typeface="+mj-lt"/>
              </a:rPr>
            </a:br>
            <a:br>
              <a:rPr lang="en-GB" sz="1500" b="0">
                <a:highlight>
                  <a:srgbClr val="F8F4F1"/>
                </a:highlight>
                <a:ea typeface="+mj-lt"/>
                <a:cs typeface="+mj-lt"/>
              </a:rPr>
            </a:br>
            <a:r>
              <a:rPr lang="en-GB" sz="1500" b="0">
                <a:highlight>
                  <a:srgbClr val="F8F4F1"/>
                </a:highlight>
                <a:ea typeface="+mj-lt"/>
                <a:cs typeface="+mj-lt"/>
                <a:hlinkClick r:id="rId3"/>
              </a:rPr>
              <a:t>communication in health and social care - Search</a:t>
            </a:r>
            <a:br>
              <a:rPr lang="en-GB" sz="1500" b="0">
                <a:highlight>
                  <a:srgbClr val="F8F4F1"/>
                </a:highlight>
                <a:ea typeface="+mj-lt"/>
                <a:cs typeface="+mj-lt"/>
                <a:hlinkClick r:id="rId3"/>
              </a:rPr>
            </a:br>
            <a:br>
              <a:rPr lang="en-GB" sz="1500" b="0">
                <a:highlight>
                  <a:srgbClr val="F8F4F1"/>
                </a:highlight>
                <a:ea typeface="+mj-lt"/>
                <a:cs typeface="+mj-lt"/>
                <a:hlinkClick r:id="rId3"/>
              </a:rPr>
            </a:br>
            <a:r>
              <a:rPr lang="en-GB" sz="1500" b="0">
                <a:highlight>
                  <a:srgbClr val="F8F4F1"/>
                </a:highlight>
                <a:ea typeface="+mj-lt"/>
                <a:cs typeface="+mj-lt"/>
                <a:hlinkClick r:id="rId3"/>
              </a:rPr>
              <a:t>What Is Communication? How to Use It Effectively</a:t>
            </a:r>
            <a:br>
              <a:rPr lang="en-GB" sz="1500" b="0">
                <a:highlight>
                  <a:srgbClr val="F8F4F1"/>
                </a:highlight>
                <a:ea typeface="+mj-lt"/>
                <a:cs typeface="+mj-lt"/>
              </a:rPr>
            </a:br>
            <a:br>
              <a:rPr lang="en-GB" sz="1500" b="0">
                <a:highlight>
                  <a:srgbClr val="F8F4F1"/>
                </a:highlight>
                <a:ea typeface="+mj-lt"/>
                <a:cs typeface="+mj-lt"/>
              </a:rPr>
            </a:br>
            <a:r>
              <a:rPr lang="en-GB" sz="1500" b="0">
                <a:highlight>
                  <a:srgbClr val="F8F4F1"/>
                </a:highlight>
                <a:ea typeface="+mj-lt"/>
                <a:cs typeface="+mj-lt"/>
                <a:hlinkClick r:id="rId4"/>
              </a:rPr>
              <a:t>importance of communication in health and social care - Search</a:t>
            </a:r>
            <a:br>
              <a:rPr lang="en-GB" sz="1500" b="0">
                <a:highlight>
                  <a:srgbClr val="F8F4F1"/>
                </a:highlight>
                <a:ea typeface="+mj-lt"/>
                <a:cs typeface="+mj-lt"/>
              </a:rPr>
            </a:br>
            <a:r>
              <a:rPr lang="en-GB" sz="1500" b="0">
                <a:highlight>
                  <a:srgbClr val="F8F4F1"/>
                </a:highlight>
                <a:ea typeface="+mj-lt"/>
                <a:cs typeface="+mj-lt"/>
                <a:hlinkClick r:id="rId5"/>
              </a:rPr>
              <a:t>gibbs model - Search</a:t>
            </a:r>
            <a:br>
              <a:rPr lang="en-GB" sz="1500" b="0">
                <a:highlight>
                  <a:srgbClr val="F8F4F1"/>
                </a:highlight>
                <a:ea typeface="+mj-lt"/>
                <a:cs typeface="+mj-lt"/>
              </a:rPr>
            </a:br>
            <a:br>
              <a:rPr lang="en-GB" sz="1500" b="0">
                <a:highlight>
                  <a:srgbClr val="F8F4F1"/>
                </a:highlight>
                <a:ea typeface="+mj-lt"/>
                <a:cs typeface="+mj-lt"/>
              </a:rPr>
            </a:br>
            <a:br>
              <a:rPr lang="en-GB" sz="1500" b="0">
                <a:highlight>
                  <a:srgbClr val="F8F4F1"/>
                </a:highlight>
                <a:ea typeface="+mj-lt"/>
                <a:cs typeface="+mj-lt"/>
              </a:rPr>
            </a:br>
            <a:endParaRPr lang="en-US"/>
          </a:p>
        </p:txBody>
      </p:sp>
      <p:pic>
        <p:nvPicPr>
          <p:cNvPr id="8" name="Picture Placeholder 7" descr="A person in a leopard shirt holding a book in a library&#10;&#10;AI-generated content may be incorrect.">
            <a:extLst>
              <a:ext uri="{FF2B5EF4-FFF2-40B4-BE49-F238E27FC236}">
                <a16:creationId xmlns:a16="http://schemas.microsoft.com/office/drawing/2014/main" id="{76C442F3-23C2-D3F6-7BA9-A9BE8DC870C5}"/>
              </a:ext>
            </a:extLst>
          </p:cNvPr>
          <p:cNvPicPr>
            <a:picLocks noGrp="1" noChangeAspect="1"/>
          </p:cNvPicPr>
          <p:nvPr>
            <p:ph type="pic" idx="1"/>
          </p:nvPr>
        </p:nvPicPr>
        <p:blipFill>
          <a:blip r:embed="rId6"/>
          <a:srcRect l="11018" r="11018"/>
          <a:stretch/>
        </p:blipFill>
        <p:spPr>
          <a:prstGeom prst="rect">
            <a:avLst/>
          </a:prstGeom>
        </p:spPr>
      </p:pic>
      <p:sp>
        <p:nvSpPr>
          <p:cNvPr id="5" name="Date Placeholder 4">
            <a:extLst>
              <a:ext uri="{FF2B5EF4-FFF2-40B4-BE49-F238E27FC236}">
                <a16:creationId xmlns:a16="http://schemas.microsoft.com/office/drawing/2014/main" id="{1A6C5F19-94B7-CB9E-C7AD-254D07712A92}"/>
              </a:ext>
            </a:extLst>
          </p:cNvPr>
          <p:cNvSpPr>
            <a:spLocks noGrp="1"/>
          </p:cNvSpPr>
          <p:nvPr>
            <p:ph type="dt" sz="half" idx="10"/>
          </p:nvPr>
        </p:nvSpPr>
        <p:spPr/>
        <p:txBody>
          <a:bodyPr/>
          <a:lstStyle/>
          <a:p>
            <a:fld id="{A52C2F25-9DB8-406F-B826-92167FF4B7A0}" type="datetime1">
              <a:t>2/16/2026</a:t>
            </a:fld>
            <a:endParaRPr lang="en-US"/>
          </a:p>
        </p:txBody>
      </p:sp>
      <p:sp>
        <p:nvSpPr>
          <p:cNvPr id="6" name="Footer Placeholder 5">
            <a:extLst>
              <a:ext uri="{FF2B5EF4-FFF2-40B4-BE49-F238E27FC236}">
                <a16:creationId xmlns:a16="http://schemas.microsoft.com/office/drawing/2014/main" id="{A112F74E-ACD3-5236-1232-103A274DAE1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914B7F3-89E3-03B2-1C13-16F7226A8FDA}"/>
              </a:ext>
            </a:extLst>
          </p:cNvPr>
          <p:cNvSpPr>
            <a:spLocks noGrp="1"/>
          </p:cNvSpPr>
          <p:nvPr>
            <p:ph type="sldNum" sz="quarter" idx="12"/>
          </p:nvPr>
        </p:nvSpPr>
        <p:spPr/>
        <p:txBody>
          <a:bodyPr/>
          <a:lstStyle/>
          <a:p>
            <a:fld id="{CC057153-B650-4DEB-B370-79DDCFDCE934}" type="slidenum">
              <a:rPr lang="en-US" dirty="0"/>
              <a:t>8</a:t>
            </a:fld>
            <a:endParaRPr lang="en-US"/>
          </a:p>
        </p:txBody>
      </p:sp>
    </p:spTree>
    <p:extLst>
      <p:ext uri="{BB962C8B-B14F-4D97-AF65-F5344CB8AC3E}">
        <p14:creationId xmlns:p14="http://schemas.microsoft.com/office/powerpoint/2010/main" val="4139833202"/>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VanillaVTI</vt:lpstr>
      <vt:lpstr>PowerPoint Presentation</vt:lpstr>
      <vt:lpstr>Gibbs Model</vt:lpstr>
      <vt:lpstr>Definition of communication</vt:lpstr>
      <vt:lpstr>Communications Skills </vt:lpstr>
      <vt:lpstr>Effective communication enhances patient care, trust and ensures the needs of service users are met. It provides a safe and respectful and high-quality support to the service user. Exchange of feelings and thoughts. </vt:lpstr>
      <vt:lpstr>Importance of communication in health and social care </vt:lpstr>
      <vt:lpstr> Engagement with Communication Engagement with communication is a two way process that involves not only conveying information but also actively listening  and responding to feedback. Effective engagement requires careful planning and  prioritizaction of audiences, as well as the use of appropriate communication  channels. It is essential to tailor engagement activities to the interests and needs of  the audience to ensure meaningful participation and contribution.  </vt:lpstr>
      <vt:lpstr>Effective Communication Techniques - Search   understanding communication - Search  communication in health and social care - Search  What Is Communication? How to Use It Effectively  importance of communication in health and social care - Search gibbs model - Search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2026-02-02T15:01:58Z</dcterms:created>
  <dcterms:modified xsi:type="dcterms:W3CDTF">2026-02-16T15:40:49Z</dcterms:modified>
</cp:coreProperties>
</file>