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 id="2147483689" r:id="rId5"/>
    <p:sldMasterId id="2147483695" r:id="rId6"/>
    <p:sldMasterId id="2147483703" r:id="rId7"/>
    <p:sldMasterId id="2147483706" r:id="rId8"/>
    <p:sldMasterId id="2147483710" r:id="rId9"/>
    <p:sldMasterId id="2147483714" r:id="rId10"/>
  </p:sldMasterIdLst>
  <p:notesMasterIdLst>
    <p:notesMasterId r:id="rId32"/>
  </p:notesMasterIdLst>
  <p:sldIdLst>
    <p:sldId id="404" r:id="rId11"/>
    <p:sldId id="268" r:id="rId12"/>
    <p:sldId id="257" r:id="rId13"/>
    <p:sldId id="258" r:id="rId14"/>
    <p:sldId id="408" r:id="rId15"/>
    <p:sldId id="261" r:id="rId16"/>
    <p:sldId id="262" r:id="rId17"/>
    <p:sldId id="263" r:id="rId18"/>
    <p:sldId id="264" r:id="rId19"/>
    <p:sldId id="265" r:id="rId20"/>
    <p:sldId id="266" r:id="rId21"/>
    <p:sldId id="270" r:id="rId22"/>
    <p:sldId id="407" r:id="rId23"/>
    <p:sldId id="269" r:id="rId24"/>
    <p:sldId id="272" r:id="rId25"/>
    <p:sldId id="350" r:id="rId26"/>
    <p:sldId id="325" r:id="rId27"/>
    <p:sldId id="401" r:id="rId28"/>
    <p:sldId id="402" r:id="rId29"/>
    <p:sldId id="351" r:id="rId30"/>
    <p:sldId id="357" r:id="rId3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60261" autoAdjust="0"/>
  </p:normalViewPr>
  <p:slideViewPr>
    <p:cSldViewPr snapToGrid="0">
      <p:cViewPr varScale="1">
        <p:scale>
          <a:sx n="41" d="100"/>
          <a:sy n="41" d="100"/>
        </p:scale>
        <p:origin x="192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694EBFA4-2CC1-401E-B34D-7AA4E73F8E66}"/>
    <pc:docChg chg="modSld">
      <pc:chgData name="Bee B" userId="8940502075193e3a" providerId="LiveId" clId="{694EBFA4-2CC1-401E-B34D-7AA4E73F8E66}" dt="2025-02-18T13:20:31.434" v="73" actId="20577"/>
      <pc:docMkLst>
        <pc:docMk/>
      </pc:docMkLst>
      <pc:sldChg chg="modSp mod">
        <pc:chgData name="Bee B" userId="8940502075193e3a" providerId="LiveId" clId="{694EBFA4-2CC1-401E-B34D-7AA4E73F8E66}" dt="2025-02-18T13:20:31.434" v="73" actId="20577"/>
        <pc:sldMkLst>
          <pc:docMk/>
          <pc:sldMk cId="913619079" sldId="257"/>
        </pc:sldMkLst>
        <pc:spChg chg="mod">
          <ac:chgData name="Bee B" userId="8940502075193e3a" providerId="LiveId" clId="{694EBFA4-2CC1-401E-B34D-7AA4E73F8E66}" dt="2025-02-18T13:20:31.434" v="73" actId="20577"/>
          <ac:spMkLst>
            <pc:docMk/>
            <pc:sldMk cId="913619079" sldId="257"/>
            <ac:spMk id="6" creationId="{CC0DAD02-2BC8-1650-5F13-4A1DF9BDBC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1074913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DB084FE0-78DB-4804-A96B-AC45080AD220}" type="slidenum">
              <a:rPr lang="en-GB" smtClean="0"/>
              <a:t>3</a:t>
            </a:fld>
            <a:endParaRPr lang="en-GB"/>
          </a:p>
        </p:txBody>
      </p:sp>
    </p:spTree>
    <p:extLst>
      <p:ext uri="{BB962C8B-B14F-4D97-AF65-F5344CB8AC3E}">
        <p14:creationId xmlns:p14="http://schemas.microsoft.com/office/powerpoint/2010/main" val="4274472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Assessment Question</a:t>
            </a:r>
          </a:p>
          <a:p>
            <a:r>
              <a:rPr lang="en-GB" dirty="0"/>
              <a:t>You are being asked to critically analyse and evaluate the steps you would take to demonstrate best practice outcomes in leading preparations for an inspection of an early years setting. You will be specifically looking at the quality of service with particular reference to EYFS Statutory Framework and the EYFS Inspection Handbook (Ofsted).</a:t>
            </a:r>
          </a:p>
          <a:p>
            <a:endParaRPr lang="en-GB" dirty="0"/>
          </a:p>
          <a:p>
            <a:r>
              <a:rPr lang="en-GB" sz="1200" dirty="0"/>
              <a:t>Using the case study provided consider the steps you would need to take to lead preparations for an </a:t>
            </a:r>
            <a:r>
              <a:rPr lang="en-GB" sz="1200" dirty="0" err="1"/>
              <a:t>ofsted</a:t>
            </a:r>
            <a:r>
              <a:rPr lang="en-GB" sz="1200" dirty="0"/>
              <a:t> inspection of the early years setting using the EYFS Inspection Handbook to support. </a:t>
            </a:r>
          </a:p>
          <a:p>
            <a:r>
              <a:rPr lang="en-GB" sz="1200" dirty="0"/>
              <a:t>Your discussion should provide a critical evaluation of the opportunities and challenges of using the EYFS Inspection Handbook.</a:t>
            </a:r>
          </a:p>
          <a:p>
            <a:r>
              <a:rPr lang="en-GB" sz="1200" dirty="0"/>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legislation and of course curriculum changes).</a:t>
            </a:r>
          </a:p>
          <a:p>
            <a:pPr lvl="0"/>
            <a:r>
              <a:rPr lang="en-GB" sz="1200" dirty="0"/>
              <a:t>You should include a critical analysis of methods of collecting information and viewpoints, how do you find these things out, what tools you will be using for example questionnaires, parents evenings, suggestion boxes etc. How would you respond to feedback. This may include feedback from a parent evaluation undertaken within the setting and a discussion of how you would respond to the points raised.  You will need to discuss how you are going to implement improvements in practice, how do you ensure policies align to changes to legislation. Consider the role of the leader in the continuing quality assurance of the setting. </a:t>
            </a:r>
          </a:p>
          <a:p>
            <a:pPr lvl="0"/>
            <a:endParaRPr lang="en-GB" sz="1200" dirty="0"/>
          </a:p>
          <a:p>
            <a:pPr lvl="0"/>
            <a:r>
              <a:rPr lang="en-GB" sz="1200" dirty="0"/>
              <a:t>Each topic chosen for discussion should have links back to how this will improve the quality of the care and provision within your setting and why this is important. </a:t>
            </a:r>
          </a:p>
          <a:p>
            <a:endParaRPr lang="en-GB" dirty="0"/>
          </a:p>
          <a:p>
            <a:r>
              <a:rPr lang="en-GB" dirty="0"/>
              <a:t>Remember, always linking back to evidence, research, legislation or theory. Remember also to link it back to quality, how does what you are discussing influence quality.</a:t>
            </a:r>
          </a:p>
        </p:txBody>
      </p:sp>
      <p:sp>
        <p:nvSpPr>
          <p:cNvPr id="4" name="Slide Number Placeholder 3"/>
          <p:cNvSpPr>
            <a:spLocks noGrp="1"/>
          </p:cNvSpPr>
          <p:nvPr>
            <p:ph type="sldNum" sz="quarter" idx="10"/>
          </p:nvPr>
        </p:nvSpPr>
        <p:spPr/>
        <p:txBody>
          <a:bodyPr/>
          <a:lstStyle/>
          <a:p>
            <a:fld id="{DB084FE0-78DB-4804-A96B-AC45080AD220}" type="slidenum">
              <a:rPr lang="en-GB" smtClean="0"/>
              <a:t>4</a:t>
            </a:fld>
            <a:endParaRPr lang="en-GB"/>
          </a:p>
        </p:txBody>
      </p:sp>
    </p:spTree>
    <p:extLst>
      <p:ext uri="{BB962C8B-B14F-4D97-AF65-F5344CB8AC3E}">
        <p14:creationId xmlns:p14="http://schemas.microsoft.com/office/powerpoint/2010/main" val="252605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A4ADA-F19D-5C8D-5C24-8D5CC49EA9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D4FFEA-45BD-3084-6A1C-86B7AD2C2F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DD2FA5-31D1-867D-7A8C-37B3835034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7E1728-4B49-B031-7B64-32B3ABF21FAD}"/>
              </a:ext>
            </a:extLst>
          </p:cNvPr>
          <p:cNvSpPr>
            <a:spLocks noGrp="1"/>
          </p:cNvSpPr>
          <p:nvPr>
            <p:ph type="sldNum" sz="quarter" idx="10"/>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1017212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the details of your case study, you can choose the type of setting within your group, however, you must choose a non-maintained setting, so by this we mean not a school setting, such as childminder or group of childminders, flying start setting, day care setting, this will allow you to explore the National Minimum Standards. You will be running the setting with between 12 and 20 children, this will allow you to look at factors such as ratios, qualification requirements etc. You will have at least 3 employees, again, this is to allow you to look at things like staff supervision, appraisals, CPD and professional development, looking at leaderships and how this drives the quality of provision.</a:t>
            </a:r>
          </a:p>
        </p:txBody>
      </p:sp>
      <p:sp>
        <p:nvSpPr>
          <p:cNvPr id="4" name="Slide Number Placeholder 3"/>
          <p:cNvSpPr>
            <a:spLocks noGrp="1"/>
          </p:cNvSpPr>
          <p:nvPr>
            <p:ph type="sldNum" sz="quarter" idx="10"/>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841984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things that you might want to consider are here. This is NOT a </a:t>
            </a:r>
            <a:r>
              <a:rPr lang="en-GB" dirty="0" err="1"/>
              <a:t>ticklist</a:t>
            </a:r>
            <a:r>
              <a:rPr lang="en-GB" dirty="0"/>
              <a:t> or an exhaustive list, you may want to discuss other topics, this is just a guide. </a:t>
            </a:r>
          </a:p>
          <a:p>
            <a:pPr marL="171450" indent="-171450">
              <a:buFont typeface="Arial" panose="020B0604020202020204" pitchFamily="34" charset="0"/>
              <a:buChar char="•"/>
            </a:pPr>
            <a:r>
              <a:rPr lang="en-GB" dirty="0"/>
              <a:t>You might want to look at </a:t>
            </a:r>
            <a:r>
              <a:rPr lang="en-GB" b="1" dirty="0"/>
              <a:t>premises management</a:t>
            </a:r>
            <a:r>
              <a:rPr lang="en-GB" dirty="0"/>
              <a:t>, this could be health and safety within the setting, environment, checks, risk assessments, changes, insurance, liabilities etc. </a:t>
            </a:r>
          </a:p>
          <a:p>
            <a:pPr marL="171450" indent="-171450">
              <a:buFont typeface="Arial" panose="020B0604020202020204" pitchFamily="34" charset="0"/>
              <a:buChar char="•"/>
            </a:pPr>
            <a:r>
              <a:rPr lang="en-GB" dirty="0"/>
              <a:t>There could be a focus on </a:t>
            </a:r>
            <a:r>
              <a:rPr lang="en-GB" b="1" dirty="0"/>
              <a:t>policy, </a:t>
            </a:r>
            <a:r>
              <a:rPr lang="en-GB" dirty="0"/>
              <a:t>reviewing policies, are all policies in place, is there new legislation that might drive a change in policy, has there been an incident which highlighted the need to amend a policy. </a:t>
            </a:r>
          </a:p>
          <a:p>
            <a:pPr marL="171450" indent="-171450">
              <a:buFont typeface="Arial" panose="020B0604020202020204" pitchFamily="34" charset="0"/>
              <a:buChar char="•"/>
            </a:pPr>
            <a:r>
              <a:rPr lang="en-GB" dirty="0"/>
              <a:t>You might want consider the settings </a:t>
            </a:r>
            <a:r>
              <a:rPr lang="en-GB" b="1" dirty="0"/>
              <a:t>stakeholders</a:t>
            </a:r>
            <a:r>
              <a:rPr lang="en-GB" dirty="0"/>
              <a:t> – what do we mean by this, children, parents and families, staff, community, local authority, representatives from health such as speech and language or </a:t>
            </a:r>
            <a:r>
              <a:rPr lang="en-GB" dirty="0" err="1"/>
              <a:t>occutpational</a:t>
            </a:r>
            <a:r>
              <a:rPr lang="en-GB" dirty="0"/>
              <a:t> therapists, </a:t>
            </a:r>
            <a:r>
              <a:rPr lang="en-GB" dirty="0" err="1"/>
              <a:t>Umberella</a:t>
            </a:r>
            <a:r>
              <a:rPr lang="en-GB" dirty="0"/>
              <a:t> organisations such as Pacey. How do we engage with them, do we listen and implement suggestions.</a:t>
            </a:r>
          </a:p>
          <a:p>
            <a:pPr marL="171450" indent="-171450">
              <a:buFont typeface="Arial" panose="020B0604020202020204" pitchFamily="34" charset="0"/>
              <a:buChar char="•"/>
            </a:pPr>
            <a:r>
              <a:rPr lang="en-GB" b="1" dirty="0"/>
              <a:t>Support networks </a:t>
            </a:r>
            <a:r>
              <a:rPr lang="en-GB" dirty="0"/>
              <a:t>– again </a:t>
            </a:r>
            <a:r>
              <a:rPr lang="en-GB" dirty="0" err="1"/>
              <a:t>umberella</a:t>
            </a:r>
            <a:r>
              <a:rPr lang="en-GB" dirty="0"/>
              <a:t> organisations and </a:t>
            </a:r>
            <a:r>
              <a:rPr lang="en-GB" dirty="0" err="1"/>
              <a:t>multiagencies</a:t>
            </a:r>
            <a:r>
              <a:rPr lang="en-GB" dirty="0"/>
              <a:t>.</a:t>
            </a:r>
          </a:p>
          <a:p>
            <a:pPr marL="171450" indent="-171450">
              <a:buFont typeface="Arial" panose="020B0604020202020204" pitchFamily="34" charset="0"/>
              <a:buChar char="•"/>
            </a:pPr>
            <a:r>
              <a:rPr lang="en-GB" b="1" dirty="0"/>
              <a:t>Curriculum and provision</a:t>
            </a:r>
            <a:r>
              <a:rPr lang="en-GB" dirty="0"/>
              <a:t> – are there changes to curriculum, how are you going to ensure that any changes are implemented effectively to support children’s learning and development. </a:t>
            </a:r>
          </a:p>
          <a:p>
            <a:pPr marL="171450" indent="-171450">
              <a:buFont typeface="Arial" panose="020B0604020202020204" pitchFamily="34" charset="0"/>
              <a:buChar char="•"/>
            </a:pPr>
            <a:r>
              <a:rPr lang="en-GB" b="1" dirty="0"/>
              <a:t>Additional Learning needs </a:t>
            </a:r>
            <a:r>
              <a:rPr lang="en-GB" dirty="0"/>
              <a:t>– might be a focus, are there any changes to legislation, does this mean changes to your setting with policy wise or physical changes to the environment, are you currently supporting all children and meeting their needs? How do you know this, how can you improve. </a:t>
            </a:r>
          </a:p>
          <a:p>
            <a:pPr marL="171450" indent="-171450">
              <a:buFont typeface="Arial" panose="020B0604020202020204" pitchFamily="34" charset="0"/>
              <a:buChar char="•"/>
            </a:pPr>
            <a:r>
              <a:rPr lang="en-GB" b="1" dirty="0"/>
              <a:t>Parent partnerships </a:t>
            </a:r>
            <a:r>
              <a:rPr lang="en-GB" dirty="0"/>
              <a:t>– How do you build and maintain those positive relationships with families, how does this support and promote quality? What can you improve, how and why?</a:t>
            </a:r>
          </a:p>
          <a:p>
            <a:pPr marL="171450" indent="-171450">
              <a:buFont typeface="Arial" panose="020B0604020202020204" pitchFamily="34" charset="0"/>
              <a:buChar char="•"/>
            </a:pPr>
            <a:r>
              <a:rPr lang="en-GB" b="1" dirty="0"/>
              <a:t>Progress monitoring and Quality assurance</a:t>
            </a:r>
            <a:r>
              <a:rPr lang="en-GB" dirty="0"/>
              <a:t>– through the process of quality assurance – reflecting on and evaluating your service as an ongoing process, engaging with stakeholders and getting valuable insight. Are you engaging in quality schemes with one of the umbrella organisations.</a:t>
            </a:r>
          </a:p>
          <a:p>
            <a:pPr marL="171450" indent="-171450">
              <a:buFont typeface="Arial" panose="020B0604020202020204" pitchFamily="34" charset="0"/>
              <a:buChar char="•"/>
            </a:pPr>
            <a:r>
              <a:rPr lang="en-GB" b="1" dirty="0"/>
              <a:t>Staf</a:t>
            </a:r>
            <a:r>
              <a:rPr lang="en-GB" dirty="0"/>
              <a:t>f – You might want to focus of staff, looking at ratios, qualification (minimum and above and beyond) supervision and appraisals, CPD.</a:t>
            </a:r>
          </a:p>
          <a:p>
            <a:r>
              <a:rPr lang="en-GB" dirty="0"/>
              <a:t>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CF2F01-A734-4FFF-8371-151D24FE81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156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Some things for you to consider, in particular with regards to the Ofsted Process which we will be looking at in class. How do you find out if the service users and stakeholders are happy with the service you provide? Critique and analyse these methods within your presentation and support with evidence. For example how do you get the opinions and thoughts of the children? Do you do this? If not why not and how can you change that? Critique and analyse these methods. If you think about parent questionnaires which is quite a popular and common method for getting feedback, but consider some of the advantages and disadvantages – on the positive side they are quick and easy to set up, they are cheap, you can do paper or digital versions, you can ask exactly what you want to find out, you can target specific groups etc, on the negative side how do you do it, send them out to parents, how many would you get back? Ask parents to do at the gates, would they be honest? Are the answers going to be bias or influenced? Are they anonymised? What is parents can’t read of there is a language barrier? What do we do with that information? It is not enough to get the feedback, you have to use it effectively, so this should form part of your discussions. Consider the area of the EYFS inspection handbook and try and cover all of the areas and ensure that you are specifically referring to information that is pertinent to your chosen setting.</a:t>
            </a:r>
          </a:p>
          <a:p>
            <a:r>
              <a:rPr lang="en-GB" dirty="0"/>
              <a:t>We will spend time going over these questions and requirements in lectures.</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649458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having a look at the marking criteria</a:t>
            </a:r>
          </a:p>
          <a:p>
            <a:r>
              <a:rPr lang="en-GB" dirty="0"/>
              <a:t>10 marks for referencing which covers both your group presentation and your reflective piece, 5 marks for each there will be 2 separate links one for your group reference list and one for your reflective paper which will have your individual reference list attached as usual. Feedback will be provided against the reflective paper. </a:t>
            </a:r>
          </a:p>
          <a:p>
            <a:r>
              <a:rPr lang="en-GB" dirty="0"/>
              <a:t>We will be looking for a good degree of accuracy within your list, use your referencing handbook to support you to avoid losing marks, if you are consistently being marked down for referencing, consider a study skills session with student services.</a:t>
            </a:r>
          </a:p>
          <a:p>
            <a:r>
              <a:rPr lang="en-GB" dirty="0"/>
              <a:t>Make sure that sources are both relevant and current, looking for work within the past 10 years where possible. Good use of academic journal articles to support your work. Level 6 now so we are looking for predominantly journal articles. </a:t>
            </a:r>
          </a:p>
          <a:p>
            <a:r>
              <a:rPr lang="en-GB" dirty="0"/>
              <a:t>Also support work where appropriate with relevant and current legislation and policy and curriculum documents.</a:t>
            </a:r>
          </a:p>
        </p:txBody>
      </p:sp>
      <p:sp>
        <p:nvSpPr>
          <p:cNvPr id="4" name="Slide Number Placeholder 3"/>
          <p:cNvSpPr>
            <a:spLocks noGrp="1"/>
          </p:cNvSpPr>
          <p:nvPr>
            <p:ph type="sldNum" sz="quarter" idx="10"/>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2614379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20 marks available for an in depth understanding of the EYFS Statutory Framework and the Ofsted EYFS Inspection Handbook within your group presentation. What are the processes, demonstrate your knowledge and understanding and critically analyse the process. Make sure that your chosen topics are relevant to meet the requirements of Ofsted Inspection.</a:t>
            </a: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31721713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20 marks for the content of the discussion and accurate and extended answers to questioning. You need to demonstrate that clear understanding and critical evaluation of your chosen discussion points. You will be asked a maximum of 2 questions based on your content and Ofsted EYFS inspection process, all group members should try and contribute to these answers.</a:t>
            </a: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2486627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a:p>
            <a:r>
              <a:rPr lang="en-GB" dirty="0"/>
              <a:t>There will be 5 marks available for your oral presentation skills. We will be looking at your intonation, your pace and volume. We will also be looking for a good degree of engagement within the group, joining in with others parts and linking topics and areas of the EYFS Statutory Framework and the EYFS Inspection Handbook. We will be wanting to see a professionally delivered presentation with accurate and formal language spoken throughout. Remember this is a presentation in the form of a leadership meeting discussing an upcoming inspection. Willingness to engage in questioning.</a:t>
            </a:r>
          </a:p>
        </p:txBody>
      </p:sp>
      <p:sp>
        <p:nvSpPr>
          <p:cNvPr id="4" name="Slide Number Placeholder 3"/>
          <p:cNvSpPr>
            <a:spLocks noGrp="1"/>
          </p:cNvSpPr>
          <p:nvPr>
            <p:ph type="sldNum" sz="quarter" idx="10"/>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798235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an opportunity for you to see which marking criteria will meet which learning outcome.</a:t>
            </a:r>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25554766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Chose a chair person for the presentation just to ensure the smooth running of the meeting. Remember to share out your time effectively and fairly amongst the group. You will need to reference orally throughout, we will looking for a good degree of synthesis – more than one source to support your points. Use the marking criteria to understand what is expected of you, stay on topic - quality. Consider the specific factor to your case study, amount of children, type of setting and staffing, linking back to relevant requirements. Be prepared to answer questions on your presentation, but don’t worry about these. </a:t>
            </a: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2138096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AC576F0-139D-4E47-B74C-1C53AEE4F8E5}"/>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2432E9F-818A-412D-B2BB-B538681FBE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Remember lecturers are there to support you. We will provide opportunities for tutorials, come to these prepared with questions and specific support regards to the assignment. There will be an extensive reading list and many resources on Moodle to support you, however you are expected to undertake some independent research and we will be looking for evidence of this as well as effective use of key authors. Academic and study skills sessions are available, please use these if you think you will benefit from them. Remember student services can support you and the Extenuating Circumstances process is there should you need it. Keep in touch with your lecturers, we are there to support you.</a:t>
            </a:r>
          </a:p>
        </p:txBody>
      </p:sp>
      <p:sp>
        <p:nvSpPr>
          <p:cNvPr id="38916" name="Slide Number Placeholder 3">
            <a:extLst>
              <a:ext uri="{FF2B5EF4-FFF2-40B4-BE49-F238E27FC236}">
                <a16:creationId xmlns:a16="http://schemas.microsoft.com/office/drawing/2014/main" id="{B84EB3F9-2E6E-44B5-839E-8FFF5C02CA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308D42F-BD39-4EA6-BBA8-9B5E17F5E1CD}"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2336285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868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18/02/2025</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282813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18/02/2025</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4175682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9176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84882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9850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48844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8229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08258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81182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24882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198565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16491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48628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14918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62856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25148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145185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4510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502138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72465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184884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070749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27157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523083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572524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24611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87568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764021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0390422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0204727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4187136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840214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6743923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03148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5.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18/02/2025</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smtClean="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643975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6211910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7052969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41449441"/>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23" r:id="rId3"/>
    <p:sldLayoutId id="2147483724" r:id="rId4"/>
    <p:sldLayoutId id="214748372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142004488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3623206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547823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hyperlink" Target="mailto:moodle@uwtsd.ac.uk"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1648235"/>
            <a:ext cx="11481847" cy="1325563"/>
          </a:xfrm>
        </p:spPr>
        <p:txBody>
          <a:bodyPr>
            <a:noAutofit/>
          </a:bodyPr>
          <a:lstStyle/>
          <a:p>
            <a:pPr algn="ctr"/>
            <a:r>
              <a:rPr lang="en-US" altLang="en-US" sz="4800" b="1" dirty="0"/>
              <a:t>ECEY6011_BIRM</a:t>
            </a:r>
            <a:br>
              <a:rPr lang="en-US" altLang="en-US" sz="4800" b="1" dirty="0"/>
            </a:br>
            <a:br>
              <a:rPr lang="en-US" altLang="en-US" sz="4800" b="1" dirty="0"/>
            </a:br>
            <a:r>
              <a:rPr lang="en-GB" altLang="en-US" sz="4800" b="1" dirty="0">
                <a:solidFill>
                  <a:schemeClr val="accent1">
                    <a:lumMod val="75000"/>
                  </a:schemeClr>
                </a:solidFill>
              </a:rPr>
              <a:t>Leadership for systems of quality </a:t>
            </a:r>
            <a:endParaRPr lang="en-GB" sz="4800" b="1" dirty="0">
              <a:solidFill>
                <a:schemeClr val="accent1">
                  <a:lumMod val="75000"/>
                </a:schemeClr>
              </a:solidFill>
            </a:endParaRPr>
          </a:p>
        </p:txBody>
      </p:sp>
    </p:spTree>
    <p:extLst>
      <p:ext uri="{BB962C8B-B14F-4D97-AF65-F5344CB8AC3E}">
        <p14:creationId xmlns:p14="http://schemas.microsoft.com/office/powerpoint/2010/main" val="57346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933" y="0"/>
            <a:ext cx="11481847" cy="1325563"/>
          </a:xfrm>
        </p:spPr>
        <p:txBody>
          <a:bodyPr>
            <a:noAutofit/>
          </a:bodyPr>
          <a:lstStyle/>
          <a:p>
            <a:pPr algn="ctr"/>
            <a:r>
              <a:rPr lang="en-GB" sz="4800" b="1" dirty="0">
                <a:solidFill>
                  <a:schemeClr val="accent1">
                    <a:lumMod val="75000"/>
                  </a:schemeClr>
                </a:solidFill>
              </a:rPr>
              <a:t>Assessment Part 1</a:t>
            </a:r>
          </a:p>
        </p:txBody>
      </p:sp>
      <p:sp>
        <p:nvSpPr>
          <p:cNvPr id="4" name="Content Placeholder 3"/>
          <p:cNvSpPr>
            <a:spLocks noGrp="1"/>
          </p:cNvSpPr>
          <p:nvPr>
            <p:ph sz="half" idx="4294967295"/>
          </p:nvPr>
        </p:nvSpPr>
        <p:spPr>
          <a:xfrm>
            <a:off x="242047" y="1690688"/>
            <a:ext cx="11949953" cy="4959879"/>
          </a:xfrm>
        </p:spPr>
        <p:txBody>
          <a:bodyPr vert="horz" lIns="91440" tIns="45720" rIns="91440" bIns="45720" rtlCol="0" anchor="t">
            <a:normAutofit/>
          </a:bodyPr>
          <a:lstStyle/>
          <a:p>
            <a:pPr marL="0" indent="0">
              <a:buNone/>
            </a:pPr>
            <a:r>
              <a:rPr lang="en-GB" dirty="0"/>
              <a:t> </a:t>
            </a:r>
          </a:p>
        </p:txBody>
      </p:sp>
      <p:sp>
        <p:nvSpPr>
          <p:cNvPr id="6" name="TextBox 5">
            <a:extLst>
              <a:ext uri="{FF2B5EF4-FFF2-40B4-BE49-F238E27FC236}">
                <a16:creationId xmlns:a16="http://schemas.microsoft.com/office/drawing/2014/main" id="{CC0DAD02-2BC8-1650-5F13-4A1DF9BDBC75}"/>
              </a:ext>
            </a:extLst>
          </p:cNvPr>
          <p:cNvSpPr txBox="1"/>
          <p:nvPr/>
        </p:nvSpPr>
        <p:spPr>
          <a:xfrm>
            <a:off x="351933" y="1103010"/>
            <a:ext cx="11481847" cy="4651979"/>
          </a:xfrm>
          <a:prstGeom prst="rect">
            <a:avLst/>
          </a:prstGeom>
          <a:noFill/>
        </p:spPr>
        <p:txBody>
          <a:bodyPr wrap="square">
            <a:spAutoFit/>
          </a:bodyPr>
          <a:lstStyle/>
          <a:p>
            <a:pPr>
              <a:lnSpc>
                <a:spcPct val="150000"/>
              </a:lnSpc>
            </a:pPr>
            <a:r>
              <a:rPr lang="en-GB" sz="2000" dirty="0">
                <a:solidFill>
                  <a:schemeClr val="accent1">
                    <a:lumMod val="75000"/>
                  </a:schemeClr>
                </a:solidFill>
              </a:rPr>
              <a:t>There are two parts for the assignment for this module.</a:t>
            </a:r>
          </a:p>
          <a:p>
            <a:pPr>
              <a:lnSpc>
                <a:spcPct val="150000"/>
              </a:lnSpc>
            </a:pPr>
            <a:r>
              <a:rPr lang="en-GB" sz="2000" dirty="0">
                <a:solidFill>
                  <a:schemeClr val="accent1">
                    <a:lumMod val="75000"/>
                  </a:schemeClr>
                </a:solidFill>
              </a:rPr>
              <a:t>Each part is worth 50%. </a:t>
            </a:r>
          </a:p>
          <a:p>
            <a:pPr>
              <a:lnSpc>
                <a:spcPct val="150000"/>
              </a:lnSpc>
            </a:pPr>
            <a:r>
              <a:rPr lang="en-GB" sz="2000" b="1" dirty="0">
                <a:solidFill>
                  <a:schemeClr val="accent1">
                    <a:lumMod val="75000"/>
                  </a:schemeClr>
                </a:solidFill>
              </a:rPr>
              <a:t>Part 1 </a:t>
            </a:r>
            <a:r>
              <a:rPr lang="en-GB" sz="2000" dirty="0">
                <a:solidFill>
                  <a:schemeClr val="accent1">
                    <a:lumMod val="75000"/>
                  </a:schemeClr>
                </a:solidFill>
              </a:rPr>
              <a:t>of your assessment for this module is a 28 minute group presentation in the form of a leadership meeting to discuss an upcoming inspection. Each 28-minute group presentation should consist of 4 people, giving you approximately 7 minutes each. There can however be some leniency with group size, but there will be a minimum of 4 and a maximum of 6, any variance on the number in the group should be agreed with your lecturer and the time adjusted accordingly. With Groups of 5 having 30 mins and Groups of 6 having 36 mins. You will all need to individually submit a copy of your overall group reference list for your group presentation via the correct link on turn it in. This presentation will take the form of a leadership meeting to discuss an upcoming inspection. </a:t>
            </a:r>
            <a:endParaRPr lang="en-GB" sz="2000" dirty="0">
              <a:solidFill>
                <a:schemeClr val="accent1">
                  <a:lumMod val="75000"/>
                </a:schemeClr>
              </a:solidFill>
              <a:ea typeface="Calibri"/>
              <a:cs typeface="Calibri"/>
            </a:endParaRPr>
          </a:p>
        </p:txBody>
      </p:sp>
    </p:spTree>
    <p:extLst>
      <p:ext uri="{BB962C8B-B14F-4D97-AF65-F5344CB8AC3E}">
        <p14:creationId xmlns:p14="http://schemas.microsoft.com/office/powerpoint/2010/main" val="91361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The Task</a:t>
            </a:r>
          </a:p>
        </p:txBody>
      </p:sp>
      <p:sp>
        <p:nvSpPr>
          <p:cNvPr id="4" name="Content Placeholder 3"/>
          <p:cNvSpPr>
            <a:spLocks noGrp="1"/>
          </p:cNvSpPr>
          <p:nvPr>
            <p:ph sz="half" idx="4294967295"/>
          </p:nvPr>
        </p:nvSpPr>
        <p:spPr>
          <a:xfrm>
            <a:off x="358219" y="1619811"/>
            <a:ext cx="11582769" cy="3989388"/>
          </a:xfrm>
        </p:spPr>
        <p:txBody>
          <a:bodyPr>
            <a:normAutofit/>
          </a:bodyPr>
          <a:lstStyle/>
          <a:p>
            <a:pPr marL="0" indent="0">
              <a:lnSpc>
                <a:spcPct val="150000"/>
              </a:lnSpc>
              <a:buNone/>
            </a:pPr>
            <a:r>
              <a:rPr lang="en-GB" sz="3200" dirty="0">
                <a:solidFill>
                  <a:schemeClr val="accent1">
                    <a:lumMod val="75000"/>
                  </a:schemeClr>
                </a:solidFill>
              </a:rPr>
              <a:t>Critically evaluate and analyse the steps you would take to demonstrate best practice outcomes in leading preparations for an inspection of an early years setting’s quality of service with particular reference to the EYFS Statutory Framework and the EYFS Inspection Handbook (Ofsted).</a:t>
            </a:r>
            <a:endParaRPr lang="en-GB" sz="3200" dirty="0"/>
          </a:p>
        </p:txBody>
      </p:sp>
    </p:spTree>
    <p:extLst>
      <p:ext uri="{BB962C8B-B14F-4D97-AF65-F5344CB8AC3E}">
        <p14:creationId xmlns:p14="http://schemas.microsoft.com/office/powerpoint/2010/main" val="87020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DE0A9-4749-AB22-71C6-D57833B09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BAB259-7B79-5FB2-C76A-3A1E40A4AD59}"/>
              </a:ext>
            </a:extLst>
          </p:cNvPr>
          <p:cNvSpPr>
            <a:spLocks noGrp="1"/>
          </p:cNvSpPr>
          <p:nvPr>
            <p:ph type="title"/>
          </p:nvPr>
        </p:nvSpPr>
        <p:spPr>
          <a:xfrm>
            <a:off x="351934" y="0"/>
            <a:ext cx="11481847" cy="1325563"/>
          </a:xfrm>
        </p:spPr>
        <p:txBody>
          <a:bodyPr>
            <a:noAutofit/>
          </a:bodyPr>
          <a:lstStyle/>
          <a:p>
            <a:pPr algn="ctr"/>
            <a:r>
              <a:rPr lang="en-GB" sz="4800" b="1" dirty="0">
                <a:solidFill>
                  <a:schemeClr val="accent1">
                    <a:lumMod val="75000"/>
                  </a:schemeClr>
                </a:solidFill>
              </a:rPr>
              <a:t>The Task</a:t>
            </a:r>
          </a:p>
        </p:txBody>
      </p:sp>
      <p:sp>
        <p:nvSpPr>
          <p:cNvPr id="4" name="Content Placeholder 3">
            <a:extLst>
              <a:ext uri="{FF2B5EF4-FFF2-40B4-BE49-F238E27FC236}">
                <a16:creationId xmlns:a16="http://schemas.microsoft.com/office/drawing/2014/main" id="{A0A1E25F-1FC5-7977-59BA-461DD14BE8E0}"/>
              </a:ext>
            </a:extLst>
          </p:cNvPr>
          <p:cNvSpPr>
            <a:spLocks noGrp="1"/>
          </p:cNvSpPr>
          <p:nvPr>
            <p:ph sz="half" idx="4294967295"/>
          </p:nvPr>
        </p:nvSpPr>
        <p:spPr>
          <a:xfrm>
            <a:off x="358219" y="941294"/>
            <a:ext cx="11582769" cy="4667905"/>
          </a:xfrm>
        </p:spPr>
        <p:txBody>
          <a:bodyPr>
            <a:normAutofit fontScale="92500" lnSpcReduction="10000"/>
          </a:bodyPr>
          <a:lstStyle/>
          <a:p>
            <a:pPr marL="0" indent="0">
              <a:lnSpc>
                <a:spcPct val="100000"/>
              </a:lnSpc>
              <a:buNone/>
            </a:pPr>
            <a:r>
              <a:rPr lang="en-GB" sz="1400" dirty="0">
                <a:solidFill>
                  <a:schemeClr val="accent1">
                    <a:lumMod val="75000"/>
                  </a:schemeClr>
                </a:solidFill>
              </a:rPr>
              <a:t>Assessment Question</a:t>
            </a:r>
          </a:p>
          <a:p>
            <a:pPr>
              <a:lnSpc>
                <a:spcPct val="100000"/>
              </a:lnSpc>
            </a:pPr>
            <a:r>
              <a:rPr lang="en-GB" sz="1400" dirty="0">
                <a:solidFill>
                  <a:schemeClr val="accent1">
                    <a:lumMod val="75000"/>
                  </a:schemeClr>
                </a:solidFill>
              </a:rPr>
              <a:t>You are being asked to critically analyse and evaluate the steps you would take to demonstrate best practice outcomes in leading preparations for an inspection of an early years setting. You will be specifically looking at the quality of service with particular reference to EYFS Statutory Framework and the EYFS Inspection Handbook (Ofsted).</a:t>
            </a:r>
          </a:p>
          <a:p>
            <a:pPr>
              <a:lnSpc>
                <a:spcPct val="100000"/>
              </a:lnSpc>
            </a:pPr>
            <a:r>
              <a:rPr lang="en-GB" sz="1400" dirty="0">
                <a:solidFill>
                  <a:schemeClr val="accent1">
                    <a:lumMod val="75000"/>
                  </a:schemeClr>
                </a:solidFill>
              </a:rPr>
              <a:t>Using the case study provided consider the steps you would need to take to lead preparations for an </a:t>
            </a:r>
            <a:r>
              <a:rPr lang="en-GB" sz="1400" dirty="0" err="1">
                <a:solidFill>
                  <a:schemeClr val="accent1">
                    <a:lumMod val="75000"/>
                  </a:schemeClr>
                </a:solidFill>
              </a:rPr>
              <a:t>ofsted</a:t>
            </a:r>
            <a:r>
              <a:rPr lang="en-GB" sz="1400" dirty="0">
                <a:solidFill>
                  <a:schemeClr val="accent1">
                    <a:lumMod val="75000"/>
                  </a:schemeClr>
                </a:solidFill>
              </a:rPr>
              <a:t> inspection of the early years setting using the EYFS Inspection Handbook to support. </a:t>
            </a:r>
          </a:p>
          <a:p>
            <a:pPr>
              <a:lnSpc>
                <a:spcPct val="100000"/>
              </a:lnSpc>
            </a:pPr>
            <a:r>
              <a:rPr lang="en-GB" sz="1400" dirty="0">
                <a:solidFill>
                  <a:schemeClr val="accent1">
                    <a:lumMod val="75000"/>
                  </a:schemeClr>
                </a:solidFill>
              </a:rPr>
              <a:t>Your discussion should provide a critical evaluation of the opportunities and challenges of using the EYFS Inspection Handbook.</a:t>
            </a:r>
          </a:p>
          <a:p>
            <a:pPr>
              <a:lnSpc>
                <a:spcPct val="100000"/>
              </a:lnSpc>
            </a:pPr>
            <a:r>
              <a:rPr lang="en-GB" sz="1400" dirty="0">
                <a:solidFill>
                  <a:schemeClr val="accent1">
                    <a:lumMod val="75000"/>
                  </a:schemeClr>
                </a:solidFill>
              </a:rPr>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legislation and of course curriculum changes).</a:t>
            </a:r>
          </a:p>
          <a:p>
            <a:pPr lvl="0">
              <a:lnSpc>
                <a:spcPct val="100000"/>
              </a:lnSpc>
            </a:pPr>
            <a:r>
              <a:rPr lang="en-GB" sz="1400" dirty="0">
                <a:solidFill>
                  <a:schemeClr val="accent1">
                    <a:lumMod val="75000"/>
                  </a:schemeClr>
                </a:solidFill>
              </a:rPr>
              <a:t>You should include a critical analysis of methods of collecting information and viewpoints, how do you find these things out, what tools you will be using for example questionnaires, parents evenings, suggestion boxes etc. How would you respond to feedback. This may include feedback from a parent evaluation undertaken within the setting and a discussion of how you would respond to the points raised.  You will need to discuss how you are going to implement improvements in practice, how do you ensure policies align to changes to legislation. Consider the role of the leader in the continuing quality assurance of the setting. </a:t>
            </a:r>
          </a:p>
          <a:p>
            <a:pPr lvl="0">
              <a:lnSpc>
                <a:spcPct val="100000"/>
              </a:lnSpc>
            </a:pPr>
            <a:r>
              <a:rPr lang="en-GB" sz="1400" dirty="0">
                <a:solidFill>
                  <a:schemeClr val="accent1">
                    <a:lumMod val="75000"/>
                  </a:schemeClr>
                </a:solidFill>
              </a:rPr>
              <a:t>Each topic chosen for discussion should have links back to how this will improve the quality of the care and provision within your setting and why this is important. </a:t>
            </a:r>
          </a:p>
          <a:p>
            <a:pPr>
              <a:lnSpc>
                <a:spcPct val="100000"/>
              </a:lnSpc>
            </a:pPr>
            <a:r>
              <a:rPr lang="en-GB" sz="1400" dirty="0">
                <a:solidFill>
                  <a:schemeClr val="accent1">
                    <a:lumMod val="75000"/>
                  </a:schemeClr>
                </a:solidFill>
              </a:rPr>
              <a:t>Remember, always linking back to evidence, research, legislation or theory. Remember also to link it back to quality, how does what you are discussing influence quality.</a:t>
            </a:r>
          </a:p>
        </p:txBody>
      </p:sp>
    </p:spTree>
    <p:extLst>
      <p:ext uri="{BB962C8B-B14F-4D97-AF65-F5344CB8AC3E}">
        <p14:creationId xmlns:p14="http://schemas.microsoft.com/office/powerpoint/2010/main" val="2269132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Case study</a:t>
            </a:r>
          </a:p>
        </p:txBody>
      </p:sp>
      <p:sp>
        <p:nvSpPr>
          <p:cNvPr id="4" name="Content Placeholder 3"/>
          <p:cNvSpPr>
            <a:spLocks noGrp="1"/>
          </p:cNvSpPr>
          <p:nvPr>
            <p:ph sz="half" idx="4294967295"/>
          </p:nvPr>
        </p:nvSpPr>
        <p:spPr>
          <a:xfrm>
            <a:off x="220717" y="1825625"/>
            <a:ext cx="11971283" cy="4351338"/>
          </a:xfrm>
        </p:spPr>
        <p:txBody>
          <a:bodyPr vert="horz" lIns="91440" tIns="45720" rIns="91440" bIns="45720" rtlCol="0" anchor="t">
            <a:normAutofit/>
          </a:bodyPr>
          <a:lstStyle/>
          <a:p>
            <a:pPr>
              <a:lnSpc>
                <a:spcPct val="150000"/>
              </a:lnSpc>
            </a:pPr>
            <a:r>
              <a:rPr lang="en-GB" sz="3200" dirty="0">
                <a:solidFill>
                  <a:schemeClr val="accent1">
                    <a:lumMod val="75000"/>
                  </a:schemeClr>
                </a:solidFill>
              </a:rPr>
              <a:t>Choose a Nursery Setting – not a school setting.</a:t>
            </a:r>
          </a:p>
          <a:p>
            <a:pPr>
              <a:lnSpc>
                <a:spcPct val="150000"/>
              </a:lnSpc>
            </a:pPr>
            <a:r>
              <a:rPr lang="en-GB" sz="3200" dirty="0">
                <a:solidFill>
                  <a:schemeClr val="accent1">
                    <a:lumMod val="75000"/>
                  </a:schemeClr>
                </a:solidFill>
              </a:rPr>
              <a:t>Within your chosen setting you will be running provision for 12 - 20 children under the age of 4.</a:t>
            </a:r>
          </a:p>
          <a:p>
            <a:pPr>
              <a:lnSpc>
                <a:spcPct val="150000"/>
              </a:lnSpc>
            </a:pPr>
            <a:r>
              <a:rPr lang="en-GB" sz="3200" dirty="0">
                <a:solidFill>
                  <a:schemeClr val="accent1">
                    <a:lumMod val="75000"/>
                  </a:schemeClr>
                </a:solidFill>
              </a:rPr>
              <a:t>You will have at least 3 employees.</a:t>
            </a:r>
          </a:p>
        </p:txBody>
      </p:sp>
    </p:spTree>
    <p:extLst>
      <p:ext uri="{BB962C8B-B14F-4D97-AF65-F5344CB8AC3E}">
        <p14:creationId xmlns:p14="http://schemas.microsoft.com/office/powerpoint/2010/main" val="96449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55729"/>
            <a:ext cx="11481847" cy="1325563"/>
          </a:xfrm>
        </p:spPr>
        <p:txBody>
          <a:bodyPr>
            <a:noAutofit/>
          </a:bodyPr>
          <a:lstStyle/>
          <a:p>
            <a:pPr algn="ctr"/>
            <a:r>
              <a:rPr lang="en-GB" sz="4800" b="1" dirty="0">
                <a:solidFill>
                  <a:schemeClr val="accent1">
                    <a:lumMod val="75000"/>
                  </a:schemeClr>
                </a:solidFill>
              </a:rPr>
              <a:t>Information to consider</a:t>
            </a:r>
          </a:p>
        </p:txBody>
      </p:sp>
      <p:sp>
        <p:nvSpPr>
          <p:cNvPr id="4" name="Content Placeholder 3"/>
          <p:cNvSpPr>
            <a:spLocks noGrp="1"/>
          </p:cNvSpPr>
          <p:nvPr>
            <p:ph sz="half" idx="4294967295"/>
          </p:nvPr>
        </p:nvSpPr>
        <p:spPr>
          <a:xfrm>
            <a:off x="355076" y="970755"/>
            <a:ext cx="11836924" cy="4171950"/>
          </a:xfrm>
        </p:spPr>
        <p:txBody>
          <a:bodyPr>
            <a:noAutofit/>
          </a:bodyPr>
          <a:lstStyle/>
          <a:p>
            <a:r>
              <a:rPr lang="en-GB" sz="2200" dirty="0">
                <a:solidFill>
                  <a:schemeClr val="accent1">
                    <a:lumMod val="75000"/>
                  </a:schemeClr>
                </a:solidFill>
              </a:rPr>
              <a:t>Premises management </a:t>
            </a:r>
          </a:p>
          <a:p>
            <a:r>
              <a:rPr lang="en-GB" sz="2200" dirty="0">
                <a:solidFill>
                  <a:schemeClr val="accent1">
                    <a:lumMod val="75000"/>
                  </a:schemeClr>
                </a:solidFill>
              </a:rPr>
              <a:t>Policies</a:t>
            </a:r>
          </a:p>
          <a:p>
            <a:r>
              <a:rPr lang="en-GB" sz="2200" dirty="0">
                <a:solidFill>
                  <a:schemeClr val="accent1">
                    <a:lumMod val="75000"/>
                  </a:schemeClr>
                </a:solidFill>
              </a:rPr>
              <a:t>Stakeholders</a:t>
            </a:r>
          </a:p>
          <a:p>
            <a:r>
              <a:rPr lang="en-GB" sz="2200" dirty="0">
                <a:solidFill>
                  <a:schemeClr val="accent1">
                    <a:lumMod val="75000"/>
                  </a:schemeClr>
                </a:solidFill>
              </a:rPr>
              <a:t>Support networks</a:t>
            </a:r>
          </a:p>
          <a:p>
            <a:r>
              <a:rPr lang="en-GB" sz="2200" dirty="0">
                <a:solidFill>
                  <a:schemeClr val="accent1">
                    <a:lumMod val="75000"/>
                  </a:schemeClr>
                </a:solidFill>
              </a:rPr>
              <a:t>Provision and Curriculum (Foundation Phase, Foundation Phase Profile)</a:t>
            </a:r>
          </a:p>
          <a:p>
            <a:r>
              <a:rPr lang="en-GB" sz="2200" dirty="0">
                <a:solidFill>
                  <a:schemeClr val="accent1">
                    <a:lumMod val="75000"/>
                  </a:schemeClr>
                </a:solidFill>
              </a:rPr>
              <a:t>Additional Learning Needs</a:t>
            </a:r>
          </a:p>
          <a:p>
            <a:r>
              <a:rPr lang="en-GB" sz="2200" dirty="0">
                <a:solidFill>
                  <a:schemeClr val="accent1">
                    <a:lumMod val="75000"/>
                  </a:schemeClr>
                </a:solidFill>
              </a:rPr>
              <a:t>Parents </a:t>
            </a:r>
          </a:p>
          <a:p>
            <a:r>
              <a:rPr lang="en-GB" sz="2200" dirty="0">
                <a:solidFill>
                  <a:schemeClr val="accent1">
                    <a:lumMod val="75000"/>
                  </a:schemeClr>
                </a:solidFill>
              </a:rPr>
              <a:t>Progress monitoring</a:t>
            </a:r>
          </a:p>
          <a:p>
            <a:r>
              <a:rPr lang="en-GB" sz="2200" dirty="0">
                <a:solidFill>
                  <a:schemeClr val="accent1">
                    <a:lumMod val="75000"/>
                  </a:schemeClr>
                </a:solidFill>
              </a:rPr>
              <a:t>Quality Assurance</a:t>
            </a:r>
          </a:p>
          <a:p>
            <a:r>
              <a:rPr lang="en-GB" sz="2200" dirty="0">
                <a:solidFill>
                  <a:schemeClr val="accent1">
                    <a:lumMod val="75000"/>
                  </a:schemeClr>
                </a:solidFill>
              </a:rPr>
              <a:t>Staff – ratio, qualifications, supervision</a:t>
            </a:r>
          </a:p>
          <a:p>
            <a:r>
              <a:rPr lang="en-GB" sz="2200" b="1" dirty="0">
                <a:solidFill>
                  <a:schemeClr val="accent1">
                    <a:lumMod val="75000"/>
                  </a:schemeClr>
                </a:solidFill>
              </a:rPr>
              <a:t>Look at notes for further details</a:t>
            </a:r>
          </a:p>
        </p:txBody>
      </p:sp>
    </p:spTree>
    <p:extLst>
      <p:ext uri="{BB962C8B-B14F-4D97-AF65-F5344CB8AC3E}">
        <p14:creationId xmlns:p14="http://schemas.microsoft.com/office/powerpoint/2010/main" val="3854000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Considerations for Group Task</a:t>
            </a:r>
          </a:p>
        </p:txBody>
      </p:sp>
      <p:sp>
        <p:nvSpPr>
          <p:cNvPr id="4" name="Content Placeholder 3"/>
          <p:cNvSpPr>
            <a:spLocks noGrp="1"/>
          </p:cNvSpPr>
          <p:nvPr>
            <p:ph sz="half" idx="4294967295"/>
          </p:nvPr>
        </p:nvSpPr>
        <p:spPr>
          <a:xfrm>
            <a:off x="488731" y="1825625"/>
            <a:ext cx="11703269" cy="4351338"/>
          </a:xfrm>
        </p:spPr>
        <p:txBody>
          <a:bodyPr/>
          <a:lstStyle/>
          <a:p>
            <a:pPr>
              <a:lnSpc>
                <a:spcPct val="150000"/>
              </a:lnSpc>
            </a:pPr>
            <a:r>
              <a:rPr lang="en-GB" dirty="0">
                <a:solidFill>
                  <a:schemeClr val="accent1">
                    <a:lumMod val="75000"/>
                  </a:schemeClr>
                </a:solidFill>
              </a:rPr>
              <a:t>How do you find out if service users and stakeholders are happy? Critique and analyse best methods</a:t>
            </a:r>
          </a:p>
          <a:p>
            <a:pPr>
              <a:lnSpc>
                <a:spcPct val="150000"/>
              </a:lnSpc>
            </a:pPr>
            <a:r>
              <a:rPr lang="en-GB" dirty="0">
                <a:solidFill>
                  <a:schemeClr val="accent1">
                    <a:lumMod val="75000"/>
                  </a:schemeClr>
                </a:solidFill>
              </a:rPr>
              <a:t>Consider the different areas within the EYFS Inspection Handbook </a:t>
            </a:r>
          </a:p>
          <a:p>
            <a:pPr>
              <a:lnSpc>
                <a:spcPct val="150000"/>
              </a:lnSpc>
            </a:pPr>
            <a:r>
              <a:rPr lang="en-GB" dirty="0">
                <a:solidFill>
                  <a:schemeClr val="accent1">
                    <a:lumMod val="75000"/>
                  </a:schemeClr>
                </a:solidFill>
              </a:rPr>
              <a:t>Consider the situation of your setting</a:t>
            </a:r>
          </a:p>
          <a:p>
            <a:pPr>
              <a:lnSpc>
                <a:spcPct val="150000"/>
              </a:lnSpc>
            </a:pPr>
            <a:r>
              <a:rPr lang="en-GB" sz="2800" b="1" dirty="0">
                <a:solidFill>
                  <a:schemeClr val="accent1">
                    <a:lumMod val="75000"/>
                  </a:schemeClr>
                </a:solidFill>
              </a:rPr>
              <a:t>Look at notes for further details</a:t>
            </a:r>
          </a:p>
          <a:p>
            <a:pPr>
              <a:lnSpc>
                <a:spcPct val="150000"/>
              </a:lnSpc>
            </a:pPr>
            <a:endParaRPr lang="en-GB" dirty="0">
              <a:solidFill>
                <a:schemeClr val="accent1">
                  <a:lumMod val="75000"/>
                </a:schemeClr>
              </a:solidFill>
            </a:endParaRPr>
          </a:p>
        </p:txBody>
      </p:sp>
    </p:spTree>
    <p:extLst>
      <p:ext uri="{BB962C8B-B14F-4D97-AF65-F5344CB8AC3E}">
        <p14:creationId xmlns:p14="http://schemas.microsoft.com/office/powerpoint/2010/main" val="1719815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Marking Criteria 1 - Referencing </a:t>
            </a:r>
          </a:p>
        </p:txBody>
      </p:sp>
      <p:sp>
        <p:nvSpPr>
          <p:cNvPr id="4" name="Content Placeholder 3"/>
          <p:cNvSpPr>
            <a:spLocks noGrp="1"/>
          </p:cNvSpPr>
          <p:nvPr>
            <p:ph sz="half" idx="4294967295"/>
          </p:nvPr>
        </p:nvSpPr>
        <p:spPr>
          <a:xfrm>
            <a:off x="358219" y="1690688"/>
            <a:ext cx="11833781" cy="4689475"/>
          </a:xfrm>
        </p:spPr>
        <p:txBody>
          <a:bodyPr vert="horz" lIns="91440" tIns="45720" rIns="91440" bIns="45720" rtlCol="0" anchor="t">
            <a:normAutofit/>
          </a:bodyPr>
          <a:lstStyle/>
          <a:p>
            <a:pPr marL="0" indent="0">
              <a:buNone/>
            </a:pPr>
            <a:r>
              <a:rPr lang="en-GB" b="1" dirty="0">
                <a:solidFill>
                  <a:schemeClr val="accent1">
                    <a:lumMod val="75000"/>
                  </a:schemeClr>
                </a:solidFill>
              </a:rPr>
              <a:t>5 Marks (Group)</a:t>
            </a:r>
          </a:p>
          <a:p>
            <a:r>
              <a:rPr lang="en-GB" dirty="0">
                <a:solidFill>
                  <a:schemeClr val="accent1">
                    <a:lumMod val="75000"/>
                  </a:schemeClr>
                </a:solidFill>
              </a:rPr>
              <a:t>Accuracy</a:t>
            </a:r>
          </a:p>
          <a:p>
            <a:r>
              <a:rPr lang="en-GB" dirty="0">
                <a:solidFill>
                  <a:schemeClr val="accent1">
                    <a:lumMod val="75000"/>
                  </a:schemeClr>
                </a:solidFill>
              </a:rPr>
              <a:t>Relevant</a:t>
            </a:r>
          </a:p>
          <a:p>
            <a:r>
              <a:rPr lang="en-GB" dirty="0">
                <a:solidFill>
                  <a:schemeClr val="accent1">
                    <a:lumMod val="75000"/>
                  </a:schemeClr>
                </a:solidFill>
              </a:rPr>
              <a:t>Current</a:t>
            </a:r>
          </a:p>
          <a:p>
            <a:r>
              <a:rPr lang="en-GB" dirty="0">
                <a:solidFill>
                  <a:schemeClr val="accent1">
                    <a:lumMod val="75000"/>
                  </a:schemeClr>
                </a:solidFill>
              </a:rPr>
              <a:t>Journal articles</a:t>
            </a:r>
          </a:p>
          <a:p>
            <a:r>
              <a:rPr lang="en-GB" dirty="0">
                <a:solidFill>
                  <a:schemeClr val="accent1">
                    <a:lumMod val="75000"/>
                  </a:schemeClr>
                </a:solidFill>
              </a:rPr>
              <a:t>Legislation</a:t>
            </a:r>
          </a:p>
          <a:p>
            <a:r>
              <a:rPr lang="en-GB" dirty="0">
                <a:solidFill>
                  <a:schemeClr val="accent1">
                    <a:lumMod val="75000"/>
                  </a:schemeClr>
                </a:solidFill>
              </a:rPr>
              <a:t>Curriculum and Policy</a:t>
            </a:r>
          </a:p>
          <a:p>
            <a:r>
              <a:rPr lang="en-GB" sz="2800" b="1" dirty="0">
                <a:solidFill>
                  <a:schemeClr val="accent1">
                    <a:lumMod val="75000"/>
                  </a:schemeClr>
                </a:solidFill>
              </a:rPr>
              <a:t>Look at notes for further details</a:t>
            </a:r>
          </a:p>
          <a:p>
            <a:endParaRPr lang="en-GB" dirty="0">
              <a:solidFill>
                <a:schemeClr val="accent1">
                  <a:lumMod val="75000"/>
                </a:schemeClr>
              </a:solidFill>
            </a:endParaRPr>
          </a:p>
        </p:txBody>
      </p:sp>
    </p:spTree>
    <p:extLst>
      <p:ext uri="{BB962C8B-B14F-4D97-AF65-F5344CB8AC3E}">
        <p14:creationId xmlns:p14="http://schemas.microsoft.com/office/powerpoint/2010/main" val="341287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090" y="674841"/>
            <a:ext cx="12702848" cy="1325563"/>
          </a:xfrm>
        </p:spPr>
        <p:txBody>
          <a:bodyPr>
            <a:noAutofit/>
          </a:bodyPr>
          <a:lstStyle/>
          <a:p>
            <a:pPr algn="ctr"/>
            <a:r>
              <a:rPr lang="en-GB" sz="4800" b="1" dirty="0">
                <a:solidFill>
                  <a:schemeClr val="accent1">
                    <a:lumMod val="75000"/>
                  </a:schemeClr>
                </a:solidFill>
              </a:rPr>
              <a:t>Marking Criteria 2 – Knowledge and Understanding </a:t>
            </a:r>
          </a:p>
        </p:txBody>
      </p:sp>
      <p:sp>
        <p:nvSpPr>
          <p:cNvPr id="4" name="Content Placeholder 3"/>
          <p:cNvSpPr>
            <a:spLocks noGrp="1"/>
          </p:cNvSpPr>
          <p:nvPr>
            <p:ph sz="half" idx="4294967295"/>
          </p:nvPr>
        </p:nvSpPr>
        <p:spPr>
          <a:xfrm>
            <a:off x="315310" y="2364828"/>
            <a:ext cx="11571891" cy="4334774"/>
          </a:xfrm>
        </p:spPr>
        <p:txBody>
          <a:bodyPr vert="horz" lIns="91440" tIns="45720" rIns="91440" bIns="45720" rtlCol="0" anchor="t">
            <a:normAutofit/>
          </a:bodyPr>
          <a:lstStyle/>
          <a:p>
            <a:pPr marL="0" indent="0">
              <a:buNone/>
            </a:pPr>
            <a:r>
              <a:rPr lang="en-GB" b="1" dirty="0">
                <a:solidFill>
                  <a:schemeClr val="accent1">
                    <a:lumMod val="75000"/>
                  </a:schemeClr>
                </a:solidFill>
              </a:rPr>
              <a:t>20 marks (Group)</a:t>
            </a:r>
          </a:p>
          <a:p>
            <a:r>
              <a:rPr lang="en-GB" dirty="0">
                <a:solidFill>
                  <a:schemeClr val="accent1">
                    <a:lumMod val="75000"/>
                  </a:schemeClr>
                </a:solidFill>
              </a:rPr>
              <a:t>In depth understanding of the EYFS Statutory Framework and the Ofsted EYFS Inspection Handbook - </a:t>
            </a:r>
            <a:r>
              <a:rPr lang="en-GB" b="1" dirty="0">
                <a:solidFill>
                  <a:schemeClr val="accent1">
                    <a:lumMod val="75000"/>
                  </a:schemeClr>
                </a:solidFill>
              </a:rPr>
              <a:t>20 marks </a:t>
            </a:r>
            <a:r>
              <a:rPr lang="en-GB" dirty="0">
                <a:solidFill>
                  <a:schemeClr val="accent1">
                    <a:lumMod val="75000"/>
                  </a:schemeClr>
                </a:solidFill>
              </a:rPr>
              <a:t>(part A - group discussion)</a:t>
            </a:r>
          </a:p>
          <a:p>
            <a:pPr marL="0" indent="0">
              <a:buNone/>
            </a:pPr>
            <a:endParaRPr lang="en-GB" dirty="0"/>
          </a:p>
        </p:txBody>
      </p:sp>
    </p:spTree>
    <p:extLst>
      <p:ext uri="{BB962C8B-B14F-4D97-AF65-F5344CB8AC3E}">
        <p14:creationId xmlns:p14="http://schemas.microsoft.com/office/powerpoint/2010/main" val="1989220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Marking Criteria 3 – Cognitive and Intellectual </a:t>
            </a:r>
          </a:p>
        </p:txBody>
      </p:sp>
      <p:sp>
        <p:nvSpPr>
          <p:cNvPr id="4" name="Content Placeholder 3"/>
          <p:cNvSpPr>
            <a:spLocks noGrp="1"/>
          </p:cNvSpPr>
          <p:nvPr>
            <p:ph sz="half" idx="4294967295"/>
          </p:nvPr>
        </p:nvSpPr>
        <p:spPr>
          <a:xfrm>
            <a:off x="110359" y="2577691"/>
            <a:ext cx="11915151" cy="4351338"/>
          </a:xfrm>
        </p:spPr>
        <p:txBody>
          <a:bodyPr vert="horz" lIns="91440" tIns="45720" rIns="91440" bIns="45720" rtlCol="0" anchor="t">
            <a:normAutofit/>
          </a:bodyPr>
          <a:lstStyle/>
          <a:p>
            <a:pPr marL="0" indent="0">
              <a:buNone/>
            </a:pPr>
            <a:r>
              <a:rPr lang="en-GB" b="1" dirty="0">
                <a:solidFill>
                  <a:schemeClr val="accent1">
                    <a:lumMod val="75000"/>
                  </a:schemeClr>
                </a:solidFill>
              </a:rPr>
              <a:t>20 marks (individual)</a:t>
            </a:r>
          </a:p>
          <a:p>
            <a:pPr marL="0" indent="0">
              <a:buNone/>
            </a:pPr>
            <a:r>
              <a:rPr lang="en-GB" dirty="0">
                <a:solidFill>
                  <a:schemeClr val="accent1">
                    <a:lumMod val="75000"/>
                  </a:schemeClr>
                </a:solidFill>
              </a:rPr>
              <a:t>Content of oral discussion and demonstration of clear understanding of the subject researched</a:t>
            </a:r>
            <a:endParaRPr lang="en-GB" dirty="0">
              <a:solidFill>
                <a:schemeClr val="accent1">
                  <a:lumMod val="75000"/>
                </a:schemeClr>
              </a:solidFill>
              <a:cs typeface="Arial"/>
            </a:endParaRPr>
          </a:p>
        </p:txBody>
      </p:sp>
    </p:spTree>
    <p:extLst>
      <p:ext uri="{BB962C8B-B14F-4D97-AF65-F5344CB8AC3E}">
        <p14:creationId xmlns:p14="http://schemas.microsoft.com/office/powerpoint/2010/main" val="836104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Marking Criteria 5 - Transferable Skills</a:t>
            </a:r>
          </a:p>
        </p:txBody>
      </p:sp>
      <p:sp>
        <p:nvSpPr>
          <p:cNvPr id="4" name="Content Placeholder 3"/>
          <p:cNvSpPr>
            <a:spLocks noGrp="1"/>
          </p:cNvSpPr>
          <p:nvPr>
            <p:ph sz="half" idx="4294967295"/>
          </p:nvPr>
        </p:nvSpPr>
        <p:spPr>
          <a:xfrm>
            <a:off x="189186" y="2141537"/>
            <a:ext cx="12002815" cy="4351338"/>
          </a:xfrm>
        </p:spPr>
        <p:txBody>
          <a:bodyPr vert="horz" lIns="91440" tIns="45720" rIns="91440" bIns="45720" rtlCol="0" anchor="t">
            <a:normAutofit/>
          </a:bodyPr>
          <a:lstStyle/>
          <a:p>
            <a:pPr marL="0" indent="0">
              <a:buNone/>
            </a:pPr>
            <a:r>
              <a:rPr lang="en-GB" b="1" dirty="0">
                <a:solidFill>
                  <a:schemeClr val="accent1">
                    <a:lumMod val="75000"/>
                  </a:schemeClr>
                </a:solidFill>
              </a:rPr>
              <a:t>5 marks (Individual)</a:t>
            </a:r>
          </a:p>
          <a:p>
            <a:pPr marL="0" indent="0">
              <a:buNone/>
            </a:pPr>
            <a:r>
              <a:rPr lang="en-GB" dirty="0">
                <a:solidFill>
                  <a:schemeClr val="accent1">
                    <a:lumMod val="75000"/>
                  </a:schemeClr>
                </a:solidFill>
              </a:rPr>
              <a:t>Intonation, pace, volume, engagement with group members, body language, positive positioning, professional presentation, accuracy of spoken language. Willingness to engage and provide extended answers and discussion</a:t>
            </a:r>
          </a:p>
          <a:p>
            <a:endParaRPr lang="en-GB" dirty="0"/>
          </a:p>
        </p:txBody>
      </p:sp>
    </p:spTree>
    <p:extLst>
      <p:ext uri="{BB962C8B-B14F-4D97-AF65-F5344CB8AC3E}">
        <p14:creationId xmlns:p14="http://schemas.microsoft.com/office/powerpoint/2010/main" val="3426709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6BD6-45B5-0225-62CE-60FA483A03E7}"/>
              </a:ext>
            </a:extLst>
          </p:cNvPr>
          <p:cNvSpPr>
            <a:spLocks noGrp="1"/>
          </p:cNvSpPr>
          <p:nvPr>
            <p:ph type="title"/>
          </p:nvPr>
        </p:nvSpPr>
        <p:spPr>
          <a:xfrm>
            <a:off x="358219" y="-216554"/>
            <a:ext cx="11481847" cy="1325563"/>
          </a:xfrm>
        </p:spPr>
        <p:txBody>
          <a:bodyPr>
            <a:normAutofit/>
          </a:bodyPr>
          <a:lstStyle/>
          <a:p>
            <a:pPr algn="ctr"/>
            <a:r>
              <a:rPr lang="en-US" b="1" dirty="0">
                <a:solidFill>
                  <a:schemeClr val="accent1">
                    <a:lumMod val="76000"/>
                  </a:schemeClr>
                </a:solidFill>
                <a:cs typeface="Arial"/>
              </a:rPr>
              <a:t>Module Learning Outcomes</a:t>
            </a:r>
          </a:p>
        </p:txBody>
      </p:sp>
      <p:sp>
        <p:nvSpPr>
          <p:cNvPr id="10" name="TextBox 9">
            <a:extLst>
              <a:ext uri="{FF2B5EF4-FFF2-40B4-BE49-F238E27FC236}">
                <a16:creationId xmlns:a16="http://schemas.microsoft.com/office/drawing/2014/main" id="{750CB2BF-2B99-10B8-7577-3B6CF6192889}"/>
              </a:ext>
            </a:extLst>
          </p:cNvPr>
          <p:cNvSpPr txBox="1"/>
          <p:nvPr/>
        </p:nvSpPr>
        <p:spPr>
          <a:xfrm>
            <a:off x="105866" y="972569"/>
            <a:ext cx="119744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Symbol"/>
              <a:buChar char="•"/>
            </a:pPr>
            <a:r>
              <a:rPr lang="en-GB" sz="1600" dirty="0">
                <a:solidFill>
                  <a:srgbClr val="2F5496"/>
                </a:solidFill>
                <a:cs typeface="Arial"/>
              </a:rPr>
              <a:t>LO1 - research and demonstrate a critical understanding of registration requirements and inspection procedures, with reference to care and education statutory bodies; </a:t>
            </a:r>
            <a:endParaRPr lang="en-US" sz="1600" dirty="0">
              <a:solidFill>
                <a:srgbClr val="2F5496"/>
              </a:solidFill>
              <a:cs typeface="Arial"/>
            </a:endParaRPr>
          </a:p>
          <a:p>
            <a:pPr algn="just">
              <a:buFont typeface="Symbol"/>
              <a:buChar char="•"/>
            </a:pPr>
            <a:r>
              <a:rPr lang="en-GB" sz="1600" dirty="0">
                <a:solidFill>
                  <a:srgbClr val="2F5496"/>
                </a:solidFill>
                <a:cs typeface="Arial"/>
              </a:rPr>
              <a:t>LO2 - critically analyse methods of assuring quality of children’s care and development with links to statutory policy requirements and the leadership role;</a:t>
            </a:r>
            <a:endParaRPr lang="en-US" sz="1600">
              <a:solidFill>
                <a:srgbClr val="2F5496"/>
              </a:solidFill>
              <a:cs typeface="Arial"/>
            </a:endParaRPr>
          </a:p>
          <a:p>
            <a:pPr algn="just">
              <a:buFont typeface="Symbol"/>
              <a:buChar char="•"/>
            </a:pPr>
            <a:r>
              <a:rPr lang="en-GB" sz="1600" dirty="0">
                <a:solidFill>
                  <a:srgbClr val="2F5496"/>
                </a:solidFill>
                <a:cs typeface="Arial"/>
              </a:rPr>
              <a:t>LO3 - critically evaluate methods which judge the performance of early years settings, including links to updating and regular review of policies and procedures and the role of umbrella bodies;</a:t>
            </a:r>
            <a:endParaRPr lang="en-US" sz="1600">
              <a:solidFill>
                <a:srgbClr val="2F5496"/>
              </a:solidFill>
              <a:cs typeface="Arial"/>
            </a:endParaRPr>
          </a:p>
          <a:p>
            <a:pPr algn="just">
              <a:buFont typeface="Symbol"/>
              <a:buChar char="•"/>
            </a:pPr>
            <a:r>
              <a:rPr lang="en-GB" sz="1600" dirty="0">
                <a:solidFill>
                  <a:srgbClr val="2F5496"/>
                </a:solidFill>
                <a:cs typeface="Arial"/>
              </a:rPr>
              <a:t>LO4 - Demonstrate a critical understanding of the impact of developing leading and maintaining an open positive culture to achieve strategies aims and high quality care. </a:t>
            </a:r>
            <a:endParaRPr lang="en-US" sz="1600" dirty="0">
              <a:solidFill>
                <a:srgbClr val="2F5496"/>
              </a:solidFill>
              <a:cs typeface="Arial"/>
            </a:endParaRPr>
          </a:p>
          <a:p>
            <a:pPr algn="just">
              <a:buFont typeface="Symbol"/>
              <a:buChar char="•"/>
            </a:pPr>
            <a:r>
              <a:rPr lang="en-GB" sz="1600" dirty="0">
                <a:solidFill>
                  <a:srgbClr val="2F5496"/>
                </a:solidFill>
                <a:cs typeface="Arial"/>
              </a:rPr>
              <a:t>LO5 - organise their knowledge and learning through use of a range of information resources, and present their work at the appropriate level.</a:t>
            </a:r>
            <a:endParaRPr lang="en-US" sz="1600" dirty="0">
              <a:solidFill>
                <a:srgbClr val="2F5496"/>
              </a:solidFill>
              <a:cs typeface="Arial"/>
            </a:endParaRPr>
          </a:p>
          <a:p>
            <a:pPr marL="228600" indent="-228600" algn="just">
              <a:buFont typeface="Symbol"/>
              <a:buChar char="•"/>
            </a:pPr>
            <a:endParaRPr lang="en-US" sz="1600" dirty="0">
              <a:cs typeface="Arial"/>
            </a:endParaRPr>
          </a:p>
        </p:txBody>
      </p:sp>
      <p:graphicFrame>
        <p:nvGraphicFramePr>
          <p:cNvPr id="4" name="Table 3">
            <a:extLst>
              <a:ext uri="{FF2B5EF4-FFF2-40B4-BE49-F238E27FC236}">
                <a16:creationId xmlns:a16="http://schemas.microsoft.com/office/drawing/2014/main" id="{D2F4DF03-86AC-48E9-A5A6-87546EA54B73}"/>
              </a:ext>
            </a:extLst>
          </p:cNvPr>
          <p:cNvGraphicFramePr>
            <a:graphicFrameLocks noGrp="1"/>
          </p:cNvGraphicFramePr>
          <p:nvPr>
            <p:extLst>
              <p:ext uri="{D42A27DB-BD31-4B8C-83A1-F6EECF244321}">
                <p14:modId xmlns:p14="http://schemas.microsoft.com/office/powerpoint/2010/main" val="2226792797"/>
              </p:ext>
            </p:extLst>
          </p:nvPr>
        </p:nvGraphicFramePr>
        <p:xfrm>
          <a:off x="238488" y="3618045"/>
          <a:ext cx="11686356" cy="1717675"/>
        </p:xfrm>
        <a:graphic>
          <a:graphicData uri="http://schemas.openxmlformats.org/drawingml/2006/table">
            <a:tbl>
              <a:tblPr bandRow="1">
                <a:tableStyleId>{5C22544A-7EE6-4342-B048-85BDC9FD1C3A}</a:tableStyleId>
              </a:tblPr>
              <a:tblGrid>
                <a:gridCol w="1947726">
                  <a:extLst>
                    <a:ext uri="{9D8B030D-6E8A-4147-A177-3AD203B41FA5}">
                      <a16:colId xmlns:a16="http://schemas.microsoft.com/office/drawing/2014/main" val="812858108"/>
                    </a:ext>
                  </a:extLst>
                </a:gridCol>
                <a:gridCol w="1947726">
                  <a:extLst>
                    <a:ext uri="{9D8B030D-6E8A-4147-A177-3AD203B41FA5}">
                      <a16:colId xmlns:a16="http://schemas.microsoft.com/office/drawing/2014/main" val="4225948541"/>
                    </a:ext>
                  </a:extLst>
                </a:gridCol>
                <a:gridCol w="1947726">
                  <a:extLst>
                    <a:ext uri="{9D8B030D-6E8A-4147-A177-3AD203B41FA5}">
                      <a16:colId xmlns:a16="http://schemas.microsoft.com/office/drawing/2014/main" val="3720965499"/>
                    </a:ext>
                  </a:extLst>
                </a:gridCol>
                <a:gridCol w="1947726">
                  <a:extLst>
                    <a:ext uri="{9D8B030D-6E8A-4147-A177-3AD203B41FA5}">
                      <a16:colId xmlns:a16="http://schemas.microsoft.com/office/drawing/2014/main" val="365804776"/>
                    </a:ext>
                  </a:extLst>
                </a:gridCol>
                <a:gridCol w="1947726">
                  <a:extLst>
                    <a:ext uri="{9D8B030D-6E8A-4147-A177-3AD203B41FA5}">
                      <a16:colId xmlns:a16="http://schemas.microsoft.com/office/drawing/2014/main" val="3486569127"/>
                    </a:ext>
                  </a:extLst>
                </a:gridCol>
                <a:gridCol w="1947726">
                  <a:extLst>
                    <a:ext uri="{9D8B030D-6E8A-4147-A177-3AD203B41FA5}">
                      <a16:colId xmlns:a16="http://schemas.microsoft.com/office/drawing/2014/main" val="963664005"/>
                    </a:ext>
                  </a:extLst>
                </a:gridCol>
              </a:tblGrid>
              <a:tr h="371475">
                <a:tc>
                  <a:txBody>
                    <a:bodyPr/>
                    <a:lstStyle/>
                    <a:p>
                      <a:pPr algn="ctr" rtl="0" fontAlgn="base">
                        <a:lnSpc>
                          <a:spcPts val="1425"/>
                        </a:lnSpc>
                      </a:pPr>
                      <a:r>
                        <a:rPr lang="en-GB" sz="1200" b="1" dirty="0">
                          <a:solidFill>
                            <a:srgbClr val="2F5496"/>
                          </a:solidFill>
                          <a:effectLst/>
                          <a:latin typeface="Arial"/>
                        </a:rPr>
                        <a:t>MARKING CRITERIA</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97555841"/>
                  </a:ext>
                </a:extLst>
              </a:tr>
              <a:tr h="190500">
                <a:tc>
                  <a:txBody>
                    <a:bodyPr/>
                    <a:lstStyle/>
                    <a:p>
                      <a:pPr rtl="0" fontAlgn="base">
                        <a:lnSpc>
                          <a:spcPts val="1425"/>
                        </a:lnSpc>
                      </a:pPr>
                      <a:r>
                        <a:rPr lang="en-GB" sz="1200" b="1" dirty="0">
                          <a:solidFill>
                            <a:srgbClr val="2F5496"/>
                          </a:solidFill>
                          <a:effectLst/>
                          <a:latin typeface="Arial"/>
                        </a:rPr>
                        <a:t>   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6556480"/>
                  </a:ext>
                </a:extLst>
              </a:tr>
              <a:tr h="190500">
                <a:tc>
                  <a:txBody>
                    <a:bodyPr/>
                    <a:lstStyle/>
                    <a:p>
                      <a:pPr rtl="0" fontAlgn="base">
                        <a:lnSpc>
                          <a:spcPts val="1425"/>
                        </a:lnSpc>
                      </a:pPr>
                      <a:r>
                        <a:rPr lang="en-GB" sz="1200" b="1" dirty="0">
                          <a:solidFill>
                            <a:srgbClr val="2F5496"/>
                          </a:solidFill>
                          <a:effectLst/>
                          <a:latin typeface="Arial"/>
                        </a:rPr>
                        <a:t>   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30448927"/>
                  </a:ext>
                </a:extLst>
              </a:tr>
              <a:tr h="190500">
                <a:tc>
                  <a:txBody>
                    <a:bodyPr/>
                    <a:lstStyle/>
                    <a:p>
                      <a:pPr rtl="0" fontAlgn="base">
                        <a:lnSpc>
                          <a:spcPts val="1425"/>
                        </a:lnSpc>
                      </a:pPr>
                      <a:r>
                        <a:rPr lang="en-GB" sz="1200" b="1" dirty="0">
                          <a:solidFill>
                            <a:srgbClr val="2F5496"/>
                          </a:solidFill>
                          <a:effectLst/>
                          <a:latin typeface="Arial"/>
                        </a:rPr>
                        <a:t>   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1814259"/>
                  </a:ext>
                </a:extLst>
              </a:tr>
              <a:tr h="190500">
                <a:tc>
                  <a:txBody>
                    <a:bodyPr/>
                    <a:lstStyle/>
                    <a:p>
                      <a:pPr rtl="0" fontAlgn="base">
                        <a:lnSpc>
                          <a:spcPts val="1425"/>
                        </a:lnSpc>
                      </a:pPr>
                      <a:r>
                        <a:rPr lang="en-GB" sz="1200" b="1" dirty="0">
                          <a:solidFill>
                            <a:srgbClr val="2F5496"/>
                          </a:solidFill>
                          <a:effectLst/>
                          <a:latin typeface="Arial"/>
                        </a:rPr>
                        <a:t>   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endParaRPr lang="cy-GB" sz="1200" b="1" dirty="0">
                        <a:solidFill>
                          <a:srgbClr val="2F5496"/>
                        </a:solidFill>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15510580"/>
                  </a:ext>
                </a:extLst>
              </a:tr>
              <a:tr h="190500">
                <a:tc>
                  <a:txBody>
                    <a:bodyPr/>
                    <a:lstStyle/>
                    <a:p>
                      <a:pPr rtl="0" fontAlgn="base">
                        <a:lnSpc>
                          <a:spcPts val="1425"/>
                        </a:lnSpc>
                      </a:pPr>
                      <a:r>
                        <a:rPr lang="en-GB" sz="1200" b="1" dirty="0">
                          <a:solidFill>
                            <a:srgbClr val="2F5496"/>
                          </a:solidFill>
                          <a:effectLst/>
                          <a:latin typeface="Arial"/>
                        </a:rPr>
                        <a:t>   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40132709"/>
                  </a:ext>
                </a:extLst>
              </a:tr>
            </a:tbl>
          </a:graphicData>
        </a:graphic>
      </p:graphicFrame>
    </p:spTree>
    <p:extLst>
      <p:ext uri="{BB962C8B-B14F-4D97-AF65-F5344CB8AC3E}">
        <p14:creationId xmlns:p14="http://schemas.microsoft.com/office/powerpoint/2010/main" val="1504170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0"/>
            <a:ext cx="11481847" cy="1325563"/>
          </a:xfrm>
        </p:spPr>
        <p:txBody>
          <a:bodyPr>
            <a:noAutofit/>
          </a:bodyPr>
          <a:lstStyle/>
          <a:p>
            <a:pPr algn="ctr"/>
            <a:r>
              <a:rPr lang="en-GB" sz="4800" b="1" dirty="0">
                <a:solidFill>
                  <a:schemeClr val="accent1">
                    <a:lumMod val="75000"/>
                  </a:schemeClr>
                </a:solidFill>
              </a:rPr>
              <a:t>Points to Remember</a:t>
            </a:r>
          </a:p>
        </p:txBody>
      </p:sp>
      <p:sp>
        <p:nvSpPr>
          <p:cNvPr id="4" name="Content Placeholder 3"/>
          <p:cNvSpPr>
            <a:spLocks noGrp="1"/>
          </p:cNvSpPr>
          <p:nvPr>
            <p:ph sz="half" idx="4294967295"/>
          </p:nvPr>
        </p:nvSpPr>
        <p:spPr>
          <a:xfrm>
            <a:off x="355076" y="1233846"/>
            <a:ext cx="11761395" cy="4295775"/>
          </a:xfrm>
        </p:spPr>
        <p:txBody>
          <a:bodyPr>
            <a:noAutofit/>
          </a:bodyPr>
          <a:lstStyle/>
          <a:p>
            <a:pPr>
              <a:lnSpc>
                <a:spcPct val="150000"/>
              </a:lnSpc>
            </a:pPr>
            <a:r>
              <a:rPr lang="en-GB" dirty="0">
                <a:solidFill>
                  <a:schemeClr val="accent1">
                    <a:lumMod val="75000"/>
                  </a:schemeClr>
                </a:solidFill>
              </a:rPr>
              <a:t>Chose a chair for the presentation</a:t>
            </a:r>
          </a:p>
          <a:p>
            <a:pPr>
              <a:lnSpc>
                <a:spcPct val="150000"/>
              </a:lnSpc>
            </a:pPr>
            <a:r>
              <a:rPr lang="en-GB" dirty="0">
                <a:solidFill>
                  <a:schemeClr val="accent1">
                    <a:lumMod val="75000"/>
                  </a:schemeClr>
                </a:solidFill>
              </a:rPr>
              <a:t>Share out the time for equal contribution</a:t>
            </a:r>
          </a:p>
          <a:p>
            <a:pPr>
              <a:lnSpc>
                <a:spcPct val="150000"/>
              </a:lnSpc>
            </a:pPr>
            <a:r>
              <a:rPr lang="en-GB" dirty="0">
                <a:solidFill>
                  <a:schemeClr val="accent1">
                    <a:lumMod val="75000"/>
                  </a:schemeClr>
                </a:solidFill>
              </a:rPr>
              <a:t>Reference within your presentation</a:t>
            </a:r>
          </a:p>
          <a:p>
            <a:pPr>
              <a:lnSpc>
                <a:spcPct val="150000"/>
              </a:lnSpc>
            </a:pPr>
            <a:r>
              <a:rPr lang="en-GB" dirty="0">
                <a:solidFill>
                  <a:schemeClr val="accent1">
                    <a:lumMod val="75000"/>
                  </a:schemeClr>
                </a:solidFill>
              </a:rPr>
              <a:t>Follow the marking criteria</a:t>
            </a:r>
          </a:p>
          <a:p>
            <a:pPr>
              <a:lnSpc>
                <a:spcPct val="150000"/>
              </a:lnSpc>
            </a:pPr>
            <a:r>
              <a:rPr lang="en-GB" dirty="0">
                <a:solidFill>
                  <a:schemeClr val="accent1">
                    <a:lumMod val="75000"/>
                  </a:schemeClr>
                </a:solidFill>
              </a:rPr>
              <a:t>Consider the specifics of your case study</a:t>
            </a:r>
          </a:p>
          <a:p>
            <a:pPr>
              <a:lnSpc>
                <a:spcPct val="150000"/>
              </a:lnSpc>
            </a:pPr>
            <a:r>
              <a:rPr lang="en-GB" dirty="0">
                <a:solidFill>
                  <a:schemeClr val="accent1">
                    <a:lumMod val="75000"/>
                  </a:schemeClr>
                </a:solidFill>
              </a:rPr>
              <a:t>Be prepared to answer questions on your content</a:t>
            </a:r>
          </a:p>
        </p:txBody>
      </p:sp>
    </p:spTree>
    <p:extLst>
      <p:ext uri="{BB962C8B-B14F-4D97-AF65-F5344CB8AC3E}">
        <p14:creationId xmlns:p14="http://schemas.microsoft.com/office/powerpoint/2010/main" val="548016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672604A0-4E62-44DC-BEB6-4BB2991488B9}"/>
              </a:ext>
            </a:extLst>
          </p:cNvPr>
          <p:cNvSpPr>
            <a:spLocks noGrp="1"/>
          </p:cNvSpPr>
          <p:nvPr>
            <p:ph type="title"/>
          </p:nvPr>
        </p:nvSpPr>
        <p:spPr>
          <a:xfrm>
            <a:off x="358219" y="0"/>
            <a:ext cx="11481847" cy="1325563"/>
          </a:xfrm>
        </p:spPr>
        <p:txBody>
          <a:bodyPr>
            <a:noAutofit/>
          </a:bodyPr>
          <a:lstStyle/>
          <a:p>
            <a:pPr algn="ctr"/>
            <a:r>
              <a:rPr lang="en-GB" altLang="en-US" sz="4800" b="1" dirty="0">
                <a:solidFill>
                  <a:schemeClr val="accent1">
                    <a:lumMod val="75000"/>
                  </a:schemeClr>
                </a:solidFill>
              </a:rPr>
              <a:t>Study Support</a:t>
            </a:r>
          </a:p>
        </p:txBody>
      </p:sp>
      <p:sp>
        <p:nvSpPr>
          <p:cNvPr id="3" name="Content Placeholder 2">
            <a:extLst>
              <a:ext uri="{FF2B5EF4-FFF2-40B4-BE49-F238E27FC236}">
                <a16:creationId xmlns:a16="http://schemas.microsoft.com/office/drawing/2014/main" id="{48A71059-2854-4618-9016-6AB465CAD0EF}"/>
              </a:ext>
            </a:extLst>
          </p:cNvPr>
          <p:cNvSpPr>
            <a:spLocks noGrp="1"/>
          </p:cNvSpPr>
          <p:nvPr>
            <p:ph idx="1"/>
          </p:nvPr>
        </p:nvSpPr>
        <p:spPr>
          <a:xfrm>
            <a:off x="358219" y="1427419"/>
            <a:ext cx="11575253" cy="3575934"/>
          </a:xfrm>
        </p:spPr>
        <p:txBody>
          <a:bodyPr>
            <a:noAutofit/>
          </a:bodyPr>
          <a:lstStyle/>
          <a:p>
            <a:pPr>
              <a:lnSpc>
                <a:spcPct val="150000"/>
              </a:lnSpc>
              <a:defRPr/>
            </a:pPr>
            <a:r>
              <a:rPr lang="en-GB" sz="2000" dirty="0">
                <a:solidFill>
                  <a:schemeClr val="accent1">
                    <a:lumMod val="75000"/>
                  </a:schemeClr>
                </a:solidFill>
              </a:rPr>
              <a:t>Lecturers will be available to offer tutorial support.</a:t>
            </a:r>
          </a:p>
          <a:p>
            <a:pPr>
              <a:lnSpc>
                <a:spcPct val="150000"/>
              </a:lnSpc>
              <a:defRPr/>
            </a:pPr>
            <a:r>
              <a:rPr lang="en-GB" sz="2000" dirty="0">
                <a:solidFill>
                  <a:schemeClr val="accent1">
                    <a:lumMod val="75000"/>
                  </a:schemeClr>
                </a:solidFill>
              </a:rPr>
              <a:t>Specific questions related to the assignment will be addressed.</a:t>
            </a:r>
          </a:p>
          <a:p>
            <a:pPr>
              <a:lnSpc>
                <a:spcPct val="150000"/>
              </a:lnSpc>
              <a:defRPr/>
            </a:pPr>
            <a:r>
              <a:rPr lang="en-GB" sz="2000" dirty="0">
                <a:solidFill>
                  <a:schemeClr val="accent1">
                    <a:lumMod val="75000"/>
                  </a:schemeClr>
                </a:solidFill>
              </a:rPr>
              <a:t>Moodle has an extensive reading list and many resources to support your research and independent study.</a:t>
            </a:r>
          </a:p>
          <a:p>
            <a:pPr>
              <a:lnSpc>
                <a:spcPct val="150000"/>
              </a:lnSpc>
              <a:defRPr/>
            </a:pPr>
            <a:r>
              <a:rPr lang="en-GB" sz="2000" dirty="0">
                <a:solidFill>
                  <a:schemeClr val="accent1">
                    <a:lumMod val="75000"/>
                  </a:schemeClr>
                </a:solidFill>
              </a:rPr>
              <a:t>Academic study sessions are available with the Library.</a:t>
            </a:r>
          </a:p>
          <a:p>
            <a:pPr>
              <a:lnSpc>
                <a:spcPct val="150000"/>
              </a:lnSpc>
              <a:defRPr/>
            </a:pPr>
            <a:r>
              <a:rPr lang="en-GB" sz="2000" dirty="0">
                <a:solidFill>
                  <a:schemeClr val="accent1">
                    <a:lumMod val="75000"/>
                  </a:schemeClr>
                </a:solidFill>
              </a:rPr>
              <a:t>Study support and extenuating circumstances are supported by the . "</a:t>
            </a:r>
            <a:r>
              <a:rPr lang="en-GB" sz="2000" dirty="0" err="1">
                <a:solidFill>
                  <a:schemeClr val="accent1">
                    <a:lumMod val="75000"/>
                  </a:schemeClr>
                </a:solidFill>
              </a:rPr>
              <a:t>Hwb</a:t>
            </a:r>
            <a:r>
              <a:rPr lang="en-GB" sz="2000" dirty="0">
                <a:solidFill>
                  <a:schemeClr val="accent1">
                    <a:lumMod val="75000"/>
                  </a:schemeClr>
                </a:solidFill>
              </a:rPr>
              <a:t>" </a:t>
            </a:r>
            <a:r>
              <a:rPr lang="en-GB" sz="2000" dirty="0">
                <a:solidFill>
                  <a:schemeClr val="accent1">
                    <a:lumMod val="75000"/>
                  </a:schemeClr>
                </a:solidFill>
                <a:hlinkClick r:id="rId3">
                  <a:extLst>
                    <a:ext uri="{A12FA001-AC4F-418D-AE19-62706E023703}">
                      <ahyp:hlinkClr xmlns:ahyp="http://schemas.microsoft.com/office/drawing/2018/hyperlinkcolor" val="tx"/>
                    </a:ext>
                  </a:extLst>
                </a:hlinkClick>
              </a:rPr>
              <a:t>hwb@uwtsd.ac.uk</a:t>
            </a:r>
            <a:endParaRPr lang="en-GB" sz="2000" dirty="0">
              <a:solidFill>
                <a:schemeClr val="accent1">
                  <a:lumMod val="75000"/>
                </a:schemeClr>
              </a:solidFill>
            </a:endParaRPr>
          </a:p>
          <a:p>
            <a:pPr>
              <a:lnSpc>
                <a:spcPct val="150000"/>
              </a:lnSpc>
              <a:defRPr/>
            </a:pPr>
            <a:r>
              <a:rPr lang="en-GB" sz="2000" dirty="0">
                <a:solidFill>
                  <a:schemeClr val="accent1">
                    <a:lumMod val="75000"/>
                  </a:schemeClr>
                </a:solidFill>
              </a:rPr>
              <a:t>Keep in touch with the lecturing staff, we are here to support you!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extLst>
              <p:ext uri="{D42A27DB-BD31-4B8C-83A1-F6EECF244321}">
                <p14:modId xmlns:p14="http://schemas.microsoft.com/office/powerpoint/2010/main" val="2244258005"/>
              </p:ext>
            </p:extLst>
          </p:nvPr>
        </p:nvGraphicFramePr>
        <p:xfrm>
          <a:off x="1907628" y="1671144"/>
          <a:ext cx="8131722" cy="3875947"/>
        </p:xfrm>
        <a:graphic>
          <a:graphicData uri="http://schemas.openxmlformats.org/drawingml/2006/table">
            <a:tbl>
              <a:tblPr firstRow="1" firstCol="1" bandRow="1">
                <a:tableStyleId>{5C22544A-7EE6-4342-B048-85BDC9FD1C3A}</a:tableStyleId>
              </a:tblPr>
              <a:tblGrid>
                <a:gridCol w="2090462">
                  <a:extLst>
                    <a:ext uri="{9D8B030D-6E8A-4147-A177-3AD203B41FA5}">
                      <a16:colId xmlns:a16="http://schemas.microsoft.com/office/drawing/2014/main" val="1877481959"/>
                    </a:ext>
                  </a:extLst>
                </a:gridCol>
                <a:gridCol w="4803614">
                  <a:extLst>
                    <a:ext uri="{9D8B030D-6E8A-4147-A177-3AD203B41FA5}">
                      <a16:colId xmlns:a16="http://schemas.microsoft.com/office/drawing/2014/main" val="1083711597"/>
                    </a:ext>
                  </a:extLst>
                </a:gridCol>
                <a:gridCol w="1237646">
                  <a:extLst>
                    <a:ext uri="{9D8B030D-6E8A-4147-A177-3AD203B41FA5}">
                      <a16:colId xmlns:a16="http://schemas.microsoft.com/office/drawing/2014/main" val="2888460429"/>
                    </a:ext>
                  </a:extLst>
                </a:gridCol>
              </a:tblGrid>
              <a:tr h="1935577">
                <a:tc>
                  <a:txBody>
                    <a:bodyPr/>
                    <a:lstStyle/>
                    <a:p>
                      <a:pPr>
                        <a:lnSpc>
                          <a:spcPct val="107000"/>
                        </a:lnSpc>
                        <a:spcAft>
                          <a:spcPts val="800"/>
                        </a:spcAft>
                      </a:pPr>
                      <a:r>
                        <a:rPr lang="en-GB" sz="2000" b="1" kern="100" dirty="0">
                          <a:solidFill>
                            <a:schemeClr val="tx1"/>
                          </a:solidFill>
                          <a:effectLst/>
                        </a:rPr>
                        <a:t>RESEARCH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support you in research, including searching For bibliography, using tools to summarise, compare and interrogate materials.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35577">
                <a:tc>
                  <a:txBody>
                    <a:bodyPr/>
                    <a:lstStyle/>
                    <a:p>
                      <a:pPr>
                        <a:lnSpc>
                          <a:spcPct val="107000"/>
                        </a:lnSpc>
                        <a:spcAft>
                          <a:spcPts val="800"/>
                        </a:spcAft>
                      </a:pPr>
                      <a:r>
                        <a:rPr lang="en-GB" sz="2000" b="1" kern="100" dirty="0">
                          <a:solidFill>
                            <a:schemeClr val="tx1"/>
                          </a:solidFill>
                          <a:effectLst/>
                        </a:rPr>
                        <a:t>PROOFREADING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76400" y="425669"/>
            <a:ext cx="8839200" cy="831626"/>
          </a:xfrm>
        </p:spPr>
        <p:txBody>
          <a:bodyPr>
            <a:noAutofit/>
          </a:bodyPr>
          <a:lstStyle/>
          <a:p>
            <a:pPr algn="ct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357351" y="1497725"/>
            <a:ext cx="11477297" cy="5987580"/>
          </a:xfrm>
        </p:spPr>
        <p:txBody>
          <a:bodyPr>
            <a:normAutofit/>
          </a:bodyPr>
          <a:lstStyle/>
          <a:p>
            <a:r>
              <a:rPr lang="en-GB" sz="44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4400" dirty="0">
                <a:solidFill>
                  <a:schemeClr val="accent1">
                    <a:lumMod val="75000"/>
                  </a:schemeClr>
                </a:solidFill>
                <a:latin typeface="Arial" panose="020B0604020202020204" pitchFamily="34" charset="0"/>
                <a:cs typeface="Arial" panose="020B0604020202020204" pitchFamily="34" charset="0"/>
              </a:rPr>
              <a:t>Official process</a:t>
            </a:r>
          </a:p>
          <a:p>
            <a:r>
              <a:rPr lang="en-GB" sz="4400" dirty="0">
                <a:solidFill>
                  <a:schemeClr val="accent1">
                    <a:lumMod val="75000"/>
                  </a:schemeClr>
                </a:solidFill>
                <a:latin typeface="Arial" panose="020B0604020202020204" pitchFamily="34" charset="0"/>
                <a:cs typeface="Arial" panose="020B0604020202020204" pitchFamily="34" charset="0"/>
              </a:rPr>
              <a:t>Evidence</a:t>
            </a:r>
          </a:p>
          <a:p>
            <a:r>
              <a:rPr lang="en-GB" sz="4400" dirty="0">
                <a:solidFill>
                  <a:schemeClr val="accent1">
                    <a:lumMod val="75000"/>
                  </a:schemeClr>
                </a:solidFill>
                <a:latin typeface="Arial" panose="020B0604020202020204" pitchFamily="34" charset="0"/>
                <a:cs typeface="Arial" panose="020B0604020202020204" pitchFamily="34" charset="0"/>
              </a:rPr>
              <a:t>Complete form SC01</a:t>
            </a:r>
          </a:p>
          <a:p>
            <a:r>
              <a:rPr lang="en-GB" sz="4400" dirty="0">
                <a:solidFill>
                  <a:schemeClr val="accent1">
                    <a:lumMod val="75000"/>
                  </a:schemeClr>
                </a:solidFill>
                <a:latin typeface="Arial" panose="020B0604020202020204" pitchFamily="34" charset="0"/>
                <a:cs typeface="Arial" panose="020B0604020202020204" pitchFamily="34" charset="0"/>
              </a:rPr>
              <a:t>Liaise with Academic Office (Hwb)</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 </a:t>
            </a:r>
            <a:r>
              <a:rPr lang="en-GB" sz="4000" b="1" dirty="0">
                <a:solidFill>
                  <a:schemeClr val="accent1">
                    <a:lumMod val="75000"/>
                  </a:schemeClr>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358219" y="1825625"/>
            <a:ext cx="10995581" cy="3809862"/>
          </a:xfrm>
        </p:spPr>
        <p:txBody>
          <a:bodyPr/>
          <a:lstStyle/>
          <a:p>
            <a:pPr>
              <a:lnSpc>
                <a:spcPct val="150000"/>
              </a:lnSpc>
            </a:pPr>
            <a:r>
              <a:rPr lang="en-GB" sz="3600" dirty="0">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pPr>
              <a:lnSpc>
                <a:spcPct val="150000"/>
              </a:lnSpc>
            </a:pPr>
            <a:r>
              <a:rPr lang="en-GB" sz="3600" dirty="0">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1262915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4800" b="1" dirty="0">
                <a:solidFill>
                  <a:schemeClr val="accent1">
                    <a:lumMod val="75000"/>
                  </a:schemeClr>
                </a:solidFill>
                <a:latin typeface="Arial" panose="020B0604020202020204" pitchFamily="34" charset="0"/>
                <a:cs typeface="Arial" panose="020B0604020202020204" pitchFamily="34" charset="0"/>
              </a:rPr>
              <a:t>ICT issues</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5"/>
          <p:cNvSpPr>
            <a:spLocks noGrp="1"/>
          </p:cNvSpPr>
          <p:nvPr>
            <p:ph sz="half" idx="2"/>
          </p:nvPr>
        </p:nvSpPr>
        <p:spPr>
          <a:xfrm>
            <a:off x="693637" y="1543618"/>
            <a:ext cx="10767894" cy="4525963"/>
          </a:xfrm>
        </p:spPr>
        <p:txBody>
          <a:bodyPr>
            <a:normAutofit/>
          </a:bodyPr>
          <a:lstStyle/>
          <a:p>
            <a:pPr marL="0" indent="0">
              <a:buNone/>
              <a:defRPr/>
            </a:pPr>
            <a:r>
              <a:rPr lang="en-GB" sz="3600" dirty="0">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dirty="0">
                <a:solidFill>
                  <a:srgbClr val="002060"/>
                </a:solidFill>
                <a:latin typeface="Arial" panose="020B0604020202020204" pitchFamily="34" charset="0"/>
                <a:cs typeface="Arial" panose="020B0604020202020204" pitchFamily="34" charset="0"/>
                <a:hlinkClick r:id="rId3"/>
              </a:rPr>
              <a:t>ITServiceDesk@uwtsd.ac.uk</a:t>
            </a:r>
            <a:endParaRPr lang="en-US" dirty="0">
              <a:solidFill>
                <a:srgbClr val="002060"/>
              </a:solidFill>
              <a:latin typeface="Arial" panose="020B0604020202020204" pitchFamily="34" charset="0"/>
              <a:cs typeface="Arial" panose="020B0604020202020204" pitchFamily="34" charset="0"/>
            </a:endParaRPr>
          </a:p>
          <a:p>
            <a:pPr>
              <a:defRPr/>
            </a:pPr>
            <a:r>
              <a:rPr lang="en-US" sz="3600" dirty="0">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sz="3600" dirty="0">
              <a:solidFill>
                <a:srgbClr val="002060"/>
              </a:solidFill>
              <a:latin typeface="Arial" panose="020B0604020202020204" pitchFamily="34" charset="0"/>
              <a:cs typeface="Arial" panose="020B0604020202020204" pitchFamily="34" charset="0"/>
            </a:endParaRPr>
          </a:p>
          <a:p>
            <a:pPr marL="0" indent="0">
              <a:buNone/>
              <a:defRPr/>
            </a:pPr>
            <a:r>
              <a:rPr lang="en-GB" sz="3600" dirty="0">
                <a:solidFill>
                  <a:schemeClr val="accent1">
                    <a:lumMod val="75000"/>
                  </a:schemeClr>
                </a:solidFill>
                <a:latin typeface="Arial" panose="020B0604020202020204" pitchFamily="34" charset="0"/>
                <a:cs typeface="Arial" panose="020B0604020202020204" pitchFamily="34" charset="0"/>
              </a:rPr>
              <a:t>Moodle</a:t>
            </a:r>
          </a:p>
          <a:p>
            <a:pPr>
              <a:defRPr/>
            </a:pPr>
            <a:r>
              <a:rPr lang="en-GB" sz="3600" dirty="0">
                <a:solidFill>
                  <a:srgbClr val="002060"/>
                </a:solidFill>
                <a:latin typeface="Arial" panose="020B0604020202020204" pitchFamily="34" charset="0"/>
                <a:cs typeface="Arial" panose="020B0604020202020204" pitchFamily="34" charset="0"/>
                <a:hlinkClick r:id="rId4"/>
              </a:rPr>
              <a:t>moodle@uwtsd.ac.uk</a:t>
            </a:r>
            <a:r>
              <a:rPr lang="en-GB" sz="3600" dirty="0">
                <a:solidFill>
                  <a:srgbClr val="002060"/>
                </a:solidFill>
                <a:latin typeface="Arial" panose="020B0604020202020204" pitchFamily="34" charset="0"/>
                <a:cs typeface="Arial" panose="020B0604020202020204" pitchFamily="34" charset="0"/>
              </a:rPr>
              <a:t> </a:t>
            </a:r>
            <a:endParaRPr lang="en-US" sz="3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dirty="0">
                <a:solidFill>
                  <a:schemeClr val="accent1">
                    <a:lumMod val="75000"/>
                  </a:schemeClr>
                </a:solidFill>
                <a:latin typeface="Arial" panose="020B0604020202020204" pitchFamily="34" charset="0"/>
                <a:cs typeface="Arial" panose="020B0604020202020204" pitchFamily="34" charset="0"/>
              </a:rPr>
              <a:t>Lectures</a:t>
            </a:r>
          </a:p>
          <a:p>
            <a:r>
              <a:rPr lang="en-US" dirty="0">
                <a:solidFill>
                  <a:schemeClr val="accent1">
                    <a:lumMod val="75000"/>
                  </a:schemeClr>
                </a:solidFill>
                <a:latin typeface="Arial" panose="020B0604020202020204" pitchFamily="34" charset="0"/>
                <a:cs typeface="Arial" panose="020B0604020202020204" pitchFamily="34" charset="0"/>
              </a:rPr>
              <a:t>Lecturer</a:t>
            </a:r>
          </a:p>
          <a:p>
            <a:r>
              <a:rPr lang="en-US" dirty="0">
                <a:solidFill>
                  <a:schemeClr val="accent1">
                    <a:lumMod val="75000"/>
                  </a:schemeClr>
                </a:solidFill>
                <a:latin typeface="Arial" panose="020B0604020202020204" pitchFamily="34" charset="0"/>
                <a:cs typeface="Arial" panose="020B0604020202020204" pitchFamily="34" charset="0"/>
              </a:rPr>
              <a:t>Handbook</a:t>
            </a:r>
          </a:p>
          <a:p>
            <a:r>
              <a:rPr lang="en-US" dirty="0">
                <a:solidFill>
                  <a:schemeClr val="accent1">
                    <a:lumMod val="75000"/>
                  </a:schemeClr>
                </a:solidFill>
                <a:latin typeface="Arial" panose="020B0604020202020204" pitchFamily="34" charset="0"/>
                <a:cs typeface="Arial" panose="020B0604020202020204" pitchFamily="34" charset="0"/>
              </a:rPr>
              <a:t>Panopto</a:t>
            </a:r>
          </a:p>
          <a:p>
            <a:r>
              <a:rPr lang="en-US" dirty="0">
                <a:solidFill>
                  <a:schemeClr val="accent1">
                    <a:lumMod val="75000"/>
                  </a:schemeClr>
                </a:solidFill>
                <a:latin typeface="Arial" panose="020B0604020202020204" pitchFamily="34" charset="0"/>
                <a:cs typeface="Arial" panose="020B0604020202020204" pitchFamily="34" charset="0"/>
              </a:rPr>
              <a:t>Notes</a:t>
            </a:r>
          </a:p>
        </p:txBody>
      </p:sp>
    </p:spTree>
    <p:extLst>
      <p:ext uri="{BB962C8B-B14F-4D97-AF65-F5344CB8AC3E}">
        <p14:creationId xmlns:p14="http://schemas.microsoft.com/office/powerpoint/2010/main" val="1833869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F2D243-CAF4-4C2F-A0FD-65536A195C03}">
  <ds:schemaRefs>
    <ds:schemaRef ds:uri="http://schemas.microsoft.com/sharepoint/v3/contenttype/forms"/>
  </ds:schemaRefs>
</ds:datastoreItem>
</file>

<file path=customXml/itemProps2.xml><?xml version="1.0" encoding="utf-8"?>
<ds:datastoreItem xmlns:ds="http://schemas.openxmlformats.org/officeDocument/2006/customXml" ds:itemID="{9FDEA4ED-F271-48ED-ACF3-C0A76FCF8FA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05D4AA9B-AA39-4189-96C7-FC59D99A69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22</TotalTime>
  <Words>3104</Words>
  <Application>Microsoft Office PowerPoint</Application>
  <PresentationFormat>Widescreen</PresentationFormat>
  <Paragraphs>190</Paragraphs>
  <Slides>21</Slides>
  <Notes>18</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21</vt:i4>
      </vt:variant>
    </vt:vector>
  </HeadingPairs>
  <TitlesOfParts>
    <vt:vector size="35" baseType="lpstr">
      <vt:lpstr>Arial</vt:lpstr>
      <vt:lpstr>Calibri</vt:lpstr>
      <vt:lpstr>Calibri Light</vt:lpstr>
      <vt:lpstr>Myriad Pro</vt:lpstr>
      <vt:lpstr>Symbol</vt:lpstr>
      <vt:lpstr>Times</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ECEY6011_BIRM  Leadership for systems of quality </vt:lpstr>
      <vt:lpstr>Assessment Part 1</vt:lpstr>
      <vt:lpstr>The Task</vt:lpstr>
      <vt:lpstr>The Task</vt:lpstr>
      <vt:lpstr>Case study</vt:lpstr>
      <vt:lpstr>Information to consider</vt:lpstr>
      <vt:lpstr>Considerations for Group Task</vt:lpstr>
      <vt:lpstr>Marking Criteria 1 - Referencing </vt:lpstr>
      <vt:lpstr>Marking Criteria 2 – Knowledge and Understanding </vt:lpstr>
      <vt:lpstr>Marking Criteria 3 – Cognitive and Intellectual </vt:lpstr>
      <vt:lpstr>Marking Criteria 5 - Transferable Skills</vt:lpstr>
      <vt:lpstr>Module Learning Outcomes</vt:lpstr>
      <vt:lpstr>Points to Remember</vt:lpstr>
      <vt:lpstr>Study Support</vt:lpstr>
      <vt:lpstr>Artificial Intelligence</vt:lpstr>
      <vt:lpstr>Extenuating Circumstances (EC)</vt:lpstr>
      <vt:lpstr> Late Submissions</vt:lpstr>
      <vt:lpstr>ICT issues?</vt:lpstr>
      <vt:lpstr>Support</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Bee B</cp:lastModifiedBy>
  <cp:revision>192</cp:revision>
  <cp:lastPrinted>2021-10-15T07:02:17Z</cp:lastPrinted>
  <dcterms:created xsi:type="dcterms:W3CDTF">2018-05-09T13:29:04Z</dcterms:created>
  <dcterms:modified xsi:type="dcterms:W3CDTF">2025-02-18T13:20:38Z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239100.000000000</vt:lpwstr>
  </property>
  <property fmtid="{D5CDD505-2E9C-101B-9397-08002B2CF9AE}" pid="3" name="ContentTypeId">
    <vt:lpwstr>0x010100B144F219396AFE458016C97602F34B7A</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