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4"/>
  </p:notesMasterIdLst>
  <p:sldIdLst>
    <p:sldId id="257" r:id="rId2"/>
    <p:sldId id="258" r:id="rId3"/>
    <p:sldId id="260" r:id="rId4"/>
    <p:sldId id="259"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115" d="100"/>
          <a:sy n="115" d="100"/>
        </p:scale>
        <p:origin x="141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13266F-21CA-4458-9C32-B77960DF691D}" type="datetimeFigureOut">
              <a:rPr lang="en-GB" smtClean="0"/>
              <a:t>22/01/2020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D7BA0D-F0BE-424C-88A9-ECC3FBCB7426}" type="slidenum">
              <a:rPr lang="en-GB" smtClean="0"/>
              <a:t>‹#›</a:t>
            </a:fld>
            <a:endParaRPr lang="en-GB"/>
          </a:p>
        </p:txBody>
      </p:sp>
    </p:spTree>
    <p:extLst>
      <p:ext uri="{BB962C8B-B14F-4D97-AF65-F5344CB8AC3E}">
        <p14:creationId xmlns:p14="http://schemas.microsoft.com/office/powerpoint/2010/main" val="25613802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TextEdit="1"/>
          </p:cNvSpPr>
          <p:nvPr>
            <p:ph type="sldImg"/>
          </p:nvPr>
        </p:nvSpPr>
        <p:spPr bwMode="auto">
          <a:noFill/>
          <a:ln>
            <a:solidFill>
              <a:srgbClr val="000000"/>
            </a:solidFill>
            <a:miter lim="800000"/>
            <a:headEnd/>
            <a:tailEnd/>
          </a:ln>
        </p:spPr>
      </p:sp>
      <p:sp>
        <p:nvSpPr>
          <p:cNvPr id="35843" name="Rectangle 3"/>
          <p:cNvSpPr>
            <a:spLocks noGrp="1"/>
          </p:cNvSpPr>
          <p:nvPr>
            <p:ph type="body" idx="1"/>
          </p:nvPr>
        </p:nvSpPr>
        <p:spPr bwMode="auto">
          <a:noFill/>
        </p:spPr>
        <p:txBody>
          <a:bodyPr wrap="square" numCol="1" anchor="t" anchorCtr="0" compatLnSpc="1">
            <a:prstTxWarp prst="textNoShape">
              <a:avLst/>
            </a:prstTxWarp>
          </a:bodyPr>
          <a:lstStyle/>
          <a:p>
            <a:pPr>
              <a:lnSpc>
                <a:spcPct val="90000"/>
              </a:lnSpc>
            </a:pPr>
            <a:endParaRPr lang="en-US" smtClean="0"/>
          </a:p>
        </p:txBody>
      </p:sp>
    </p:spTree>
    <p:extLst>
      <p:ext uri="{BB962C8B-B14F-4D97-AF65-F5344CB8AC3E}">
        <p14:creationId xmlns:p14="http://schemas.microsoft.com/office/powerpoint/2010/main" val="15025039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22/01/2020</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37432009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22/01/2020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7493944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22/01/2020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76989347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22/01/2020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7271842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22/01/2020</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5955173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22/01/2020</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2472326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22/01/2020</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089028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22/01/2020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2639209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22/01/2020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7340230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22/01/2020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2788932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22/01/2020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1194565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pPr defTabSz="457200"/>
            <a:fld id="{308DE1FB-C7C7-46C8-871C-9C7D4E7CD2B9}" type="datetimeFigureOut">
              <a:rPr lang="en-GB" smtClean="0">
                <a:solidFill>
                  <a:prstClr val="white">
                    <a:shade val="50000"/>
                  </a:prstClr>
                </a:solidFill>
              </a:rPr>
              <a:pPr defTabSz="457200"/>
              <a:t>22/01/2020</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pPr defTabSz="457200"/>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pPr defTabSz="457200"/>
            <a:fld id="{9B803AD2-645E-455D-911A-70CBBBABEE28}" type="slidenum">
              <a:rPr lang="en-GB" smtClean="0">
                <a:solidFill>
                  <a:prstClr val="white">
                    <a:shade val="50000"/>
                  </a:prstClr>
                </a:solidFill>
              </a:rPr>
              <a:pPr defTabSz="457200"/>
              <a:t>‹#›</a:t>
            </a:fld>
            <a:endParaRPr lang="en-GB" dirty="0">
              <a:solidFill>
                <a:prstClr val="white">
                  <a:shade val="50000"/>
                </a:prstClr>
              </a:solidFill>
            </a:endParaRPr>
          </a:p>
        </p:txBody>
      </p:sp>
    </p:spTree>
    <p:extLst>
      <p:ext uri="{BB962C8B-B14F-4D97-AF65-F5344CB8AC3E}">
        <p14:creationId xmlns:p14="http://schemas.microsoft.com/office/powerpoint/2010/main" val="781145079"/>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hyperlink" Target="http://upload.wikimedia.org/wikipedia/commons/e/ec/Maison_carree_side.jpg" TargetMode="External"/><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a:bodyPr>
          <a:lstStyle/>
          <a:p>
            <a:r>
              <a:rPr lang="en-GB" dirty="0" smtClean="0">
                <a:solidFill>
                  <a:schemeClr val="bg1"/>
                </a:solidFill>
              </a:rPr>
              <a:t>Roman History and Literature</a:t>
            </a:r>
            <a:endParaRPr lang="en-GB" dirty="0">
              <a:solidFill>
                <a:schemeClr val="bg1"/>
              </a:solidFill>
            </a:endParaRPr>
          </a:p>
        </p:txBody>
      </p:sp>
      <p:sp>
        <p:nvSpPr>
          <p:cNvPr id="3" name="Subtitle 2"/>
          <p:cNvSpPr>
            <a:spLocks noGrp="1"/>
          </p:cNvSpPr>
          <p:nvPr>
            <p:ph type="subTitle" idx="1"/>
          </p:nvPr>
        </p:nvSpPr>
        <p:spPr>
          <a:xfrm>
            <a:off x="1381944" y="5874562"/>
            <a:ext cx="6400800" cy="773088"/>
          </a:xfrm>
        </p:spPr>
        <p:txBody>
          <a:bodyPr>
            <a:normAutofit/>
          </a:bodyPr>
          <a:lstStyle/>
          <a:p>
            <a:r>
              <a:rPr lang="en-GB" sz="3200" b="1" dirty="0" smtClean="0">
                <a:solidFill>
                  <a:schemeClr val="bg1"/>
                </a:solidFill>
              </a:rPr>
              <a:t>HPAH4009</a:t>
            </a:r>
          </a:p>
        </p:txBody>
      </p:sp>
      <p:sp>
        <p:nvSpPr>
          <p:cNvPr id="4" name="Subtitle 2"/>
          <p:cNvSpPr txBox="1">
            <a:spLocks/>
          </p:cNvSpPr>
          <p:nvPr/>
        </p:nvSpPr>
        <p:spPr>
          <a:xfrm>
            <a:off x="83127" y="2892264"/>
            <a:ext cx="8986058" cy="2111997"/>
          </a:xfrm>
          <a:prstGeom prst="rect">
            <a:avLst/>
          </a:prstGeom>
        </p:spPr>
        <p:txBody>
          <a:bodyPr vert="horz">
            <a:normAutofit fontScale="70000" lnSpcReduction="20000"/>
          </a:bodyPr>
          <a:lstStyle/>
          <a:p>
            <a:pPr algn="ctr">
              <a:spcBef>
                <a:spcPct val="20000"/>
              </a:spcBef>
              <a:buClr>
                <a:prstClr val="white">
                  <a:shade val="95000"/>
                </a:prstClr>
              </a:buClr>
              <a:buSzPct val="65000"/>
              <a:defRPr/>
            </a:pPr>
            <a:r>
              <a:rPr lang="en-GB" sz="4600" dirty="0">
                <a:solidFill>
                  <a:prstClr val="black"/>
                </a:solidFill>
              </a:rPr>
              <a:t>Session three – part </a:t>
            </a:r>
            <a:r>
              <a:rPr lang="en-GB" sz="4600" dirty="0" smtClean="0">
                <a:solidFill>
                  <a:prstClr val="black"/>
                </a:solidFill>
              </a:rPr>
              <a:t>2 </a:t>
            </a:r>
            <a:endParaRPr lang="en-GB" sz="4600" dirty="0">
              <a:solidFill>
                <a:prstClr val="black"/>
              </a:solidFill>
            </a:endParaRPr>
          </a:p>
          <a:p>
            <a:pPr algn="ctr">
              <a:spcBef>
                <a:spcPct val="20000"/>
              </a:spcBef>
              <a:buClr>
                <a:prstClr val="white">
                  <a:shade val="95000"/>
                </a:prstClr>
              </a:buClr>
              <a:buSzPct val="65000"/>
              <a:defRPr/>
            </a:pPr>
            <a:r>
              <a:rPr lang="en-GB" sz="4600" dirty="0">
                <a:solidFill>
                  <a:prstClr val="black"/>
                </a:solidFill>
              </a:rPr>
              <a:t>The Roman world of the early centuries AD</a:t>
            </a:r>
          </a:p>
          <a:p>
            <a:pPr algn="ctr">
              <a:spcBef>
                <a:spcPct val="20000"/>
              </a:spcBef>
              <a:buClr>
                <a:prstClr val="white">
                  <a:shade val="95000"/>
                </a:prstClr>
              </a:buClr>
              <a:buSzPct val="65000"/>
              <a:defRPr/>
            </a:pPr>
            <a:r>
              <a:rPr lang="en-GB" sz="3600" i="1" dirty="0">
                <a:solidFill>
                  <a:prstClr val="black"/>
                </a:solidFill>
              </a:rPr>
              <a:t>	</a:t>
            </a:r>
          </a:p>
          <a:p>
            <a:pPr algn="ctr">
              <a:spcBef>
                <a:spcPct val="20000"/>
              </a:spcBef>
              <a:buClr>
                <a:prstClr val="white">
                  <a:shade val="95000"/>
                </a:prstClr>
              </a:buClr>
              <a:buSzPct val="65000"/>
              <a:defRPr/>
            </a:pPr>
            <a:endParaRPr lang="en-GB" sz="28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7" name="Picture 6"/>
          <p:cNvPicPr>
            <a:picLocks noChangeAspect="1"/>
          </p:cNvPicPr>
          <p:nvPr/>
        </p:nvPicPr>
        <p:blipFill>
          <a:blip r:embed="rId2"/>
          <a:stretch>
            <a:fillRect/>
          </a:stretch>
        </p:blipFill>
        <p:spPr>
          <a:xfrm>
            <a:off x="186149" y="4010838"/>
            <a:ext cx="3284415" cy="2250268"/>
          </a:xfrm>
          <a:prstGeom prst="rect">
            <a:avLst/>
          </a:prstGeom>
        </p:spPr>
      </p:pic>
      <p:pic>
        <p:nvPicPr>
          <p:cNvPr id="8" name="Picture 7"/>
          <p:cNvPicPr>
            <a:picLocks noChangeAspect="1"/>
          </p:cNvPicPr>
          <p:nvPr/>
        </p:nvPicPr>
        <p:blipFill>
          <a:blip r:embed="rId3"/>
          <a:stretch>
            <a:fillRect/>
          </a:stretch>
        </p:blipFill>
        <p:spPr>
          <a:xfrm>
            <a:off x="5725391" y="4172541"/>
            <a:ext cx="3253148" cy="2190112"/>
          </a:xfrm>
          <a:prstGeom prst="rect">
            <a:avLst/>
          </a:prstGeom>
        </p:spPr>
      </p:pic>
      <p:pic>
        <p:nvPicPr>
          <p:cNvPr id="10" name="Picture 9"/>
          <p:cNvPicPr>
            <a:picLocks noChangeAspect="1"/>
          </p:cNvPicPr>
          <p:nvPr/>
        </p:nvPicPr>
        <p:blipFill>
          <a:blip r:embed="rId4"/>
          <a:stretch>
            <a:fillRect/>
          </a:stretch>
        </p:blipFill>
        <p:spPr>
          <a:xfrm>
            <a:off x="3661676" y="4098926"/>
            <a:ext cx="1828959" cy="1810669"/>
          </a:xfrm>
          <a:prstGeom prst="rect">
            <a:avLst/>
          </a:prstGeom>
        </p:spPr>
      </p:pic>
    </p:spTree>
    <p:extLst>
      <p:ext uri="{BB962C8B-B14F-4D97-AF65-F5344CB8AC3E}">
        <p14:creationId xmlns:p14="http://schemas.microsoft.com/office/powerpoint/2010/main" val="222147974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The Roman World</a:t>
            </a:r>
            <a:endParaRPr lang="en-GB" dirty="0">
              <a:solidFill>
                <a:schemeClr val="bg1"/>
              </a:solidFill>
            </a:endParaRPr>
          </a:p>
        </p:txBody>
      </p:sp>
      <p:sp>
        <p:nvSpPr>
          <p:cNvPr id="4" name="Content Placeholder 3"/>
          <p:cNvSpPr>
            <a:spLocks noGrp="1"/>
          </p:cNvSpPr>
          <p:nvPr>
            <p:ph sz="half" idx="1"/>
          </p:nvPr>
        </p:nvSpPr>
        <p:spPr>
          <a:xfrm>
            <a:off x="0" y="1600200"/>
            <a:ext cx="4495800" cy="5257800"/>
          </a:xfrm>
        </p:spPr>
        <p:txBody>
          <a:bodyPr>
            <a:normAutofit fontScale="85000" lnSpcReduction="20000"/>
          </a:bodyPr>
          <a:lstStyle/>
          <a:p>
            <a:r>
              <a:rPr lang="en-GB" dirty="0" smtClean="0">
                <a:solidFill>
                  <a:schemeClr val="bg1"/>
                </a:solidFill>
              </a:rPr>
              <a:t>Not a monolith, but a complex patchwork of communities across the Mediterranean world and NW Europe.</a:t>
            </a:r>
          </a:p>
          <a:p>
            <a:pPr lvl="1"/>
            <a:r>
              <a:rPr lang="en-GB" dirty="0" smtClean="0">
                <a:solidFill>
                  <a:schemeClr val="bg1"/>
                </a:solidFill>
              </a:rPr>
              <a:t>Different cultures and languages (Greek often the linguae franca of the East and Latin the West).</a:t>
            </a:r>
          </a:p>
          <a:p>
            <a:pPr lvl="1"/>
            <a:r>
              <a:rPr lang="en-GB" dirty="0" smtClean="0">
                <a:solidFill>
                  <a:schemeClr val="bg1"/>
                </a:solidFill>
              </a:rPr>
              <a:t>Some pre-existing coinage systems still in use (esp. in East).</a:t>
            </a:r>
          </a:p>
          <a:p>
            <a:pPr lvl="1"/>
            <a:r>
              <a:rPr lang="en-GB" dirty="0" smtClean="0">
                <a:solidFill>
                  <a:schemeClr val="bg1"/>
                </a:solidFill>
              </a:rPr>
              <a:t>Political structures, maybe influenced by “Roman model” (notably in the West), but may also follow existing practices.  </a:t>
            </a:r>
          </a:p>
          <a:p>
            <a:pPr lvl="2"/>
            <a:r>
              <a:rPr lang="en-GB" dirty="0">
                <a:solidFill>
                  <a:schemeClr val="bg1"/>
                </a:solidFill>
              </a:rPr>
              <a:t>e</a:t>
            </a:r>
            <a:r>
              <a:rPr lang="en-GB" dirty="0" smtClean="0">
                <a:solidFill>
                  <a:schemeClr val="bg1"/>
                </a:solidFill>
              </a:rPr>
              <a:t>.g. there were still Archons in Imperial era Athens; still a Boule in Antioch. </a:t>
            </a:r>
          </a:p>
          <a:p>
            <a:pPr lvl="1"/>
            <a:r>
              <a:rPr lang="en-GB" dirty="0" smtClean="0">
                <a:solidFill>
                  <a:schemeClr val="bg1"/>
                </a:solidFill>
              </a:rPr>
              <a:t>Existence of Roman law and local legal traditions. </a:t>
            </a:r>
            <a:endParaRPr lang="en-GB" dirty="0">
              <a:solidFill>
                <a:schemeClr val="bg1"/>
              </a:solidFill>
            </a:endParaRPr>
          </a:p>
        </p:txBody>
      </p:sp>
      <p:pic>
        <p:nvPicPr>
          <p:cNvPr id="8" name="Content Placeholder 7"/>
          <p:cNvPicPr>
            <a:picLocks noGrp="1" noChangeAspect="1"/>
          </p:cNvPicPr>
          <p:nvPr>
            <p:ph sz="half" idx="2"/>
          </p:nvPr>
        </p:nvPicPr>
        <p:blipFill>
          <a:blip r:embed="rId2"/>
          <a:stretch>
            <a:fillRect/>
          </a:stretch>
        </p:blipFill>
        <p:spPr>
          <a:xfrm>
            <a:off x="4495800" y="3692772"/>
            <a:ext cx="4513118" cy="3091486"/>
          </a:xfrm>
          <a:prstGeom prst="rect">
            <a:avLst/>
          </a:prstGeom>
        </p:spPr>
      </p:pic>
      <p:pic>
        <p:nvPicPr>
          <p:cNvPr id="9" name="Picture 8"/>
          <p:cNvPicPr>
            <a:picLocks noChangeAspect="1"/>
          </p:cNvPicPr>
          <p:nvPr/>
        </p:nvPicPr>
        <p:blipFill>
          <a:blip r:embed="rId3"/>
          <a:stretch>
            <a:fillRect/>
          </a:stretch>
        </p:blipFill>
        <p:spPr>
          <a:xfrm>
            <a:off x="4738354" y="1531475"/>
            <a:ext cx="4028010" cy="2047460"/>
          </a:xfrm>
          <a:prstGeom prst="rect">
            <a:avLst/>
          </a:prstGeom>
        </p:spPr>
      </p:pic>
      <p:pic>
        <p:nvPicPr>
          <p:cNvPr id="11" name="Content Placeholder 4"/>
          <p:cNvPicPr>
            <a:picLocks noChangeAspect="1"/>
          </p:cNvPicPr>
          <p:nvPr/>
        </p:nvPicPr>
        <p:blipFill>
          <a:blip r:embed="rId4"/>
          <a:stretch>
            <a:fillRect/>
          </a:stretch>
        </p:blipFill>
        <p:spPr>
          <a:xfrm>
            <a:off x="1873639" y="2642378"/>
            <a:ext cx="1828959" cy="1810669"/>
          </a:xfrm>
          <a:prstGeom prst="rect">
            <a:avLst/>
          </a:prstGeom>
        </p:spPr>
      </p:pic>
      <p:pic>
        <p:nvPicPr>
          <p:cNvPr id="12" name="Picture 11"/>
          <p:cNvPicPr>
            <a:picLocks noChangeAspect="1"/>
          </p:cNvPicPr>
          <p:nvPr/>
        </p:nvPicPr>
        <p:blipFill>
          <a:blip r:embed="rId5"/>
          <a:stretch>
            <a:fillRect/>
          </a:stretch>
        </p:blipFill>
        <p:spPr>
          <a:xfrm>
            <a:off x="4020654" y="2623895"/>
            <a:ext cx="1937553" cy="1818415"/>
          </a:xfrm>
          <a:prstGeom prst="rect">
            <a:avLst/>
          </a:prstGeom>
        </p:spPr>
      </p:pic>
      <p:sp>
        <p:nvSpPr>
          <p:cNvPr id="13" name="Rectangle 12"/>
          <p:cNvSpPr/>
          <p:nvPr/>
        </p:nvSpPr>
        <p:spPr>
          <a:xfrm>
            <a:off x="1846775" y="4459097"/>
            <a:ext cx="1828959" cy="2031325"/>
          </a:xfrm>
          <a:prstGeom prst="rect">
            <a:avLst/>
          </a:prstGeom>
          <a:solidFill>
            <a:srgbClr val="FFC000"/>
          </a:solidFill>
        </p:spPr>
        <p:txBody>
          <a:bodyPr wrap="square">
            <a:spAutoFit/>
          </a:bodyPr>
          <a:lstStyle/>
          <a:p>
            <a:r>
              <a:rPr lang="en-GB" dirty="0" smtClean="0">
                <a:solidFill>
                  <a:schemeClr val="bg1"/>
                </a:solidFill>
              </a:rPr>
              <a:t>Augustus (coin of Tiberius) - </a:t>
            </a:r>
            <a:r>
              <a:rPr lang="en-GB" dirty="0" err="1" smtClean="0">
                <a:solidFill>
                  <a:schemeClr val="bg1"/>
                </a:solidFill>
              </a:rPr>
              <a:t>Bilion</a:t>
            </a:r>
            <a:r>
              <a:rPr lang="en-GB" dirty="0" smtClean="0">
                <a:solidFill>
                  <a:schemeClr val="bg1"/>
                </a:solidFill>
              </a:rPr>
              <a:t> Tetradrachm, Alexandria, AD 27/28 – RPC 5090. </a:t>
            </a:r>
            <a:endParaRPr lang="en-GB" dirty="0">
              <a:solidFill>
                <a:schemeClr val="bg1"/>
              </a:solidFill>
            </a:endParaRPr>
          </a:p>
        </p:txBody>
      </p:sp>
      <p:sp>
        <p:nvSpPr>
          <p:cNvPr id="15" name="Rectangle 14"/>
          <p:cNvSpPr/>
          <p:nvPr/>
        </p:nvSpPr>
        <p:spPr>
          <a:xfrm>
            <a:off x="4047516" y="4427232"/>
            <a:ext cx="1883827" cy="923330"/>
          </a:xfrm>
          <a:prstGeom prst="rect">
            <a:avLst/>
          </a:prstGeom>
          <a:solidFill>
            <a:srgbClr val="FFC000"/>
          </a:solidFill>
        </p:spPr>
        <p:txBody>
          <a:bodyPr wrap="square">
            <a:spAutoFit/>
          </a:bodyPr>
          <a:lstStyle/>
          <a:p>
            <a:r>
              <a:rPr lang="en-GB" dirty="0" smtClean="0">
                <a:solidFill>
                  <a:schemeClr val="bg1"/>
                </a:solidFill>
              </a:rPr>
              <a:t>As, restoration issue by Titus, RIC 496</a:t>
            </a:r>
            <a:endParaRPr lang="en-GB" dirty="0">
              <a:solidFill>
                <a:schemeClr val="bg1"/>
              </a:solidFill>
            </a:endParaRPr>
          </a:p>
        </p:txBody>
      </p:sp>
      <p:sp>
        <p:nvSpPr>
          <p:cNvPr id="16" name="Content Placeholder 2"/>
          <p:cNvSpPr txBox="1">
            <a:spLocks/>
          </p:cNvSpPr>
          <p:nvPr/>
        </p:nvSpPr>
        <p:spPr>
          <a:xfrm>
            <a:off x="1745673" y="1547933"/>
            <a:ext cx="4197927" cy="1039091"/>
          </a:xfrm>
          <a:prstGeom prst="rect">
            <a:avLst/>
          </a:prstGeom>
          <a:solidFill>
            <a:srgbClr val="FFFF00"/>
          </a:solidFill>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2000" dirty="0" smtClean="0">
                <a:solidFill>
                  <a:schemeClr val="bg1"/>
                </a:solidFill>
              </a:rPr>
              <a:t>Images of Augustus with a radiate crown (one from reign of Tiberius another from that of </a:t>
            </a:r>
            <a:r>
              <a:rPr lang="en-GB" sz="2000" dirty="0" smtClean="0">
                <a:solidFill>
                  <a:schemeClr val="bg1"/>
                </a:solidFill>
              </a:rPr>
              <a:t>Titus).</a:t>
            </a:r>
            <a:endParaRPr lang="en-GB" sz="2000" dirty="0">
              <a:solidFill>
                <a:schemeClr val="bg1"/>
              </a:solidFill>
            </a:endParaRPr>
          </a:p>
        </p:txBody>
      </p:sp>
      <p:sp>
        <p:nvSpPr>
          <p:cNvPr id="17" name="Content Placeholder 2"/>
          <p:cNvSpPr txBox="1">
            <a:spLocks/>
          </p:cNvSpPr>
          <p:nvPr/>
        </p:nvSpPr>
        <p:spPr>
          <a:xfrm>
            <a:off x="79888" y="2835985"/>
            <a:ext cx="1551197" cy="2130870"/>
          </a:xfrm>
          <a:prstGeom prst="rect">
            <a:avLst/>
          </a:prstGeom>
          <a:solidFill>
            <a:srgbClr val="92D050"/>
          </a:solidFill>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1800" dirty="0" smtClean="0">
                <a:solidFill>
                  <a:schemeClr val="bg1"/>
                </a:solidFill>
              </a:rPr>
              <a:t>Egyptian weight standard (inherited from earlier Hellenistic era).</a:t>
            </a:r>
            <a:endParaRPr lang="en-GB" sz="1800" dirty="0">
              <a:solidFill>
                <a:schemeClr val="bg1"/>
              </a:solidFill>
            </a:endParaRPr>
          </a:p>
        </p:txBody>
      </p:sp>
      <p:cxnSp>
        <p:nvCxnSpPr>
          <p:cNvPr id="19" name="Straight Arrow Connector 18"/>
          <p:cNvCxnSpPr/>
          <p:nvPr/>
        </p:nvCxnSpPr>
        <p:spPr>
          <a:xfrm flipV="1">
            <a:off x="1493362" y="4173347"/>
            <a:ext cx="509505" cy="463490"/>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1" name="Content Placeholder 2"/>
          <p:cNvSpPr txBox="1">
            <a:spLocks/>
          </p:cNvSpPr>
          <p:nvPr/>
        </p:nvSpPr>
        <p:spPr>
          <a:xfrm>
            <a:off x="6173897" y="3522711"/>
            <a:ext cx="2639291" cy="1007918"/>
          </a:xfrm>
          <a:prstGeom prst="rect">
            <a:avLst/>
          </a:prstGeom>
          <a:solidFill>
            <a:srgbClr val="92D050"/>
          </a:solidFill>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1800" smtClean="0">
                <a:solidFill>
                  <a:schemeClr val="bg1"/>
                </a:solidFill>
              </a:rPr>
              <a:t>Roman (imperial) weight coin (as</a:t>
            </a:r>
            <a:r>
              <a:rPr lang="en-GB" sz="1800" i="1" smtClean="0">
                <a:solidFill>
                  <a:schemeClr val="bg1"/>
                </a:solidFill>
              </a:rPr>
              <a:t> </a:t>
            </a:r>
            <a:r>
              <a:rPr lang="en-GB" sz="1800" smtClean="0">
                <a:solidFill>
                  <a:schemeClr val="bg1"/>
                </a:solidFill>
              </a:rPr>
              <a:t>= 4 quadrantēs) </a:t>
            </a:r>
            <a:endParaRPr lang="en-GB" sz="1800" dirty="0">
              <a:solidFill>
                <a:schemeClr val="bg1"/>
              </a:solidFill>
            </a:endParaRPr>
          </a:p>
        </p:txBody>
      </p:sp>
      <p:cxnSp>
        <p:nvCxnSpPr>
          <p:cNvPr id="22" name="Straight Arrow Connector 21"/>
          <p:cNvCxnSpPr/>
          <p:nvPr/>
        </p:nvCxnSpPr>
        <p:spPr>
          <a:xfrm flipH="1" flipV="1">
            <a:off x="5833855" y="4286419"/>
            <a:ext cx="535584" cy="155891"/>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4496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1000"/>
                                        <p:tgtEl>
                                          <p:spTgt spid="17"/>
                                        </p:tgtEl>
                                      </p:cBhvr>
                                    </p:animEffect>
                                    <p:anim calcmode="lin" valueType="num">
                                      <p:cBhvr>
                                        <p:cTn id="8" dur="1000" fill="hold"/>
                                        <p:tgtEl>
                                          <p:spTgt spid="17"/>
                                        </p:tgtEl>
                                        <p:attrNameLst>
                                          <p:attrName>ppt_x</p:attrName>
                                        </p:attrNameLst>
                                      </p:cBhvr>
                                      <p:tavLst>
                                        <p:tav tm="0">
                                          <p:val>
                                            <p:strVal val="#ppt_x"/>
                                          </p:val>
                                        </p:tav>
                                        <p:tav tm="100000">
                                          <p:val>
                                            <p:strVal val="#ppt_x"/>
                                          </p:val>
                                        </p:tav>
                                      </p:tavLst>
                                    </p:anim>
                                    <p:anim calcmode="lin" valueType="num">
                                      <p:cBhvr>
                                        <p:cTn id="9" dur="1000" fill="hold"/>
                                        <p:tgtEl>
                                          <p:spTgt spid="17"/>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fade">
                                      <p:cBhvr>
                                        <p:cTn id="12" dur="1000"/>
                                        <p:tgtEl>
                                          <p:spTgt spid="19"/>
                                        </p:tgtEl>
                                      </p:cBhvr>
                                    </p:animEffect>
                                    <p:anim calcmode="lin" valueType="num">
                                      <p:cBhvr>
                                        <p:cTn id="13" dur="1000" fill="hold"/>
                                        <p:tgtEl>
                                          <p:spTgt spid="19"/>
                                        </p:tgtEl>
                                        <p:attrNameLst>
                                          <p:attrName>ppt_x</p:attrName>
                                        </p:attrNameLst>
                                      </p:cBhvr>
                                      <p:tavLst>
                                        <p:tav tm="0">
                                          <p:val>
                                            <p:strVal val="#ppt_x"/>
                                          </p:val>
                                        </p:tav>
                                        <p:tav tm="100000">
                                          <p:val>
                                            <p:strVal val="#ppt_x"/>
                                          </p:val>
                                        </p:tav>
                                      </p:tavLst>
                                    </p:anim>
                                    <p:anim calcmode="lin" valueType="num">
                                      <p:cBhvr>
                                        <p:cTn id="14" dur="1000" fill="hold"/>
                                        <p:tgtEl>
                                          <p:spTgt spid="19"/>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1000"/>
                                        <p:tgtEl>
                                          <p:spTgt spid="11"/>
                                        </p:tgtEl>
                                      </p:cBhvr>
                                    </p:animEffect>
                                    <p:anim calcmode="lin" valueType="num">
                                      <p:cBhvr>
                                        <p:cTn id="18" dur="1000" fill="hold"/>
                                        <p:tgtEl>
                                          <p:spTgt spid="11"/>
                                        </p:tgtEl>
                                        <p:attrNameLst>
                                          <p:attrName>ppt_x</p:attrName>
                                        </p:attrNameLst>
                                      </p:cBhvr>
                                      <p:tavLst>
                                        <p:tav tm="0">
                                          <p:val>
                                            <p:strVal val="#ppt_x"/>
                                          </p:val>
                                        </p:tav>
                                        <p:tav tm="100000">
                                          <p:val>
                                            <p:strVal val="#ppt_x"/>
                                          </p:val>
                                        </p:tav>
                                      </p:tavLst>
                                    </p:anim>
                                    <p:anim calcmode="lin" valueType="num">
                                      <p:cBhvr>
                                        <p:cTn id="19" dur="1000" fill="hold"/>
                                        <p:tgtEl>
                                          <p:spTgt spid="11"/>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1000"/>
                                        <p:tgtEl>
                                          <p:spTgt spid="13"/>
                                        </p:tgtEl>
                                      </p:cBhvr>
                                    </p:animEffect>
                                    <p:anim calcmode="lin" valueType="num">
                                      <p:cBhvr>
                                        <p:cTn id="23" dur="1000" fill="hold"/>
                                        <p:tgtEl>
                                          <p:spTgt spid="13"/>
                                        </p:tgtEl>
                                        <p:attrNameLst>
                                          <p:attrName>ppt_x</p:attrName>
                                        </p:attrNameLst>
                                      </p:cBhvr>
                                      <p:tavLst>
                                        <p:tav tm="0">
                                          <p:val>
                                            <p:strVal val="#ppt_x"/>
                                          </p:val>
                                        </p:tav>
                                        <p:tav tm="100000">
                                          <p:val>
                                            <p:strVal val="#ppt_x"/>
                                          </p:val>
                                        </p:tav>
                                      </p:tavLst>
                                    </p:anim>
                                    <p:anim calcmode="lin" valueType="num">
                                      <p:cBhvr>
                                        <p:cTn id="24" dur="1000" fill="hold"/>
                                        <p:tgtEl>
                                          <p:spTgt spid="13"/>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16"/>
                                        </p:tgtEl>
                                        <p:attrNameLst>
                                          <p:attrName>style.visibility</p:attrName>
                                        </p:attrNameLst>
                                      </p:cBhvr>
                                      <p:to>
                                        <p:strVal val="visible"/>
                                      </p:to>
                                    </p:set>
                                    <p:animEffect transition="in" filter="fade">
                                      <p:cBhvr>
                                        <p:cTn id="27" dur="1000"/>
                                        <p:tgtEl>
                                          <p:spTgt spid="16"/>
                                        </p:tgtEl>
                                      </p:cBhvr>
                                    </p:animEffect>
                                    <p:anim calcmode="lin" valueType="num">
                                      <p:cBhvr>
                                        <p:cTn id="28" dur="1000" fill="hold"/>
                                        <p:tgtEl>
                                          <p:spTgt spid="16"/>
                                        </p:tgtEl>
                                        <p:attrNameLst>
                                          <p:attrName>ppt_x</p:attrName>
                                        </p:attrNameLst>
                                      </p:cBhvr>
                                      <p:tavLst>
                                        <p:tav tm="0">
                                          <p:val>
                                            <p:strVal val="#ppt_x"/>
                                          </p:val>
                                        </p:tav>
                                        <p:tav tm="100000">
                                          <p:val>
                                            <p:strVal val="#ppt_x"/>
                                          </p:val>
                                        </p:tav>
                                      </p:tavLst>
                                    </p:anim>
                                    <p:anim calcmode="lin" valueType="num">
                                      <p:cBhvr>
                                        <p:cTn id="29" dur="1000" fill="hold"/>
                                        <p:tgtEl>
                                          <p:spTgt spid="16"/>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1000"/>
                                        <p:tgtEl>
                                          <p:spTgt spid="12"/>
                                        </p:tgtEl>
                                      </p:cBhvr>
                                    </p:animEffect>
                                    <p:anim calcmode="lin" valueType="num">
                                      <p:cBhvr>
                                        <p:cTn id="33" dur="1000" fill="hold"/>
                                        <p:tgtEl>
                                          <p:spTgt spid="12"/>
                                        </p:tgtEl>
                                        <p:attrNameLst>
                                          <p:attrName>ppt_x</p:attrName>
                                        </p:attrNameLst>
                                      </p:cBhvr>
                                      <p:tavLst>
                                        <p:tav tm="0">
                                          <p:val>
                                            <p:strVal val="#ppt_x"/>
                                          </p:val>
                                        </p:tav>
                                        <p:tav tm="100000">
                                          <p:val>
                                            <p:strVal val="#ppt_x"/>
                                          </p:val>
                                        </p:tav>
                                      </p:tavLst>
                                    </p:anim>
                                    <p:anim calcmode="lin" valueType="num">
                                      <p:cBhvr>
                                        <p:cTn id="34" dur="1000" fill="hold"/>
                                        <p:tgtEl>
                                          <p:spTgt spid="12"/>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fade">
                                      <p:cBhvr>
                                        <p:cTn id="37" dur="1000"/>
                                        <p:tgtEl>
                                          <p:spTgt spid="15"/>
                                        </p:tgtEl>
                                      </p:cBhvr>
                                    </p:animEffect>
                                    <p:anim calcmode="lin" valueType="num">
                                      <p:cBhvr>
                                        <p:cTn id="38" dur="1000" fill="hold"/>
                                        <p:tgtEl>
                                          <p:spTgt spid="15"/>
                                        </p:tgtEl>
                                        <p:attrNameLst>
                                          <p:attrName>ppt_x</p:attrName>
                                        </p:attrNameLst>
                                      </p:cBhvr>
                                      <p:tavLst>
                                        <p:tav tm="0">
                                          <p:val>
                                            <p:strVal val="#ppt_x"/>
                                          </p:val>
                                        </p:tav>
                                        <p:tav tm="100000">
                                          <p:val>
                                            <p:strVal val="#ppt_x"/>
                                          </p:val>
                                        </p:tav>
                                      </p:tavLst>
                                    </p:anim>
                                    <p:anim calcmode="lin" valueType="num">
                                      <p:cBhvr>
                                        <p:cTn id="39" dur="1000" fill="hold"/>
                                        <p:tgtEl>
                                          <p:spTgt spid="15"/>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22"/>
                                        </p:tgtEl>
                                        <p:attrNameLst>
                                          <p:attrName>style.visibility</p:attrName>
                                        </p:attrNameLst>
                                      </p:cBhvr>
                                      <p:to>
                                        <p:strVal val="visible"/>
                                      </p:to>
                                    </p:set>
                                    <p:animEffect transition="in" filter="fade">
                                      <p:cBhvr>
                                        <p:cTn id="42" dur="1000"/>
                                        <p:tgtEl>
                                          <p:spTgt spid="22"/>
                                        </p:tgtEl>
                                      </p:cBhvr>
                                    </p:animEffect>
                                    <p:anim calcmode="lin" valueType="num">
                                      <p:cBhvr>
                                        <p:cTn id="43" dur="1000" fill="hold"/>
                                        <p:tgtEl>
                                          <p:spTgt spid="22"/>
                                        </p:tgtEl>
                                        <p:attrNameLst>
                                          <p:attrName>ppt_x</p:attrName>
                                        </p:attrNameLst>
                                      </p:cBhvr>
                                      <p:tavLst>
                                        <p:tav tm="0">
                                          <p:val>
                                            <p:strVal val="#ppt_x"/>
                                          </p:val>
                                        </p:tav>
                                        <p:tav tm="100000">
                                          <p:val>
                                            <p:strVal val="#ppt_x"/>
                                          </p:val>
                                        </p:tav>
                                      </p:tavLst>
                                    </p:anim>
                                    <p:anim calcmode="lin" valueType="num">
                                      <p:cBhvr>
                                        <p:cTn id="44" dur="1000" fill="hold"/>
                                        <p:tgtEl>
                                          <p:spTgt spid="22"/>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21"/>
                                        </p:tgtEl>
                                        <p:attrNameLst>
                                          <p:attrName>style.visibility</p:attrName>
                                        </p:attrNameLst>
                                      </p:cBhvr>
                                      <p:to>
                                        <p:strVal val="visible"/>
                                      </p:to>
                                    </p:set>
                                    <p:animEffect transition="in" filter="fade">
                                      <p:cBhvr>
                                        <p:cTn id="47" dur="1000"/>
                                        <p:tgtEl>
                                          <p:spTgt spid="21"/>
                                        </p:tgtEl>
                                      </p:cBhvr>
                                    </p:animEffect>
                                    <p:anim calcmode="lin" valueType="num">
                                      <p:cBhvr>
                                        <p:cTn id="48" dur="1000" fill="hold"/>
                                        <p:tgtEl>
                                          <p:spTgt spid="21"/>
                                        </p:tgtEl>
                                        <p:attrNameLst>
                                          <p:attrName>ppt_x</p:attrName>
                                        </p:attrNameLst>
                                      </p:cBhvr>
                                      <p:tavLst>
                                        <p:tav tm="0">
                                          <p:val>
                                            <p:strVal val="#ppt_x"/>
                                          </p:val>
                                        </p:tav>
                                        <p:tav tm="100000">
                                          <p:val>
                                            <p:strVal val="#ppt_x"/>
                                          </p:val>
                                        </p:tav>
                                      </p:tavLst>
                                    </p:anim>
                                    <p:anim calcmode="lin" valueType="num">
                                      <p:cBhvr>
                                        <p:cTn id="49"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5" grpId="0" animBg="1"/>
      <p:bldP spid="16" grpId="0" animBg="1"/>
      <p:bldP spid="17" grpId="0" animBg="1"/>
      <p:bldP spid="21"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Cultural Interaction</a:t>
            </a:r>
            <a:endParaRPr lang="en-GB" dirty="0">
              <a:solidFill>
                <a:schemeClr val="bg1"/>
              </a:solidFill>
            </a:endParaRPr>
          </a:p>
        </p:txBody>
      </p:sp>
      <p:pic>
        <p:nvPicPr>
          <p:cNvPr id="5" name="Content Placeholder 3" descr="Dendera_7_977.bmp"/>
          <p:cNvPicPr>
            <a:picLocks noChangeAspect="1"/>
          </p:cNvPicPr>
          <p:nvPr/>
        </p:nvPicPr>
        <p:blipFill>
          <a:blip r:embed="rId2" cstate="print"/>
          <a:srcRect t="16377" b="23936"/>
          <a:stretch>
            <a:fillRect/>
          </a:stretch>
        </p:blipFill>
        <p:spPr>
          <a:xfrm>
            <a:off x="5796136" y="3789040"/>
            <a:ext cx="3096344" cy="2088232"/>
          </a:xfrm>
          <a:prstGeom prst="rect">
            <a:avLst/>
          </a:prstGeom>
        </p:spPr>
      </p:pic>
      <p:sp>
        <p:nvSpPr>
          <p:cNvPr id="6" name="Rectangle 5"/>
          <p:cNvSpPr/>
          <p:nvPr/>
        </p:nvSpPr>
        <p:spPr>
          <a:xfrm>
            <a:off x="5724128" y="5877272"/>
            <a:ext cx="3419872" cy="584775"/>
          </a:xfrm>
          <a:prstGeom prst="rect">
            <a:avLst/>
          </a:prstGeom>
        </p:spPr>
        <p:txBody>
          <a:bodyPr wrap="square">
            <a:spAutoFit/>
          </a:bodyPr>
          <a:lstStyle/>
          <a:p>
            <a:r>
              <a:rPr lang="en-GB" sz="1600" dirty="0" smtClean="0">
                <a:solidFill>
                  <a:schemeClr val="bg1"/>
                </a:solidFill>
              </a:rPr>
              <a:t>Temple of </a:t>
            </a:r>
            <a:r>
              <a:rPr lang="en-GB" sz="1600" dirty="0" err="1" smtClean="0">
                <a:solidFill>
                  <a:schemeClr val="bg1"/>
                </a:solidFill>
              </a:rPr>
              <a:t>Hathor</a:t>
            </a:r>
            <a:r>
              <a:rPr lang="en-GB" sz="1600" dirty="0" smtClean="0">
                <a:solidFill>
                  <a:schemeClr val="bg1"/>
                </a:solidFill>
              </a:rPr>
              <a:t>, </a:t>
            </a:r>
            <a:r>
              <a:rPr lang="en-GB" sz="1600" dirty="0" err="1" smtClean="0">
                <a:solidFill>
                  <a:schemeClr val="bg1"/>
                </a:solidFill>
              </a:rPr>
              <a:t>Dendera</a:t>
            </a:r>
            <a:r>
              <a:rPr lang="en-GB" sz="1600" dirty="0" smtClean="0">
                <a:solidFill>
                  <a:schemeClr val="bg1"/>
                </a:solidFill>
              </a:rPr>
              <a:t>, Egypt </a:t>
            </a:r>
          </a:p>
          <a:p>
            <a:r>
              <a:rPr lang="en-GB" sz="1600" dirty="0" smtClean="0">
                <a:solidFill>
                  <a:schemeClr val="bg1"/>
                </a:solidFill>
              </a:rPr>
              <a:t>– a Tiberian period temple</a:t>
            </a:r>
            <a:endParaRPr lang="en-GB" sz="1600" dirty="0">
              <a:solidFill>
                <a:schemeClr val="bg1"/>
              </a:solidFill>
            </a:endParaRPr>
          </a:p>
        </p:txBody>
      </p:sp>
      <p:pic>
        <p:nvPicPr>
          <p:cNvPr id="7" name="Picture 2" descr="File:Maison carree side.jpg">
            <a:hlinkClick r:id="rId3"/>
          </p:cNvPr>
          <p:cNvPicPr>
            <a:picLocks noChangeAspect="1" noChangeArrowheads="1"/>
          </p:cNvPicPr>
          <p:nvPr/>
        </p:nvPicPr>
        <p:blipFill>
          <a:blip r:embed="rId4" cstate="print"/>
          <a:srcRect/>
          <a:stretch>
            <a:fillRect/>
          </a:stretch>
        </p:blipFill>
        <p:spPr>
          <a:xfrm>
            <a:off x="395536" y="3789040"/>
            <a:ext cx="5112568" cy="2088232"/>
          </a:xfrm>
          <a:prstGeom prst="rect">
            <a:avLst/>
          </a:prstGeom>
          <a:noFill/>
        </p:spPr>
      </p:pic>
      <p:sp>
        <p:nvSpPr>
          <p:cNvPr id="8" name="Rectangle 7"/>
          <p:cNvSpPr/>
          <p:nvPr/>
        </p:nvSpPr>
        <p:spPr>
          <a:xfrm>
            <a:off x="323528" y="5877272"/>
            <a:ext cx="5256584" cy="584775"/>
          </a:xfrm>
          <a:prstGeom prst="rect">
            <a:avLst/>
          </a:prstGeom>
        </p:spPr>
        <p:txBody>
          <a:bodyPr wrap="square">
            <a:spAutoFit/>
          </a:bodyPr>
          <a:lstStyle/>
          <a:p>
            <a:r>
              <a:rPr lang="en-GB" sz="1600" dirty="0" smtClean="0">
                <a:solidFill>
                  <a:schemeClr val="bg1"/>
                </a:solidFill>
              </a:rPr>
              <a:t>A ‘typical’ Roman temple, the </a:t>
            </a:r>
            <a:r>
              <a:rPr lang="en-GB" sz="1600" dirty="0" err="1" smtClean="0">
                <a:solidFill>
                  <a:schemeClr val="bg1"/>
                </a:solidFill>
              </a:rPr>
              <a:t>Maison</a:t>
            </a:r>
            <a:r>
              <a:rPr lang="en-GB" sz="1600" dirty="0" smtClean="0">
                <a:solidFill>
                  <a:schemeClr val="bg1"/>
                </a:solidFill>
              </a:rPr>
              <a:t> </a:t>
            </a:r>
            <a:r>
              <a:rPr lang="en-GB" sz="1600" dirty="0" err="1" smtClean="0">
                <a:solidFill>
                  <a:schemeClr val="bg1"/>
                </a:solidFill>
              </a:rPr>
              <a:t>Carree</a:t>
            </a:r>
            <a:r>
              <a:rPr lang="en-GB" sz="1600" dirty="0" smtClean="0">
                <a:solidFill>
                  <a:schemeClr val="bg1"/>
                </a:solidFill>
              </a:rPr>
              <a:t> at Nimes, France (Augustan, Gaius and </a:t>
            </a:r>
            <a:r>
              <a:rPr lang="en-GB" sz="1600" dirty="0" err="1" smtClean="0">
                <a:solidFill>
                  <a:schemeClr val="bg1"/>
                </a:solidFill>
              </a:rPr>
              <a:t>Lucius</a:t>
            </a:r>
            <a:r>
              <a:rPr lang="en-GB" sz="1600" dirty="0" smtClean="0">
                <a:solidFill>
                  <a:schemeClr val="bg1"/>
                </a:solidFill>
              </a:rPr>
              <a:t> Caesar)</a:t>
            </a:r>
            <a:endParaRPr lang="en-GB" sz="1600" dirty="0">
              <a:solidFill>
                <a:schemeClr val="bg1"/>
              </a:solidFill>
            </a:endParaRPr>
          </a:p>
        </p:txBody>
      </p:sp>
      <p:pic>
        <p:nvPicPr>
          <p:cNvPr id="9" name="Picture 8"/>
          <p:cNvPicPr>
            <a:picLocks noChangeAspect="1"/>
          </p:cNvPicPr>
          <p:nvPr/>
        </p:nvPicPr>
        <p:blipFill rotWithShape="1">
          <a:blip r:embed="rId5"/>
          <a:srcRect r="55157"/>
          <a:stretch/>
        </p:blipFill>
        <p:spPr>
          <a:xfrm>
            <a:off x="7448143" y="1493897"/>
            <a:ext cx="1444337" cy="2143347"/>
          </a:xfrm>
          <a:prstGeom prst="rect">
            <a:avLst/>
          </a:prstGeom>
        </p:spPr>
      </p:pic>
      <p:sp>
        <p:nvSpPr>
          <p:cNvPr id="11" name="Content Placeholder 2"/>
          <p:cNvSpPr>
            <a:spLocks noGrp="1"/>
          </p:cNvSpPr>
          <p:nvPr>
            <p:ph sz="quarter" idx="1"/>
          </p:nvPr>
        </p:nvSpPr>
        <p:spPr>
          <a:xfrm>
            <a:off x="124691" y="1527048"/>
            <a:ext cx="7323451" cy="2261992"/>
          </a:xfrm>
        </p:spPr>
        <p:txBody>
          <a:bodyPr>
            <a:normAutofit fontScale="92500" lnSpcReduction="10000"/>
          </a:bodyPr>
          <a:lstStyle/>
          <a:p>
            <a:r>
              <a:rPr lang="en-GB" sz="2400" dirty="0" smtClean="0">
                <a:solidFill>
                  <a:schemeClr val="bg1"/>
                </a:solidFill>
              </a:rPr>
              <a:t>Romanisation as a problematic model? – exchanges of various cultural habits and fashions throughout the Empire.</a:t>
            </a:r>
          </a:p>
          <a:p>
            <a:endParaRPr lang="en-GB" sz="1200" dirty="0" smtClean="0">
              <a:solidFill>
                <a:schemeClr val="bg1"/>
              </a:solidFill>
            </a:endParaRPr>
          </a:p>
          <a:p>
            <a:pPr>
              <a:defRPr/>
            </a:pPr>
            <a:r>
              <a:rPr lang="en-GB" sz="2400" dirty="0" smtClean="0">
                <a:solidFill>
                  <a:schemeClr val="bg1"/>
                </a:solidFill>
              </a:rPr>
              <a:t>Adaptation and </a:t>
            </a:r>
            <a:r>
              <a:rPr lang="en-GB" sz="2400" dirty="0" err="1" smtClean="0">
                <a:solidFill>
                  <a:schemeClr val="bg1"/>
                </a:solidFill>
              </a:rPr>
              <a:t>glocalisation</a:t>
            </a:r>
            <a:r>
              <a:rPr lang="en-GB" sz="2400" dirty="0" smtClean="0">
                <a:solidFill>
                  <a:schemeClr val="bg1"/>
                </a:solidFill>
              </a:rPr>
              <a:t> in various provinces?: </a:t>
            </a:r>
          </a:p>
          <a:p>
            <a:pPr lvl="1">
              <a:defRPr/>
            </a:pPr>
            <a:r>
              <a:rPr lang="en-GB" sz="2000" dirty="0" smtClean="0">
                <a:solidFill>
                  <a:schemeClr val="bg1"/>
                </a:solidFill>
              </a:rPr>
              <a:t>(religion, language, literature, art and architecture, burial customs; legal systems; political and social institutions )</a:t>
            </a:r>
          </a:p>
          <a:p>
            <a:endParaRPr lang="en-GB" sz="2400" dirty="0" smtClean="0"/>
          </a:p>
          <a:p>
            <a:endParaRPr lang="en-GB" dirty="0"/>
          </a:p>
        </p:txBody>
      </p:sp>
    </p:spTree>
    <p:extLst>
      <p:ext uri="{BB962C8B-B14F-4D97-AF65-F5344CB8AC3E}">
        <p14:creationId xmlns:p14="http://schemas.microsoft.com/office/powerpoint/2010/main" val="366266751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229600" cy="6422253"/>
          </a:xfrm>
        </p:spPr>
        <p:txBody>
          <a:bodyPr>
            <a:normAutofit/>
          </a:bodyPr>
          <a:lstStyle/>
          <a:p>
            <a:r>
              <a:rPr lang="en-GB" sz="6000" dirty="0" smtClean="0">
                <a:solidFill>
                  <a:schemeClr val="bg1"/>
                </a:solidFill>
              </a:rPr>
              <a:t>Subjects and Citizens of the Empire</a:t>
            </a:r>
            <a:br>
              <a:rPr lang="en-GB" sz="6000" dirty="0" smtClean="0">
                <a:solidFill>
                  <a:schemeClr val="bg1"/>
                </a:solidFill>
              </a:rPr>
            </a:br>
            <a:endParaRPr lang="en-GB" sz="6000" dirty="0">
              <a:solidFill>
                <a:schemeClr val="bg1"/>
              </a:solidFill>
            </a:endParaRPr>
          </a:p>
        </p:txBody>
      </p:sp>
    </p:spTree>
    <p:extLst>
      <p:ext uri="{BB962C8B-B14F-4D97-AF65-F5344CB8AC3E}">
        <p14:creationId xmlns:p14="http://schemas.microsoft.com/office/powerpoint/2010/main" val="25194344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solidFill>
                  <a:schemeClr val="bg1"/>
                </a:solidFill>
              </a:rPr>
              <a:t>Hierarchies</a:t>
            </a:r>
            <a:r>
              <a:rPr lang="en-GB" dirty="0" smtClean="0"/>
              <a:t> </a:t>
            </a:r>
            <a:endParaRPr lang="en-GB" dirty="0"/>
          </a:p>
        </p:txBody>
      </p:sp>
      <p:sp>
        <p:nvSpPr>
          <p:cNvPr id="5" name="Content Placeholder 4"/>
          <p:cNvSpPr>
            <a:spLocks noGrp="1"/>
          </p:cNvSpPr>
          <p:nvPr>
            <p:ph sz="half" idx="1"/>
          </p:nvPr>
        </p:nvSpPr>
        <p:spPr>
          <a:xfrm>
            <a:off x="103909" y="1600200"/>
            <a:ext cx="4391891" cy="5257800"/>
          </a:xfrm>
        </p:spPr>
        <p:txBody>
          <a:bodyPr>
            <a:normAutofit lnSpcReduction="10000"/>
          </a:bodyPr>
          <a:lstStyle/>
          <a:p>
            <a:r>
              <a:rPr lang="en-GB" dirty="0" smtClean="0">
                <a:solidFill>
                  <a:schemeClr val="bg1"/>
                </a:solidFill>
              </a:rPr>
              <a:t>Your place in society may be influences by:</a:t>
            </a:r>
          </a:p>
          <a:p>
            <a:pPr lvl="1"/>
            <a:r>
              <a:rPr lang="en-GB" dirty="0" smtClean="0">
                <a:solidFill>
                  <a:schemeClr val="bg1"/>
                </a:solidFill>
              </a:rPr>
              <a:t>Legal status (Roman or Latin citizenship, being a </a:t>
            </a:r>
            <a:r>
              <a:rPr lang="en-GB" i="1" dirty="0" smtClean="0">
                <a:solidFill>
                  <a:schemeClr val="bg1"/>
                </a:solidFill>
              </a:rPr>
              <a:t>peregrinus</a:t>
            </a:r>
            <a:r>
              <a:rPr lang="en-GB" dirty="0" smtClean="0">
                <a:solidFill>
                  <a:schemeClr val="bg1"/>
                </a:solidFill>
              </a:rPr>
              <a:t> (free subject), being a freed-person (who may be a citizen), and slave. </a:t>
            </a:r>
          </a:p>
          <a:p>
            <a:pPr lvl="1"/>
            <a:r>
              <a:rPr lang="en-GB" dirty="0" smtClean="0">
                <a:solidFill>
                  <a:schemeClr val="bg1"/>
                </a:solidFill>
              </a:rPr>
              <a:t>Occupation (farmer, craftsperson, etc.).</a:t>
            </a:r>
          </a:p>
          <a:p>
            <a:pPr lvl="1"/>
            <a:r>
              <a:rPr lang="en-GB" dirty="0" smtClean="0">
                <a:solidFill>
                  <a:schemeClr val="bg1"/>
                </a:solidFill>
              </a:rPr>
              <a:t>Wealth and education. </a:t>
            </a:r>
          </a:p>
          <a:p>
            <a:pPr lvl="1"/>
            <a:r>
              <a:rPr lang="en-GB" dirty="0" smtClean="0">
                <a:solidFill>
                  <a:schemeClr val="bg1"/>
                </a:solidFill>
              </a:rPr>
              <a:t>Gender.</a:t>
            </a:r>
          </a:p>
          <a:p>
            <a:pPr lvl="1"/>
            <a:r>
              <a:rPr lang="en-GB" dirty="0" smtClean="0">
                <a:solidFill>
                  <a:schemeClr val="bg1"/>
                </a:solidFill>
              </a:rPr>
              <a:t>Urban or rural (most people the latter). </a:t>
            </a:r>
            <a:endParaRPr lang="en-GB" dirty="0">
              <a:solidFill>
                <a:schemeClr val="bg1"/>
              </a:solidFill>
            </a:endParaRPr>
          </a:p>
        </p:txBody>
      </p:sp>
      <p:pic>
        <p:nvPicPr>
          <p:cNvPr id="7" name="Content Placeholder 6"/>
          <p:cNvPicPr>
            <a:picLocks noGrp="1" noChangeAspect="1"/>
          </p:cNvPicPr>
          <p:nvPr>
            <p:ph sz="half" idx="2"/>
          </p:nvPr>
        </p:nvPicPr>
        <p:blipFill>
          <a:blip r:embed="rId2"/>
          <a:stretch>
            <a:fillRect/>
          </a:stretch>
        </p:blipFill>
        <p:spPr>
          <a:xfrm>
            <a:off x="4608057" y="1698464"/>
            <a:ext cx="4338516" cy="4427699"/>
          </a:xfrm>
          <a:prstGeom prst="rect">
            <a:avLst/>
          </a:prstGeom>
        </p:spPr>
      </p:pic>
    </p:spTree>
    <p:extLst>
      <p:ext uri="{BB962C8B-B14F-4D97-AF65-F5344CB8AC3E}">
        <p14:creationId xmlns:p14="http://schemas.microsoft.com/office/powerpoint/2010/main" val="265236222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Foreign born Population in Rome</a:t>
            </a:r>
            <a:endParaRPr lang="en-GB" dirty="0">
              <a:solidFill>
                <a:schemeClr val="bg1"/>
              </a:solidFill>
            </a:endParaRPr>
          </a:p>
        </p:txBody>
      </p:sp>
      <p:sp>
        <p:nvSpPr>
          <p:cNvPr id="3" name="Content Placeholder 2"/>
          <p:cNvSpPr>
            <a:spLocks noGrp="1"/>
          </p:cNvSpPr>
          <p:nvPr>
            <p:ph idx="1"/>
          </p:nvPr>
        </p:nvSpPr>
        <p:spPr>
          <a:xfrm>
            <a:off x="179512" y="1417638"/>
            <a:ext cx="8784976" cy="5440362"/>
          </a:xfrm>
        </p:spPr>
        <p:txBody>
          <a:bodyPr>
            <a:normAutofit fontScale="85000" lnSpcReduction="20000"/>
          </a:bodyPr>
          <a:lstStyle/>
          <a:p>
            <a:r>
              <a:rPr lang="en-GB" dirty="0">
                <a:solidFill>
                  <a:schemeClr val="bg1"/>
                </a:solidFill>
              </a:rPr>
              <a:t>Difficult to estimate free born foreign immigrant population of Rome – but Rome had constantly had peoples moving into the city.</a:t>
            </a:r>
          </a:p>
          <a:p>
            <a:endParaRPr lang="en-GB" sz="500" dirty="0" smtClean="0">
              <a:solidFill>
                <a:schemeClr val="bg1"/>
              </a:solidFill>
            </a:endParaRPr>
          </a:p>
          <a:p>
            <a:r>
              <a:rPr lang="en-GB" dirty="0" smtClean="0">
                <a:solidFill>
                  <a:schemeClr val="bg1"/>
                </a:solidFill>
              </a:rPr>
              <a:t>Motives for coming to Rome:</a:t>
            </a:r>
          </a:p>
          <a:p>
            <a:pPr lvl="1"/>
            <a:r>
              <a:rPr lang="en-GB" dirty="0" smtClean="0">
                <a:solidFill>
                  <a:schemeClr val="bg1"/>
                </a:solidFill>
              </a:rPr>
              <a:t>To practice a craft like sculpting (</a:t>
            </a:r>
            <a:r>
              <a:rPr lang="en-GB" b="1" i="1" dirty="0" smtClean="0">
                <a:solidFill>
                  <a:schemeClr val="bg1"/>
                </a:solidFill>
              </a:rPr>
              <a:t>IGUR </a:t>
            </a:r>
            <a:r>
              <a:rPr lang="en-GB" b="1" dirty="0" smtClean="0">
                <a:solidFill>
                  <a:schemeClr val="bg1"/>
                </a:solidFill>
              </a:rPr>
              <a:t>1222</a:t>
            </a:r>
            <a:r>
              <a:rPr lang="en-GB" dirty="0" smtClean="0">
                <a:solidFill>
                  <a:schemeClr val="bg1"/>
                </a:solidFill>
              </a:rPr>
              <a:t>).</a:t>
            </a:r>
          </a:p>
          <a:p>
            <a:pPr lvl="1"/>
            <a:r>
              <a:rPr lang="en-GB" dirty="0" smtClean="0">
                <a:solidFill>
                  <a:schemeClr val="bg1"/>
                </a:solidFill>
              </a:rPr>
              <a:t>To trade – </a:t>
            </a:r>
            <a:r>
              <a:rPr lang="en-GB" dirty="0" err="1" smtClean="0">
                <a:solidFill>
                  <a:schemeClr val="bg1"/>
                </a:solidFill>
              </a:rPr>
              <a:t>garum</a:t>
            </a:r>
            <a:r>
              <a:rPr lang="en-GB" dirty="0" smtClean="0">
                <a:solidFill>
                  <a:schemeClr val="bg1"/>
                </a:solidFill>
              </a:rPr>
              <a:t> trader from Malaga and his family (</a:t>
            </a:r>
            <a:r>
              <a:rPr lang="en-GB" b="1" i="1" dirty="0" smtClean="0">
                <a:solidFill>
                  <a:schemeClr val="bg1"/>
                </a:solidFill>
              </a:rPr>
              <a:t>CIL </a:t>
            </a:r>
            <a:r>
              <a:rPr lang="en-GB" b="1" dirty="0" smtClean="0">
                <a:solidFill>
                  <a:schemeClr val="bg1"/>
                </a:solidFill>
              </a:rPr>
              <a:t>VI 9677</a:t>
            </a:r>
            <a:r>
              <a:rPr lang="en-GB" dirty="0" smtClean="0">
                <a:solidFill>
                  <a:schemeClr val="bg1"/>
                </a:solidFill>
              </a:rPr>
              <a:t>).</a:t>
            </a:r>
          </a:p>
          <a:p>
            <a:pPr lvl="1"/>
            <a:r>
              <a:rPr lang="en-GB" dirty="0" smtClean="0">
                <a:solidFill>
                  <a:schemeClr val="bg1"/>
                </a:solidFill>
              </a:rPr>
              <a:t>Forced migration, i.e. slaves. </a:t>
            </a:r>
            <a:r>
              <a:rPr lang="en-GB" dirty="0">
                <a:solidFill>
                  <a:schemeClr val="bg1"/>
                </a:solidFill>
              </a:rPr>
              <a:t>Slaves would have mostly been foreign born – manumitted slaves thus become foreign born citizens</a:t>
            </a:r>
            <a:r>
              <a:rPr lang="en-GB" dirty="0" smtClean="0">
                <a:solidFill>
                  <a:schemeClr val="bg1"/>
                </a:solidFill>
              </a:rPr>
              <a:t>.</a:t>
            </a:r>
          </a:p>
          <a:p>
            <a:endParaRPr lang="en-GB" sz="500" dirty="0" smtClean="0">
              <a:solidFill>
                <a:schemeClr val="bg1"/>
              </a:solidFill>
            </a:endParaRPr>
          </a:p>
          <a:p>
            <a:pPr marL="0">
              <a:buNone/>
            </a:pPr>
            <a:endParaRPr lang="en-GB" sz="600" dirty="0">
              <a:solidFill>
                <a:schemeClr val="bg1"/>
              </a:solidFill>
            </a:endParaRPr>
          </a:p>
          <a:p>
            <a:pPr marL="0">
              <a:buNone/>
            </a:pPr>
            <a:r>
              <a:rPr lang="en-GB" dirty="0">
                <a:solidFill>
                  <a:schemeClr val="bg1"/>
                </a:solidFill>
              </a:rPr>
              <a:t>“Augustus thought it most important not to let the native Roman stock be tainted with foreign or servile blood…  Augustus even set himself to revive the ancient Roman dress, and once, on seeing a group of men in dark cloaks among the crowd, burst out indignantly – ‘Behold them, conquerors of the world, the toga-clad Romans’ [Vergil</a:t>
            </a:r>
            <a:r>
              <a:rPr lang="en-GB" i="1" dirty="0">
                <a:solidFill>
                  <a:schemeClr val="bg1"/>
                </a:solidFill>
              </a:rPr>
              <a:t> </a:t>
            </a:r>
            <a:r>
              <a:rPr lang="en-GB" i="1" dirty="0" err="1">
                <a:solidFill>
                  <a:schemeClr val="bg1"/>
                </a:solidFill>
              </a:rPr>
              <a:t>Aen</a:t>
            </a:r>
            <a:r>
              <a:rPr lang="en-GB" i="1" dirty="0">
                <a:solidFill>
                  <a:schemeClr val="bg1"/>
                </a:solidFill>
              </a:rPr>
              <a:t>. </a:t>
            </a:r>
            <a:r>
              <a:rPr lang="en-GB" dirty="0">
                <a:solidFill>
                  <a:schemeClr val="bg1"/>
                </a:solidFill>
              </a:rPr>
              <a:t>1.282] – and he instructed the aediles that on one should ever again be admitted to the Forum or its environs unless he wore a toga and no cloak.” – </a:t>
            </a:r>
            <a:r>
              <a:rPr lang="en-GB" b="1" dirty="0">
                <a:solidFill>
                  <a:schemeClr val="bg1"/>
                </a:solidFill>
              </a:rPr>
              <a:t>Suetonius </a:t>
            </a:r>
            <a:r>
              <a:rPr lang="en-GB" b="1" i="1" dirty="0" err="1">
                <a:solidFill>
                  <a:schemeClr val="bg1"/>
                </a:solidFill>
              </a:rPr>
              <a:t>Divus</a:t>
            </a:r>
            <a:r>
              <a:rPr lang="en-GB" b="1" i="1" dirty="0">
                <a:solidFill>
                  <a:schemeClr val="bg1"/>
                </a:solidFill>
              </a:rPr>
              <a:t> Augustus </a:t>
            </a:r>
            <a:r>
              <a:rPr lang="en-GB" b="1" dirty="0">
                <a:solidFill>
                  <a:schemeClr val="bg1"/>
                </a:solidFill>
              </a:rPr>
              <a:t>40.3, 5</a:t>
            </a:r>
            <a:r>
              <a:rPr lang="en-GB" dirty="0" smtClean="0">
                <a:solidFill>
                  <a:schemeClr val="bg1"/>
                </a:solidFill>
              </a:rPr>
              <a:t>.</a:t>
            </a:r>
          </a:p>
          <a:p>
            <a:pPr>
              <a:buNone/>
            </a:pPr>
            <a:endParaRPr lang="en-GB" dirty="0">
              <a:solidFill>
                <a:schemeClr val="bg1"/>
              </a:solidFill>
            </a:endParaRPr>
          </a:p>
        </p:txBody>
      </p:sp>
    </p:spTree>
    <p:extLst>
      <p:ext uri="{BB962C8B-B14F-4D97-AF65-F5344CB8AC3E}">
        <p14:creationId xmlns:p14="http://schemas.microsoft.com/office/powerpoint/2010/main" val="69648443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Roman Citizens Abroad</a:t>
            </a:r>
            <a:endParaRPr lang="en-GB" dirty="0">
              <a:solidFill>
                <a:schemeClr val="bg1"/>
              </a:solidFill>
            </a:endParaRPr>
          </a:p>
        </p:txBody>
      </p:sp>
      <p:sp>
        <p:nvSpPr>
          <p:cNvPr id="3" name="Content Placeholder 2"/>
          <p:cNvSpPr>
            <a:spLocks noGrp="1"/>
          </p:cNvSpPr>
          <p:nvPr>
            <p:ph sz="quarter" idx="1"/>
          </p:nvPr>
        </p:nvSpPr>
        <p:spPr>
          <a:xfrm>
            <a:off x="251520" y="1700808"/>
            <a:ext cx="8640960" cy="5022110"/>
          </a:xfrm>
        </p:spPr>
        <p:txBody>
          <a:bodyPr>
            <a:normAutofit fontScale="92500" lnSpcReduction="20000"/>
          </a:bodyPr>
          <a:lstStyle/>
          <a:p>
            <a:r>
              <a:rPr lang="en-GB" dirty="0" smtClean="0">
                <a:solidFill>
                  <a:schemeClr val="bg1"/>
                </a:solidFill>
              </a:rPr>
              <a:t>Founding of military colonies (</a:t>
            </a:r>
            <a:r>
              <a:rPr lang="en-GB" i="1" dirty="0" err="1" smtClean="0">
                <a:solidFill>
                  <a:schemeClr val="bg1"/>
                </a:solidFill>
              </a:rPr>
              <a:t>coloniae</a:t>
            </a:r>
            <a:r>
              <a:rPr lang="en-GB" dirty="0" smtClean="0">
                <a:solidFill>
                  <a:schemeClr val="bg1"/>
                </a:solidFill>
              </a:rPr>
              <a:t>) goes well back into Republican times – initially focused in Italy.</a:t>
            </a:r>
          </a:p>
          <a:p>
            <a:endParaRPr lang="en-GB" sz="1200" dirty="0" smtClean="0">
              <a:solidFill>
                <a:schemeClr val="bg1"/>
              </a:solidFill>
            </a:endParaRPr>
          </a:p>
          <a:p>
            <a:r>
              <a:rPr lang="en-GB" dirty="0" smtClean="0">
                <a:solidFill>
                  <a:schemeClr val="bg1"/>
                </a:solidFill>
              </a:rPr>
              <a:t>Becomes extremely important in late Republic, </a:t>
            </a:r>
            <a:r>
              <a:rPr lang="en-GB" dirty="0" err="1" smtClean="0">
                <a:solidFill>
                  <a:schemeClr val="bg1"/>
                </a:solidFill>
              </a:rPr>
              <a:t>triumviral</a:t>
            </a:r>
            <a:r>
              <a:rPr lang="en-GB" dirty="0" smtClean="0">
                <a:solidFill>
                  <a:schemeClr val="bg1"/>
                </a:solidFill>
              </a:rPr>
              <a:t> and Augustan periods – powerful generals need to find land for settlement for their veterans.</a:t>
            </a:r>
          </a:p>
          <a:p>
            <a:endParaRPr lang="en-GB" sz="1200" dirty="0" smtClean="0">
              <a:solidFill>
                <a:schemeClr val="bg1"/>
              </a:solidFill>
            </a:endParaRPr>
          </a:p>
          <a:p>
            <a:r>
              <a:rPr lang="en-GB" dirty="0" smtClean="0">
                <a:solidFill>
                  <a:schemeClr val="bg1"/>
                </a:solidFill>
              </a:rPr>
              <a:t>Large foundations by Julius Caesar (e.g. Carthage, Corinth) and Augustus (numerous ones, especially in Asia Minor, Dalmatia, Spain) – also foundation of </a:t>
            </a:r>
            <a:r>
              <a:rPr lang="en-GB" i="1" dirty="0" err="1" smtClean="0">
                <a:solidFill>
                  <a:schemeClr val="bg1"/>
                </a:solidFill>
              </a:rPr>
              <a:t>municipia</a:t>
            </a:r>
            <a:r>
              <a:rPr lang="en-GB" dirty="0" smtClean="0">
                <a:solidFill>
                  <a:schemeClr val="bg1"/>
                </a:solidFill>
              </a:rPr>
              <a:t> – later settlements also granted the status of </a:t>
            </a:r>
            <a:r>
              <a:rPr lang="en-GB" i="1" dirty="0" err="1" smtClean="0">
                <a:solidFill>
                  <a:schemeClr val="bg1"/>
                </a:solidFill>
              </a:rPr>
              <a:t>colonia</a:t>
            </a:r>
            <a:r>
              <a:rPr lang="en-GB" dirty="0" smtClean="0">
                <a:solidFill>
                  <a:schemeClr val="bg1"/>
                </a:solidFill>
              </a:rPr>
              <a:t>.</a:t>
            </a:r>
            <a:r>
              <a:rPr lang="en-GB" i="1" dirty="0" smtClean="0">
                <a:solidFill>
                  <a:schemeClr val="bg1"/>
                </a:solidFill>
              </a:rPr>
              <a:t> </a:t>
            </a:r>
            <a:endParaRPr lang="en-GB" dirty="0" smtClean="0">
              <a:solidFill>
                <a:schemeClr val="bg1"/>
              </a:solidFill>
            </a:endParaRPr>
          </a:p>
          <a:p>
            <a:endParaRPr lang="en-GB" sz="1200" dirty="0" smtClean="0">
              <a:solidFill>
                <a:schemeClr val="bg1"/>
              </a:solidFill>
            </a:endParaRPr>
          </a:p>
          <a:p>
            <a:r>
              <a:rPr lang="en-GB" dirty="0" smtClean="0">
                <a:solidFill>
                  <a:schemeClr val="bg1"/>
                </a:solidFill>
              </a:rPr>
              <a:t>Also grants of citizenship or Latin rights to loyal communities – citizenship not tied to ethnicity or place of birth – citizenship often reward for local elite.</a:t>
            </a:r>
            <a:endParaRPr lang="en-GB" dirty="0">
              <a:solidFill>
                <a:schemeClr val="bg1"/>
              </a:solidFill>
            </a:endParaRPr>
          </a:p>
        </p:txBody>
      </p:sp>
    </p:spTree>
    <p:extLst>
      <p:ext uri="{BB962C8B-B14F-4D97-AF65-F5344CB8AC3E}">
        <p14:creationId xmlns:p14="http://schemas.microsoft.com/office/powerpoint/2010/main" val="249510951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229600" cy="6422253"/>
          </a:xfrm>
        </p:spPr>
        <p:txBody>
          <a:bodyPr>
            <a:normAutofit/>
          </a:bodyPr>
          <a:lstStyle/>
          <a:p>
            <a:r>
              <a:rPr lang="en-GB" sz="6000" dirty="0" smtClean="0">
                <a:solidFill>
                  <a:schemeClr val="bg1"/>
                </a:solidFill>
              </a:rPr>
              <a:t>Governance </a:t>
            </a:r>
            <a:br>
              <a:rPr lang="en-GB" sz="6000" dirty="0" smtClean="0">
                <a:solidFill>
                  <a:schemeClr val="bg1"/>
                </a:solidFill>
              </a:rPr>
            </a:br>
            <a:endParaRPr lang="en-GB" sz="6000" dirty="0">
              <a:solidFill>
                <a:schemeClr val="bg1"/>
              </a:solidFill>
            </a:endParaRPr>
          </a:p>
        </p:txBody>
      </p:sp>
    </p:spTree>
    <p:extLst>
      <p:ext uri="{BB962C8B-B14F-4D97-AF65-F5344CB8AC3E}">
        <p14:creationId xmlns:p14="http://schemas.microsoft.com/office/powerpoint/2010/main" val="221642580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type="body" idx="1"/>
          </p:nvPr>
        </p:nvSpPr>
        <p:spPr>
          <a:xfrm>
            <a:off x="193182" y="1478501"/>
            <a:ext cx="8699297" cy="3370732"/>
          </a:xfrm>
          <a:noFill/>
        </p:spPr>
        <p:txBody>
          <a:bodyPr>
            <a:normAutofit fontScale="85000" lnSpcReduction="10000"/>
          </a:bodyPr>
          <a:lstStyle/>
          <a:p>
            <a:pPr>
              <a:lnSpc>
                <a:spcPct val="90000"/>
              </a:lnSpc>
            </a:pPr>
            <a:r>
              <a:rPr lang="en-GB" sz="2800" dirty="0" smtClean="0">
                <a:solidFill>
                  <a:schemeClr val="bg1"/>
                </a:solidFill>
                <a:effectLst/>
              </a:rPr>
              <a:t>The city-state (urban centre plus rural territory) as basic administrative unit.</a:t>
            </a:r>
          </a:p>
          <a:p>
            <a:pPr>
              <a:lnSpc>
                <a:spcPct val="90000"/>
              </a:lnSpc>
            </a:pPr>
            <a:endParaRPr lang="en-GB" sz="1200" b="1" dirty="0" smtClean="0">
              <a:solidFill>
                <a:schemeClr val="bg1"/>
              </a:solidFill>
              <a:effectLst/>
            </a:endParaRPr>
          </a:p>
          <a:p>
            <a:pPr>
              <a:lnSpc>
                <a:spcPct val="90000"/>
              </a:lnSpc>
            </a:pPr>
            <a:r>
              <a:rPr lang="en-GB" sz="2800" dirty="0" smtClean="0">
                <a:solidFill>
                  <a:schemeClr val="bg1"/>
                </a:solidFill>
                <a:effectLst/>
              </a:rPr>
              <a:t>Basic administration devolved from Roman authorities to civic authorities (tax, police, </a:t>
            </a:r>
            <a:r>
              <a:rPr lang="en-GB" sz="2800" dirty="0" err="1" smtClean="0">
                <a:solidFill>
                  <a:schemeClr val="bg1"/>
                </a:solidFill>
                <a:effectLst/>
              </a:rPr>
              <a:t>lawcourts</a:t>
            </a:r>
            <a:r>
              <a:rPr lang="en-GB" sz="2800" dirty="0" smtClean="0">
                <a:solidFill>
                  <a:schemeClr val="bg1"/>
                </a:solidFill>
                <a:effectLst/>
              </a:rPr>
              <a:t> etc).</a:t>
            </a:r>
          </a:p>
          <a:p>
            <a:pPr>
              <a:lnSpc>
                <a:spcPct val="90000"/>
              </a:lnSpc>
            </a:pPr>
            <a:endParaRPr lang="en-GB" sz="1200" dirty="0" smtClean="0">
              <a:solidFill>
                <a:schemeClr val="bg1"/>
              </a:solidFill>
              <a:effectLst/>
            </a:endParaRPr>
          </a:p>
          <a:p>
            <a:pPr>
              <a:lnSpc>
                <a:spcPct val="90000"/>
              </a:lnSpc>
            </a:pPr>
            <a:r>
              <a:rPr lang="en-GB" sz="2800" dirty="0" smtClean="0">
                <a:solidFill>
                  <a:schemeClr val="bg1"/>
                </a:solidFill>
                <a:effectLst/>
              </a:rPr>
              <a:t>Small scale of Roman provincial government.</a:t>
            </a:r>
          </a:p>
          <a:p>
            <a:pPr>
              <a:lnSpc>
                <a:spcPct val="90000"/>
              </a:lnSpc>
            </a:pPr>
            <a:endParaRPr lang="en-GB" sz="1200" dirty="0" smtClean="0">
              <a:solidFill>
                <a:schemeClr val="bg1"/>
              </a:solidFill>
              <a:effectLst/>
            </a:endParaRPr>
          </a:p>
          <a:p>
            <a:pPr>
              <a:lnSpc>
                <a:spcPct val="90000"/>
              </a:lnSpc>
            </a:pPr>
            <a:r>
              <a:rPr lang="en-GB" sz="2800" dirty="0" smtClean="0">
                <a:solidFill>
                  <a:schemeClr val="bg1"/>
                </a:solidFill>
                <a:effectLst/>
              </a:rPr>
              <a:t>Urban traditions in the Mediterranean (Greeks, Phoenician (‘Punic’ </a:t>
            </a:r>
            <a:r>
              <a:rPr lang="en-GB" sz="2800" dirty="0" smtClean="0">
                <a:solidFill>
                  <a:schemeClr val="bg1"/>
                </a:solidFill>
                <a:effectLst/>
              </a:rPr>
              <a:t>- Lebanon</a:t>
            </a:r>
            <a:r>
              <a:rPr lang="en-GB" sz="2800" dirty="0" smtClean="0">
                <a:solidFill>
                  <a:schemeClr val="bg1"/>
                </a:solidFill>
                <a:effectLst/>
              </a:rPr>
              <a:t>) colonization).</a:t>
            </a:r>
          </a:p>
          <a:p>
            <a:pPr>
              <a:lnSpc>
                <a:spcPct val="90000"/>
              </a:lnSpc>
              <a:buNone/>
            </a:pPr>
            <a:endParaRPr lang="en-GB" sz="1200" dirty="0" smtClean="0">
              <a:solidFill>
                <a:schemeClr val="bg1"/>
              </a:solidFill>
              <a:effectLst/>
            </a:endParaRPr>
          </a:p>
          <a:p>
            <a:pPr>
              <a:lnSpc>
                <a:spcPct val="90000"/>
              </a:lnSpc>
            </a:pPr>
            <a:r>
              <a:rPr lang="en-GB" sz="2800" dirty="0" smtClean="0">
                <a:solidFill>
                  <a:schemeClr val="bg1"/>
                </a:solidFill>
                <a:effectLst/>
              </a:rPr>
              <a:t>New cities encouraged by Romans in NW Europe?</a:t>
            </a:r>
          </a:p>
          <a:p>
            <a:pPr>
              <a:lnSpc>
                <a:spcPct val="90000"/>
              </a:lnSpc>
              <a:buFont typeface="Wingdings" pitchFamily="2" charset="2"/>
              <a:buNone/>
            </a:pPr>
            <a:endParaRPr lang="en-GB" sz="2800" dirty="0" smtClean="0">
              <a:solidFill>
                <a:schemeClr val="bg1"/>
              </a:solidFill>
              <a:effectLst/>
            </a:endParaRPr>
          </a:p>
        </p:txBody>
      </p:sp>
      <p:sp>
        <p:nvSpPr>
          <p:cNvPr id="2" name="Rectangle 1"/>
          <p:cNvSpPr/>
          <p:nvPr/>
        </p:nvSpPr>
        <p:spPr>
          <a:xfrm>
            <a:off x="258355" y="4942751"/>
            <a:ext cx="8568952" cy="1754326"/>
          </a:xfrm>
          <a:prstGeom prst="rect">
            <a:avLst/>
          </a:prstGeom>
        </p:spPr>
        <p:txBody>
          <a:bodyPr wrap="square">
            <a:spAutoFit/>
          </a:bodyPr>
          <a:lstStyle/>
          <a:p>
            <a:r>
              <a:rPr lang="en-GB" dirty="0" smtClean="0">
                <a:solidFill>
                  <a:schemeClr val="bg1"/>
                </a:solidFill>
              </a:rPr>
              <a:t>“Finding that certain cities which had treaties of alliance with Rome were ruining themselves through political irresponsibility, he took away their right of self governance; but he also granted subsidies to others crippled by public debts, rebuilt some cities which had been devastated by earthquakes, and even awarded partial or full citizenship to those that could show a record of faithful service in the Roman cause.” - </a:t>
            </a:r>
            <a:r>
              <a:rPr lang="en-GB" b="1" dirty="0" smtClean="0">
                <a:solidFill>
                  <a:schemeClr val="bg1"/>
                </a:solidFill>
              </a:rPr>
              <a:t>Suetonius </a:t>
            </a:r>
            <a:r>
              <a:rPr lang="en-GB" b="1" i="1" dirty="0" err="1" smtClean="0">
                <a:solidFill>
                  <a:schemeClr val="bg1"/>
                </a:solidFill>
              </a:rPr>
              <a:t>Divus</a:t>
            </a:r>
            <a:r>
              <a:rPr lang="en-GB" b="1" i="1" dirty="0" smtClean="0">
                <a:solidFill>
                  <a:schemeClr val="bg1"/>
                </a:solidFill>
              </a:rPr>
              <a:t> Augustus </a:t>
            </a:r>
            <a:r>
              <a:rPr lang="en-GB" b="1" dirty="0" smtClean="0">
                <a:solidFill>
                  <a:schemeClr val="bg1"/>
                </a:solidFill>
              </a:rPr>
              <a:t>47</a:t>
            </a:r>
            <a:r>
              <a:rPr lang="en-GB" dirty="0" smtClean="0">
                <a:solidFill>
                  <a:schemeClr val="bg1"/>
                </a:solidFill>
              </a:rPr>
              <a:t>.</a:t>
            </a:r>
          </a:p>
        </p:txBody>
      </p:sp>
      <p:sp>
        <p:nvSpPr>
          <p:cNvPr id="3" name="Title 2"/>
          <p:cNvSpPr>
            <a:spLocks noGrp="1"/>
          </p:cNvSpPr>
          <p:nvPr>
            <p:ph type="title"/>
          </p:nvPr>
        </p:nvSpPr>
        <p:spPr/>
        <p:txBody>
          <a:bodyPr/>
          <a:lstStyle/>
          <a:p>
            <a:r>
              <a:rPr lang="en-GB" dirty="0">
                <a:solidFill>
                  <a:schemeClr val="bg1"/>
                </a:solidFill>
              </a:rPr>
              <a:t>An Empire of Cities </a:t>
            </a:r>
            <a:endParaRPr lang="en-GB" dirty="0"/>
          </a:p>
        </p:txBody>
      </p:sp>
    </p:spTree>
    <p:extLst>
      <p:ext uri="{BB962C8B-B14F-4D97-AF65-F5344CB8AC3E}">
        <p14:creationId xmlns:p14="http://schemas.microsoft.com/office/powerpoint/2010/main" val="115840253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Governor and Procurators</a:t>
            </a:r>
          </a:p>
        </p:txBody>
      </p:sp>
      <p:sp>
        <p:nvSpPr>
          <p:cNvPr id="3" name="Content Placeholder 2"/>
          <p:cNvSpPr>
            <a:spLocks noGrp="1"/>
          </p:cNvSpPr>
          <p:nvPr>
            <p:ph sz="half" idx="1"/>
          </p:nvPr>
        </p:nvSpPr>
        <p:spPr>
          <a:xfrm>
            <a:off x="128789" y="1371600"/>
            <a:ext cx="4481847" cy="5486400"/>
          </a:xfrm>
        </p:spPr>
        <p:txBody>
          <a:bodyPr>
            <a:normAutofit fontScale="77500" lnSpcReduction="20000"/>
          </a:bodyPr>
          <a:lstStyle/>
          <a:p>
            <a:r>
              <a:rPr lang="en-GB" sz="2600" dirty="0" smtClean="0">
                <a:solidFill>
                  <a:schemeClr val="bg1"/>
                </a:solidFill>
              </a:rPr>
              <a:t>Governor is supreme military commander (under the emperor) in his province.</a:t>
            </a:r>
          </a:p>
          <a:p>
            <a:endParaRPr lang="en-GB" sz="600" dirty="0" smtClean="0">
              <a:solidFill>
                <a:schemeClr val="bg1"/>
              </a:solidFill>
            </a:endParaRPr>
          </a:p>
          <a:p>
            <a:r>
              <a:rPr lang="en-GB" dirty="0" smtClean="0">
                <a:solidFill>
                  <a:schemeClr val="bg1"/>
                </a:solidFill>
              </a:rPr>
              <a:t>Responsibility for maintaining public order and dispensing justice:</a:t>
            </a:r>
          </a:p>
          <a:p>
            <a:pPr lvl="1">
              <a:defRPr/>
            </a:pPr>
            <a:r>
              <a:rPr lang="en-GB" sz="1900" dirty="0" smtClean="0">
                <a:solidFill>
                  <a:schemeClr val="bg1"/>
                </a:solidFill>
              </a:rPr>
              <a:t>judging cases involving Roman citizens</a:t>
            </a:r>
          </a:p>
          <a:p>
            <a:pPr lvl="1">
              <a:defRPr/>
            </a:pPr>
            <a:r>
              <a:rPr lang="en-GB" sz="1900" dirty="0" smtClean="0">
                <a:solidFill>
                  <a:schemeClr val="bg1"/>
                </a:solidFill>
              </a:rPr>
              <a:t>arbitrating and judging local disputes</a:t>
            </a:r>
          </a:p>
          <a:p>
            <a:pPr lvl="1">
              <a:defRPr/>
            </a:pPr>
            <a:r>
              <a:rPr lang="en-GB" sz="1900" dirty="0" smtClean="0">
                <a:solidFill>
                  <a:schemeClr val="bg1"/>
                </a:solidFill>
              </a:rPr>
              <a:t>travelling between assize-centres (</a:t>
            </a:r>
            <a:r>
              <a:rPr lang="en-GB" sz="1900" i="1" dirty="0" err="1" smtClean="0">
                <a:solidFill>
                  <a:schemeClr val="bg1"/>
                </a:solidFill>
              </a:rPr>
              <a:t>conventus</a:t>
            </a:r>
            <a:r>
              <a:rPr lang="en-GB" sz="1900" dirty="0" smtClean="0">
                <a:solidFill>
                  <a:schemeClr val="bg1"/>
                </a:solidFill>
              </a:rPr>
              <a:t>) to hold courts:</a:t>
            </a:r>
          </a:p>
          <a:p>
            <a:endParaRPr lang="en-GB" sz="600" dirty="0" smtClean="0">
              <a:solidFill>
                <a:schemeClr val="bg1"/>
              </a:solidFill>
            </a:endParaRPr>
          </a:p>
          <a:p>
            <a:pPr marL="0">
              <a:buNone/>
            </a:pPr>
            <a:r>
              <a:rPr lang="en-GB" dirty="0" smtClean="0">
                <a:solidFill>
                  <a:schemeClr val="bg1"/>
                </a:solidFill>
              </a:rPr>
              <a:t>“</a:t>
            </a:r>
            <a:r>
              <a:rPr lang="en-GB" sz="2800" dirty="0" smtClean="0">
                <a:solidFill>
                  <a:schemeClr val="bg1"/>
                </a:solidFill>
              </a:rPr>
              <a:t>It is appropriate for a good governor who takes his duties seriously to see that the province under his control is kept quiet and peaceful… he ought besides hunting out temple robbers, highway robbers, kidnappers and thieves….” -</a:t>
            </a:r>
            <a:r>
              <a:rPr lang="en-GB" sz="2800" i="1" dirty="0" smtClean="0">
                <a:solidFill>
                  <a:schemeClr val="bg1"/>
                </a:solidFill>
              </a:rPr>
              <a:t> </a:t>
            </a:r>
            <a:r>
              <a:rPr lang="en-GB" sz="2800" b="1" i="1" dirty="0" smtClean="0">
                <a:solidFill>
                  <a:schemeClr val="bg1"/>
                </a:solidFill>
              </a:rPr>
              <a:t>Digest </a:t>
            </a:r>
            <a:r>
              <a:rPr lang="en-GB" sz="2800" b="1" dirty="0" smtClean="0">
                <a:solidFill>
                  <a:schemeClr val="bg1"/>
                </a:solidFill>
              </a:rPr>
              <a:t>1.18.13.pr </a:t>
            </a:r>
            <a:r>
              <a:rPr lang="en-GB" sz="2800" dirty="0" smtClean="0">
                <a:solidFill>
                  <a:schemeClr val="bg1"/>
                </a:solidFill>
              </a:rPr>
              <a:t>(Ulpian, </a:t>
            </a:r>
            <a:r>
              <a:rPr lang="en-GB" sz="2800" i="1" dirty="0" smtClean="0">
                <a:solidFill>
                  <a:schemeClr val="bg1"/>
                </a:solidFill>
              </a:rPr>
              <a:t>On the Duty of the Proconsul</a:t>
            </a:r>
            <a:r>
              <a:rPr lang="en-GB" sz="2800" dirty="0" smtClean="0">
                <a:solidFill>
                  <a:schemeClr val="bg1"/>
                </a:solidFill>
              </a:rPr>
              <a:t> Book 7).</a:t>
            </a:r>
          </a:p>
          <a:p>
            <a:pPr>
              <a:buNone/>
            </a:pPr>
            <a:endParaRPr lang="en-GB" dirty="0"/>
          </a:p>
        </p:txBody>
      </p:sp>
      <p:sp>
        <p:nvSpPr>
          <p:cNvPr id="5" name="Content Placeholder 2"/>
          <p:cNvSpPr>
            <a:spLocks noGrp="1"/>
          </p:cNvSpPr>
          <p:nvPr>
            <p:ph sz="half" idx="2"/>
          </p:nvPr>
        </p:nvSpPr>
        <p:spPr>
          <a:xfrm>
            <a:off x="4610636" y="1532586"/>
            <a:ext cx="4378818" cy="5325414"/>
          </a:xfrm>
        </p:spPr>
        <p:txBody>
          <a:bodyPr>
            <a:normAutofit fontScale="77500" lnSpcReduction="20000"/>
          </a:bodyPr>
          <a:lstStyle/>
          <a:p>
            <a:pPr>
              <a:defRPr/>
            </a:pPr>
            <a:r>
              <a:rPr lang="en-GB" sz="2800" dirty="0" smtClean="0">
                <a:solidFill>
                  <a:schemeClr val="bg1"/>
                </a:solidFill>
              </a:rPr>
              <a:t>AD 53, reign of Claudius – “On several occasions this year the emperor was heard saying that the decisions of knights (</a:t>
            </a:r>
            <a:r>
              <a:rPr lang="en-GB" sz="2800" i="1" dirty="0" err="1" smtClean="0">
                <a:solidFill>
                  <a:schemeClr val="bg1"/>
                </a:solidFill>
              </a:rPr>
              <a:t>equites</a:t>
            </a:r>
            <a:r>
              <a:rPr lang="en-GB" sz="2800" dirty="0" smtClean="0">
                <a:solidFill>
                  <a:schemeClr val="bg1"/>
                </a:solidFill>
              </a:rPr>
              <a:t>) who were his procurators should be as valid as his own judgments.” </a:t>
            </a:r>
            <a:r>
              <a:rPr lang="en-GB" sz="2800" b="1" dirty="0" smtClean="0">
                <a:solidFill>
                  <a:schemeClr val="bg1"/>
                </a:solidFill>
              </a:rPr>
              <a:t>Tacitus </a:t>
            </a:r>
            <a:r>
              <a:rPr lang="en-GB" sz="2800" b="1" i="1" dirty="0" smtClean="0">
                <a:solidFill>
                  <a:schemeClr val="bg1"/>
                </a:solidFill>
              </a:rPr>
              <a:t>Annals</a:t>
            </a:r>
            <a:r>
              <a:rPr lang="en-GB" sz="2800" b="1" dirty="0" smtClean="0">
                <a:solidFill>
                  <a:schemeClr val="bg1"/>
                </a:solidFill>
              </a:rPr>
              <a:t> 12.60</a:t>
            </a:r>
            <a:r>
              <a:rPr lang="en-GB" sz="2800" dirty="0" smtClean="0">
                <a:solidFill>
                  <a:schemeClr val="bg1"/>
                </a:solidFill>
              </a:rPr>
              <a:t>.</a:t>
            </a:r>
            <a:r>
              <a:rPr lang="en-GB" sz="2800" i="1" dirty="0" smtClean="0">
                <a:solidFill>
                  <a:schemeClr val="bg1"/>
                </a:solidFill>
              </a:rPr>
              <a:t> </a:t>
            </a:r>
            <a:endParaRPr lang="en-GB" sz="2800" dirty="0" smtClean="0">
              <a:solidFill>
                <a:schemeClr val="bg1"/>
              </a:solidFill>
            </a:endParaRPr>
          </a:p>
          <a:p>
            <a:pPr>
              <a:defRPr/>
            </a:pPr>
            <a:endParaRPr lang="en-GB" sz="1300" dirty="0" smtClean="0">
              <a:solidFill>
                <a:schemeClr val="bg1"/>
              </a:solidFill>
            </a:endParaRPr>
          </a:p>
          <a:p>
            <a:pPr>
              <a:defRPr/>
            </a:pPr>
            <a:r>
              <a:rPr lang="en-GB" sz="2800" dirty="0" smtClean="0">
                <a:solidFill>
                  <a:schemeClr val="bg1"/>
                </a:solidFill>
              </a:rPr>
              <a:t>“There is nothing in the province which is not the proconsul’s [i.e. governor’s] concern. But if there is a case about money due to the </a:t>
            </a:r>
            <a:r>
              <a:rPr lang="en-GB" sz="2800" dirty="0" err="1" smtClean="0">
                <a:solidFill>
                  <a:schemeClr val="bg1"/>
                </a:solidFill>
              </a:rPr>
              <a:t>Fiscus</a:t>
            </a:r>
            <a:r>
              <a:rPr lang="en-GB" sz="2800" dirty="0" smtClean="0">
                <a:solidFill>
                  <a:schemeClr val="bg1"/>
                </a:solidFill>
              </a:rPr>
              <a:t> (imperial treasury), which concerns the Emperor’s procurator, he does better to keep off.” - </a:t>
            </a:r>
            <a:r>
              <a:rPr lang="en-GB" sz="2800" b="1" i="1" dirty="0" smtClean="0">
                <a:solidFill>
                  <a:schemeClr val="bg1"/>
                </a:solidFill>
              </a:rPr>
              <a:t>Digest</a:t>
            </a:r>
            <a:r>
              <a:rPr lang="en-GB" sz="2800" b="1" dirty="0" smtClean="0">
                <a:solidFill>
                  <a:schemeClr val="bg1"/>
                </a:solidFill>
              </a:rPr>
              <a:t> 1.16.9.pr </a:t>
            </a:r>
            <a:r>
              <a:rPr lang="en-GB" sz="2800" dirty="0" smtClean="0">
                <a:solidFill>
                  <a:schemeClr val="bg1"/>
                </a:solidFill>
              </a:rPr>
              <a:t>(Ulpian). </a:t>
            </a:r>
          </a:p>
          <a:p>
            <a:endParaRPr lang="en-GB" dirty="0">
              <a:solidFill>
                <a:schemeClr val="bg1"/>
              </a:solidFill>
            </a:endParaRPr>
          </a:p>
        </p:txBody>
      </p:sp>
    </p:spTree>
    <p:extLst>
      <p:ext uri="{BB962C8B-B14F-4D97-AF65-F5344CB8AC3E}">
        <p14:creationId xmlns:p14="http://schemas.microsoft.com/office/powerpoint/2010/main" val="166209373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229600" cy="6422253"/>
          </a:xfrm>
        </p:spPr>
        <p:txBody>
          <a:bodyPr>
            <a:normAutofit/>
          </a:bodyPr>
          <a:lstStyle/>
          <a:p>
            <a:r>
              <a:rPr lang="en-GB" sz="6000" dirty="0" smtClean="0">
                <a:solidFill>
                  <a:schemeClr val="bg1"/>
                </a:solidFill>
              </a:rPr>
              <a:t>Measuring Living Standards </a:t>
            </a:r>
            <a:br>
              <a:rPr lang="en-GB" sz="6000" dirty="0" smtClean="0">
                <a:solidFill>
                  <a:schemeClr val="bg1"/>
                </a:solidFill>
              </a:rPr>
            </a:br>
            <a:endParaRPr lang="en-GB" sz="6000" dirty="0">
              <a:solidFill>
                <a:schemeClr val="bg1"/>
              </a:solidFill>
            </a:endParaRPr>
          </a:p>
        </p:txBody>
      </p:sp>
    </p:spTree>
    <p:extLst>
      <p:ext uri="{BB962C8B-B14F-4D97-AF65-F5344CB8AC3E}">
        <p14:creationId xmlns:p14="http://schemas.microsoft.com/office/powerpoint/2010/main" val="149233222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392382"/>
          </a:xfrm>
        </p:spPr>
        <p:txBody>
          <a:bodyPr/>
          <a:lstStyle/>
          <a:p>
            <a:r>
              <a:rPr lang="en-GB" dirty="0" smtClean="0">
                <a:solidFill>
                  <a:schemeClr val="bg1"/>
                </a:solidFill>
              </a:rPr>
              <a:t>Baseline Needs</a:t>
            </a:r>
            <a:endParaRPr lang="en-GB" dirty="0">
              <a:solidFill>
                <a:schemeClr val="bg1"/>
              </a:solidFill>
            </a:endParaRPr>
          </a:p>
        </p:txBody>
      </p:sp>
      <p:sp>
        <p:nvSpPr>
          <p:cNvPr id="4" name="Content Placeholder 3"/>
          <p:cNvSpPr>
            <a:spLocks noGrp="1"/>
          </p:cNvSpPr>
          <p:nvPr>
            <p:ph sz="half" idx="1"/>
          </p:nvPr>
        </p:nvSpPr>
        <p:spPr>
          <a:xfrm>
            <a:off x="114301" y="1465118"/>
            <a:ext cx="4073236" cy="5392882"/>
          </a:xfrm>
        </p:spPr>
        <p:txBody>
          <a:bodyPr>
            <a:normAutofit fontScale="92500" lnSpcReduction="10000"/>
          </a:bodyPr>
          <a:lstStyle/>
          <a:p>
            <a:r>
              <a:rPr lang="en-GB" dirty="0" smtClean="0">
                <a:solidFill>
                  <a:schemeClr val="bg1"/>
                </a:solidFill>
              </a:rPr>
              <a:t>Moderate prosperity for a wider segment of the population in the late Republican to early Imperial period? </a:t>
            </a:r>
          </a:p>
          <a:p>
            <a:endParaRPr lang="en-GB" sz="500" dirty="0">
              <a:solidFill>
                <a:schemeClr val="bg1"/>
              </a:solidFill>
            </a:endParaRPr>
          </a:p>
          <a:p>
            <a:r>
              <a:rPr lang="en-GB" dirty="0" smtClean="0">
                <a:solidFill>
                  <a:schemeClr val="bg1"/>
                </a:solidFill>
              </a:rPr>
              <a:t>Functioning polity will generally need to have the greater part of its population living reasonably above subsistence level (calories necessary for the average person to survive) for most of the time. </a:t>
            </a:r>
            <a:endParaRPr lang="en-GB" dirty="0">
              <a:solidFill>
                <a:schemeClr val="bg1"/>
              </a:solidFill>
            </a:endParaRPr>
          </a:p>
        </p:txBody>
      </p:sp>
      <p:sp>
        <p:nvSpPr>
          <p:cNvPr id="5" name="Content Placeholder 4"/>
          <p:cNvSpPr>
            <a:spLocks noGrp="1"/>
          </p:cNvSpPr>
          <p:nvPr>
            <p:ph sz="half" idx="2"/>
          </p:nvPr>
        </p:nvSpPr>
        <p:spPr>
          <a:xfrm>
            <a:off x="4260273" y="1465118"/>
            <a:ext cx="4738254" cy="5392882"/>
          </a:xfrm>
        </p:spPr>
        <p:txBody>
          <a:bodyPr>
            <a:normAutofit fontScale="92500" lnSpcReduction="10000"/>
          </a:bodyPr>
          <a:lstStyle/>
          <a:p>
            <a:r>
              <a:rPr lang="en-GB" dirty="0" smtClean="0">
                <a:solidFill>
                  <a:schemeClr val="bg1"/>
                </a:solidFill>
              </a:rPr>
              <a:t>Minimum subsistence level 115 sestertii for early Empire? – </a:t>
            </a:r>
            <a:r>
              <a:rPr lang="en-GB" dirty="0" err="1" smtClean="0">
                <a:solidFill>
                  <a:schemeClr val="bg1"/>
                </a:solidFill>
              </a:rPr>
              <a:t>Jongman</a:t>
            </a:r>
            <a:r>
              <a:rPr lang="en-GB" dirty="0" smtClean="0">
                <a:solidFill>
                  <a:schemeClr val="bg1"/>
                </a:solidFill>
              </a:rPr>
              <a:t> (2007).</a:t>
            </a:r>
          </a:p>
          <a:p>
            <a:pPr lvl="1"/>
            <a:r>
              <a:rPr lang="en-GB" dirty="0" smtClean="0">
                <a:solidFill>
                  <a:schemeClr val="bg1"/>
                </a:solidFill>
              </a:rPr>
              <a:t>3 sestertii per </a:t>
            </a:r>
            <a:r>
              <a:rPr lang="en-GB" dirty="0" err="1" smtClean="0">
                <a:solidFill>
                  <a:schemeClr val="bg1"/>
                </a:solidFill>
              </a:rPr>
              <a:t>modius</a:t>
            </a:r>
            <a:r>
              <a:rPr lang="en-GB" dirty="0" smtClean="0">
                <a:solidFill>
                  <a:schemeClr val="bg1"/>
                </a:solidFill>
              </a:rPr>
              <a:t> (1 </a:t>
            </a:r>
            <a:r>
              <a:rPr lang="en-GB" dirty="0" err="1" smtClean="0">
                <a:solidFill>
                  <a:schemeClr val="bg1"/>
                </a:solidFill>
              </a:rPr>
              <a:t>modius</a:t>
            </a:r>
            <a:r>
              <a:rPr lang="en-GB" dirty="0" smtClean="0">
                <a:solidFill>
                  <a:schemeClr val="bg1"/>
                </a:solidFill>
              </a:rPr>
              <a:t> = 8.73 dry litres) average?</a:t>
            </a:r>
          </a:p>
          <a:p>
            <a:endParaRPr lang="en-GB" sz="500" dirty="0">
              <a:solidFill>
                <a:schemeClr val="bg1"/>
              </a:solidFill>
            </a:endParaRPr>
          </a:p>
          <a:p>
            <a:r>
              <a:rPr lang="en-GB" dirty="0" smtClean="0">
                <a:solidFill>
                  <a:schemeClr val="bg1"/>
                </a:solidFill>
              </a:rPr>
              <a:t>Hopkins – 250 kg of wheat equivalent needed by average adult male. </a:t>
            </a:r>
          </a:p>
          <a:p>
            <a:endParaRPr lang="en-GB" sz="500" dirty="0">
              <a:solidFill>
                <a:schemeClr val="bg1"/>
              </a:solidFill>
            </a:endParaRPr>
          </a:p>
          <a:p>
            <a:r>
              <a:rPr lang="en-GB" dirty="0" smtClean="0">
                <a:solidFill>
                  <a:schemeClr val="bg1"/>
                </a:solidFill>
              </a:rPr>
              <a:t>Average calorie consumption of 2,000 </a:t>
            </a:r>
            <a:r>
              <a:rPr lang="en-GB" dirty="0" err="1" smtClean="0">
                <a:solidFill>
                  <a:schemeClr val="bg1"/>
                </a:solidFill>
              </a:rPr>
              <a:t>cals</a:t>
            </a:r>
            <a:r>
              <a:rPr lang="en-GB" dirty="0" smtClean="0">
                <a:solidFill>
                  <a:schemeClr val="bg1"/>
                </a:solidFill>
              </a:rPr>
              <a:t> (adult males more (2,500), women slightly less, children and the elderly less). </a:t>
            </a:r>
          </a:p>
          <a:p>
            <a:pPr lvl="1"/>
            <a:r>
              <a:rPr lang="en-GB" dirty="0" smtClean="0">
                <a:solidFill>
                  <a:schemeClr val="bg1"/>
                </a:solidFill>
              </a:rPr>
              <a:t>Demographic pyramid. </a:t>
            </a:r>
            <a:endParaRPr lang="en-GB" dirty="0">
              <a:solidFill>
                <a:schemeClr val="bg1"/>
              </a:solidFill>
            </a:endParaRPr>
          </a:p>
        </p:txBody>
      </p:sp>
    </p:spTree>
    <p:extLst>
      <p:ext uri="{BB962C8B-B14F-4D97-AF65-F5344CB8AC3E}">
        <p14:creationId xmlns:p14="http://schemas.microsoft.com/office/powerpoint/2010/main" val="6040143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22218"/>
          </a:xfrm>
        </p:spPr>
        <p:txBody>
          <a:bodyPr/>
          <a:lstStyle/>
          <a:p>
            <a:r>
              <a:rPr lang="en-GB" dirty="0" smtClean="0">
                <a:solidFill>
                  <a:schemeClr val="bg1"/>
                </a:solidFill>
              </a:rPr>
              <a:t>Incomes and Diet</a:t>
            </a:r>
            <a:endParaRPr lang="en-GB" dirty="0">
              <a:solidFill>
                <a:schemeClr val="bg1"/>
              </a:solidFill>
            </a:endParaRPr>
          </a:p>
        </p:txBody>
      </p:sp>
      <p:sp>
        <p:nvSpPr>
          <p:cNvPr id="3" name="Content Placeholder 2"/>
          <p:cNvSpPr>
            <a:spLocks noGrp="1"/>
          </p:cNvSpPr>
          <p:nvPr>
            <p:ph sz="quarter" idx="1"/>
          </p:nvPr>
        </p:nvSpPr>
        <p:spPr>
          <a:xfrm>
            <a:off x="0" y="1674241"/>
            <a:ext cx="5683826" cy="5183761"/>
          </a:xfrm>
        </p:spPr>
        <p:txBody>
          <a:bodyPr>
            <a:normAutofit fontScale="70000" lnSpcReduction="20000"/>
          </a:bodyPr>
          <a:lstStyle/>
          <a:p>
            <a:pPr lvl="1"/>
            <a:endParaRPr lang="en-GB" sz="500" dirty="0">
              <a:solidFill>
                <a:schemeClr val="bg1"/>
              </a:solidFill>
            </a:endParaRPr>
          </a:p>
          <a:p>
            <a:r>
              <a:rPr lang="en-GB" dirty="0" smtClean="0">
                <a:solidFill>
                  <a:schemeClr val="bg1"/>
                </a:solidFill>
              </a:rPr>
              <a:t>Wages for adult free males around the 500 to 1,000 sestertii mark – </a:t>
            </a:r>
            <a:r>
              <a:rPr lang="en-GB" dirty="0" err="1" smtClean="0">
                <a:solidFill>
                  <a:schemeClr val="bg1"/>
                </a:solidFill>
              </a:rPr>
              <a:t>Jongman</a:t>
            </a:r>
            <a:r>
              <a:rPr lang="en-GB" dirty="0" smtClean="0">
                <a:solidFill>
                  <a:schemeClr val="bg1"/>
                </a:solidFill>
              </a:rPr>
              <a:t> (2007). </a:t>
            </a:r>
          </a:p>
          <a:p>
            <a:pPr lvl="1"/>
            <a:r>
              <a:rPr lang="en-GB" dirty="0" smtClean="0">
                <a:solidFill>
                  <a:schemeClr val="bg1"/>
                </a:solidFill>
              </a:rPr>
              <a:t>Legionary base pay prior to Domitian 900 sestertii. </a:t>
            </a:r>
          </a:p>
          <a:p>
            <a:pPr lvl="1"/>
            <a:r>
              <a:rPr lang="en-GB" dirty="0" smtClean="0">
                <a:solidFill>
                  <a:schemeClr val="bg1"/>
                </a:solidFill>
              </a:rPr>
              <a:t>Municipal scribe at </a:t>
            </a:r>
            <a:r>
              <a:rPr lang="en-GB" dirty="0" err="1" smtClean="0">
                <a:solidFill>
                  <a:schemeClr val="bg1"/>
                </a:solidFill>
              </a:rPr>
              <a:t>Urso</a:t>
            </a:r>
            <a:r>
              <a:rPr lang="en-GB" dirty="0" smtClean="0">
                <a:solidFill>
                  <a:schemeClr val="bg1"/>
                </a:solidFill>
              </a:rPr>
              <a:t> (Spain) could earn 1,200-2,000 sestertii.</a:t>
            </a:r>
          </a:p>
          <a:p>
            <a:pPr lvl="1"/>
            <a:endParaRPr lang="en-GB" sz="500" dirty="0">
              <a:solidFill>
                <a:schemeClr val="bg1"/>
              </a:solidFill>
            </a:endParaRPr>
          </a:p>
          <a:p>
            <a:r>
              <a:rPr lang="en-GB" dirty="0" smtClean="0">
                <a:solidFill>
                  <a:schemeClr val="bg1"/>
                </a:solidFill>
              </a:rPr>
              <a:t>Cereals alone poor </a:t>
            </a:r>
            <a:r>
              <a:rPr lang="en-GB" dirty="0" smtClean="0">
                <a:solidFill>
                  <a:schemeClr val="bg1"/>
                </a:solidFill>
              </a:rPr>
              <a:t>diet; </a:t>
            </a:r>
            <a:r>
              <a:rPr lang="en-GB" dirty="0" smtClean="0">
                <a:solidFill>
                  <a:schemeClr val="bg1"/>
                </a:solidFill>
              </a:rPr>
              <a:t>small amounts of oil, vegetables, cheese and meat would allow for better nutrition. </a:t>
            </a:r>
          </a:p>
          <a:p>
            <a:endParaRPr lang="en-GB" sz="500" dirty="0">
              <a:solidFill>
                <a:schemeClr val="bg1"/>
              </a:solidFill>
            </a:endParaRPr>
          </a:p>
          <a:p>
            <a:r>
              <a:rPr lang="en-GB" dirty="0" smtClean="0">
                <a:solidFill>
                  <a:schemeClr val="bg1"/>
                </a:solidFill>
              </a:rPr>
              <a:t>Annual consumption of 100 litres of wine per person (</a:t>
            </a:r>
            <a:r>
              <a:rPr lang="en-GB" dirty="0">
                <a:solidFill>
                  <a:schemeClr val="bg1"/>
                </a:solidFill>
              </a:rPr>
              <a:t>162,000 </a:t>
            </a:r>
            <a:r>
              <a:rPr lang="en-GB" dirty="0" smtClean="0">
                <a:solidFill>
                  <a:schemeClr val="bg1"/>
                </a:solidFill>
              </a:rPr>
              <a:t>kilocalories)? Maybe a quarter of the caloric intake. Perhaps 20 litres of olive oil (some (162,000 kilocalories).</a:t>
            </a:r>
          </a:p>
          <a:p>
            <a:endParaRPr lang="en-GB" sz="600" dirty="0">
              <a:solidFill>
                <a:schemeClr val="bg1"/>
              </a:solidFill>
            </a:endParaRPr>
          </a:p>
          <a:p>
            <a:r>
              <a:rPr lang="en-GB" dirty="0" smtClean="0">
                <a:solidFill>
                  <a:schemeClr val="bg1"/>
                </a:solidFill>
              </a:rPr>
              <a:t>Meat consumption an indicator of “intermediate prosperity”. Preference for pork in many parts of Roman Empire. </a:t>
            </a:r>
          </a:p>
          <a:p>
            <a:pPr lvl="1"/>
            <a:r>
              <a:rPr lang="en-GB" dirty="0" smtClean="0">
                <a:solidFill>
                  <a:schemeClr val="bg1"/>
                </a:solidFill>
              </a:rPr>
              <a:t>Peak of meat consumption in early Empire. Study of animal bones.</a:t>
            </a:r>
            <a:endParaRPr lang="en-GB" dirty="0">
              <a:solidFill>
                <a:schemeClr val="bg1"/>
              </a:solidFill>
            </a:endParaRPr>
          </a:p>
        </p:txBody>
      </p:sp>
      <p:pic>
        <p:nvPicPr>
          <p:cNvPr id="4" name="Picture 3"/>
          <p:cNvPicPr>
            <a:picLocks noChangeAspect="1"/>
          </p:cNvPicPr>
          <p:nvPr/>
        </p:nvPicPr>
        <p:blipFill>
          <a:blip r:embed="rId2"/>
          <a:stretch>
            <a:fillRect/>
          </a:stretch>
        </p:blipFill>
        <p:spPr>
          <a:xfrm>
            <a:off x="5683826" y="2100784"/>
            <a:ext cx="3357841" cy="2563956"/>
          </a:xfrm>
          <a:prstGeom prst="rect">
            <a:avLst/>
          </a:prstGeom>
        </p:spPr>
      </p:pic>
      <p:pic>
        <p:nvPicPr>
          <p:cNvPr id="5" name="Picture 4"/>
          <p:cNvPicPr>
            <a:picLocks noChangeAspect="1"/>
          </p:cNvPicPr>
          <p:nvPr/>
        </p:nvPicPr>
        <p:blipFill>
          <a:blip r:embed="rId3"/>
          <a:stretch>
            <a:fillRect/>
          </a:stretch>
        </p:blipFill>
        <p:spPr>
          <a:xfrm>
            <a:off x="5683826" y="4829877"/>
            <a:ext cx="3357841" cy="1862988"/>
          </a:xfrm>
          <a:prstGeom prst="rect">
            <a:avLst/>
          </a:prstGeom>
        </p:spPr>
      </p:pic>
      <p:sp>
        <p:nvSpPr>
          <p:cNvPr id="6" name="Rectangle 5"/>
          <p:cNvSpPr/>
          <p:nvPr/>
        </p:nvSpPr>
        <p:spPr>
          <a:xfrm>
            <a:off x="0" y="1038955"/>
            <a:ext cx="9144000" cy="707886"/>
          </a:xfrm>
          <a:prstGeom prst="rect">
            <a:avLst/>
          </a:prstGeom>
        </p:spPr>
        <p:txBody>
          <a:bodyPr wrap="square">
            <a:spAutoFit/>
          </a:bodyPr>
          <a:lstStyle/>
          <a:p>
            <a:pPr marL="548640" lvl="0" indent="-411480">
              <a:spcBef>
                <a:spcPct val="20000"/>
              </a:spcBef>
              <a:buClr>
                <a:prstClr val="white">
                  <a:shade val="95000"/>
                </a:prstClr>
              </a:buClr>
              <a:buSzPct val="65000"/>
              <a:buFont typeface="Wingdings 2"/>
              <a:buChar char=""/>
            </a:pPr>
            <a:r>
              <a:rPr lang="en-GB" sz="2000" dirty="0">
                <a:solidFill>
                  <a:prstClr val="black"/>
                </a:solidFill>
              </a:rPr>
              <a:t>Per capita incomes at 1.5 to maybe 3 (upper celling for pre-Industrial society) times subsistence in early </a:t>
            </a:r>
            <a:r>
              <a:rPr lang="en-GB" sz="2000" dirty="0" smtClean="0">
                <a:solidFill>
                  <a:prstClr val="black"/>
                </a:solidFill>
              </a:rPr>
              <a:t>Empire? How </a:t>
            </a:r>
            <a:r>
              <a:rPr lang="en-GB" sz="2000" dirty="0">
                <a:solidFill>
                  <a:prstClr val="black"/>
                </a:solidFill>
              </a:rPr>
              <a:t>was the pie distributed?</a:t>
            </a:r>
          </a:p>
        </p:txBody>
      </p:sp>
    </p:spTree>
    <p:extLst>
      <p:ext uri="{BB962C8B-B14F-4D97-AF65-F5344CB8AC3E}">
        <p14:creationId xmlns:p14="http://schemas.microsoft.com/office/powerpoint/2010/main" val="405426983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Biological Evidence</a:t>
            </a:r>
            <a:endParaRPr lang="en-GB" dirty="0">
              <a:solidFill>
                <a:schemeClr val="bg1"/>
              </a:solidFill>
            </a:endParaRPr>
          </a:p>
        </p:txBody>
      </p:sp>
      <p:sp>
        <p:nvSpPr>
          <p:cNvPr id="4" name="Content Placeholder 3"/>
          <p:cNvSpPr>
            <a:spLocks noGrp="1"/>
          </p:cNvSpPr>
          <p:nvPr>
            <p:ph sz="quarter" idx="1"/>
          </p:nvPr>
        </p:nvSpPr>
        <p:spPr>
          <a:xfrm>
            <a:off x="0" y="1417638"/>
            <a:ext cx="5850082" cy="5440362"/>
          </a:xfrm>
        </p:spPr>
        <p:txBody>
          <a:bodyPr>
            <a:normAutofit fontScale="85000" lnSpcReduction="20000"/>
          </a:bodyPr>
          <a:lstStyle/>
          <a:p>
            <a:r>
              <a:rPr lang="en-GB" dirty="0" smtClean="0">
                <a:solidFill>
                  <a:schemeClr val="bg1"/>
                </a:solidFill>
              </a:rPr>
              <a:t>Stature an indicator of nutritional status. </a:t>
            </a:r>
          </a:p>
          <a:p>
            <a:pPr lvl="1"/>
            <a:r>
              <a:rPr lang="en-GB" dirty="0" smtClean="0">
                <a:solidFill>
                  <a:schemeClr val="bg1"/>
                </a:solidFill>
              </a:rPr>
              <a:t>Diet particularly impactful during pregnancy and early years.</a:t>
            </a:r>
          </a:p>
          <a:p>
            <a:pPr lvl="1"/>
            <a:endParaRPr lang="en-GB" sz="500" dirty="0">
              <a:solidFill>
                <a:schemeClr val="bg1"/>
              </a:solidFill>
            </a:endParaRPr>
          </a:p>
          <a:p>
            <a:r>
              <a:rPr lang="en-GB" dirty="0" smtClean="0">
                <a:solidFill>
                  <a:schemeClr val="bg1"/>
                </a:solidFill>
              </a:rPr>
              <a:t>Roman stature in parts of Germany:</a:t>
            </a:r>
          </a:p>
          <a:p>
            <a:pPr lvl="1"/>
            <a:r>
              <a:rPr lang="en-GB" dirty="0" smtClean="0">
                <a:solidFill>
                  <a:schemeClr val="bg1"/>
                </a:solidFill>
              </a:rPr>
              <a:t>Men on average 169.4 cm [</a:t>
            </a:r>
            <a:r>
              <a:rPr lang="en-GB" dirty="0">
                <a:solidFill>
                  <a:schemeClr val="bg1"/>
                </a:solidFill>
              </a:rPr>
              <a:t>c. 5 foot </a:t>
            </a:r>
            <a:r>
              <a:rPr lang="en-GB" dirty="0" smtClean="0">
                <a:solidFill>
                  <a:schemeClr val="bg1"/>
                </a:solidFill>
              </a:rPr>
              <a:t>6 </a:t>
            </a:r>
            <a:r>
              <a:rPr lang="en-GB" dirty="0">
                <a:solidFill>
                  <a:schemeClr val="bg1"/>
                </a:solidFill>
              </a:rPr>
              <a:t>inches</a:t>
            </a:r>
            <a:r>
              <a:rPr lang="en-GB" dirty="0" smtClean="0">
                <a:solidFill>
                  <a:schemeClr val="bg1"/>
                </a:solidFill>
              </a:rPr>
              <a:t>], </a:t>
            </a:r>
            <a:r>
              <a:rPr lang="en-GB" dirty="0">
                <a:solidFill>
                  <a:schemeClr val="bg1"/>
                </a:solidFill>
              </a:rPr>
              <a:t>Women 158.5 cm</a:t>
            </a:r>
          </a:p>
          <a:p>
            <a:pPr lvl="1"/>
            <a:endParaRPr lang="en-GB" sz="500" dirty="0" smtClean="0">
              <a:solidFill>
                <a:schemeClr val="bg1"/>
              </a:solidFill>
            </a:endParaRPr>
          </a:p>
          <a:p>
            <a:r>
              <a:rPr lang="en-GB" dirty="0" smtClean="0">
                <a:solidFill>
                  <a:schemeClr val="bg1"/>
                </a:solidFill>
              </a:rPr>
              <a:t>Skeletons on shoreline of Herculaneum:</a:t>
            </a:r>
          </a:p>
          <a:p>
            <a:pPr lvl="1"/>
            <a:r>
              <a:rPr lang="en-GB" dirty="0" smtClean="0">
                <a:solidFill>
                  <a:schemeClr val="bg1"/>
                </a:solidFill>
              </a:rPr>
              <a:t>Men 169 cm, Women 155 cm.</a:t>
            </a:r>
          </a:p>
          <a:p>
            <a:pPr lvl="1"/>
            <a:r>
              <a:rPr lang="en-GB" dirty="0" smtClean="0">
                <a:solidFill>
                  <a:schemeClr val="bg1"/>
                </a:solidFill>
              </a:rPr>
              <a:t>Figures on reached in England by eighteenth century. </a:t>
            </a:r>
          </a:p>
          <a:p>
            <a:pPr lvl="1"/>
            <a:endParaRPr lang="en-GB" sz="500" dirty="0">
              <a:solidFill>
                <a:schemeClr val="bg1"/>
              </a:solidFill>
            </a:endParaRPr>
          </a:p>
          <a:p>
            <a:r>
              <a:rPr lang="en-GB" dirty="0">
                <a:solidFill>
                  <a:schemeClr val="bg1"/>
                </a:solidFill>
              </a:rPr>
              <a:t>A</a:t>
            </a:r>
            <a:r>
              <a:rPr lang="en-GB" dirty="0" smtClean="0">
                <a:solidFill>
                  <a:schemeClr val="bg1"/>
                </a:solidFill>
              </a:rPr>
              <a:t>nalysis of </a:t>
            </a:r>
            <a:r>
              <a:rPr lang="en-GB" dirty="0">
                <a:solidFill>
                  <a:schemeClr val="bg1"/>
                </a:solidFill>
              </a:rPr>
              <a:t>bones </a:t>
            </a:r>
            <a:r>
              <a:rPr lang="en-GB" dirty="0" smtClean="0">
                <a:solidFill>
                  <a:schemeClr val="bg1"/>
                </a:solidFill>
              </a:rPr>
              <a:t>from Herculaneum:</a:t>
            </a:r>
          </a:p>
          <a:p>
            <a:pPr lvl="1"/>
            <a:r>
              <a:rPr lang="en-GB" dirty="0" smtClean="0">
                <a:solidFill>
                  <a:schemeClr val="bg1"/>
                </a:solidFill>
              </a:rPr>
              <a:t>evidently rich fish, but low meat diet</a:t>
            </a:r>
          </a:p>
          <a:p>
            <a:pPr lvl="1"/>
            <a:r>
              <a:rPr lang="en-GB" dirty="0" smtClean="0">
                <a:solidFill>
                  <a:schemeClr val="bg1"/>
                </a:solidFill>
              </a:rPr>
              <a:t>Lack of signs of bone flattening, which is indicative of malnutrition. </a:t>
            </a:r>
            <a:endParaRPr lang="en-GB" dirty="0">
              <a:solidFill>
                <a:schemeClr val="bg1"/>
              </a:solidFill>
            </a:endParaRPr>
          </a:p>
        </p:txBody>
      </p:sp>
      <p:pic>
        <p:nvPicPr>
          <p:cNvPr id="6" name="Content Placeholder 5"/>
          <p:cNvPicPr>
            <a:picLocks noGrp="1" noChangeAspect="1"/>
          </p:cNvPicPr>
          <p:nvPr>
            <p:ph sz="half" idx="4294967295"/>
          </p:nvPr>
        </p:nvPicPr>
        <p:blipFill>
          <a:blip r:embed="rId2"/>
          <a:stretch>
            <a:fillRect/>
          </a:stretch>
        </p:blipFill>
        <p:spPr>
          <a:xfrm>
            <a:off x="5611091" y="1677508"/>
            <a:ext cx="3375729" cy="2249134"/>
          </a:xfrm>
          <a:prstGeom prst="rect">
            <a:avLst/>
          </a:prstGeom>
        </p:spPr>
      </p:pic>
      <p:pic>
        <p:nvPicPr>
          <p:cNvPr id="7" name="Picture 6"/>
          <p:cNvPicPr>
            <a:picLocks noChangeAspect="1"/>
          </p:cNvPicPr>
          <p:nvPr/>
        </p:nvPicPr>
        <p:blipFill>
          <a:blip r:embed="rId3"/>
          <a:stretch>
            <a:fillRect/>
          </a:stretch>
        </p:blipFill>
        <p:spPr>
          <a:xfrm>
            <a:off x="5611091" y="4186513"/>
            <a:ext cx="3375729" cy="1867972"/>
          </a:xfrm>
          <a:prstGeom prst="rect">
            <a:avLst/>
          </a:prstGeom>
        </p:spPr>
      </p:pic>
    </p:spTree>
    <p:extLst>
      <p:ext uri="{BB962C8B-B14F-4D97-AF65-F5344CB8AC3E}">
        <p14:creationId xmlns:p14="http://schemas.microsoft.com/office/powerpoint/2010/main" val="367008400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Material Comfort</a:t>
            </a:r>
            <a:endParaRPr lang="en-GB" dirty="0">
              <a:solidFill>
                <a:schemeClr val="bg1"/>
              </a:solidFill>
            </a:endParaRPr>
          </a:p>
        </p:txBody>
      </p:sp>
      <p:sp>
        <p:nvSpPr>
          <p:cNvPr id="3" name="Content Placeholder 2"/>
          <p:cNvSpPr>
            <a:spLocks noGrp="1"/>
          </p:cNvSpPr>
          <p:nvPr>
            <p:ph sz="quarter" idx="1"/>
          </p:nvPr>
        </p:nvSpPr>
        <p:spPr>
          <a:xfrm>
            <a:off x="0" y="1527048"/>
            <a:ext cx="5804904" cy="5330952"/>
          </a:xfrm>
        </p:spPr>
        <p:txBody>
          <a:bodyPr>
            <a:normAutofit fontScale="85000" lnSpcReduction="20000"/>
          </a:bodyPr>
          <a:lstStyle/>
          <a:p>
            <a:r>
              <a:rPr lang="en-GB" dirty="0" smtClean="0">
                <a:solidFill>
                  <a:schemeClr val="bg1"/>
                </a:solidFill>
              </a:rPr>
              <a:t>Clothing production arguably second most important economic activity in ancient world after food production.</a:t>
            </a:r>
          </a:p>
          <a:p>
            <a:pPr lvl="1"/>
            <a:r>
              <a:rPr lang="en-GB" dirty="0" smtClean="0">
                <a:solidFill>
                  <a:schemeClr val="bg1"/>
                </a:solidFill>
              </a:rPr>
              <a:t>Evidence for textiles craft activity in most urban centres in the Empire. </a:t>
            </a:r>
          </a:p>
          <a:p>
            <a:pPr lvl="1"/>
            <a:endParaRPr lang="en-GB" sz="600" dirty="0">
              <a:solidFill>
                <a:schemeClr val="bg1"/>
              </a:solidFill>
            </a:endParaRPr>
          </a:p>
          <a:p>
            <a:r>
              <a:rPr lang="en-GB" dirty="0" smtClean="0">
                <a:solidFill>
                  <a:schemeClr val="bg1"/>
                </a:solidFill>
              </a:rPr>
              <a:t>Tombstones</a:t>
            </a:r>
            <a:r>
              <a:rPr lang="en-GB" dirty="0">
                <a:solidFill>
                  <a:schemeClr val="bg1"/>
                </a:solidFill>
              </a:rPr>
              <a:t>, sarcophagi, inscriptions and </a:t>
            </a:r>
            <a:r>
              <a:rPr lang="en-GB" dirty="0" smtClean="0">
                <a:solidFill>
                  <a:schemeClr val="bg1"/>
                </a:solidFill>
              </a:rPr>
              <a:t>100s </a:t>
            </a:r>
            <a:r>
              <a:rPr lang="en-GB" dirty="0">
                <a:solidFill>
                  <a:schemeClr val="bg1"/>
                </a:solidFill>
              </a:rPr>
              <a:t>of nicely decorated houses in places like Pompeii, show patterns that could be understood as indicative or shared cultural </a:t>
            </a:r>
            <a:r>
              <a:rPr lang="en-GB" dirty="0" smtClean="0">
                <a:solidFill>
                  <a:schemeClr val="bg1"/>
                </a:solidFill>
              </a:rPr>
              <a:t>habits – Mayer (2012</a:t>
            </a:r>
            <a:r>
              <a:rPr lang="en-GB" dirty="0">
                <a:solidFill>
                  <a:schemeClr val="bg1"/>
                </a:solidFill>
              </a:rPr>
              <a:t>); </a:t>
            </a:r>
            <a:r>
              <a:rPr lang="en-GB" i="1" dirty="0">
                <a:solidFill>
                  <a:schemeClr val="bg1"/>
                </a:solidFill>
              </a:rPr>
              <a:t>contra</a:t>
            </a:r>
            <a:r>
              <a:rPr lang="en-GB" dirty="0">
                <a:solidFill>
                  <a:schemeClr val="bg1"/>
                </a:solidFill>
              </a:rPr>
              <a:t> </a:t>
            </a:r>
            <a:r>
              <a:rPr lang="en-GB" dirty="0" err="1">
                <a:solidFill>
                  <a:schemeClr val="bg1"/>
                </a:solidFill>
              </a:rPr>
              <a:t>Zuiderhoek</a:t>
            </a:r>
            <a:r>
              <a:rPr lang="en-GB" dirty="0">
                <a:solidFill>
                  <a:schemeClr val="bg1"/>
                </a:solidFill>
              </a:rPr>
              <a:t> (</a:t>
            </a:r>
            <a:r>
              <a:rPr lang="en-GB" dirty="0" smtClean="0">
                <a:solidFill>
                  <a:schemeClr val="bg1"/>
                </a:solidFill>
              </a:rPr>
              <a:t>2017).</a:t>
            </a:r>
          </a:p>
          <a:p>
            <a:endParaRPr lang="en-GB" sz="600" dirty="0">
              <a:solidFill>
                <a:schemeClr val="bg1"/>
              </a:solidFill>
            </a:endParaRPr>
          </a:p>
          <a:p>
            <a:r>
              <a:rPr lang="en-GB" dirty="0" smtClean="0">
                <a:solidFill>
                  <a:schemeClr val="bg1"/>
                </a:solidFill>
              </a:rPr>
              <a:t>Imitation</a:t>
            </a:r>
            <a:r>
              <a:rPr lang="en-GB" dirty="0">
                <a:solidFill>
                  <a:schemeClr val="bg1"/>
                </a:solidFill>
              </a:rPr>
              <a:t>, or rather diffusion of tastes across the </a:t>
            </a:r>
            <a:r>
              <a:rPr lang="en-GB" dirty="0" smtClean="0">
                <a:solidFill>
                  <a:schemeClr val="bg1"/>
                </a:solidFill>
              </a:rPr>
              <a:t>population – types of metal wares, pottery, glasswares etc. Also art / wall-painting – Wallace-Hadrill (2008).</a:t>
            </a:r>
            <a:endParaRPr lang="en-GB" dirty="0">
              <a:solidFill>
                <a:schemeClr val="bg1"/>
              </a:solidFill>
            </a:endParaRPr>
          </a:p>
        </p:txBody>
      </p:sp>
      <p:pic>
        <p:nvPicPr>
          <p:cNvPr id="4" name="Picture 3"/>
          <p:cNvPicPr>
            <a:picLocks noChangeAspect="1"/>
          </p:cNvPicPr>
          <p:nvPr/>
        </p:nvPicPr>
        <p:blipFill>
          <a:blip r:embed="rId2"/>
          <a:stretch>
            <a:fillRect/>
          </a:stretch>
        </p:blipFill>
        <p:spPr>
          <a:xfrm>
            <a:off x="5808518" y="1753144"/>
            <a:ext cx="3125534" cy="2072061"/>
          </a:xfrm>
          <a:prstGeom prst="rect">
            <a:avLst/>
          </a:prstGeom>
        </p:spPr>
      </p:pic>
      <p:pic>
        <p:nvPicPr>
          <p:cNvPr id="5" name="Picture 4"/>
          <p:cNvPicPr>
            <a:picLocks noChangeAspect="1"/>
          </p:cNvPicPr>
          <p:nvPr/>
        </p:nvPicPr>
        <p:blipFill>
          <a:blip r:embed="rId3"/>
          <a:stretch>
            <a:fillRect/>
          </a:stretch>
        </p:blipFill>
        <p:spPr>
          <a:xfrm>
            <a:off x="5804904" y="3964132"/>
            <a:ext cx="3129148" cy="2738004"/>
          </a:xfrm>
          <a:prstGeom prst="rect">
            <a:avLst/>
          </a:prstGeom>
        </p:spPr>
      </p:pic>
    </p:spTree>
    <p:extLst>
      <p:ext uri="{BB962C8B-B14F-4D97-AF65-F5344CB8AC3E}">
        <p14:creationId xmlns:p14="http://schemas.microsoft.com/office/powerpoint/2010/main" val="354305725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Supplies for Rome</a:t>
            </a:r>
            <a:endParaRPr lang="en-GB" dirty="0">
              <a:solidFill>
                <a:schemeClr val="bg1"/>
              </a:solidFill>
            </a:endParaRPr>
          </a:p>
        </p:txBody>
      </p:sp>
      <p:sp>
        <p:nvSpPr>
          <p:cNvPr id="3" name="Content Placeholder 2"/>
          <p:cNvSpPr>
            <a:spLocks noGrp="1"/>
          </p:cNvSpPr>
          <p:nvPr>
            <p:ph sz="quarter" idx="1"/>
          </p:nvPr>
        </p:nvSpPr>
        <p:spPr>
          <a:xfrm>
            <a:off x="197427" y="1433945"/>
            <a:ext cx="5143499" cy="5424055"/>
          </a:xfrm>
        </p:spPr>
        <p:txBody>
          <a:bodyPr>
            <a:normAutofit fontScale="85000" lnSpcReduction="20000"/>
          </a:bodyPr>
          <a:lstStyle/>
          <a:p>
            <a:r>
              <a:rPr lang="en-GB" dirty="0">
                <a:solidFill>
                  <a:schemeClr val="bg1"/>
                </a:solidFill>
              </a:rPr>
              <a:t>Population of Rome c</a:t>
            </a:r>
            <a:r>
              <a:rPr lang="en-GB" dirty="0" smtClean="0">
                <a:solidFill>
                  <a:schemeClr val="bg1"/>
                </a:solidFill>
              </a:rPr>
              <a:t>. 1st </a:t>
            </a:r>
            <a:r>
              <a:rPr lang="en-GB" dirty="0">
                <a:solidFill>
                  <a:schemeClr val="bg1"/>
                </a:solidFill>
              </a:rPr>
              <a:t>century AD about 1,000,000 -Mattingly and </a:t>
            </a:r>
            <a:r>
              <a:rPr lang="en-GB" dirty="0" err="1">
                <a:solidFill>
                  <a:schemeClr val="bg1"/>
                </a:solidFill>
              </a:rPr>
              <a:t>Aldrete</a:t>
            </a:r>
            <a:r>
              <a:rPr lang="en-GB" dirty="0">
                <a:solidFill>
                  <a:schemeClr val="bg1"/>
                </a:solidFill>
              </a:rPr>
              <a:t> estimate – a minimum requirement of 948 ships (average capacity 250 tons) for wheat, 104 ships for oil, 640 ships for wine = 1,692 ships (more due to shipwreck</a:t>
            </a:r>
            <a:r>
              <a:rPr lang="en-GB" dirty="0" smtClean="0">
                <a:solidFill>
                  <a:schemeClr val="bg1"/>
                </a:solidFill>
              </a:rPr>
              <a:t>).</a:t>
            </a:r>
          </a:p>
          <a:p>
            <a:endParaRPr lang="en-GB" sz="600" dirty="0">
              <a:solidFill>
                <a:schemeClr val="bg1"/>
              </a:solidFill>
            </a:endParaRPr>
          </a:p>
          <a:p>
            <a:r>
              <a:rPr lang="en-GB" dirty="0">
                <a:solidFill>
                  <a:schemeClr val="bg1"/>
                </a:solidFill>
              </a:rPr>
              <a:t>285,714 olive oil amphorae – 4,000,000 wine amphorae, 4,740,000 sacks of wheat = 9,300,000 “porter-loads” per year – 100 day peak trade period – 93,000 “porter-loads” per day – requirement for 3,000 labourers for ship-unloading at Ostia / Portus?</a:t>
            </a:r>
          </a:p>
          <a:p>
            <a:endParaRPr lang="en-GB" dirty="0"/>
          </a:p>
          <a:p>
            <a:endParaRPr lang="en-GB" dirty="0"/>
          </a:p>
        </p:txBody>
      </p:sp>
      <p:pic>
        <p:nvPicPr>
          <p:cNvPr id="4" name="Picture 3"/>
          <p:cNvPicPr>
            <a:picLocks noChangeAspect="1"/>
          </p:cNvPicPr>
          <p:nvPr/>
        </p:nvPicPr>
        <p:blipFill>
          <a:blip r:embed="rId2"/>
          <a:stretch>
            <a:fillRect/>
          </a:stretch>
        </p:blipFill>
        <p:spPr>
          <a:xfrm>
            <a:off x="5576564" y="3613672"/>
            <a:ext cx="3259588" cy="2857933"/>
          </a:xfrm>
          <a:prstGeom prst="rect">
            <a:avLst/>
          </a:prstGeom>
        </p:spPr>
      </p:pic>
      <p:sp>
        <p:nvSpPr>
          <p:cNvPr id="5" name="Rectangle 4"/>
          <p:cNvSpPr/>
          <p:nvPr/>
        </p:nvSpPr>
        <p:spPr>
          <a:xfrm>
            <a:off x="5538526" y="6425060"/>
            <a:ext cx="3605474" cy="369332"/>
          </a:xfrm>
          <a:prstGeom prst="rect">
            <a:avLst/>
          </a:prstGeom>
        </p:spPr>
        <p:txBody>
          <a:bodyPr wrap="none">
            <a:spAutoFit/>
          </a:bodyPr>
          <a:lstStyle/>
          <a:p>
            <a:r>
              <a:rPr lang="en-GB" dirty="0">
                <a:solidFill>
                  <a:schemeClr val="bg1"/>
                </a:solidFill>
              </a:rPr>
              <a:t>The Isis </a:t>
            </a:r>
            <a:r>
              <a:rPr lang="en-GB" dirty="0" err="1">
                <a:solidFill>
                  <a:schemeClr val="bg1"/>
                </a:solidFill>
              </a:rPr>
              <a:t>Geminiana</a:t>
            </a:r>
            <a:r>
              <a:rPr lang="en-GB" dirty="0">
                <a:solidFill>
                  <a:schemeClr val="bg1"/>
                </a:solidFill>
              </a:rPr>
              <a:t> fresco, Ostia. </a:t>
            </a:r>
          </a:p>
        </p:txBody>
      </p:sp>
      <p:pic>
        <p:nvPicPr>
          <p:cNvPr id="6" name="Picture 5"/>
          <p:cNvPicPr>
            <a:picLocks noChangeAspect="1"/>
          </p:cNvPicPr>
          <p:nvPr/>
        </p:nvPicPr>
        <p:blipFill>
          <a:blip r:embed="rId3"/>
          <a:stretch>
            <a:fillRect/>
          </a:stretch>
        </p:blipFill>
        <p:spPr>
          <a:xfrm>
            <a:off x="5576564" y="1433945"/>
            <a:ext cx="3221160" cy="2129838"/>
          </a:xfrm>
          <a:prstGeom prst="rect">
            <a:avLst/>
          </a:prstGeom>
        </p:spPr>
      </p:pic>
    </p:spTree>
    <p:extLst>
      <p:ext uri="{BB962C8B-B14F-4D97-AF65-F5344CB8AC3E}">
        <p14:creationId xmlns:p14="http://schemas.microsoft.com/office/powerpoint/2010/main" val="267970786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229600" cy="6422253"/>
          </a:xfrm>
        </p:spPr>
        <p:txBody>
          <a:bodyPr>
            <a:normAutofit/>
          </a:bodyPr>
          <a:lstStyle/>
          <a:p>
            <a:r>
              <a:rPr lang="en-GB" sz="6000" dirty="0" smtClean="0">
                <a:solidFill>
                  <a:schemeClr val="bg1"/>
                </a:solidFill>
              </a:rPr>
              <a:t>The Elite </a:t>
            </a:r>
            <a:br>
              <a:rPr lang="en-GB" sz="6000" dirty="0" smtClean="0">
                <a:solidFill>
                  <a:schemeClr val="bg1"/>
                </a:solidFill>
              </a:rPr>
            </a:br>
            <a:endParaRPr lang="en-GB" sz="6000" dirty="0">
              <a:solidFill>
                <a:schemeClr val="bg1"/>
              </a:solidFill>
            </a:endParaRPr>
          </a:p>
        </p:txBody>
      </p:sp>
    </p:spTree>
    <p:extLst>
      <p:ext uri="{BB962C8B-B14F-4D97-AF65-F5344CB8AC3E}">
        <p14:creationId xmlns:p14="http://schemas.microsoft.com/office/powerpoint/2010/main" val="232742408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Life Styles of the Elite</a:t>
            </a:r>
            <a:endParaRPr lang="en-GB" dirty="0">
              <a:solidFill>
                <a:schemeClr val="bg1"/>
              </a:solidFill>
            </a:endParaRPr>
          </a:p>
        </p:txBody>
      </p:sp>
      <p:sp>
        <p:nvSpPr>
          <p:cNvPr id="6" name="Content Placeholder 4"/>
          <p:cNvSpPr>
            <a:spLocks noGrp="1"/>
          </p:cNvSpPr>
          <p:nvPr>
            <p:ph sz="quarter" idx="1"/>
          </p:nvPr>
        </p:nvSpPr>
        <p:spPr>
          <a:xfrm>
            <a:off x="0" y="1441297"/>
            <a:ext cx="6894871" cy="2722834"/>
          </a:xfrm>
        </p:spPr>
        <p:txBody>
          <a:bodyPr>
            <a:normAutofit fontScale="85000" lnSpcReduction="20000"/>
          </a:bodyPr>
          <a:lstStyle/>
          <a:p>
            <a:r>
              <a:rPr lang="en-GB" dirty="0" smtClean="0">
                <a:solidFill>
                  <a:schemeClr val="bg1"/>
                </a:solidFill>
              </a:rPr>
              <a:t>Competition among the elite for status important aspect of Roman Culture.</a:t>
            </a:r>
          </a:p>
          <a:p>
            <a:endParaRPr lang="en-GB" sz="600" dirty="0" smtClean="0">
              <a:solidFill>
                <a:schemeClr val="bg1"/>
              </a:solidFill>
            </a:endParaRPr>
          </a:p>
          <a:p>
            <a:r>
              <a:rPr lang="en-GB" dirty="0" smtClean="0">
                <a:solidFill>
                  <a:schemeClr val="bg1"/>
                </a:solidFill>
              </a:rPr>
              <a:t>Private “extravagance” alongside public munificence.</a:t>
            </a:r>
          </a:p>
          <a:p>
            <a:pPr>
              <a:buNone/>
            </a:pPr>
            <a:endParaRPr lang="en-GB" sz="600" dirty="0" smtClean="0">
              <a:solidFill>
                <a:schemeClr val="bg1"/>
              </a:solidFill>
            </a:endParaRPr>
          </a:p>
          <a:p>
            <a:r>
              <a:rPr lang="en-GB" dirty="0" smtClean="0">
                <a:solidFill>
                  <a:schemeClr val="bg1"/>
                </a:solidFill>
              </a:rPr>
              <a:t>Social and political prestige interwoven. </a:t>
            </a:r>
          </a:p>
          <a:p>
            <a:pPr>
              <a:buNone/>
            </a:pPr>
            <a:endParaRPr lang="en-GB" sz="600" dirty="0" smtClean="0">
              <a:solidFill>
                <a:schemeClr val="bg1"/>
              </a:solidFill>
            </a:endParaRPr>
          </a:p>
          <a:p>
            <a:r>
              <a:rPr lang="en-GB" dirty="0" smtClean="0">
                <a:solidFill>
                  <a:schemeClr val="bg1"/>
                </a:solidFill>
              </a:rPr>
              <a:t>Moralising against decadence by traditionalists (often by stoics). </a:t>
            </a:r>
          </a:p>
          <a:p>
            <a:endParaRPr lang="en-GB" dirty="0">
              <a:solidFill>
                <a:schemeClr val="bg1"/>
              </a:solidFill>
            </a:endParaRPr>
          </a:p>
        </p:txBody>
      </p:sp>
      <p:pic>
        <p:nvPicPr>
          <p:cNvPr id="7" name="Content Placeholder 6"/>
          <p:cNvPicPr>
            <a:picLocks noGrp="1" noChangeAspect="1"/>
          </p:cNvPicPr>
          <p:nvPr>
            <p:ph sz="half" idx="4294967295"/>
          </p:nvPr>
        </p:nvPicPr>
        <p:blipFill>
          <a:blip r:embed="rId2"/>
          <a:stretch>
            <a:fillRect/>
          </a:stretch>
        </p:blipFill>
        <p:spPr>
          <a:xfrm>
            <a:off x="6468843" y="1316203"/>
            <a:ext cx="2321866" cy="2651160"/>
          </a:xfrm>
          <a:prstGeom prst="rect">
            <a:avLst/>
          </a:prstGeom>
        </p:spPr>
      </p:pic>
      <p:sp>
        <p:nvSpPr>
          <p:cNvPr id="8" name="Content Placeholder 2"/>
          <p:cNvSpPr txBox="1">
            <a:spLocks/>
          </p:cNvSpPr>
          <p:nvPr/>
        </p:nvSpPr>
        <p:spPr>
          <a:xfrm>
            <a:off x="193183" y="4108361"/>
            <a:ext cx="8796271" cy="2749639"/>
          </a:xfrm>
          <a:prstGeom prst="rect">
            <a:avLst/>
          </a:prstGeom>
        </p:spPr>
        <p:txBody>
          <a:bodyPr vert="horz">
            <a:normAutofit fontScale="700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a:buFont typeface="Wingdings 2"/>
              <a:buNone/>
            </a:pPr>
            <a:r>
              <a:rPr lang="en-GB" dirty="0" smtClean="0">
                <a:solidFill>
                  <a:schemeClr val="bg1"/>
                </a:solidFill>
              </a:rPr>
              <a:t>“The consulate of Gaius </a:t>
            </a:r>
            <a:r>
              <a:rPr lang="en-GB" dirty="0" err="1" smtClean="0">
                <a:solidFill>
                  <a:schemeClr val="bg1"/>
                </a:solidFill>
              </a:rPr>
              <a:t>Sulpicius</a:t>
            </a:r>
            <a:r>
              <a:rPr lang="en-GB" dirty="0" smtClean="0">
                <a:solidFill>
                  <a:schemeClr val="bg1"/>
                </a:solidFill>
              </a:rPr>
              <a:t> and </a:t>
            </a:r>
            <a:r>
              <a:rPr lang="en-GB" dirty="0" err="1" smtClean="0">
                <a:solidFill>
                  <a:schemeClr val="bg1"/>
                </a:solidFill>
              </a:rPr>
              <a:t>Decimus</a:t>
            </a:r>
            <a:r>
              <a:rPr lang="en-GB" dirty="0" smtClean="0">
                <a:solidFill>
                  <a:schemeClr val="bg1"/>
                </a:solidFill>
              </a:rPr>
              <a:t> </a:t>
            </a:r>
            <a:r>
              <a:rPr lang="en-GB" dirty="0" err="1" smtClean="0">
                <a:solidFill>
                  <a:schemeClr val="bg1"/>
                </a:solidFill>
              </a:rPr>
              <a:t>Haterius</a:t>
            </a:r>
            <a:r>
              <a:rPr lang="en-GB" dirty="0" smtClean="0">
                <a:solidFill>
                  <a:schemeClr val="bg1"/>
                </a:solidFill>
              </a:rPr>
              <a:t> followed [AD 22]: a year of quiet abroad, though at home there was uneasiness against the luxury which had broken all bounds and extended to every object on which money can be squandered. But other extravagances, though actually more serious, could as a rule be kept private by concealing the prices paid: it was the apparatus of gluttony and intemperance which had become the eternal theme of gossip and had awakened anxiety lest a prince of old-world thriftiness might adopt too harsh measures. For, when the point was mooted by Gaius </a:t>
            </a:r>
            <a:r>
              <a:rPr lang="en-GB" dirty="0" err="1" smtClean="0">
                <a:solidFill>
                  <a:schemeClr val="bg1"/>
                </a:solidFill>
              </a:rPr>
              <a:t>Bibulus</a:t>
            </a:r>
            <a:r>
              <a:rPr lang="en-GB" dirty="0" smtClean="0">
                <a:solidFill>
                  <a:schemeClr val="bg1"/>
                </a:solidFill>
              </a:rPr>
              <a:t>, it had been maintained by his fellow-</a:t>
            </a:r>
            <a:r>
              <a:rPr lang="en-GB" dirty="0" err="1" smtClean="0">
                <a:solidFill>
                  <a:schemeClr val="bg1"/>
                </a:solidFill>
              </a:rPr>
              <a:t>aediles</a:t>
            </a:r>
            <a:r>
              <a:rPr lang="en-GB" dirty="0" smtClean="0">
                <a:solidFill>
                  <a:schemeClr val="bg1"/>
                </a:solidFill>
              </a:rPr>
              <a:t> also that the sumptuary law was a dead letter; that the prohibited prices for articles of food were rising daily; and that the advance could not be checked by moderate methods.” – </a:t>
            </a:r>
            <a:r>
              <a:rPr lang="en-GB" b="1" dirty="0" smtClean="0">
                <a:solidFill>
                  <a:schemeClr val="bg1"/>
                </a:solidFill>
              </a:rPr>
              <a:t>Tacitus </a:t>
            </a:r>
            <a:r>
              <a:rPr lang="en-GB" b="1" i="1" dirty="0" smtClean="0">
                <a:solidFill>
                  <a:schemeClr val="bg1"/>
                </a:solidFill>
              </a:rPr>
              <a:t>Annals </a:t>
            </a:r>
            <a:r>
              <a:rPr lang="en-GB" b="1" dirty="0" smtClean="0">
                <a:solidFill>
                  <a:schemeClr val="bg1"/>
                </a:solidFill>
              </a:rPr>
              <a:t>3.52</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213370422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Exotic Import from the East</a:t>
            </a:r>
            <a:endParaRPr lang="en-GB" dirty="0">
              <a:solidFill>
                <a:schemeClr val="bg1"/>
              </a:solidFill>
            </a:endParaRPr>
          </a:p>
        </p:txBody>
      </p:sp>
      <p:pic>
        <p:nvPicPr>
          <p:cNvPr id="7" name="Content Placeholder 6"/>
          <p:cNvPicPr>
            <a:picLocks noGrp="1" noChangeAspect="1"/>
          </p:cNvPicPr>
          <p:nvPr>
            <p:ph sz="half" idx="1"/>
          </p:nvPr>
        </p:nvPicPr>
        <p:blipFill>
          <a:blip r:embed="rId2"/>
          <a:stretch>
            <a:fillRect/>
          </a:stretch>
        </p:blipFill>
        <p:spPr>
          <a:xfrm>
            <a:off x="68554" y="2025761"/>
            <a:ext cx="4035902" cy="4365114"/>
          </a:xfrm>
          <a:prstGeom prst="rect">
            <a:avLst/>
          </a:prstGeom>
        </p:spPr>
      </p:pic>
      <p:sp>
        <p:nvSpPr>
          <p:cNvPr id="6" name="Content Placeholder 2"/>
          <p:cNvSpPr>
            <a:spLocks noGrp="1"/>
          </p:cNvSpPr>
          <p:nvPr>
            <p:ph sz="half" idx="2"/>
          </p:nvPr>
        </p:nvSpPr>
        <p:spPr>
          <a:xfrm>
            <a:off x="4173010" y="1558636"/>
            <a:ext cx="4877472" cy="5299364"/>
          </a:xfrm>
        </p:spPr>
        <p:txBody>
          <a:bodyPr>
            <a:noAutofit/>
          </a:bodyPr>
          <a:lstStyle/>
          <a:p>
            <a:pPr marL="0">
              <a:buNone/>
            </a:pPr>
            <a:r>
              <a:rPr lang="en-GB" sz="2400" dirty="0" smtClean="0">
                <a:solidFill>
                  <a:schemeClr val="bg1"/>
                </a:solidFill>
              </a:rPr>
              <a:t>“For on what am I to make my first effort at prohibition and retrenchment to the ancient standard? On the infinite expanse of our villas? The numbers — the nations — of our slaves? The weight of our silver and gold? The miracles of bronze and canvas? The promiscuous dress of male and female — and the specially female extravagance by which,</a:t>
            </a:r>
            <a:r>
              <a:rPr lang="en-GB" sz="2400" b="1" dirty="0" smtClean="0">
                <a:solidFill>
                  <a:schemeClr val="bg1"/>
                </a:solidFill>
              </a:rPr>
              <a:t> for the sake of jewels, our wealth is transported to alien or hostile countries</a:t>
            </a:r>
            <a:r>
              <a:rPr lang="en-GB" sz="2400" dirty="0" smtClean="0">
                <a:solidFill>
                  <a:schemeClr val="bg1"/>
                </a:solidFill>
              </a:rPr>
              <a:t>?” – </a:t>
            </a:r>
            <a:r>
              <a:rPr lang="en-GB" sz="2400" b="1" dirty="0" smtClean="0">
                <a:solidFill>
                  <a:schemeClr val="bg1"/>
                </a:solidFill>
              </a:rPr>
              <a:t>Tac. </a:t>
            </a:r>
            <a:r>
              <a:rPr lang="en-GB" sz="2400" b="1" i="1" dirty="0" smtClean="0">
                <a:solidFill>
                  <a:schemeClr val="bg1"/>
                </a:solidFill>
              </a:rPr>
              <a:t>Ann. </a:t>
            </a:r>
            <a:r>
              <a:rPr lang="en-GB" sz="2400" b="1" dirty="0" smtClean="0">
                <a:solidFill>
                  <a:schemeClr val="bg1"/>
                </a:solidFill>
              </a:rPr>
              <a:t>3.53</a:t>
            </a:r>
            <a:r>
              <a:rPr lang="en-GB" sz="2400" dirty="0" smtClean="0">
                <a:solidFill>
                  <a:schemeClr val="bg1"/>
                </a:solidFill>
              </a:rPr>
              <a:t>.</a:t>
            </a:r>
            <a:r>
              <a:rPr lang="en-GB" sz="2400" b="1" i="1" dirty="0" smtClean="0">
                <a:solidFill>
                  <a:schemeClr val="bg1"/>
                </a:solidFill>
              </a:rPr>
              <a:t> </a:t>
            </a:r>
            <a:endParaRPr lang="en-GB" sz="2400" dirty="0">
              <a:solidFill>
                <a:schemeClr val="bg1"/>
              </a:solidFill>
            </a:endParaRPr>
          </a:p>
        </p:txBody>
      </p:sp>
      <p:sp>
        <p:nvSpPr>
          <p:cNvPr id="8" name="Rectangle 7"/>
          <p:cNvSpPr/>
          <p:nvPr/>
        </p:nvSpPr>
        <p:spPr>
          <a:xfrm>
            <a:off x="0" y="6373211"/>
            <a:ext cx="4104456" cy="307777"/>
          </a:xfrm>
          <a:prstGeom prst="rect">
            <a:avLst/>
          </a:prstGeom>
        </p:spPr>
        <p:txBody>
          <a:bodyPr wrap="square">
            <a:spAutoFit/>
          </a:bodyPr>
          <a:lstStyle/>
          <a:p>
            <a:pPr algn="ctr"/>
            <a:r>
              <a:rPr lang="en-GB" sz="1400" dirty="0">
                <a:solidFill>
                  <a:schemeClr val="bg1"/>
                </a:solidFill>
              </a:rPr>
              <a:t>Map of Roman Coins in India – Suresh (2004). </a:t>
            </a:r>
          </a:p>
        </p:txBody>
      </p:sp>
    </p:spTree>
    <p:extLst>
      <p:ext uri="{BB962C8B-B14F-4D97-AF65-F5344CB8AC3E}">
        <p14:creationId xmlns:p14="http://schemas.microsoft.com/office/powerpoint/2010/main" val="416842213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Credit Crisis of AD 33</a:t>
            </a:r>
            <a:endParaRPr lang="en-GB" dirty="0">
              <a:solidFill>
                <a:schemeClr val="bg1"/>
              </a:solidFill>
            </a:endParaRPr>
          </a:p>
        </p:txBody>
      </p:sp>
      <p:sp>
        <p:nvSpPr>
          <p:cNvPr id="3" name="Content Placeholder 2"/>
          <p:cNvSpPr>
            <a:spLocks noGrp="1"/>
          </p:cNvSpPr>
          <p:nvPr>
            <p:ph sz="quarter" idx="1"/>
          </p:nvPr>
        </p:nvSpPr>
        <p:spPr>
          <a:xfrm>
            <a:off x="193183" y="1527048"/>
            <a:ext cx="8642969" cy="5330952"/>
          </a:xfrm>
        </p:spPr>
        <p:txBody>
          <a:bodyPr>
            <a:normAutofit fontScale="92500" lnSpcReduction="20000"/>
          </a:bodyPr>
          <a:lstStyle/>
          <a:p>
            <a:r>
              <a:rPr lang="en-GB" i="1" dirty="0" err="1">
                <a:solidFill>
                  <a:schemeClr val="bg1"/>
                </a:solidFill>
              </a:rPr>
              <a:t>d</a:t>
            </a:r>
            <a:r>
              <a:rPr lang="en-GB" i="1" dirty="0" err="1" smtClean="0">
                <a:solidFill>
                  <a:schemeClr val="bg1"/>
                </a:solidFill>
              </a:rPr>
              <a:t>elatores</a:t>
            </a:r>
            <a:r>
              <a:rPr lang="en-GB" i="1" dirty="0" smtClean="0">
                <a:solidFill>
                  <a:schemeClr val="bg1"/>
                </a:solidFill>
              </a:rPr>
              <a:t> </a:t>
            </a:r>
            <a:r>
              <a:rPr lang="en-GB" dirty="0" smtClean="0">
                <a:solidFill>
                  <a:schemeClr val="bg1"/>
                </a:solidFill>
              </a:rPr>
              <a:t>targeting those engaged in usury – widespread floating of an earlier law of </a:t>
            </a:r>
            <a:r>
              <a:rPr lang="en-GB" dirty="0">
                <a:solidFill>
                  <a:schemeClr val="bg1"/>
                </a:solidFill>
              </a:rPr>
              <a:t>Julius Caesar on </a:t>
            </a:r>
            <a:r>
              <a:rPr lang="en-GB" dirty="0" smtClean="0">
                <a:solidFill>
                  <a:schemeClr val="bg1"/>
                </a:solidFill>
              </a:rPr>
              <a:t>loans </a:t>
            </a:r>
            <a:r>
              <a:rPr lang="en-GB" dirty="0">
                <a:solidFill>
                  <a:schemeClr val="bg1"/>
                </a:solidFill>
              </a:rPr>
              <a:t>and land-ownership in </a:t>
            </a:r>
            <a:r>
              <a:rPr lang="en-GB" dirty="0" smtClean="0">
                <a:solidFill>
                  <a:schemeClr val="bg1"/>
                </a:solidFill>
              </a:rPr>
              <a:t>Italy.</a:t>
            </a:r>
          </a:p>
          <a:p>
            <a:r>
              <a:rPr lang="en-GB" dirty="0" smtClean="0">
                <a:solidFill>
                  <a:schemeClr val="bg1"/>
                </a:solidFill>
              </a:rPr>
              <a:t>The </a:t>
            </a:r>
            <a:r>
              <a:rPr lang="en-GB" dirty="0">
                <a:solidFill>
                  <a:schemeClr val="bg1"/>
                </a:solidFill>
              </a:rPr>
              <a:t>praetor </a:t>
            </a:r>
            <a:r>
              <a:rPr lang="en-GB" dirty="0" err="1">
                <a:solidFill>
                  <a:schemeClr val="bg1"/>
                </a:solidFill>
              </a:rPr>
              <a:t>Sempronius</a:t>
            </a:r>
            <a:r>
              <a:rPr lang="en-GB" dirty="0">
                <a:solidFill>
                  <a:schemeClr val="bg1"/>
                </a:solidFill>
              </a:rPr>
              <a:t> </a:t>
            </a:r>
            <a:r>
              <a:rPr lang="en-GB" dirty="0" smtClean="0">
                <a:solidFill>
                  <a:schemeClr val="bg1"/>
                </a:solidFill>
              </a:rPr>
              <a:t>Gracchus refers matter to the Senate, the Senate to the emperor Tiberius. </a:t>
            </a:r>
          </a:p>
          <a:p>
            <a:r>
              <a:rPr lang="en-GB" dirty="0" smtClean="0">
                <a:solidFill>
                  <a:schemeClr val="bg1"/>
                </a:solidFill>
              </a:rPr>
              <a:t>18 </a:t>
            </a:r>
            <a:r>
              <a:rPr lang="en-GB" dirty="0">
                <a:solidFill>
                  <a:schemeClr val="bg1"/>
                </a:solidFill>
              </a:rPr>
              <a:t>months granted in order to comply with the law. </a:t>
            </a:r>
          </a:p>
          <a:p>
            <a:r>
              <a:rPr lang="en-GB" dirty="0">
                <a:solidFill>
                  <a:schemeClr val="bg1"/>
                </a:solidFill>
              </a:rPr>
              <a:t>Shortage of coined money resulting from mass calling in of debts, and the concentration of currency in the state treasuries due to confiscation and sale of property of those denounced in treason trails. </a:t>
            </a:r>
          </a:p>
          <a:p>
            <a:r>
              <a:rPr lang="en-GB" dirty="0">
                <a:solidFill>
                  <a:schemeClr val="bg1"/>
                </a:solidFill>
              </a:rPr>
              <a:t>Requirement to invest in land in Italy. </a:t>
            </a:r>
          </a:p>
          <a:p>
            <a:r>
              <a:rPr lang="en-GB" dirty="0">
                <a:solidFill>
                  <a:schemeClr val="bg1"/>
                </a:solidFill>
              </a:rPr>
              <a:t>Creditors demanded payment in full, money hoarded and property prices collapse. </a:t>
            </a:r>
          </a:p>
          <a:p>
            <a:r>
              <a:rPr lang="en-GB" dirty="0">
                <a:solidFill>
                  <a:schemeClr val="bg1"/>
                </a:solidFill>
              </a:rPr>
              <a:t>Heavily indebt found it difficult to sell and repay loans. </a:t>
            </a:r>
          </a:p>
        </p:txBody>
      </p:sp>
    </p:spTree>
    <p:extLst>
      <p:ext uri="{BB962C8B-B14F-4D97-AF65-F5344CB8AC3E}">
        <p14:creationId xmlns:p14="http://schemas.microsoft.com/office/powerpoint/2010/main" val="72181696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332656"/>
            <a:ext cx="8496944" cy="5847755"/>
          </a:xfrm>
          <a:prstGeom prst="rect">
            <a:avLst/>
          </a:prstGeom>
        </p:spPr>
        <p:txBody>
          <a:bodyPr wrap="square">
            <a:spAutoFit/>
          </a:bodyPr>
          <a:lstStyle/>
          <a:p>
            <a:r>
              <a:rPr lang="en-GB" sz="3400" dirty="0">
                <a:solidFill>
                  <a:schemeClr val="bg1"/>
                </a:solidFill>
              </a:rPr>
              <a:t>“The Tiberius came to the rescue. He distributed a hundred million sesterces among specially established banks, for interest-free three-year state loans, against security of double the value in landed property. Credit was thus restored; and gradually private lenders, too, reappeared. However, land transactions failed to adhere to the provisions of the senatorial decree. As usual, the beginning was strict, the sequel slack.” – </a:t>
            </a:r>
            <a:r>
              <a:rPr lang="en-GB" sz="3400" b="1" dirty="0">
                <a:solidFill>
                  <a:schemeClr val="bg1"/>
                </a:solidFill>
              </a:rPr>
              <a:t>Tacitus </a:t>
            </a:r>
            <a:r>
              <a:rPr lang="en-GB" sz="3400" b="1" i="1" dirty="0">
                <a:solidFill>
                  <a:schemeClr val="bg1"/>
                </a:solidFill>
              </a:rPr>
              <a:t>Annals </a:t>
            </a:r>
            <a:r>
              <a:rPr lang="en-GB" sz="3400" b="1" dirty="0" smtClean="0">
                <a:solidFill>
                  <a:schemeClr val="bg1"/>
                </a:solidFill>
              </a:rPr>
              <a:t>6.16</a:t>
            </a:r>
            <a:r>
              <a:rPr lang="en-GB" sz="3400" dirty="0" smtClean="0">
                <a:solidFill>
                  <a:schemeClr val="bg1"/>
                </a:solidFill>
              </a:rPr>
              <a:t>.</a:t>
            </a:r>
            <a:r>
              <a:rPr lang="en-GB" sz="3400" b="1" dirty="0" smtClean="0">
                <a:solidFill>
                  <a:schemeClr val="bg1"/>
                </a:solidFill>
              </a:rPr>
              <a:t> </a:t>
            </a:r>
            <a:endParaRPr lang="en-GB" sz="3400" dirty="0">
              <a:solidFill>
                <a:schemeClr val="bg1"/>
              </a:solidFill>
            </a:endParaRPr>
          </a:p>
        </p:txBody>
      </p:sp>
    </p:spTree>
    <p:extLst>
      <p:ext uri="{BB962C8B-B14F-4D97-AF65-F5344CB8AC3E}">
        <p14:creationId xmlns:p14="http://schemas.microsoft.com/office/powerpoint/2010/main" val="286947551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83127" y="1506683"/>
            <a:ext cx="8956964" cy="5351318"/>
          </a:xfrm>
        </p:spPr>
        <p:txBody>
          <a:bodyPr>
            <a:normAutofit lnSpcReduction="10000"/>
          </a:bodyPr>
          <a:lstStyle/>
          <a:p>
            <a:r>
              <a:rPr lang="en-GB" dirty="0">
                <a:solidFill>
                  <a:schemeClr val="bg1"/>
                </a:solidFill>
              </a:rPr>
              <a:t>Scheidel, W., Morris, I. and </a:t>
            </a:r>
            <a:r>
              <a:rPr lang="en-GB" dirty="0" err="1">
                <a:solidFill>
                  <a:schemeClr val="bg1"/>
                </a:solidFill>
              </a:rPr>
              <a:t>Saller</a:t>
            </a:r>
            <a:r>
              <a:rPr lang="en-GB" dirty="0">
                <a:solidFill>
                  <a:schemeClr val="bg1"/>
                </a:solidFill>
              </a:rPr>
              <a:t>, R. P. (eds.), </a:t>
            </a:r>
            <a:r>
              <a:rPr lang="en-GB" dirty="0" smtClean="0">
                <a:solidFill>
                  <a:schemeClr val="bg1"/>
                </a:solidFill>
              </a:rPr>
              <a:t>2007: </a:t>
            </a:r>
            <a:r>
              <a:rPr lang="en-GB" i="1" dirty="0">
                <a:solidFill>
                  <a:schemeClr val="bg1"/>
                </a:solidFill>
              </a:rPr>
              <a:t>The Cambridge Economic History of the Greco-Roman World</a:t>
            </a:r>
            <a:r>
              <a:rPr lang="en-GB" dirty="0">
                <a:solidFill>
                  <a:schemeClr val="bg1"/>
                </a:solidFill>
              </a:rPr>
              <a:t>. Cambridge. </a:t>
            </a:r>
          </a:p>
          <a:p>
            <a:endParaRPr lang="en-GB" sz="600" dirty="0">
              <a:solidFill>
                <a:schemeClr val="bg1"/>
              </a:solidFill>
            </a:endParaRPr>
          </a:p>
          <a:p>
            <a:r>
              <a:rPr lang="en-GB" dirty="0">
                <a:solidFill>
                  <a:schemeClr val="bg1"/>
                </a:solidFill>
              </a:rPr>
              <a:t>Suresh, S. </a:t>
            </a:r>
            <a:r>
              <a:rPr lang="en-GB" dirty="0" smtClean="0">
                <a:solidFill>
                  <a:schemeClr val="bg1"/>
                </a:solidFill>
              </a:rPr>
              <a:t>2004: </a:t>
            </a:r>
            <a:r>
              <a:rPr lang="en-GB" i="1" dirty="0">
                <a:solidFill>
                  <a:schemeClr val="bg1"/>
                </a:solidFill>
              </a:rPr>
              <a:t>Symbols of Trade: Roman and Pseudo-Roman Objects found in India</a:t>
            </a:r>
            <a:r>
              <a:rPr lang="en-GB" dirty="0">
                <a:solidFill>
                  <a:schemeClr val="bg1"/>
                </a:solidFill>
              </a:rPr>
              <a:t>. New Delhi.</a:t>
            </a:r>
          </a:p>
          <a:p>
            <a:endParaRPr lang="en-GB" sz="600" dirty="0">
              <a:solidFill>
                <a:schemeClr val="bg1"/>
              </a:solidFill>
            </a:endParaRPr>
          </a:p>
          <a:p>
            <a:r>
              <a:rPr lang="en-GB" dirty="0">
                <a:solidFill>
                  <a:schemeClr val="bg1"/>
                </a:solidFill>
              </a:rPr>
              <a:t>Wallace-Hadrill, A. </a:t>
            </a:r>
            <a:r>
              <a:rPr lang="en-GB" dirty="0" smtClean="0">
                <a:solidFill>
                  <a:schemeClr val="bg1"/>
                </a:solidFill>
              </a:rPr>
              <a:t>2008: </a:t>
            </a:r>
            <a:r>
              <a:rPr lang="en-GB" i="1" dirty="0">
                <a:solidFill>
                  <a:schemeClr val="bg1"/>
                </a:solidFill>
              </a:rPr>
              <a:t>Rome’s Cultural Revolution</a:t>
            </a:r>
            <a:r>
              <a:rPr lang="en-GB" dirty="0">
                <a:solidFill>
                  <a:schemeClr val="bg1"/>
                </a:solidFill>
              </a:rPr>
              <a:t>. Cambridge</a:t>
            </a:r>
            <a:r>
              <a:rPr lang="en-GB" dirty="0" smtClean="0">
                <a:solidFill>
                  <a:schemeClr val="bg1"/>
                </a:solidFill>
              </a:rPr>
              <a:t>.</a:t>
            </a:r>
          </a:p>
          <a:p>
            <a:endParaRPr lang="en-GB" sz="600" dirty="0">
              <a:solidFill>
                <a:schemeClr val="bg1"/>
              </a:solidFill>
            </a:endParaRPr>
          </a:p>
          <a:p>
            <a:r>
              <a:rPr lang="en-GB" dirty="0">
                <a:solidFill>
                  <a:schemeClr val="bg1"/>
                </a:solidFill>
              </a:rPr>
              <a:t>Woolf, G. </a:t>
            </a:r>
            <a:r>
              <a:rPr lang="en-GB" dirty="0" smtClean="0">
                <a:solidFill>
                  <a:schemeClr val="bg1"/>
                </a:solidFill>
              </a:rPr>
              <a:t>2005: </a:t>
            </a:r>
            <a:r>
              <a:rPr lang="en-GB" dirty="0">
                <a:solidFill>
                  <a:schemeClr val="bg1"/>
                </a:solidFill>
              </a:rPr>
              <a:t>‘Provincial Perspectives’, in </a:t>
            </a:r>
            <a:r>
              <a:rPr lang="en-GB" i="1" dirty="0">
                <a:solidFill>
                  <a:schemeClr val="bg1"/>
                </a:solidFill>
              </a:rPr>
              <a:t>The Cambridge Companion to the Augustan Age</a:t>
            </a:r>
            <a:r>
              <a:rPr lang="en-GB" dirty="0">
                <a:solidFill>
                  <a:schemeClr val="bg1"/>
                </a:solidFill>
              </a:rPr>
              <a:t>, (</a:t>
            </a:r>
            <a:r>
              <a:rPr lang="en-GB" dirty="0" err="1">
                <a:solidFill>
                  <a:schemeClr val="bg1"/>
                </a:solidFill>
              </a:rPr>
              <a:t>Galinsky</a:t>
            </a:r>
            <a:r>
              <a:rPr lang="en-GB" dirty="0">
                <a:solidFill>
                  <a:schemeClr val="bg1"/>
                </a:solidFill>
              </a:rPr>
              <a:t>, K. ed.), Cambridge: 106-129.</a:t>
            </a:r>
          </a:p>
          <a:p>
            <a:endParaRPr lang="en-GB" sz="600" dirty="0">
              <a:solidFill>
                <a:schemeClr val="bg1"/>
              </a:solidFill>
            </a:endParaRPr>
          </a:p>
          <a:p>
            <a:r>
              <a:rPr lang="en-GB" dirty="0" err="1">
                <a:solidFill>
                  <a:schemeClr val="bg1"/>
                </a:solidFill>
              </a:rPr>
              <a:t>Zuiderhoek</a:t>
            </a:r>
            <a:r>
              <a:rPr lang="en-GB" dirty="0">
                <a:solidFill>
                  <a:schemeClr val="bg1"/>
                </a:solidFill>
              </a:rPr>
              <a:t>, A. </a:t>
            </a:r>
            <a:r>
              <a:rPr lang="en-GB" dirty="0" smtClean="0">
                <a:solidFill>
                  <a:schemeClr val="bg1"/>
                </a:solidFill>
              </a:rPr>
              <a:t>2017: </a:t>
            </a:r>
            <a:r>
              <a:rPr lang="en-GB" i="1" dirty="0">
                <a:solidFill>
                  <a:schemeClr val="bg1"/>
                </a:solidFill>
              </a:rPr>
              <a:t>The Ancient City</a:t>
            </a:r>
            <a:r>
              <a:rPr lang="en-GB" dirty="0">
                <a:solidFill>
                  <a:schemeClr val="bg1"/>
                </a:solidFill>
              </a:rPr>
              <a:t>. Cambridge. </a:t>
            </a:r>
          </a:p>
          <a:p>
            <a:endParaRPr lang="en-GB" dirty="0"/>
          </a:p>
        </p:txBody>
      </p:sp>
    </p:spTree>
    <p:extLst>
      <p:ext uri="{BB962C8B-B14F-4D97-AF65-F5344CB8AC3E}">
        <p14:creationId xmlns:p14="http://schemas.microsoft.com/office/powerpoint/2010/main" val="296063980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81</TotalTime>
  <Words>2179</Words>
  <Application>Microsoft Office PowerPoint</Application>
  <PresentationFormat>On-screen Show (4:3)</PresentationFormat>
  <Paragraphs>160</Paragraphs>
  <Slides>22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Book Antiqua</vt:lpstr>
      <vt:lpstr>Calibri</vt:lpstr>
      <vt:lpstr>Lucida Sans</vt:lpstr>
      <vt:lpstr>Wingdings</vt:lpstr>
      <vt:lpstr>Wingdings 2</vt:lpstr>
      <vt:lpstr>Wingdings 3</vt:lpstr>
      <vt:lpstr>Apex</vt:lpstr>
      <vt:lpstr>Roman History and Literature</vt:lpstr>
      <vt:lpstr>The Roman World</vt:lpstr>
      <vt:lpstr>Cultural Interaction</vt:lpstr>
      <vt:lpstr>Subjects and Citizens of the Empire </vt:lpstr>
      <vt:lpstr>Hierarchies </vt:lpstr>
      <vt:lpstr>Foreign born Population in Rome</vt:lpstr>
      <vt:lpstr>Roman Citizens Abroad</vt:lpstr>
      <vt:lpstr>Governance  </vt:lpstr>
      <vt:lpstr>An Empire of Cities </vt:lpstr>
      <vt:lpstr>Governor and Procurators</vt:lpstr>
      <vt:lpstr>Measuring Living Standards  </vt:lpstr>
      <vt:lpstr>Baseline Needs</vt:lpstr>
      <vt:lpstr>Incomes and Diet</vt:lpstr>
      <vt:lpstr>Biological Evidence</vt:lpstr>
      <vt:lpstr>Material Comfort</vt:lpstr>
      <vt:lpstr>Supplies for Rome</vt:lpstr>
      <vt:lpstr>The Elite  </vt:lpstr>
      <vt:lpstr>Life Styles of the Elite</vt:lpstr>
      <vt:lpstr>Exotic Import from the East</vt:lpstr>
      <vt:lpstr>Credit Crisis of AD 33</vt:lpstr>
      <vt:lpstr>PowerPoint Presentation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Roman History and Literature</dc:title>
  <dc:creator>Matt</dc:creator>
  <cp:lastModifiedBy>Matthew Cobb</cp:lastModifiedBy>
  <cp:revision>29</cp:revision>
  <dcterms:created xsi:type="dcterms:W3CDTF">2020-01-21T12:23:28Z</dcterms:created>
  <dcterms:modified xsi:type="dcterms:W3CDTF">2020-01-22T17:09:19Z</dcterms:modified>
</cp:coreProperties>
</file>