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4"/>
  </p:notesMasterIdLst>
  <p:sldIdLst>
    <p:sldId id="261" r:id="rId5"/>
    <p:sldId id="262" r:id="rId6"/>
    <p:sldId id="269" r:id="rId7"/>
    <p:sldId id="268" r:id="rId8"/>
    <p:sldId id="267" r:id="rId9"/>
    <p:sldId id="266" r:id="rId10"/>
    <p:sldId id="265" r:id="rId11"/>
    <p:sldId id="264"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BC0FE9-7819-47BB-B0D4-5697DC9D0CD0}" v="17" dt="2023-09-12T10:45:21.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birat Adegbite (2011967)" userId="33b3278b-0071-48c7-81e8-245e48455fec" providerId="ADAL" clId="{64237778-BD0E-664D-9F16-EF1107C7F46F}"/>
    <pc:docChg chg="undo custSel modSld">
      <pc:chgData name="Kabirat Adegbite (2011967)" userId="33b3278b-0071-48c7-81e8-245e48455fec" providerId="ADAL" clId="{64237778-BD0E-664D-9F16-EF1107C7F46F}" dt="2023-09-12T10:09:13.696" v="12" actId="782"/>
      <pc:docMkLst>
        <pc:docMk/>
      </pc:docMkLst>
      <pc:sldChg chg="modSp">
        <pc:chgData name="Kabirat Adegbite (2011967)" userId="33b3278b-0071-48c7-81e8-245e48455fec" providerId="ADAL" clId="{64237778-BD0E-664D-9F16-EF1107C7F46F}" dt="2023-09-12T10:09:13.696" v="12" actId="782"/>
        <pc:sldMkLst>
          <pc:docMk/>
          <pc:sldMk cId="3079278593" sldId="264"/>
        </pc:sldMkLst>
        <pc:spChg chg="mod">
          <ac:chgData name="Kabirat Adegbite (2011967)" userId="33b3278b-0071-48c7-81e8-245e48455fec" providerId="ADAL" clId="{64237778-BD0E-664D-9F16-EF1107C7F46F}" dt="2023-09-12T10:09:13.696" v="12" actId="782"/>
          <ac:spMkLst>
            <pc:docMk/>
            <pc:sldMk cId="3079278593" sldId="264"/>
            <ac:spMk id="77" creationId="{6A044C4A-0A0A-4231-98EF-6C8A4BDE1E4F}"/>
          </ac:spMkLst>
        </pc:spChg>
      </pc:sldChg>
      <pc:sldChg chg="addSp delSp modSp">
        <pc:chgData name="Kabirat Adegbite (2011967)" userId="33b3278b-0071-48c7-81e8-245e48455fec" providerId="ADAL" clId="{64237778-BD0E-664D-9F16-EF1107C7F46F}" dt="2023-09-12T10:06:23.261" v="9" actId="14100"/>
        <pc:sldMkLst>
          <pc:docMk/>
          <pc:sldMk cId="1212710299" sldId="265"/>
        </pc:sldMkLst>
        <pc:spChg chg="add del">
          <ac:chgData name="Kabirat Adegbite (2011967)" userId="33b3278b-0071-48c7-81e8-245e48455fec" providerId="ADAL" clId="{64237778-BD0E-664D-9F16-EF1107C7F46F}" dt="2023-09-12T10:05:17.558" v="1" actId="22"/>
          <ac:spMkLst>
            <pc:docMk/>
            <pc:sldMk cId="1212710299" sldId="265"/>
            <ac:spMk id="4" creationId="{39F27D33-0910-F00D-B346-611A162F446B}"/>
          </ac:spMkLst>
        </pc:spChg>
        <pc:spChg chg="add mod">
          <ac:chgData name="Kabirat Adegbite (2011967)" userId="33b3278b-0071-48c7-81e8-245e48455fec" providerId="ADAL" clId="{64237778-BD0E-664D-9F16-EF1107C7F46F}" dt="2023-09-12T10:06:09.925" v="8" actId="255"/>
          <ac:spMkLst>
            <pc:docMk/>
            <pc:sldMk cId="1212710299" sldId="265"/>
            <ac:spMk id="7" creationId="{B0948835-1C4B-A0B1-CAEF-F51A94F04BAB}"/>
          </ac:spMkLst>
        </pc:spChg>
        <pc:graphicFrameChg chg="mod">
          <ac:chgData name="Kabirat Adegbite (2011967)" userId="33b3278b-0071-48c7-81e8-245e48455fec" providerId="ADAL" clId="{64237778-BD0E-664D-9F16-EF1107C7F46F}" dt="2023-09-12T10:06:23.261" v="9" actId="14100"/>
          <ac:graphicFrameMkLst>
            <pc:docMk/>
            <pc:sldMk cId="1212710299" sldId="265"/>
            <ac:graphicFrameMk id="5" creationId="{A9F6D5D6-E489-091B-741D-1CE8B68E4CB8}"/>
          </ac:graphicFrameMkLst>
        </pc:graphicFrameChg>
      </pc:sldChg>
    </pc:docChg>
  </pc:docChgLst>
  <pc:docChgLst>
    <pc:chgData name="Kabirat Adegbite (2011967)" userId="33b3278b-0071-48c7-81e8-245e48455fec" providerId="ADAL" clId="{09BC0FE9-7819-47BB-B0D4-5697DC9D0CD0}"/>
    <pc:docChg chg="undo custSel modSld">
      <pc:chgData name="Kabirat Adegbite (2011967)" userId="33b3278b-0071-48c7-81e8-245e48455fec" providerId="ADAL" clId="{09BC0FE9-7819-47BB-B0D4-5697DC9D0CD0}" dt="2023-09-12T10:45:21.754" v="21"/>
      <pc:docMkLst>
        <pc:docMk/>
      </pc:docMkLst>
      <pc:sldChg chg="modSp mod">
        <pc:chgData name="Kabirat Adegbite (2011967)" userId="33b3278b-0071-48c7-81e8-245e48455fec" providerId="ADAL" clId="{09BC0FE9-7819-47BB-B0D4-5697DC9D0CD0}" dt="2023-09-12T09:44:54.624" v="10" actId="27636"/>
        <pc:sldMkLst>
          <pc:docMk/>
          <pc:sldMk cId="3281981631" sldId="263"/>
        </pc:sldMkLst>
        <pc:spChg chg="mod">
          <ac:chgData name="Kabirat Adegbite (2011967)" userId="33b3278b-0071-48c7-81e8-245e48455fec" providerId="ADAL" clId="{09BC0FE9-7819-47BB-B0D4-5697DC9D0CD0}" dt="2023-09-12T09:44:54.624" v="10" actId="27636"/>
          <ac:spMkLst>
            <pc:docMk/>
            <pc:sldMk cId="3281981631" sldId="263"/>
            <ac:spMk id="3" creationId="{FFAFD9B9-B568-4B55-89F7-FCB8334A736C}"/>
          </ac:spMkLst>
        </pc:spChg>
      </pc:sldChg>
      <pc:sldChg chg="modSp mod">
        <pc:chgData name="Kabirat Adegbite (2011967)" userId="33b3278b-0071-48c7-81e8-245e48455fec" providerId="ADAL" clId="{09BC0FE9-7819-47BB-B0D4-5697DC9D0CD0}" dt="2023-09-12T10:45:21.754" v="21"/>
        <pc:sldMkLst>
          <pc:docMk/>
          <pc:sldMk cId="3079278593" sldId="264"/>
        </pc:sldMkLst>
        <pc:spChg chg="mod">
          <ac:chgData name="Kabirat Adegbite (2011967)" userId="33b3278b-0071-48c7-81e8-245e48455fec" providerId="ADAL" clId="{09BC0FE9-7819-47BB-B0D4-5697DC9D0CD0}" dt="2023-09-12T10:45:21.754" v="21"/>
          <ac:spMkLst>
            <pc:docMk/>
            <pc:sldMk cId="3079278593" sldId="264"/>
            <ac:spMk id="77" creationId="{6A044C4A-0A0A-4231-98EF-6C8A4BDE1E4F}"/>
          </ac:spMkLst>
        </pc:spChg>
      </pc:sldChg>
      <pc:sldChg chg="modSp mod">
        <pc:chgData name="Kabirat Adegbite (2011967)" userId="33b3278b-0071-48c7-81e8-245e48455fec" providerId="ADAL" clId="{09BC0FE9-7819-47BB-B0D4-5697DC9D0CD0}" dt="2023-09-12T10:44:23.293" v="20" actId="12"/>
        <pc:sldMkLst>
          <pc:docMk/>
          <pc:sldMk cId="1212710299" sldId="265"/>
        </pc:sldMkLst>
        <pc:spChg chg="mod">
          <ac:chgData name="Kabirat Adegbite (2011967)" userId="33b3278b-0071-48c7-81e8-245e48455fec" providerId="ADAL" clId="{09BC0FE9-7819-47BB-B0D4-5697DC9D0CD0}" dt="2023-09-12T10:44:23.293" v="20" actId="12"/>
          <ac:spMkLst>
            <pc:docMk/>
            <pc:sldMk cId="1212710299" sldId="265"/>
            <ac:spMk id="7" creationId="{B0948835-1C4B-A0B1-CAEF-F51A94F04BAB}"/>
          </ac:spMkLst>
        </pc:spChg>
        <pc:graphicFrameChg chg="mod">
          <ac:chgData name="Kabirat Adegbite (2011967)" userId="33b3278b-0071-48c7-81e8-245e48455fec" providerId="ADAL" clId="{09BC0FE9-7819-47BB-B0D4-5697DC9D0CD0}" dt="2023-09-12T09:44:37.321" v="5" actId="478"/>
          <ac:graphicFrameMkLst>
            <pc:docMk/>
            <pc:sldMk cId="1212710299" sldId="265"/>
            <ac:graphicFrameMk id="5" creationId="{A9F6D5D6-E489-091B-741D-1CE8B68E4CB8}"/>
          </ac:graphicFrameMkLst>
        </pc:graphicFrameChg>
      </pc:sldChg>
      <pc:sldChg chg="modSp mod">
        <pc:chgData name="Kabirat Adegbite (2011967)" userId="33b3278b-0071-48c7-81e8-245e48455fec" providerId="ADAL" clId="{09BC0FE9-7819-47BB-B0D4-5697DC9D0CD0}" dt="2023-09-12T10:41:34.752" v="14" actId="20577"/>
        <pc:sldMkLst>
          <pc:docMk/>
          <pc:sldMk cId="454718896" sldId="269"/>
        </pc:sldMkLst>
        <pc:spChg chg="mod">
          <ac:chgData name="Kabirat Adegbite (2011967)" userId="33b3278b-0071-48c7-81e8-245e48455fec" providerId="ADAL" clId="{09BC0FE9-7819-47BB-B0D4-5697DC9D0CD0}" dt="2023-09-12T10:41:34.752" v="14" actId="20577"/>
          <ac:spMkLst>
            <pc:docMk/>
            <pc:sldMk cId="454718896" sldId="269"/>
            <ac:spMk id="53" creationId="{FD5A5E29-22F2-4FE5-BFE7-47BF7EBFC95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528673-DB46-4779-AEB1-5C3E4B643438}"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8630BE7B-1932-48AA-9FE2-4EEB25C6FFB1}" type="pres">
      <dgm:prSet presAssocID="{1F528673-DB46-4779-AEB1-5C3E4B643438}" presName="diagram" presStyleCnt="0">
        <dgm:presLayoutVars>
          <dgm:dir/>
          <dgm:resizeHandles val="exact"/>
        </dgm:presLayoutVars>
      </dgm:prSet>
      <dgm:spPr/>
    </dgm:pt>
  </dgm:ptLst>
  <dgm:cxnLst>
    <dgm:cxn modelId="{0C1B6ECE-B4BE-4C19-A0BE-A36803F10893}" type="presOf" srcId="{1F528673-DB46-4779-AEB1-5C3E4B643438}" destId="{8630BE7B-1932-48AA-9FE2-4EEB25C6FFB1}"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9E5516-0F20-4BC1-9C6F-8F618B1B6AD6}" type="datetimeFigureOut">
              <a:t>9/12/2023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73193F-D07B-44E1-8873-6E30BCC9322B}" type="slidenum">
              <a:t>‹#›</a:t>
            </a:fld>
            <a:endParaRPr lang="en-GB"/>
          </a:p>
        </p:txBody>
      </p:sp>
    </p:spTree>
    <p:extLst>
      <p:ext uri="{BB962C8B-B14F-4D97-AF65-F5344CB8AC3E}">
        <p14:creationId xmlns:p14="http://schemas.microsoft.com/office/powerpoint/2010/main" val="311331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73193F-D07B-44E1-8873-6E30BCC9322B}" type="slidenum">
              <a:rPr lang="en-GB" smtClean="0"/>
              <a:t>1</a:t>
            </a:fld>
            <a:endParaRPr lang="en-GB"/>
          </a:p>
        </p:txBody>
      </p:sp>
    </p:spTree>
    <p:extLst>
      <p:ext uri="{BB962C8B-B14F-4D97-AF65-F5344CB8AC3E}">
        <p14:creationId xmlns:p14="http://schemas.microsoft.com/office/powerpoint/2010/main" val="1622507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73193F-D07B-44E1-8873-6E30BCC9322B}" type="slidenum">
              <a:rPr lang="en-GB" smtClean="0"/>
              <a:t>2</a:t>
            </a:fld>
            <a:endParaRPr lang="en-GB"/>
          </a:p>
        </p:txBody>
      </p:sp>
    </p:spTree>
    <p:extLst>
      <p:ext uri="{BB962C8B-B14F-4D97-AF65-F5344CB8AC3E}">
        <p14:creationId xmlns:p14="http://schemas.microsoft.com/office/powerpoint/2010/main" val="1529522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7773193F-D07B-44E1-8873-6E30BCC9322B}" type="slidenum">
              <a:rPr lang="en-GB"/>
              <a:t>3</a:t>
            </a:fld>
            <a:endParaRPr lang="en-GB"/>
          </a:p>
        </p:txBody>
      </p:sp>
    </p:spTree>
    <p:extLst>
      <p:ext uri="{BB962C8B-B14F-4D97-AF65-F5344CB8AC3E}">
        <p14:creationId xmlns:p14="http://schemas.microsoft.com/office/powerpoint/2010/main" val="2629582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73193F-D07B-44E1-8873-6E30BCC9322B}" type="slidenum">
              <a:rPr lang="en-GB" smtClean="0"/>
              <a:t>4</a:t>
            </a:fld>
            <a:endParaRPr lang="en-GB"/>
          </a:p>
        </p:txBody>
      </p:sp>
    </p:spTree>
    <p:extLst>
      <p:ext uri="{BB962C8B-B14F-4D97-AF65-F5344CB8AC3E}">
        <p14:creationId xmlns:p14="http://schemas.microsoft.com/office/powerpoint/2010/main" val="3919130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90000"/>
              </a:lnSpc>
              <a:spcBef>
                <a:spcPts val="1000"/>
              </a:spcBef>
              <a:buFont typeface="Arial"/>
              <a:buNone/>
            </a:pPr>
            <a:endParaRPr lang="en-GB"/>
          </a:p>
        </p:txBody>
      </p:sp>
      <p:sp>
        <p:nvSpPr>
          <p:cNvPr id="4" name="Slide Number Placeholder 3"/>
          <p:cNvSpPr>
            <a:spLocks noGrp="1"/>
          </p:cNvSpPr>
          <p:nvPr>
            <p:ph type="sldNum" sz="quarter" idx="5"/>
          </p:nvPr>
        </p:nvSpPr>
        <p:spPr/>
        <p:txBody>
          <a:bodyPr/>
          <a:lstStyle/>
          <a:p>
            <a:fld id="{7773193F-D07B-44E1-8873-6E30BCC9322B}" type="slidenum">
              <a:rPr lang="en-GB"/>
              <a:t>5</a:t>
            </a:fld>
            <a:endParaRPr lang="en-GB"/>
          </a:p>
        </p:txBody>
      </p:sp>
    </p:spTree>
    <p:extLst>
      <p:ext uri="{BB962C8B-B14F-4D97-AF65-F5344CB8AC3E}">
        <p14:creationId xmlns:p14="http://schemas.microsoft.com/office/powerpoint/2010/main" val="2060908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73193F-D07B-44E1-8873-6E30BCC9322B}" type="slidenum">
              <a:t>6</a:t>
            </a:fld>
            <a:endParaRPr lang="en-GB"/>
          </a:p>
        </p:txBody>
      </p:sp>
    </p:spTree>
    <p:extLst>
      <p:ext uri="{BB962C8B-B14F-4D97-AF65-F5344CB8AC3E}">
        <p14:creationId xmlns:p14="http://schemas.microsoft.com/office/powerpoint/2010/main" val="3636528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Alcoholic Anonymous help people with alcohol problem recover through step by step guide in other to be sober.  they ensure all individuals go through their personal recovery individually </a:t>
            </a:r>
            <a:r>
              <a:rPr lang="en-US"/>
              <a:t>(Alcoholics Anonymous, 2015)</a:t>
            </a:r>
            <a:r>
              <a:rPr lang="en-US">
                <a:ea typeface="Calibri"/>
                <a:cs typeface="Calibri"/>
              </a:rPr>
              <a:t>.</a:t>
            </a:r>
          </a:p>
          <a:p>
            <a:endParaRPr lang="en-US">
              <a:ea typeface="Calibri"/>
              <a:cs typeface="Calibri"/>
            </a:endParaRPr>
          </a:p>
          <a:p>
            <a:r>
              <a:rPr lang="en-US">
                <a:ea typeface="Calibri"/>
                <a:cs typeface="Calibri"/>
              </a:rPr>
              <a:t>Stopping drinking of alcohol decreases the chances of liver being damaged and potentially stops individuals from dying of liver disease</a:t>
            </a:r>
            <a:r>
              <a:rPr lang="en-US"/>
              <a:t>(NHS Choices, 2019).</a:t>
            </a:r>
            <a:endParaRPr lang="en-US">
              <a:cs typeface="Calibri"/>
            </a:endParaRPr>
          </a:p>
          <a:p>
            <a:endParaRPr lang="en-US">
              <a:ea typeface="Calibri"/>
              <a:cs typeface="Calibri"/>
            </a:endParaRPr>
          </a:p>
          <a:p>
            <a:r>
              <a:rPr lang="en-US">
                <a:ea typeface="Calibri"/>
                <a:cs typeface="Calibri"/>
              </a:rPr>
              <a:t>Eating healthy snacks regularly in-between meals can help with calories and protein because if the liver gets damage then the carbohydrates(also known as glycogen) which provides short-term energy will be unable to be stored </a:t>
            </a:r>
            <a:r>
              <a:rPr lang="en-US"/>
              <a:t>(NHS Choices, 2019).</a:t>
            </a:r>
            <a:endParaRPr lang="en-US">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7773193F-D07B-44E1-8873-6E30BCC9322B}" type="slidenum">
              <a:rPr lang="en-GB"/>
              <a:t>7</a:t>
            </a:fld>
            <a:endParaRPr lang="en-GB"/>
          </a:p>
        </p:txBody>
      </p:sp>
    </p:spTree>
    <p:extLst>
      <p:ext uri="{BB962C8B-B14F-4D97-AF65-F5344CB8AC3E}">
        <p14:creationId xmlns:p14="http://schemas.microsoft.com/office/powerpoint/2010/main" val="3043124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73193F-D07B-44E1-8873-6E30BCC9322B}" type="slidenum">
              <a:rPr lang="en-GB" smtClean="0"/>
              <a:t>8</a:t>
            </a:fld>
            <a:endParaRPr lang="en-GB"/>
          </a:p>
        </p:txBody>
      </p:sp>
    </p:spTree>
    <p:extLst>
      <p:ext uri="{BB962C8B-B14F-4D97-AF65-F5344CB8AC3E}">
        <p14:creationId xmlns:p14="http://schemas.microsoft.com/office/powerpoint/2010/main" val="29167136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73193F-D07B-44E1-8873-6E30BCC9322B}" type="slidenum">
              <a:rPr lang="en-GB" smtClean="0"/>
              <a:t>9</a:t>
            </a:fld>
            <a:endParaRPr lang="en-GB"/>
          </a:p>
        </p:txBody>
      </p:sp>
    </p:spTree>
    <p:extLst>
      <p:ext uri="{BB962C8B-B14F-4D97-AF65-F5344CB8AC3E}">
        <p14:creationId xmlns:p14="http://schemas.microsoft.com/office/powerpoint/2010/main" val="2069082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1089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9867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815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1798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8897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6822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10139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4595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8817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0849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809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5740308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9"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ngenital heart disease and autism: A possible link? - Harvard Health">
            <a:extLst>
              <a:ext uri="{FF2B5EF4-FFF2-40B4-BE49-F238E27FC236}">
                <a16:creationId xmlns:a16="http://schemas.microsoft.com/office/drawing/2014/main" id="{313B725F-9E37-CCCF-34C0-29F2DA24FFCA}"/>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6338" b="9393"/>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1524000" y="1122362"/>
            <a:ext cx="9144000" cy="2900518"/>
          </a:xfrm>
        </p:spPr>
        <p:txBody>
          <a:bodyPr>
            <a:normAutofit/>
          </a:bodyPr>
          <a:lstStyle/>
          <a:p>
            <a:r>
              <a:rPr lang="en-GB" b="1">
                <a:solidFill>
                  <a:srgbClr val="FFFFFF"/>
                </a:solidFill>
              </a:rPr>
              <a:t>Support for Learners with Autism in Post-compulsory Education </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524000" y="4159404"/>
            <a:ext cx="9144000" cy="1098395"/>
          </a:xfrm>
        </p:spPr>
        <p:txBody>
          <a:bodyPr>
            <a:normAutofit/>
          </a:bodyPr>
          <a:lstStyle/>
          <a:p>
            <a:r>
              <a:rPr lang="en-GB" sz="1700">
                <a:solidFill>
                  <a:srgbClr val="FFFFFF"/>
                </a:solidFill>
              </a:rPr>
              <a:t>Student Name:   Kabirat Adegbite</a:t>
            </a:r>
          </a:p>
          <a:p>
            <a:endParaRPr lang="en-GB" sz="1700">
              <a:solidFill>
                <a:srgbClr val="FFFFFF"/>
              </a:solidFill>
            </a:endParaRPr>
          </a:p>
          <a:p>
            <a:r>
              <a:rPr lang="en-GB" sz="1700">
                <a:solidFill>
                  <a:srgbClr val="FFFFFF"/>
                </a:solidFill>
              </a:rPr>
              <a:t>Student Number:    2011967</a:t>
            </a:r>
          </a:p>
        </p:txBody>
      </p:sp>
    </p:spTree>
    <p:extLst>
      <p:ext uri="{BB962C8B-B14F-4D97-AF65-F5344CB8AC3E}">
        <p14:creationId xmlns:p14="http://schemas.microsoft.com/office/powerpoint/2010/main" val="19950363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391EF-9687-42D9-A057-A6488BF8800B}"/>
              </a:ext>
            </a:extLst>
          </p:cNvPr>
          <p:cNvSpPr>
            <a:spLocks noGrp="1"/>
          </p:cNvSpPr>
          <p:nvPr>
            <p:ph type="title"/>
          </p:nvPr>
        </p:nvSpPr>
        <p:spPr>
          <a:xfrm>
            <a:off x="633984" y="287705"/>
            <a:ext cx="4818888" cy="1481328"/>
          </a:xfrm>
        </p:spPr>
        <p:txBody>
          <a:bodyPr anchor="b">
            <a:normAutofit/>
          </a:bodyPr>
          <a:lstStyle/>
          <a:p>
            <a:r>
              <a:rPr lang="en-GB" sz="5400" b="1"/>
              <a:t>Introduction</a:t>
            </a:r>
          </a:p>
        </p:txBody>
      </p:sp>
      <p:sp>
        <p:nvSpPr>
          <p:cNvPr id="8" name="Content Placeholder 7">
            <a:extLst>
              <a:ext uri="{FF2B5EF4-FFF2-40B4-BE49-F238E27FC236}">
                <a16:creationId xmlns:a16="http://schemas.microsoft.com/office/drawing/2014/main" id="{C4299B6E-D4F2-4D6D-82B4-93CDFAD7C28E}"/>
              </a:ext>
            </a:extLst>
          </p:cNvPr>
          <p:cNvSpPr>
            <a:spLocks noGrp="1"/>
          </p:cNvSpPr>
          <p:nvPr>
            <p:ph idx="1"/>
          </p:nvPr>
        </p:nvSpPr>
        <p:spPr>
          <a:xfrm>
            <a:off x="633983" y="1899136"/>
            <a:ext cx="10283157" cy="4565273"/>
          </a:xfrm>
        </p:spPr>
        <p:txBody>
          <a:bodyPr>
            <a:normAutofit fontScale="85000" lnSpcReduction="10000"/>
          </a:bodyPr>
          <a:lstStyle/>
          <a:p>
            <a:r>
              <a:rPr lang="en-GB" sz="2600" b="1" i="0">
                <a:solidFill>
                  <a:schemeClr val="tx1">
                    <a:lumMod val="95000"/>
                    <a:lumOff val="5000"/>
                  </a:schemeClr>
                </a:solidFill>
              </a:rPr>
              <a:t>Definition of Main Concepts</a:t>
            </a:r>
            <a:endParaRPr lang="en-GB" sz="2600" b="0" i="0">
              <a:solidFill>
                <a:schemeClr val="tx1">
                  <a:lumMod val="95000"/>
                  <a:lumOff val="5000"/>
                </a:schemeClr>
              </a:solidFill>
            </a:endParaRPr>
          </a:p>
          <a:p>
            <a:pPr lvl="1"/>
            <a:r>
              <a:rPr lang="en-GB" sz="2600" b="0" i="0">
                <a:solidFill>
                  <a:schemeClr val="tx1">
                    <a:lumMod val="95000"/>
                    <a:lumOff val="5000"/>
                  </a:schemeClr>
                </a:solidFill>
              </a:rPr>
              <a:t>Study aims to understand the challenges in accessing support services for autistic individuals in educational settings.</a:t>
            </a:r>
          </a:p>
          <a:p>
            <a:pPr lvl="1"/>
            <a:r>
              <a:rPr lang="en-GB" sz="2600" b="0" i="0">
                <a:solidFill>
                  <a:schemeClr val="tx1">
                    <a:lumMod val="95000"/>
                    <a:lumOff val="5000"/>
                  </a:schemeClr>
                </a:solidFill>
              </a:rPr>
              <a:t>Autism is a lifelong neurological development disorder with symptoms emerging from early years.</a:t>
            </a:r>
          </a:p>
          <a:p>
            <a:r>
              <a:rPr lang="en-GB" sz="2600" b="1" i="0">
                <a:solidFill>
                  <a:schemeClr val="tx1">
                    <a:lumMod val="95000"/>
                    <a:lumOff val="5000"/>
                  </a:schemeClr>
                </a:solidFill>
              </a:rPr>
              <a:t>Aim of the Study</a:t>
            </a:r>
            <a:endParaRPr lang="en-GB" sz="2600" b="0" i="0">
              <a:solidFill>
                <a:schemeClr val="tx1">
                  <a:lumMod val="95000"/>
                  <a:lumOff val="5000"/>
                </a:schemeClr>
              </a:solidFill>
            </a:endParaRPr>
          </a:p>
          <a:p>
            <a:pPr lvl="1"/>
            <a:r>
              <a:rPr lang="en-GB" sz="2600" b="0" i="0">
                <a:solidFill>
                  <a:schemeClr val="tx1">
                    <a:lumMod val="95000"/>
                    <a:lumOff val="5000"/>
                  </a:schemeClr>
                </a:solidFill>
              </a:rPr>
              <a:t>Evaluate the provision of support for learners with autism in post-compulsory education.</a:t>
            </a:r>
          </a:p>
          <a:p>
            <a:pPr lvl="1"/>
            <a:r>
              <a:rPr lang="en-GB" sz="2600" b="0" i="0">
                <a:solidFill>
                  <a:schemeClr val="tx1">
                    <a:lumMod val="95000"/>
                    <a:lumOff val="5000"/>
                  </a:schemeClr>
                </a:solidFill>
              </a:rPr>
              <a:t>Ensure equal access to educational opportunities for individuals on the autism spectrum.</a:t>
            </a:r>
          </a:p>
          <a:p>
            <a:r>
              <a:rPr lang="en-GB" sz="2600" b="1" i="0">
                <a:solidFill>
                  <a:schemeClr val="tx1">
                    <a:lumMod val="95000"/>
                    <a:lumOff val="5000"/>
                  </a:schemeClr>
                </a:solidFill>
              </a:rPr>
              <a:t>Objectives of the Study</a:t>
            </a:r>
            <a:endParaRPr lang="en-GB" sz="2600" b="0" i="0">
              <a:solidFill>
                <a:schemeClr val="tx1">
                  <a:lumMod val="95000"/>
                  <a:lumOff val="5000"/>
                </a:schemeClr>
              </a:solidFill>
            </a:endParaRPr>
          </a:p>
          <a:p>
            <a:pPr lvl="1"/>
            <a:r>
              <a:rPr lang="en-GB" sz="2600" b="0" i="0">
                <a:solidFill>
                  <a:schemeClr val="tx1">
                    <a:lumMod val="95000"/>
                    <a:lumOff val="5000"/>
                  </a:schemeClr>
                </a:solidFill>
              </a:rPr>
              <a:t>Examine the accessibility of services for autistic individuals in higher education.</a:t>
            </a:r>
          </a:p>
          <a:p>
            <a:pPr lvl="1"/>
            <a:r>
              <a:rPr lang="en-GB" sz="2600" b="0" i="0">
                <a:solidFill>
                  <a:schemeClr val="tx1">
                    <a:lumMod val="95000"/>
                    <a:lumOff val="5000"/>
                  </a:schemeClr>
                </a:solidFill>
              </a:rPr>
              <a:t>Assess the impact of inadequate support on autistic students.</a:t>
            </a:r>
          </a:p>
          <a:p>
            <a:pPr lvl="1"/>
            <a:r>
              <a:rPr lang="en-GB" sz="2600" b="0" i="0">
                <a:solidFill>
                  <a:schemeClr val="tx1">
                    <a:lumMod val="95000"/>
                    <a:lumOff val="5000"/>
                  </a:schemeClr>
                </a:solidFill>
              </a:rPr>
              <a:t>Enhance the flexibility and accessibility of support services for autistic students.</a:t>
            </a:r>
          </a:p>
          <a:p>
            <a:pPr lvl="0">
              <a:lnSpc>
                <a:spcPct val="100000"/>
              </a:lnSpc>
              <a:defRPr cap="all"/>
            </a:pPr>
            <a:endParaRPr lang="en-GB" sz="2400"/>
          </a:p>
        </p:txBody>
      </p:sp>
    </p:spTree>
    <p:extLst>
      <p:ext uri="{BB962C8B-B14F-4D97-AF65-F5344CB8AC3E}">
        <p14:creationId xmlns:p14="http://schemas.microsoft.com/office/powerpoint/2010/main" val="166719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58" descr="Toy plastic numbers">
            <a:extLst>
              <a:ext uri="{FF2B5EF4-FFF2-40B4-BE49-F238E27FC236}">
                <a16:creationId xmlns:a16="http://schemas.microsoft.com/office/drawing/2014/main" id="{BD182E67-6EF1-FEDB-4D49-ACBDAA398686}"/>
              </a:ext>
            </a:extLst>
          </p:cNvPr>
          <p:cNvPicPr>
            <a:picLocks noChangeAspect="1"/>
          </p:cNvPicPr>
          <p:nvPr/>
        </p:nvPicPr>
        <p:blipFill rotWithShape="1">
          <a:blip r:embed="rId3"/>
          <a:srcRect l="26515" r="32373"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88704C95-93F7-457D-ADA0-A9FFAF2FE581}"/>
              </a:ext>
            </a:extLst>
          </p:cNvPr>
          <p:cNvSpPr>
            <a:spLocks noGrp="1"/>
          </p:cNvSpPr>
          <p:nvPr>
            <p:ph type="title"/>
          </p:nvPr>
        </p:nvSpPr>
        <p:spPr>
          <a:xfrm>
            <a:off x="1137034" y="609600"/>
            <a:ext cx="6831188" cy="1322887"/>
          </a:xfrm>
        </p:spPr>
        <p:txBody>
          <a:bodyPr>
            <a:normAutofit/>
          </a:bodyPr>
          <a:lstStyle/>
          <a:p>
            <a:r>
              <a:rPr lang="en-GB" b="1"/>
              <a:t>Background </a:t>
            </a:r>
          </a:p>
        </p:txBody>
      </p:sp>
      <p:sp>
        <p:nvSpPr>
          <p:cNvPr id="53" name="Content Placeholder 2">
            <a:extLst>
              <a:ext uri="{FF2B5EF4-FFF2-40B4-BE49-F238E27FC236}">
                <a16:creationId xmlns:a16="http://schemas.microsoft.com/office/drawing/2014/main" id="{FD5A5E29-22F2-4FE5-BFE7-47BF7EBFC959}"/>
              </a:ext>
            </a:extLst>
          </p:cNvPr>
          <p:cNvSpPr>
            <a:spLocks noGrp="1"/>
          </p:cNvSpPr>
          <p:nvPr>
            <p:ph idx="1"/>
          </p:nvPr>
        </p:nvSpPr>
        <p:spPr>
          <a:xfrm>
            <a:off x="386080" y="1859280"/>
            <a:ext cx="7267171" cy="4243407"/>
          </a:xfrm>
        </p:spPr>
        <p:txBody>
          <a:bodyPr vert="horz" lIns="91440" tIns="45720" rIns="91440" bIns="45720" rtlCol="0">
            <a:normAutofit/>
          </a:bodyPr>
          <a:lstStyle/>
          <a:p>
            <a:pPr algn="l"/>
            <a:r>
              <a:rPr lang="en-GB" sz="1200" b="1" i="0">
                <a:solidFill>
                  <a:srgbClr val="374151"/>
                </a:solidFill>
                <a:effectLst/>
                <a:latin typeface="Söhne"/>
              </a:rPr>
              <a:t>Historical Background of Autism Spectrum Disorder:</a:t>
            </a:r>
            <a:endParaRPr lang="en-GB" sz="1200" b="0" i="0">
              <a:solidFill>
                <a:srgbClr val="374151"/>
              </a:solidFill>
              <a:effectLst/>
              <a:latin typeface="Söhne"/>
            </a:endParaRPr>
          </a:p>
          <a:p>
            <a:pPr algn="l">
              <a:buFont typeface="Arial" panose="020B0604020202020204" pitchFamily="34" charset="0"/>
              <a:buChar char="•"/>
            </a:pPr>
            <a:r>
              <a:rPr lang="en-GB" sz="1200" b="0" i="0">
                <a:solidFill>
                  <a:srgbClr val="374151"/>
                </a:solidFill>
                <a:effectLst/>
                <a:latin typeface="Söhne"/>
              </a:rPr>
              <a:t>Autism Spectrum Disorder (ASD) emerged from historical roots, with Leo </a:t>
            </a:r>
            <a:r>
              <a:rPr lang="en-GB" sz="1200" b="0" i="0" err="1">
                <a:solidFill>
                  <a:srgbClr val="374151"/>
                </a:solidFill>
                <a:effectLst/>
                <a:latin typeface="Söhne"/>
              </a:rPr>
              <a:t>Kanner's</a:t>
            </a:r>
            <a:r>
              <a:rPr lang="en-GB" sz="1200" b="0" i="0">
                <a:solidFill>
                  <a:srgbClr val="374151"/>
                </a:solidFill>
                <a:effectLst/>
                <a:latin typeface="Söhne"/>
              </a:rPr>
              <a:t> 1943 coinage of "autism" and Hans Asperger's contributions (</a:t>
            </a:r>
            <a:r>
              <a:rPr lang="en-GB" sz="1200" b="0" i="0" err="1">
                <a:solidFill>
                  <a:srgbClr val="374151"/>
                </a:solidFill>
                <a:effectLst/>
                <a:latin typeface="Söhne"/>
              </a:rPr>
              <a:t>Kanner</a:t>
            </a:r>
            <a:r>
              <a:rPr lang="en-GB" sz="1200" b="0" i="0">
                <a:solidFill>
                  <a:srgbClr val="374151"/>
                </a:solidFill>
                <a:effectLst/>
                <a:latin typeface="Söhne"/>
              </a:rPr>
              <a:t>, 1943; Asperger, Year).</a:t>
            </a:r>
          </a:p>
          <a:p>
            <a:pPr algn="l">
              <a:buFont typeface="Arial" panose="020B0604020202020204" pitchFamily="34" charset="0"/>
              <a:buChar char="•"/>
            </a:pPr>
            <a:r>
              <a:rPr lang="en-GB" sz="1200" b="0" i="0">
                <a:solidFill>
                  <a:srgbClr val="374151"/>
                </a:solidFill>
                <a:effectLst/>
                <a:latin typeface="Söhne"/>
              </a:rPr>
              <a:t>The term evolved to "autism spectrum disorder" in DSM-5, recognizing its global impact, affecting 1 in 160 children (DSM-5, 2013).</a:t>
            </a:r>
          </a:p>
          <a:p>
            <a:pPr algn="l"/>
            <a:r>
              <a:rPr lang="en-GB" sz="1200" b="1" i="0">
                <a:solidFill>
                  <a:srgbClr val="374151"/>
                </a:solidFill>
                <a:effectLst/>
                <a:latin typeface="Söhne"/>
              </a:rPr>
              <a:t>Theoretical Background:</a:t>
            </a:r>
            <a:endParaRPr lang="en-GB" sz="1200" b="0" i="0">
              <a:solidFill>
                <a:srgbClr val="374151"/>
              </a:solidFill>
              <a:effectLst/>
              <a:latin typeface="Söhne"/>
            </a:endParaRPr>
          </a:p>
          <a:p>
            <a:pPr algn="l">
              <a:buFont typeface="Arial" panose="020B0604020202020204" pitchFamily="34" charset="0"/>
              <a:buChar char="•"/>
            </a:pPr>
            <a:r>
              <a:rPr lang="en-GB" sz="1200" b="0" i="0">
                <a:solidFill>
                  <a:srgbClr val="374151"/>
                </a:solidFill>
                <a:effectLst/>
                <a:latin typeface="Söhne"/>
              </a:rPr>
              <a:t>ASD's origins encompassed historical theories like </a:t>
            </a:r>
            <a:r>
              <a:rPr lang="en-GB" sz="1200" b="0" i="0" err="1">
                <a:solidFill>
                  <a:srgbClr val="374151"/>
                </a:solidFill>
                <a:effectLst/>
                <a:latin typeface="Söhne"/>
              </a:rPr>
              <a:t>Kanner's</a:t>
            </a:r>
            <a:r>
              <a:rPr lang="en-GB" sz="1200" b="0" i="0">
                <a:solidFill>
                  <a:srgbClr val="374151"/>
                </a:solidFill>
                <a:effectLst/>
                <a:latin typeface="Söhne"/>
              </a:rPr>
              <a:t> "refrigerator mother theory" and a focus on social communication (</a:t>
            </a:r>
            <a:r>
              <a:rPr lang="en-GB" sz="1200" b="0" i="0" err="1">
                <a:solidFill>
                  <a:srgbClr val="374151"/>
                </a:solidFill>
                <a:effectLst/>
                <a:latin typeface="Söhne"/>
              </a:rPr>
              <a:t>Kanner</a:t>
            </a:r>
            <a:r>
              <a:rPr lang="en-GB" sz="1200" b="0" i="0">
                <a:solidFill>
                  <a:srgbClr val="374151"/>
                </a:solidFill>
                <a:effectLst/>
                <a:latin typeface="Söhne"/>
              </a:rPr>
              <a:t>, Year).</a:t>
            </a:r>
          </a:p>
          <a:p>
            <a:pPr algn="l">
              <a:buFont typeface="Arial" panose="020B0604020202020204" pitchFamily="34" charset="0"/>
              <a:buChar char="•"/>
            </a:pPr>
            <a:r>
              <a:rPr lang="en-GB" sz="1200" b="0" i="0">
                <a:solidFill>
                  <a:srgbClr val="374151"/>
                </a:solidFill>
                <a:effectLst/>
                <a:latin typeface="Söhne"/>
              </a:rPr>
              <a:t>Biological and genetic factors, brain differences, and environmental influences, including prenatal conditions, shape our understanding of ASD's </a:t>
            </a:r>
            <a:r>
              <a:rPr lang="en-GB" sz="1200" b="0" i="0" err="1">
                <a:solidFill>
                  <a:srgbClr val="374151"/>
                </a:solidFill>
                <a:effectLst/>
                <a:latin typeface="Söhne"/>
              </a:rPr>
              <a:t>etiology</a:t>
            </a:r>
            <a:r>
              <a:rPr lang="en-GB" sz="1200" b="0" i="0">
                <a:solidFill>
                  <a:srgbClr val="374151"/>
                </a:solidFill>
                <a:effectLst/>
                <a:latin typeface="Söhne"/>
              </a:rPr>
              <a:t> (Floris et al., 2021; </a:t>
            </a:r>
            <a:r>
              <a:rPr lang="en-GB" sz="1200" b="0" i="0" err="1">
                <a:solidFill>
                  <a:srgbClr val="374151"/>
                </a:solidFill>
                <a:effectLst/>
                <a:latin typeface="Söhne"/>
              </a:rPr>
              <a:t>Tulgar</a:t>
            </a:r>
            <a:r>
              <a:rPr lang="en-GB" sz="1200" b="0" i="0">
                <a:solidFill>
                  <a:srgbClr val="374151"/>
                </a:solidFill>
                <a:effectLst/>
                <a:latin typeface="Söhne"/>
              </a:rPr>
              <a:t>, 2022).</a:t>
            </a:r>
          </a:p>
          <a:p>
            <a:pPr algn="l"/>
            <a:r>
              <a:rPr lang="en-GB" sz="1200" b="1" i="0">
                <a:solidFill>
                  <a:srgbClr val="374151"/>
                </a:solidFill>
                <a:effectLst/>
                <a:latin typeface="Söhne"/>
              </a:rPr>
              <a:t>International Context:</a:t>
            </a:r>
            <a:endParaRPr lang="en-GB" sz="1200" b="0" i="0">
              <a:solidFill>
                <a:srgbClr val="374151"/>
              </a:solidFill>
              <a:effectLst/>
              <a:latin typeface="Söhne"/>
            </a:endParaRPr>
          </a:p>
          <a:p>
            <a:pPr algn="l">
              <a:buFont typeface="Arial" panose="020B0604020202020204" pitchFamily="34" charset="0"/>
              <a:buChar char="•"/>
            </a:pPr>
            <a:r>
              <a:rPr lang="en-GB" sz="1200" b="0" i="0">
                <a:solidFill>
                  <a:srgbClr val="374151"/>
                </a:solidFill>
                <a:effectLst/>
                <a:latin typeface="Söhne"/>
              </a:rPr>
              <a:t>ASD's worldwide prevalence stands at 1%, under diagnostic frameworks like DSM and ICD, fostering global consistency (World Health Organization, 2019; National Autistic Society, 2020).</a:t>
            </a:r>
          </a:p>
          <a:p>
            <a:pPr algn="l">
              <a:buFont typeface="Arial" panose="020B0604020202020204" pitchFamily="34" charset="0"/>
              <a:buChar char="•"/>
            </a:pPr>
            <a:r>
              <a:rPr lang="en-GB" sz="1200" b="0" i="0">
                <a:solidFill>
                  <a:srgbClr val="374151"/>
                </a:solidFill>
                <a:effectLst/>
                <a:latin typeface="Söhne"/>
              </a:rPr>
              <a:t>Increased awareness supports individuals with ASD, yet stigma and diagnosis disparities persist across countries, influencing autistic lives (World Health Organization, 2023; </a:t>
            </a:r>
            <a:r>
              <a:rPr lang="en-GB" sz="1200" b="0" i="0" err="1">
                <a:solidFill>
                  <a:srgbClr val="374151"/>
                </a:solidFill>
                <a:effectLst/>
                <a:latin typeface="Söhne"/>
              </a:rPr>
              <a:t>Zauderer</a:t>
            </a:r>
            <a:r>
              <a:rPr lang="en-GB" sz="1200" b="0" i="0">
                <a:solidFill>
                  <a:srgbClr val="374151"/>
                </a:solidFill>
                <a:effectLst/>
                <a:latin typeface="Söhne"/>
              </a:rPr>
              <a:t>, 2022).</a:t>
            </a:r>
          </a:p>
        </p:txBody>
      </p:sp>
    </p:spTree>
    <p:extLst>
      <p:ext uri="{BB962C8B-B14F-4D97-AF65-F5344CB8AC3E}">
        <p14:creationId xmlns:p14="http://schemas.microsoft.com/office/powerpoint/2010/main" val="454718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Flowchart: Document 2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3A173-AC7C-4B73-83BC-EAC551CC3371}"/>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Methods</a:t>
            </a:r>
          </a:p>
        </p:txBody>
      </p:sp>
      <p:graphicFrame>
        <p:nvGraphicFramePr>
          <p:cNvPr id="5" name="Table 5">
            <a:extLst>
              <a:ext uri="{FF2B5EF4-FFF2-40B4-BE49-F238E27FC236}">
                <a16:creationId xmlns:a16="http://schemas.microsoft.com/office/drawing/2014/main" id="{3EFEE2CE-F795-0CA6-FAC3-DC3885BB3205}"/>
              </a:ext>
            </a:extLst>
          </p:cNvPr>
          <p:cNvGraphicFramePr>
            <a:graphicFrameLocks noGrp="1"/>
          </p:cNvGraphicFramePr>
          <p:nvPr>
            <p:ph idx="1"/>
            <p:extLst>
              <p:ext uri="{D42A27DB-BD31-4B8C-83A1-F6EECF244321}">
                <p14:modId xmlns:p14="http://schemas.microsoft.com/office/powerpoint/2010/main" val="2003349229"/>
              </p:ext>
            </p:extLst>
          </p:nvPr>
        </p:nvGraphicFramePr>
        <p:xfrm>
          <a:off x="4514125" y="640080"/>
          <a:ext cx="6735153" cy="5578816"/>
        </p:xfrm>
        <a:graphic>
          <a:graphicData uri="http://schemas.openxmlformats.org/drawingml/2006/table">
            <a:tbl>
              <a:tblPr firstRow="1" bandRow="1">
                <a:noFill/>
              </a:tblPr>
              <a:tblGrid>
                <a:gridCol w="6735153">
                  <a:extLst>
                    <a:ext uri="{9D8B030D-6E8A-4147-A177-3AD203B41FA5}">
                      <a16:colId xmlns:a16="http://schemas.microsoft.com/office/drawing/2014/main" val="1313375425"/>
                    </a:ext>
                  </a:extLst>
                </a:gridCol>
              </a:tblGrid>
              <a:tr h="5578816">
                <a:tc>
                  <a:txBody>
                    <a:bodyPr/>
                    <a:lstStyle/>
                    <a:p>
                      <a:pPr marL="285750" indent="-285750">
                        <a:buFont typeface="Arial" panose="020B0604020202020204" pitchFamily="34" charset="0"/>
                        <a:buChar char="•"/>
                      </a:pPr>
                      <a:r>
                        <a:rPr lang="en-GB" sz="1700" b="1" i="0" kern="1200">
                          <a:solidFill>
                            <a:schemeClr val="tx1"/>
                          </a:solidFill>
                          <a:effectLst/>
                          <a:latin typeface="+mn-lt"/>
                          <a:ea typeface="+mn-ea"/>
                          <a:cs typeface="+mn-cs"/>
                        </a:rPr>
                        <a:t>Research Methods</a:t>
                      </a:r>
                      <a:r>
                        <a:rPr lang="en-GB" sz="1700" b="0" i="0" kern="1200">
                          <a:solidFill>
                            <a:schemeClr val="tx1"/>
                          </a:solidFill>
                          <a:effectLst/>
                          <a:latin typeface="+mn-lt"/>
                          <a:ea typeface="+mn-ea"/>
                          <a:cs typeface="+mn-cs"/>
                        </a:rPr>
                        <a:t>: This chapter discusses the essential research methods used for data collection and analysis, emphasizing the choice of a qualitative approach for exploring support for learners with autism.</a:t>
                      </a:r>
                    </a:p>
                    <a:p>
                      <a:pPr marL="285750" indent="-285750">
                        <a:buFont typeface="Arial" panose="020B0604020202020204" pitchFamily="34" charset="0"/>
                        <a:buChar char="•"/>
                      </a:pPr>
                      <a:r>
                        <a:rPr lang="en-GB" sz="1700" b="1" i="0" kern="1200">
                          <a:solidFill>
                            <a:schemeClr val="tx1"/>
                          </a:solidFill>
                          <a:effectLst/>
                          <a:latin typeface="+mn-lt"/>
                          <a:ea typeface="+mn-ea"/>
                          <a:cs typeface="+mn-cs"/>
                        </a:rPr>
                        <a:t>Search Strategy</a:t>
                      </a:r>
                      <a:r>
                        <a:rPr lang="en-GB" sz="1700" b="0" i="0" kern="1200">
                          <a:solidFill>
                            <a:schemeClr val="tx1"/>
                          </a:solidFill>
                          <a:effectLst/>
                          <a:latin typeface="+mn-lt"/>
                          <a:ea typeface="+mn-ea"/>
                          <a:cs typeface="+mn-cs"/>
                        </a:rPr>
                        <a:t>: A well-defined research strategy, including the formulation of clear research questions and the use of databases like ProQuest, Google Scholar, and PubMed, was employed to gather relevant literature.</a:t>
                      </a:r>
                    </a:p>
                    <a:p>
                      <a:pPr marL="285750" indent="-285750">
                        <a:buFont typeface="Arial" panose="020B0604020202020204" pitchFamily="34" charset="0"/>
                        <a:buChar char="•"/>
                      </a:pPr>
                      <a:r>
                        <a:rPr lang="en-GB" sz="1700" b="1" i="0" kern="1200">
                          <a:solidFill>
                            <a:schemeClr val="tx1"/>
                          </a:solidFill>
                          <a:effectLst/>
                          <a:latin typeface="+mn-lt"/>
                          <a:ea typeface="+mn-ea"/>
                          <a:cs typeface="+mn-cs"/>
                        </a:rPr>
                        <a:t>Inclusion and Exclusion Criteria</a:t>
                      </a:r>
                      <a:r>
                        <a:rPr lang="en-GB" sz="1700" b="0" i="0" kern="1200">
                          <a:solidFill>
                            <a:schemeClr val="tx1"/>
                          </a:solidFill>
                          <a:effectLst/>
                          <a:latin typeface="+mn-lt"/>
                          <a:ea typeface="+mn-ea"/>
                          <a:cs typeface="+mn-cs"/>
                        </a:rPr>
                        <a:t>: Criteria for selecting and excluding research materials were established, focusing on factors like publication date, language, geographic relevance, and subject matter alignment.</a:t>
                      </a:r>
                    </a:p>
                    <a:p>
                      <a:pPr marL="285750" indent="-285750">
                        <a:buFont typeface="Arial" panose="020B0604020202020204" pitchFamily="34" charset="0"/>
                        <a:buChar char="•"/>
                      </a:pPr>
                      <a:r>
                        <a:rPr lang="en-GB" sz="1700" b="1" i="0" kern="1200">
                          <a:solidFill>
                            <a:schemeClr val="tx1"/>
                          </a:solidFill>
                          <a:effectLst/>
                          <a:latin typeface="+mn-lt"/>
                          <a:ea typeface="+mn-ea"/>
                          <a:cs typeface="+mn-cs"/>
                        </a:rPr>
                        <a:t>Data Analysis</a:t>
                      </a:r>
                      <a:r>
                        <a:rPr lang="en-GB" sz="1700" b="0" i="0" kern="1200">
                          <a:solidFill>
                            <a:schemeClr val="tx1"/>
                          </a:solidFill>
                          <a:effectLst/>
                          <a:latin typeface="+mn-lt"/>
                          <a:ea typeface="+mn-ea"/>
                          <a:cs typeface="+mn-cs"/>
                        </a:rPr>
                        <a:t>: Thematic analysis was employed to uncover patterns and themes within the collected data, facilitating a deeper understanding of the research subject.</a:t>
                      </a:r>
                    </a:p>
                    <a:p>
                      <a:pPr marL="285750" indent="-285750">
                        <a:buFont typeface="Arial" panose="020B0604020202020204" pitchFamily="34" charset="0"/>
                        <a:buChar char="•"/>
                      </a:pPr>
                      <a:r>
                        <a:rPr lang="en-GB" sz="1700" b="1" i="0" kern="1200">
                          <a:solidFill>
                            <a:schemeClr val="tx1"/>
                          </a:solidFill>
                          <a:effectLst/>
                          <a:latin typeface="+mn-lt"/>
                          <a:ea typeface="+mn-ea"/>
                          <a:cs typeface="+mn-cs"/>
                        </a:rPr>
                        <a:t>Ethical Considerations</a:t>
                      </a:r>
                      <a:r>
                        <a:rPr lang="en-GB" sz="1700" b="0" i="0" kern="1200">
                          <a:solidFill>
                            <a:schemeClr val="tx1"/>
                          </a:solidFill>
                          <a:effectLst/>
                          <a:latin typeface="+mn-lt"/>
                          <a:ea typeface="+mn-ea"/>
                          <a:cs typeface="+mn-cs"/>
                        </a:rPr>
                        <a:t>: Ethical considerations were taken into account, with recognition that ethical approval was not required due to the nature of the study as secondary research.</a:t>
                      </a:r>
                    </a:p>
                    <a:p>
                      <a:endParaRPr lang="en-GB" sz="3600" b="1" cap="none" spc="30">
                        <a:solidFill>
                          <a:schemeClr val="tx1"/>
                        </a:solidFill>
                      </a:endParaRPr>
                    </a:p>
                  </a:txBody>
                  <a:tcPr marL="0" marR="20433" marT="102165" marB="102165"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876196782"/>
                  </a:ext>
                </a:extLst>
              </a:tr>
            </a:tbl>
          </a:graphicData>
        </a:graphic>
      </p:graphicFrame>
    </p:spTree>
    <p:extLst>
      <p:ext uri="{BB962C8B-B14F-4D97-AF65-F5344CB8AC3E}">
        <p14:creationId xmlns:p14="http://schemas.microsoft.com/office/powerpoint/2010/main" val="151997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05CE0F-6A71-4A68-A3B5-2604B42E66E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b="1" kern="1200">
                <a:solidFill>
                  <a:srgbClr val="FFFFFF"/>
                </a:solidFill>
                <a:latin typeface="+mj-lt"/>
                <a:ea typeface="+mj-ea"/>
                <a:cs typeface="+mj-cs"/>
              </a:rPr>
              <a:t>Result </a:t>
            </a:r>
          </a:p>
        </p:txBody>
      </p:sp>
      <p:sp>
        <p:nvSpPr>
          <p:cNvPr id="3" name="TextBox 2">
            <a:extLst>
              <a:ext uri="{FF2B5EF4-FFF2-40B4-BE49-F238E27FC236}">
                <a16:creationId xmlns:a16="http://schemas.microsoft.com/office/drawing/2014/main" id="{13672646-0917-8D9F-3094-F8AAC42393B4}"/>
              </a:ext>
            </a:extLst>
          </p:cNvPr>
          <p:cNvSpPr txBox="1"/>
          <p:nvPr/>
        </p:nvSpPr>
        <p:spPr>
          <a:xfrm>
            <a:off x="4346678" y="540690"/>
            <a:ext cx="7185281" cy="5355312"/>
          </a:xfrm>
          <a:prstGeom prst="rect">
            <a:avLst/>
          </a:prstGeom>
          <a:noFill/>
        </p:spPr>
        <p:txBody>
          <a:bodyPr wrap="square" rtlCol="0">
            <a:spAutoFit/>
          </a:bodyPr>
          <a:lstStyle/>
          <a:p>
            <a:pPr marL="285750" indent="-285750" algn="l">
              <a:buFont typeface="Arial" panose="020B0604020202020204" pitchFamily="34" charset="0"/>
              <a:buChar char="•"/>
            </a:pPr>
            <a:r>
              <a:rPr lang="en-GB" sz="2200" b="0" i="0">
                <a:solidFill>
                  <a:schemeClr val="tx1">
                    <a:lumMod val="95000"/>
                    <a:lumOff val="5000"/>
                  </a:schemeClr>
                </a:solidFill>
                <a:effectLst/>
                <a:latin typeface="+mj-lt"/>
              </a:rPr>
              <a:t>University students with Autism Spectrum Disorder (ASD) face challenges in socialization, often struggling with social issues and friendships due to difficulties in interpreting social signals and dealing with anxiety.</a:t>
            </a:r>
          </a:p>
          <a:p>
            <a:pPr marL="285750" indent="-285750" algn="l">
              <a:buFont typeface="Arial" panose="020B0604020202020204" pitchFamily="34" charset="0"/>
              <a:buChar char="•"/>
            </a:pPr>
            <a:endParaRPr lang="en-GB" sz="2200" b="0" i="0">
              <a:solidFill>
                <a:schemeClr val="tx1">
                  <a:lumMod val="95000"/>
                  <a:lumOff val="5000"/>
                </a:schemeClr>
              </a:solidFill>
              <a:effectLst/>
              <a:latin typeface="+mj-lt"/>
            </a:endParaRPr>
          </a:p>
          <a:p>
            <a:pPr marL="285750" indent="-285750" algn="l">
              <a:buFont typeface="Arial" panose="020B0604020202020204" pitchFamily="34" charset="0"/>
              <a:buChar char="•"/>
            </a:pPr>
            <a:r>
              <a:rPr lang="en-GB" sz="2200" b="0" i="0">
                <a:solidFill>
                  <a:schemeClr val="tx1">
                    <a:lumMod val="95000"/>
                    <a:lumOff val="5000"/>
                  </a:schemeClr>
                </a:solidFill>
                <a:effectLst/>
                <a:latin typeface="+mj-lt"/>
              </a:rPr>
              <a:t>Peers' understanding of ASD is a significant issue, as many lack awareness and rely on stereotypes when interacting with individuals with ASD, contributing to misconceptions.</a:t>
            </a:r>
          </a:p>
          <a:p>
            <a:pPr marL="285750" indent="-285750" algn="l">
              <a:buFont typeface="Arial" panose="020B0604020202020204" pitchFamily="34" charset="0"/>
              <a:buChar char="•"/>
            </a:pPr>
            <a:endParaRPr lang="en-GB" sz="2200" b="0" i="0">
              <a:solidFill>
                <a:schemeClr val="tx1">
                  <a:lumMod val="95000"/>
                  <a:lumOff val="5000"/>
                </a:schemeClr>
              </a:solidFill>
              <a:effectLst/>
              <a:latin typeface="+mj-lt"/>
            </a:endParaRPr>
          </a:p>
          <a:p>
            <a:pPr marL="285750" indent="-285750" algn="l">
              <a:buFont typeface="Arial" panose="020B0604020202020204" pitchFamily="34" charset="0"/>
              <a:buChar char="•"/>
            </a:pPr>
            <a:r>
              <a:rPr lang="en-GB" sz="2200" b="0" i="0">
                <a:solidFill>
                  <a:schemeClr val="tx1">
                    <a:lumMod val="95000"/>
                    <a:lumOff val="5000"/>
                  </a:schemeClr>
                </a:solidFill>
                <a:effectLst/>
                <a:latin typeface="+mj-lt"/>
              </a:rPr>
              <a:t>University support services for students with autism vary in quality. Personal mentors and tutors can help reduce stress and improve their work. Staff training and awareness are vital. Dropout rates can be high due to challenges in transitioning to university and negative academic experiences.</a:t>
            </a:r>
          </a:p>
        </p:txBody>
      </p:sp>
    </p:spTree>
    <p:extLst>
      <p:ext uri="{BB962C8B-B14F-4D97-AF65-F5344CB8AC3E}">
        <p14:creationId xmlns:p14="http://schemas.microsoft.com/office/powerpoint/2010/main" val="302601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5C6C1-2CD8-45BF-A22D-F860F6ADCC10}"/>
              </a:ext>
            </a:extLst>
          </p:cNvPr>
          <p:cNvSpPr>
            <a:spLocks noGrp="1"/>
          </p:cNvSpPr>
          <p:nvPr>
            <p:ph type="title"/>
          </p:nvPr>
        </p:nvSpPr>
        <p:spPr>
          <a:xfrm>
            <a:off x="838200" y="365125"/>
            <a:ext cx="10515600" cy="1325563"/>
          </a:xfrm>
        </p:spPr>
        <p:txBody>
          <a:bodyPr>
            <a:normAutofit/>
          </a:bodyPr>
          <a:lstStyle/>
          <a:p>
            <a:r>
              <a:rPr lang="en-GB" sz="5400" b="1"/>
              <a:t>Discussion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73162D-13F4-4CE7-BC7E-D7DF80AACD9F}"/>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0" i="0">
                <a:effectLst/>
                <a:latin typeface="+mj-lt"/>
              </a:rPr>
              <a:t>The research discusses Autism Spectrum Disorder (ASD) in higher education, focusing on the UK and some international perspectives. Various studies with different methodologies reveal challenges faced by autistic students, including inadequate support services, mental health issues, and transition difficulties. The research's strengths lie in its diverse data collection methods, comprehensive analysis, and cross-cultural comparisons. However, limitations include a narrow geographical scope, potential response bias, and a lack of data on other countries. The author reflects on their journey, highlighting initial confusion, changing research topics, and challenges in data collection and analysis, with gratitude for the guidance received from their lecturer and supervisor.</a:t>
            </a:r>
            <a:endParaRPr lang="en-GB" sz="2200">
              <a:latin typeface="+mj-lt"/>
              <a:cs typeface="Calibri"/>
            </a:endParaRPr>
          </a:p>
        </p:txBody>
      </p:sp>
    </p:spTree>
    <p:extLst>
      <p:ext uri="{BB962C8B-B14F-4D97-AF65-F5344CB8AC3E}">
        <p14:creationId xmlns:p14="http://schemas.microsoft.com/office/powerpoint/2010/main" val="1293191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16301-C987-44AC-9300-A3F6458556A5}"/>
              </a:ext>
            </a:extLst>
          </p:cNvPr>
          <p:cNvSpPr>
            <a:spLocks noGrp="1"/>
          </p:cNvSpPr>
          <p:nvPr>
            <p:ph type="title"/>
          </p:nvPr>
        </p:nvSpPr>
        <p:spPr>
          <a:xfrm>
            <a:off x="586478" y="1683756"/>
            <a:ext cx="3115265" cy="2396359"/>
          </a:xfrm>
        </p:spPr>
        <p:txBody>
          <a:bodyPr anchor="b">
            <a:normAutofit/>
          </a:bodyPr>
          <a:lstStyle/>
          <a:p>
            <a:pPr algn="r"/>
            <a:r>
              <a:rPr lang="en-GB" sz="3100" b="1">
                <a:solidFill>
                  <a:srgbClr val="FFFFFF"/>
                </a:solidFill>
              </a:rPr>
              <a:t>Recommendations</a:t>
            </a:r>
          </a:p>
        </p:txBody>
      </p:sp>
      <p:graphicFrame>
        <p:nvGraphicFramePr>
          <p:cNvPr id="5" name="Content Placeholder 2">
            <a:extLst>
              <a:ext uri="{FF2B5EF4-FFF2-40B4-BE49-F238E27FC236}">
                <a16:creationId xmlns:a16="http://schemas.microsoft.com/office/drawing/2014/main" id="{A9F6D5D6-E489-091B-741D-1CE8B68E4CB8}"/>
              </a:ext>
            </a:extLst>
          </p:cNvPr>
          <p:cNvGraphicFramePr>
            <a:graphicFrameLocks noGrp="1"/>
          </p:cNvGraphicFramePr>
          <p:nvPr>
            <p:ph idx="1"/>
            <p:extLst>
              <p:ext uri="{D42A27DB-BD31-4B8C-83A1-F6EECF244321}">
                <p14:modId xmlns:p14="http://schemas.microsoft.com/office/powerpoint/2010/main" val="2091861687"/>
              </p:ext>
            </p:extLst>
          </p:nvPr>
        </p:nvGraphicFramePr>
        <p:xfrm>
          <a:off x="3701744" y="236279"/>
          <a:ext cx="7870142" cy="5968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B0948835-1C4B-A0B1-CAEF-F51A94F04BAB}"/>
              </a:ext>
            </a:extLst>
          </p:cNvPr>
          <p:cNvSpPr txBox="1"/>
          <p:nvPr/>
        </p:nvSpPr>
        <p:spPr>
          <a:xfrm>
            <a:off x="5251873" y="511388"/>
            <a:ext cx="6172790" cy="6542240"/>
          </a:xfrm>
          <a:prstGeom prst="rect">
            <a:avLst/>
          </a:prstGeom>
          <a:noFill/>
        </p:spPr>
        <p:txBody>
          <a:bodyPr wrap="square">
            <a:spAutoFit/>
          </a:bodyPr>
          <a:lstStyle/>
          <a:p>
            <a:pPr>
              <a:lnSpc>
                <a:spcPct val="107000"/>
              </a:lnSpc>
              <a:spcAft>
                <a:spcPts val="800"/>
              </a:spcAft>
            </a:pPr>
            <a:r>
              <a:rPr lang="en-GB" sz="1800" kern="100">
                <a:effectLst/>
                <a:latin typeface="Calibri" panose="020F0502020204030204" pitchFamily="34" charset="0"/>
                <a:ea typeface="DengXian" panose="02010600030101010101" pitchFamily="2" charset="-122"/>
                <a:cs typeface="Times New Roman" panose="02020603050405020304" pitchFamily="18" charset="0"/>
              </a:rPr>
              <a:t>Recommendations for Creating an Inclusive Environment for Autistic Students in Higher Education:</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Proactive Admission Preparation: Transparent admissions information.</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Campus Accessibility: Clear signs and maps to reduce anxiety.</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Individual Engagement: Address special needs and accommodation.</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Safe Spaces: Designated relaxation areas.</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Transition Planning: Comprehensive future student collaboration.</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Rights Recognition: Customize programs for academic success.</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Appoint a Responsible Individual: Disability coordinator.</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Mentorship Programs: Help with college challenges.</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Faculty Understanding: Adapt courses inclusively.</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Information Sharing: Benefit all students.</a:t>
            </a:r>
          </a:p>
          <a:p>
            <a:pPr marL="285750" indent="-285750">
              <a:lnSpc>
                <a:spcPct val="107000"/>
              </a:lnSpc>
              <a:spcAft>
                <a:spcPts val="800"/>
              </a:spcAft>
              <a:buFont typeface="Arial" panose="020B0604020202020204" pitchFamily="34" charset="0"/>
              <a:buChar char="•"/>
            </a:pPr>
            <a:r>
              <a:rPr lang="en-GB" sz="1800" kern="100">
                <a:effectLst/>
                <a:latin typeface="Calibri" panose="020F0502020204030204" pitchFamily="34" charset="0"/>
                <a:ea typeface="DengXian" panose="02010600030101010101" pitchFamily="2" charset="-122"/>
                <a:cs typeface="Times New Roman" panose="02020603050405020304" pitchFamily="18" charset="0"/>
              </a:rPr>
              <a:t>Collaboration with organizations essential (National Autistic Society, 2020b).</a:t>
            </a:r>
          </a:p>
        </p:txBody>
      </p:sp>
    </p:spTree>
    <p:extLst>
      <p:ext uri="{BB962C8B-B14F-4D97-AF65-F5344CB8AC3E}">
        <p14:creationId xmlns:p14="http://schemas.microsoft.com/office/powerpoint/2010/main" val="1212710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Rectangle 5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070DF3-6785-479D-B3B1-21EDBBCAF361}"/>
              </a:ext>
            </a:extLst>
          </p:cNvPr>
          <p:cNvSpPr>
            <a:spLocks noGrp="1"/>
          </p:cNvSpPr>
          <p:nvPr>
            <p:ph type="title"/>
          </p:nvPr>
        </p:nvSpPr>
        <p:spPr>
          <a:xfrm>
            <a:off x="958506" y="800392"/>
            <a:ext cx="10264697" cy="1212102"/>
          </a:xfrm>
        </p:spPr>
        <p:txBody>
          <a:bodyPr>
            <a:normAutofit/>
          </a:bodyPr>
          <a:lstStyle/>
          <a:p>
            <a:r>
              <a:rPr lang="en-GB" sz="4000" b="1">
                <a:solidFill>
                  <a:srgbClr val="FFFFFF"/>
                </a:solidFill>
              </a:rPr>
              <a:t>Conclusion</a:t>
            </a:r>
          </a:p>
        </p:txBody>
      </p:sp>
      <p:sp>
        <p:nvSpPr>
          <p:cNvPr id="77" name="Content Placeholder 2">
            <a:extLst>
              <a:ext uri="{FF2B5EF4-FFF2-40B4-BE49-F238E27FC236}">
                <a16:creationId xmlns:a16="http://schemas.microsoft.com/office/drawing/2014/main" id="{6A044C4A-0A0A-4231-98EF-6C8A4BDE1E4F}"/>
              </a:ext>
            </a:extLst>
          </p:cNvPr>
          <p:cNvSpPr>
            <a:spLocks noGrp="1"/>
          </p:cNvSpPr>
          <p:nvPr>
            <p:ph idx="1"/>
          </p:nvPr>
        </p:nvSpPr>
        <p:spPr>
          <a:xfrm>
            <a:off x="1367624" y="2490436"/>
            <a:ext cx="9708995" cy="3567173"/>
          </a:xfrm>
        </p:spPr>
        <p:txBody>
          <a:bodyPr vert="horz" lIns="91440" tIns="45720" rIns="91440" bIns="45720" rtlCol="0" anchor="ctr">
            <a:normAutofit/>
          </a:bodyPr>
          <a:lstStyle/>
          <a:p>
            <a:pPr algn="l"/>
            <a:r>
              <a:rPr lang="en-GB" sz="1800">
                <a:effectLst/>
                <a:latin typeface="Calibri" panose="020F0502020204030204" pitchFamily="34" charset="0"/>
                <a:ea typeface="DengXian" panose="02010600030101010101" pitchFamily="2" charset="-122"/>
                <a:cs typeface="Times New Roman" panose="02020603050405020304" pitchFamily="18" charset="0"/>
              </a:rPr>
              <a:t>The research concluded that students with Autism Spectrum Disorder (ASD) in higher education face challenges in social interactions, encounter misconceptions about autism, struggle to access support services, and grapple with the transition from high school. To address these issues, educators and institutions need to promote meaningful social connections, increase awareness and acceptance of autism, improve access to support services, and provide ongoing guidance during transitional </a:t>
            </a:r>
            <a:endParaRPr lang="en-GB" sz="2400" i="1">
              <a:cs typeface="Calibri"/>
            </a:endParaRPr>
          </a:p>
        </p:txBody>
      </p:sp>
    </p:spTree>
    <p:extLst>
      <p:ext uri="{BB962C8B-B14F-4D97-AF65-F5344CB8AC3E}">
        <p14:creationId xmlns:p14="http://schemas.microsoft.com/office/powerpoint/2010/main" val="3079278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A91C-8C4F-458D-B5CD-36A9F777B834}"/>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FFAFD9B9-B568-4B55-89F7-FCB8334A736C}"/>
              </a:ext>
            </a:extLst>
          </p:cNvPr>
          <p:cNvSpPr>
            <a:spLocks noGrp="1"/>
          </p:cNvSpPr>
          <p:nvPr>
            <p:ph idx="1"/>
          </p:nvPr>
        </p:nvSpPr>
        <p:spPr>
          <a:xfrm>
            <a:off x="981974" y="1710606"/>
            <a:ext cx="10515600" cy="4351338"/>
          </a:xfrm>
        </p:spPr>
        <p:txBody>
          <a:bodyPr vert="horz" lIns="91440" tIns="45720" rIns="91440" bIns="45720" rtlCol="0" anchor="t">
            <a:normAutofit/>
          </a:bodyPr>
          <a:lstStyle/>
          <a:p>
            <a:endParaRPr lang="en-GB">
              <a:cs typeface="Calibri"/>
            </a:endParaRPr>
          </a:p>
          <a:p>
            <a:endParaRPr lang="en-GB">
              <a:cs typeface="Calibri"/>
            </a:endParaRPr>
          </a:p>
          <a:p>
            <a:endParaRPr lang="en-GB">
              <a:cs typeface="Calibri"/>
            </a:endParaRPr>
          </a:p>
          <a:p>
            <a:endParaRPr lang="en-GB">
              <a:cs typeface="Calibri"/>
            </a:endParaRPr>
          </a:p>
          <a:p>
            <a:pPr marL="0" indent="0">
              <a:buNone/>
            </a:pPr>
            <a:endParaRPr lang="en-GB">
              <a:cs typeface="Calibri"/>
            </a:endParaRPr>
          </a:p>
        </p:txBody>
      </p:sp>
    </p:spTree>
    <p:extLst>
      <p:ext uri="{BB962C8B-B14F-4D97-AF65-F5344CB8AC3E}">
        <p14:creationId xmlns:p14="http://schemas.microsoft.com/office/powerpoint/2010/main" val="32819816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d93f57c5df9edc6a5f2611ba1b8caa6a">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2bbc5cd663a74db122c2105e198a785f"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B6F4F91-FC48-4EC3-9391-F23FA5F7246B}">
  <ds:schemaRefs>
    <ds:schemaRef ds:uri="7b23fa32-4003-4364-bee1-595462966394"/>
    <ds:schemaRef ds:uri="f54e4810-f1f5-4bce-aa8e-e4722dc561b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94479D11-9B31-47A4-9FE7-7E8BB6B81615}">
  <ds:schemaRefs>
    <ds:schemaRef ds:uri="http://schemas.microsoft.com/sharepoint/v3/contenttype/forms"/>
  </ds:schemaRefs>
</ds:datastoreItem>
</file>

<file path=customXml/itemProps3.xml><?xml version="1.0" encoding="utf-8"?>
<ds:datastoreItem xmlns:ds="http://schemas.openxmlformats.org/officeDocument/2006/customXml" ds:itemID="{FD5CE8A8-B7EF-4A6B-AEC5-C7537B7FB577}">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9</Slides>
  <Notes>9</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Support for Learners with Autism in Post-compulsory Education </vt:lpstr>
      <vt:lpstr>Introduction</vt:lpstr>
      <vt:lpstr>Background </vt:lpstr>
      <vt:lpstr>Methods</vt:lpstr>
      <vt:lpstr>Result </vt:lpstr>
      <vt:lpstr>Discussion </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Assessment:  Topic:</dc:title>
  <dc:creator>Eleni Koutsogeorgou</dc:creator>
  <cp:revision>1</cp:revision>
  <dcterms:created xsi:type="dcterms:W3CDTF">2022-03-05T14:08:14Z</dcterms:created>
  <dcterms:modified xsi:type="dcterms:W3CDTF">2023-09-12T10:45:26Z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