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2" r:id="rId3"/>
    <p:sldId id="258" r:id="rId4"/>
    <p:sldId id="272" r:id="rId5"/>
    <p:sldId id="274" r:id="rId6"/>
    <p:sldId id="259" r:id="rId7"/>
    <p:sldId id="264" r:id="rId8"/>
    <p:sldId id="260" r:id="rId9"/>
    <p:sldId id="275" r:id="rId10"/>
    <p:sldId id="276" r:id="rId11"/>
    <p:sldId id="261" r:id="rId12"/>
    <p:sldId id="277" r:id="rId13"/>
    <p:sldId id="279" r:id="rId14"/>
    <p:sldId id="263"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EFBC"/>
    <a:srgbClr val="2CFF00"/>
    <a:srgbClr val="FF8FEE"/>
    <a:srgbClr val="5B9EF6"/>
    <a:srgbClr val="67FF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E0CDB5-8D45-0C42-9C21-9DE3C32A58D2}" type="datetimeFigureOut">
              <a:rPr lang="en-US" smtClean="0"/>
              <a:t>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F2CC76-B747-E648-9BA6-FB6B07461FB6}" type="slidenum">
              <a:rPr lang="en-US" smtClean="0"/>
              <a:t>‹#›</a:t>
            </a:fld>
            <a:endParaRPr lang="en-US"/>
          </a:p>
        </p:txBody>
      </p:sp>
    </p:spTree>
    <p:extLst>
      <p:ext uri="{BB962C8B-B14F-4D97-AF65-F5344CB8AC3E}">
        <p14:creationId xmlns:p14="http://schemas.microsoft.com/office/powerpoint/2010/main" val="3821957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26DA0-6A80-B24A-92FC-31748D6981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D555378-B8AB-A848-A3EF-7DA936407D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0168F47-E156-DD41-83EE-C6BE520DB6FB}"/>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6970F724-4B54-CF4D-88C4-804DE2B107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114C7E-CC65-4A45-9A34-F6F8A2F2AB8F}"/>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269132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07AE-7B22-904B-8C76-E3A2A9B4FB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44C0B45-E2D9-4A46-8790-7E8E21A792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FCB7C5-C540-D245-A12A-1C9961E44791}"/>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A9A4D1BF-5109-8143-870C-9AC949684B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40493B-8AA8-5D41-90B5-7A9429970900}"/>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193540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A57AA-E741-764C-9FAF-7E9014694B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5CD1E3-B64F-AA4A-8863-B279A307F5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56B190-0997-B645-BFB9-945F231D2085}"/>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3FD513D5-E62A-8C48-AB35-D33BC4E77A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991170-2E9A-1044-8D13-5FE206E7284B}"/>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247777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E5B0E-F024-DE4A-B42A-CB421CF7B5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15E7FB-6A78-3A44-A672-EB20AEBEB7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29C3548-ADD9-E44C-B1BB-FB1662221C2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7CDEC02-0D45-0A46-8E7A-BA216DF94272}"/>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6" name="Footer Placeholder 5">
            <a:extLst>
              <a:ext uri="{FF2B5EF4-FFF2-40B4-BE49-F238E27FC236}">
                <a16:creationId xmlns:a16="http://schemas.microsoft.com/office/drawing/2014/main" id="{B11ADD1E-E408-0A4F-9165-10A5588BEC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BAC73B-BCF1-8F43-BC73-55E0E81AA360}"/>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0184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C5D9-EB6F-E149-89B0-CE5175F67F0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516B76-DA02-394C-9E7D-19148C2BD1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68ED018-1EAB-6643-9831-A9F8F521BA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8C87DEE-66C9-EE4E-8012-A85E2E39A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6DB380-E3CA-344F-86CF-D0E1F43888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BE5D7AB-7E02-F749-9286-C9DBD669514D}"/>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8" name="Footer Placeholder 7">
            <a:extLst>
              <a:ext uri="{FF2B5EF4-FFF2-40B4-BE49-F238E27FC236}">
                <a16:creationId xmlns:a16="http://schemas.microsoft.com/office/drawing/2014/main" id="{4DD92664-8345-5346-AE4C-62D0D705F4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96CEE9F-DE73-E34A-9114-88C33356CCD9}"/>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468683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459EB-466B-EA48-9A5E-66479A91C8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CE9641-B6E1-5240-8A6B-761A5EF04D2B}"/>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4" name="Footer Placeholder 3">
            <a:extLst>
              <a:ext uri="{FF2B5EF4-FFF2-40B4-BE49-F238E27FC236}">
                <a16:creationId xmlns:a16="http://schemas.microsoft.com/office/drawing/2014/main" id="{B3A0BD8B-6C19-D44A-A792-BE6A842342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D3E976-8D6D-564D-8063-E6E3C9101E26}"/>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2500060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AFC93-163D-D646-A17C-AAEB28B4B849}"/>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3" name="Footer Placeholder 2">
            <a:extLst>
              <a:ext uri="{FF2B5EF4-FFF2-40B4-BE49-F238E27FC236}">
                <a16:creationId xmlns:a16="http://schemas.microsoft.com/office/drawing/2014/main" id="{9661BBBF-53BF-4E4A-9457-4952F53FA5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3C70A0-2C48-AB43-B1ED-1FB2601085A8}"/>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2296854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E0F40-590C-FE4E-8136-FBADAA0A70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C1B1D8C-A1D3-6C4C-95BA-7229EDE7E7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6B678D-2079-8F43-9A6A-9C44B9861B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3F057C-A574-1C4D-8DFC-A59286D9DBD0}"/>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6" name="Footer Placeholder 5">
            <a:extLst>
              <a:ext uri="{FF2B5EF4-FFF2-40B4-BE49-F238E27FC236}">
                <a16:creationId xmlns:a16="http://schemas.microsoft.com/office/drawing/2014/main" id="{2EA2D533-6FD8-ED44-ACF2-1CA3D2C51B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0537B1-4124-514A-9238-7F382129CF6D}"/>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56927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874EC-4F8E-794A-8E51-0586657AB5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0E3F2E8-2AAF-3343-BD93-4A36A55E9F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8E775EB-0C8B-6C49-9DC3-82A83F5884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92A730-544B-D04A-9CFC-E6760152C55E}"/>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6" name="Footer Placeholder 5">
            <a:extLst>
              <a:ext uri="{FF2B5EF4-FFF2-40B4-BE49-F238E27FC236}">
                <a16:creationId xmlns:a16="http://schemas.microsoft.com/office/drawing/2014/main" id="{C2027082-9256-3547-A048-DCCE1E874E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E5AAFC-198D-6D46-AEA7-B8DC99F68DD7}"/>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83685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C9BB-13D3-7847-B92B-A681FC3863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016960-150C-6D4E-B929-93BD83235D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A459AE-6DBC-ED4B-9B21-4BE7DFF15C9C}"/>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026FB976-91FB-FA4E-B2BA-D35469CD2B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4BEC9D-BB74-8344-8E8A-0B81FAFB0C58}"/>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378737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DA0B12-F868-394C-8480-0D2442EE369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20557F-E5D4-5644-9177-0F7DC1AE04F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ABD4BD-E8AF-F84A-894D-B2DFF2EBEEE3}"/>
              </a:ext>
            </a:extLst>
          </p:cNvPr>
          <p:cNvSpPr>
            <a:spLocks noGrp="1"/>
          </p:cNvSpPr>
          <p:nvPr>
            <p:ph type="dt" sz="half" idx="10"/>
          </p:nvPr>
        </p:nvSpPr>
        <p:spPr/>
        <p:txBody>
          <a:body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81EC31A2-3492-4D4E-84BB-B35131859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B57E98-E326-DD48-AC36-D9BD5981DD0B}"/>
              </a:ext>
            </a:extLst>
          </p:cNvPr>
          <p:cNvSpPr>
            <a:spLocks noGrp="1"/>
          </p:cNvSpPr>
          <p:nvPr>
            <p:ph type="sldNum" sz="quarter" idx="12"/>
          </p:nvPr>
        </p:nvSpPr>
        <p:spPr/>
        <p:txBody>
          <a:bodyPr/>
          <a:lstStyle/>
          <a:p>
            <a:fld id="{3030F2FB-F0BA-B845-ABE5-910C7D7B5CD6}" type="slidenum">
              <a:rPr lang="en-US" smtClean="0"/>
              <a:t>‹#›</a:t>
            </a:fld>
            <a:endParaRPr lang="en-US"/>
          </a:p>
        </p:txBody>
      </p:sp>
    </p:spTree>
    <p:extLst>
      <p:ext uri="{BB962C8B-B14F-4D97-AF65-F5344CB8AC3E}">
        <p14:creationId xmlns:p14="http://schemas.microsoft.com/office/powerpoint/2010/main" val="3693480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5BCDEA-5206-A143-90F5-DEAD6514FB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542D01-CCBA-304B-A51F-597678A0E0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0C7F11-6C3F-A149-A574-590C5E0CE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7E4069-1A5E-8F4A-92F3-5C286DE8CE33}" type="datetimeFigureOut">
              <a:rPr lang="en-US" smtClean="0"/>
              <a:t>1/2/2022</a:t>
            </a:fld>
            <a:endParaRPr lang="en-US"/>
          </a:p>
        </p:txBody>
      </p:sp>
      <p:sp>
        <p:nvSpPr>
          <p:cNvPr id="5" name="Footer Placeholder 4">
            <a:extLst>
              <a:ext uri="{FF2B5EF4-FFF2-40B4-BE49-F238E27FC236}">
                <a16:creationId xmlns:a16="http://schemas.microsoft.com/office/drawing/2014/main" id="{0D07D942-A04E-3949-A0AF-A2BBC34492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BD0443-E9CF-6A4E-93BC-D277D6DC77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30F2FB-F0BA-B845-ABE5-910C7D7B5CD6}" type="slidenum">
              <a:rPr lang="en-US" smtClean="0"/>
              <a:t>‹#›</a:t>
            </a:fld>
            <a:endParaRPr lang="en-US"/>
          </a:p>
        </p:txBody>
      </p:sp>
    </p:spTree>
    <p:extLst>
      <p:ext uri="{BB962C8B-B14F-4D97-AF65-F5344CB8AC3E}">
        <p14:creationId xmlns:p14="http://schemas.microsoft.com/office/powerpoint/2010/main" val="2128090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image" Target="../media/image9.png"/><Relationship Id="rId3" Type="http://schemas.openxmlformats.org/officeDocument/2006/relationships/audio" Target="../media/media1.m4a"/><Relationship Id="rId7" Type="http://schemas.openxmlformats.org/officeDocument/2006/relationships/image" Target="../media/image3.jpeg"/><Relationship Id="rId12" Type="http://schemas.openxmlformats.org/officeDocument/2006/relationships/image" Target="../media/image8.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jpeg"/><Relationship Id="rId11" Type="http://schemas.openxmlformats.org/officeDocument/2006/relationships/image" Target="../media/image7.jpeg"/><Relationship Id="rId5" Type="http://schemas.openxmlformats.org/officeDocument/2006/relationships/image" Target="../media/image1.jpeg"/><Relationship Id="rId10" Type="http://schemas.openxmlformats.org/officeDocument/2006/relationships/image" Target="../media/image6.jpeg"/><Relationship Id="rId4" Type="http://schemas.openxmlformats.org/officeDocument/2006/relationships/slideLayout" Target="../slideLayouts/slideLayout1.xml"/><Relationship Id="rId9"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pestleanalysis.com/coronavirus-pest-analysis/" TargetMode="External"/><Relationship Id="rId5" Type="http://schemas.openxmlformats.org/officeDocument/2006/relationships/hyperlink" Target="https://www.bloomberg.com/news/articles/2020-10-16/tesco-chairman-warns-brits-may-face-food-shortages-after-brexit" TargetMode="External"/><Relationship Id="rId4" Type="http://schemas.openxmlformats.org/officeDocument/2006/relationships/hyperlink" Target="https://www.globalcitizen.org/en/content/uk-social-supermarket-liverpool-food-poverty/"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4.xml"/><Relationship Id="rId5" Type="http://schemas.openxmlformats.org/officeDocument/2006/relationships/image" Target="../media/image9.png"/><Relationship Id="rId4"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9.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5.xml"/><Relationship Id="rId6" Type="http://schemas.openxmlformats.org/officeDocument/2006/relationships/image" Target="../media/image9.png"/><Relationship Id="rId5" Type="http://schemas.openxmlformats.org/officeDocument/2006/relationships/image" Target="../media/image13.pn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rgbClr val="002060"/>
            </a:gs>
            <a:gs pos="83000">
              <a:srgbClr val="00B0F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AF3DB8-24C7-414A-AB6C-288A15DEEEAA}"/>
              </a:ext>
            </a:extLst>
          </p:cNvPr>
          <p:cNvSpPr/>
          <p:nvPr/>
        </p:nvSpPr>
        <p:spPr>
          <a:xfrm>
            <a:off x="3114406" y="2309245"/>
            <a:ext cx="6138081" cy="2646878"/>
          </a:xfrm>
          <a:prstGeom prst="rect">
            <a:avLst/>
          </a:prstGeom>
          <a:solidFill>
            <a:schemeClr val="bg1"/>
          </a:solidFill>
        </p:spPr>
        <p:txBody>
          <a:bodyPr wrap="square" lIns="91440" tIns="45720" rIns="91440" bIns="45720">
            <a:spAutoFit/>
          </a:bodyPr>
          <a:lstStyle/>
          <a:p>
            <a:pPr algn="ctr"/>
            <a:r>
              <a:rPr lang="en-US" sz="16600" b="0" u="sng" cap="none" spc="0">
                <a:ln w="0"/>
                <a:solidFill>
                  <a:schemeClr val="accent1"/>
                </a:solidFill>
                <a:effectLst>
                  <a:outerShdw blurRad="38100" dist="25400" dir="5400000" algn="ctr" rotWithShape="0">
                    <a:srgbClr val="6E747A">
                      <a:alpha val="43000"/>
                    </a:srgbClr>
                  </a:outerShdw>
                </a:effectLst>
              </a:rPr>
              <a:t>Tesco</a:t>
            </a:r>
            <a:endParaRPr lang="en-US" sz="19900" b="0" cap="none" spc="0">
              <a:ln w="0"/>
              <a:solidFill>
                <a:schemeClr val="accent1"/>
              </a:solidFill>
              <a:effectLst>
                <a:outerShdw blurRad="38100" dist="25400" dir="5400000" algn="ctr" rotWithShape="0">
                  <a:srgbClr val="6E747A">
                    <a:alpha val="43000"/>
                  </a:srgbClr>
                </a:outerShdw>
              </a:effectLst>
            </a:endParaRPr>
          </a:p>
        </p:txBody>
      </p:sp>
      <p:pic>
        <p:nvPicPr>
          <p:cNvPr id="1026" name="Picture 2" descr="Britain's Tesco joins refillable revolution with in-store trial | Reuters">
            <a:extLst>
              <a:ext uri="{FF2B5EF4-FFF2-40B4-BE49-F238E27FC236}">
                <a16:creationId xmlns:a16="http://schemas.microsoft.com/office/drawing/2014/main" id="{FE6BA7A9-4E04-7744-92A7-5AD2C350C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3592162" cy="230924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averfordwest: Tesco calls time on 24-hour opening – The Pembrokeshire  Herald">
            <a:extLst>
              <a:ext uri="{FF2B5EF4-FFF2-40B4-BE49-F238E27FC236}">
                <a16:creationId xmlns:a16="http://schemas.microsoft.com/office/drawing/2014/main" id="{0B73219B-0543-334B-AF61-5C4EA821F5D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09000" y="-2"/>
            <a:ext cx="3683000" cy="230924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s Tesco offers 10-minute deliveries in tie-up with Gorillas | Reuters">
            <a:extLst>
              <a:ext uri="{FF2B5EF4-FFF2-40B4-BE49-F238E27FC236}">
                <a16:creationId xmlns:a16="http://schemas.microsoft.com/office/drawing/2014/main" id="{815304FA-EA6F-484D-92DE-65C5734561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2309243"/>
            <a:ext cx="3114406" cy="24003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esco shoppers left furious over &amp;#39;crazy&amp;#39; ban taking effect from April -  Daily Record">
            <a:extLst>
              <a:ext uri="{FF2B5EF4-FFF2-40B4-BE49-F238E27FC236}">
                <a16:creationId xmlns:a16="http://schemas.microsoft.com/office/drawing/2014/main" id="{672237E3-8048-6D47-A337-CAD3901BEE4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92162" y="0"/>
            <a:ext cx="4916838" cy="230924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esco opens its first checkout-free store - BBC News">
            <a:extLst>
              <a:ext uri="{FF2B5EF4-FFF2-40B4-BE49-F238E27FC236}">
                <a16:creationId xmlns:a16="http://schemas.microsoft.com/office/drawing/2014/main" id="{E2C44A90-AED8-3242-A8AB-6FAFEC3152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4709542"/>
            <a:ext cx="3114406" cy="214845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147 Tesco stores affected in major shake up which will see Metro format  axed - Liverpool Echo">
            <a:extLst>
              <a:ext uri="{FF2B5EF4-FFF2-40B4-BE49-F238E27FC236}">
                <a16:creationId xmlns:a16="http://schemas.microsoft.com/office/drawing/2014/main" id="{526127C2-DDD5-5D4B-80FE-0A8E3319D6D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14406" y="4956123"/>
            <a:ext cx="6138081" cy="195999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Tesco underlines supplier support in full-year results">
            <a:extLst>
              <a:ext uri="{FF2B5EF4-FFF2-40B4-BE49-F238E27FC236}">
                <a16:creationId xmlns:a16="http://schemas.microsoft.com/office/drawing/2014/main" id="{3414A9A8-4171-FC41-BA60-7E9E5484DAF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52487" y="4640770"/>
            <a:ext cx="293951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imeline: the History of Tesco">
            <a:extLst>
              <a:ext uri="{FF2B5EF4-FFF2-40B4-BE49-F238E27FC236}">
                <a16:creationId xmlns:a16="http://schemas.microsoft.com/office/drawing/2014/main" id="{3548B50C-A0F3-5041-B942-18239CB0544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252487" y="2309243"/>
            <a:ext cx="2993760" cy="2426727"/>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51DEA831-9E04-514A-BE2F-63D17924193E}"/>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6283152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9436">
        <p15:prstTrans prst="peelOff"/>
      </p:transition>
    </mc:Choice>
    <mc:Fallback>
      <p:transition spd="slow" advTm="94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heckerboard(across)">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7"/>
                </p:tgtEl>
              </p:cMediaNode>
            </p:audio>
          </p:childTnLst>
        </p:cTn>
      </p:par>
    </p:tnLst>
    <p:bldLst>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76A4-D57D-1B4E-8E3B-9478E3ED2DE2}"/>
              </a:ext>
            </a:extLst>
          </p:cNvPr>
          <p:cNvSpPr>
            <a:spLocks noGrp="1"/>
          </p:cNvSpPr>
          <p:nvPr>
            <p:ph type="title"/>
          </p:nvPr>
        </p:nvSpPr>
        <p:spPr/>
        <p:txBody>
          <a:bodyPr/>
          <a:lstStyle/>
          <a:p>
            <a:pPr algn="ctr"/>
            <a:r>
              <a:rPr lang="en-US" b="1" u="sng"/>
              <a:t>Overview of Tesco </a:t>
            </a:r>
          </a:p>
        </p:txBody>
      </p:sp>
      <p:sp>
        <p:nvSpPr>
          <p:cNvPr id="4" name="Oval 3">
            <a:extLst>
              <a:ext uri="{FF2B5EF4-FFF2-40B4-BE49-F238E27FC236}">
                <a16:creationId xmlns:a16="http://schemas.microsoft.com/office/drawing/2014/main" id="{D2D1F8DC-A336-E047-8146-5BEAAD6BB9EC}"/>
              </a:ext>
            </a:extLst>
          </p:cNvPr>
          <p:cNvSpPr/>
          <p:nvPr/>
        </p:nvSpPr>
        <p:spPr>
          <a:xfrm>
            <a:off x="838200" y="4127932"/>
            <a:ext cx="4541003" cy="2665708"/>
          </a:xfrm>
          <a:prstGeom prst="ellipse">
            <a:avLst/>
          </a:prstGeom>
          <a:solidFill>
            <a:srgbClr val="2C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4157E9E2-CE51-0F40-96C8-C45641B661A7}"/>
              </a:ext>
            </a:extLst>
          </p:cNvPr>
          <p:cNvSpPr/>
          <p:nvPr/>
        </p:nvSpPr>
        <p:spPr>
          <a:xfrm>
            <a:off x="6367220" y="1313086"/>
            <a:ext cx="4541003" cy="266570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366CCBE-9394-784E-A3FA-BA01A20F821D}"/>
              </a:ext>
            </a:extLst>
          </p:cNvPr>
          <p:cNvSpPr txBox="1"/>
          <p:nvPr/>
        </p:nvSpPr>
        <p:spPr>
          <a:xfrm>
            <a:off x="6881247" y="2045776"/>
            <a:ext cx="3719594" cy="1200329"/>
          </a:xfrm>
          <a:prstGeom prst="rect">
            <a:avLst/>
          </a:prstGeom>
          <a:noFill/>
        </p:spPr>
        <p:txBody>
          <a:bodyPr wrap="square" rtlCol="0">
            <a:spAutoFit/>
          </a:bodyPr>
          <a:lstStyle/>
          <a:p>
            <a:r>
              <a:rPr lang="en-GB"/>
              <a:t>It operates various store formats that offer products, such as fresh produce, wines and spirits, in-store bakery, ready-meals and sandwiches.</a:t>
            </a:r>
            <a:endParaRPr lang="en-US"/>
          </a:p>
        </p:txBody>
      </p:sp>
      <p:sp>
        <p:nvSpPr>
          <p:cNvPr id="8" name="Oval 7">
            <a:extLst>
              <a:ext uri="{FF2B5EF4-FFF2-40B4-BE49-F238E27FC236}">
                <a16:creationId xmlns:a16="http://schemas.microsoft.com/office/drawing/2014/main" id="{D19C6E40-F780-484C-A559-FBC471C5FE8B}"/>
              </a:ext>
            </a:extLst>
          </p:cNvPr>
          <p:cNvSpPr/>
          <p:nvPr/>
        </p:nvSpPr>
        <p:spPr>
          <a:xfrm>
            <a:off x="911817" y="1378161"/>
            <a:ext cx="4541003" cy="2665708"/>
          </a:xfrm>
          <a:prstGeom prst="ellipse">
            <a:avLst/>
          </a:prstGeom>
          <a:solidFill>
            <a:srgbClr val="67FF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CDAAABB-B592-E64D-9036-25E585095026}"/>
              </a:ext>
            </a:extLst>
          </p:cNvPr>
          <p:cNvSpPr txBox="1"/>
          <p:nvPr/>
        </p:nvSpPr>
        <p:spPr>
          <a:xfrm>
            <a:off x="1441987" y="2184275"/>
            <a:ext cx="3454831" cy="923330"/>
          </a:xfrm>
          <a:prstGeom prst="rect">
            <a:avLst/>
          </a:prstGeom>
          <a:noFill/>
        </p:spPr>
        <p:txBody>
          <a:bodyPr wrap="square" rtlCol="0">
            <a:spAutoFit/>
          </a:bodyPr>
          <a:lstStyle/>
          <a:p>
            <a:r>
              <a:rPr lang="en-GB"/>
              <a:t>‘Tesco Plc is engaged in the business of offering food, non-food and other retailing services.</a:t>
            </a:r>
            <a:endParaRPr lang="en-US"/>
          </a:p>
        </p:txBody>
      </p:sp>
      <p:sp>
        <p:nvSpPr>
          <p:cNvPr id="9" name="TextBox 8">
            <a:extLst>
              <a:ext uri="{FF2B5EF4-FFF2-40B4-BE49-F238E27FC236}">
                <a16:creationId xmlns:a16="http://schemas.microsoft.com/office/drawing/2014/main" id="{47CADEE4-D9D3-7E48-9249-F346DA570512}"/>
              </a:ext>
            </a:extLst>
          </p:cNvPr>
          <p:cNvSpPr txBox="1"/>
          <p:nvPr/>
        </p:nvSpPr>
        <p:spPr>
          <a:xfrm>
            <a:off x="1451674" y="4992853"/>
            <a:ext cx="3314054" cy="923330"/>
          </a:xfrm>
          <a:prstGeom prst="rect">
            <a:avLst/>
          </a:prstGeom>
          <a:noFill/>
        </p:spPr>
        <p:txBody>
          <a:bodyPr wrap="square" rtlCol="0">
            <a:spAutoFit/>
          </a:bodyPr>
          <a:lstStyle/>
          <a:p>
            <a:r>
              <a:rPr lang="en-GB"/>
              <a:t>The firm’s food brands include Tesco Finest and Tesco Value in the United Kingdom. </a:t>
            </a:r>
            <a:endParaRPr lang="en-US"/>
          </a:p>
        </p:txBody>
      </p:sp>
      <p:sp>
        <p:nvSpPr>
          <p:cNvPr id="10" name="Oval 9">
            <a:extLst>
              <a:ext uri="{FF2B5EF4-FFF2-40B4-BE49-F238E27FC236}">
                <a16:creationId xmlns:a16="http://schemas.microsoft.com/office/drawing/2014/main" id="{D54FD3E1-EFB4-D946-97F5-DAA10AD990BF}"/>
              </a:ext>
            </a:extLst>
          </p:cNvPr>
          <p:cNvSpPr/>
          <p:nvPr/>
        </p:nvSpPr>
        <p:spPr>
          <a:xfrm>
            <a:off x="6470542" y="4121664"/>
            <a:ext cx="4541003" cy="2665708"/>
          </a:xfrm>
          <a:prstGeom prst="ellipse">
            <a:avLst/>
          </a:prstGeom>
          <a:solidFill>
            <a:srgbClr val="FF8FE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7856064-0F99-A640-AC30-E9FD272DE717}"/>
              </a:ext>
            </a:extLst>
          </p:cNvPr>
          <p:cNvSpPr txBox="1"/>
          <p:nvPr/>
        </p:nvSpPr>
        <p:spPr>
          <a:xfrm>
            <a:off x="7191214" y="4529251"/>
            <a:ext cx="3549112" cy="2031325"/>
          </a:xfrm>
          <a:prstGeom prst="rect">
            <a:avLst/>
          </a:prstGeom>
          <a:noFill/>
        </p:spPr>
        <p:txBody>
          <a:bodyPr wrap="square" rtlCol="0">
            <a:spAutoFit/>
          </a:bodyPr>
          <a:lstStyle/>
          <a:p>
            <a:r>
              <a:rPr lang="en-GB"/>
              <a:t>The company’s online businesses include online grocery and Tesco Direct, which operates in South Korea and Ireland.’ </a:t>
            </a:r>
            <a:r>
              <a:rPr lang="en-GB">
                <a:solidFill>
                  <a:srgbClr val="FF0000"/>
                </a:solidFill>
              </a:rPr>
              <a:t>(1)  </a:t>
            </a:r>
            <a:r>
              <a:rPr lang="en-GB"/>
              <a:t>Tesco operates around 5000 stores around the world daily. </a:t>
            </a:r>
            <a:endParaRPr lang="en-US"/>
          </a:p>
          <a:p>
            <a:endParaRPr lang="en-US"/>
          </a:p>
        </p:txBody>
      </p:sp>
      <p:pic>
        <p:nvPicPr>
          <p:cNvPr id="14" name="Audio 13">
            <a:hlinkClick r:id="" action="ppaction://media"/>
            <a:extLst>
              <a:ext uri="{FF2B5EF4-FFF2-40B4-BE49-F238E27FC236}">
                <a16:creationId xmlns:a16="http://schemas.microsoft.com/office/drawing/2014/main" id="{55B67770-77E2-3849-AA67-5F62247C4A6B}"/>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284446162"/>
      </p:ext>
    </p:extLst>
  </p:cSld>
  <p:clrMapOvr>
    <a:masterClrMapping/>
  </p:clrMapOvr>
  <mc:AlternateContent xmlns:mc="http://schemas.openxmlformats.org/markup-compatibility/2006">
    <mc:Choice xmlns:p14="http://schemas.microsoft.com/office/powerpoint/2010/main" Requires="p14">
      <p:transition spd="slow" p14:dur="4400" advTm="79778">
        <p14:honeycomb/>
      </p:transition>
    </mc:Choice>
    <mc:Fallback>
      <p:transition spd="slow" advTm="797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randombar(horizontal)">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checkerboard(across)">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4"/>
                </p:tgtEl>
              </p:cMediaNode>
            </p:audio>
          </p:childTnLst>
        </p:cTn>
      </p:par>
    </p:tnLst>
    <p:bldLst>
      <p:bldP spid="4" grpId="0" animBg="1"/>
      <p:bldP spid="6" grpId="0" animBg="1"/>
      <p:bldP spid="8" grpId="0" animBg="1"/>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70AB-7644-F645-8B8C-DBDD7530051E}"/>
              </a:ext>
            </a:extLst>
          </p:cNvPr>
          <p:cNvSpPr>
            <a:spLocks noGrp="1"/>
          </p:cNvSpPr>
          <p:nvPr>
            <p:ph type="title"/>
          </p:nvPr>
        </p:nvSpPr>
        <p:spPr/>
        <p:txBody>
          <a:bodyPr/>
          <a:lstStyle/>
          <a:p>
            <a:pPr algn="ctr"/>
            <a:r>
              <a:rPr lang="en-US" b="1" u="sng"/>
              <a:t>Approach to Strategy </a:t>
            </a:r>
          </a:p>
        </p:txBody>
      </p:sp>
      <p:sp>
        <p:nvSpPr>
          <p:cNvPr id="3" name="Content Placeholder 2">
            <a:extLst>
              <a:ext uri="{FF2B5EF4-FFF2-40B4-BE49-F238E27FC236}">
                <a16:creationId xmlns:a16="http://schemas.microsoft.com/office/drawing/2014/main" id="{9006C1BC-93E1-1E44-8544-B076269446FB}"/>
              </a:ext>
            </a:extLst>
          </p:cNvPr>
          <p:cNvSpPr>
            <a:spLocks noGrp="1"/>
          </p:cNvSpPr>
          <p:nvPr>
            <p:ph idx="1"/>
          </p:nvPr>
        </p:nvSpPr>
        <p:spPr/>
        <p:txBody>
          <a:bodyPr>
            <a:normAutofit fontScale="55000" lnSpcReduction="20000"/>
          </a:bodyPr>
          <a:lstStyle/>
          <a:p>
            <a:pPr marL="0" indent="0">
              <a:buNone/>
            </a:pPr>
            <a:r>
              <a:rPr lang="en-US" sz="3600" b="1" u="sng"/>
              <a:t>Tesco’s Goals</a:t>
            </a:r>
          </a:p>
          <a:p>
            <a:r>
              <a:rPr lang="en-GB" sz="3600"/>
              <a:t>Tesco aim to become/stay there leading retail supermarket.</a:t>
            </a:r>
          </a:p>
          <a:p>
            <a:r>
              <a:rPr lang="en-GB" sz="3600"/>
              <a:t>provide good quality services and products at a low cost.</a:t>
            </a:r>
          </a:p>
          <a:p>
            <a:r>
              <a:rPr lang="en-US" sz="3600"/>
              <a:t>Remain cheaper than their competitors.</a:t>
            </a:r>
          </a:p>
          <a:p>
            <a:pPr marL="0" indent="0">
              <a:buNone/>
            </a:pPr>
            <a:endParaRPr lang="en-US" b="1" u="sng"/>
          </a:p>
          <a:p>
            <a:pPr marL="0" indent="0">
              <a:buNone/>
            </a:pPr>
            <a:endParaRPr lang="en-US" b="1" u="sng"/>
          </a:p>
          <a:p>
            <a:pPr marL="0" indent="0">
              <a:buNone/>
            </a:pPr>
            <a:r>
              <a:rPr lang="en-US" sz="3800" b="1" u="sng"/>
              <a:t>Objectives</a:t>
            </a:r>
          </a:p>
          <a:p>
            <a:r>
              <a:rPr lang="en-GB" sz="3800"/>
              <a:t>To become a pleasing place to work by giving their staff the chance to be themselves, actively encouraging their strength and well being and support their work/life equilibrium needs.</a:t>
            </a:r>
          </a:p>
          <a:p>
            <a:r>
              <a:rPr lang="en-GB" sz="3800"/>
              <a:t>Tesco’s target is to expand their sale of organic manufacture to 1 billion pounds over the next five years.</a:t>
            </a:r>
          </a:p>
          <a:p>
            <a:r>
              <a:rPr lang="en-GB" sz="3800"/>
              <a:t>Tesco now has a 6.5% market share in Non-food business. Their target is to be as strong in non-food as in food</a:t>
            </a:r>
          </a:p>
          <a:p>
            <a:pPr marL="0" indent="0">
              <a:buNone/>
            </a:pPr>
            <a:endParaRPr lang="en-US"/>
          </a:p>
          <a:p>
            <a:endParaRPr lang="en-US"/>
          </a:p>
        </p:txBody>
      </p:sp>
      <p:pic>
        <p:nvPicPr>
          <p:cNvPr id="4" name="Audio 3">
            <a:hlinkClick r:id="" action="ppaction://media"/>
            <a:extLst>
              <a:ext uri="{FF2B5EF4-FFF2-40B4-BE49-F238E27FC236}">
                <a16:creationId xmlns:a16="http://schemas.microsoft.com/office/drawing/2014/main" id="{73E6E4E6-4E88-5941-A896-3346011536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149697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134675">
        <p15:prstTrans prst="origami"/>
      </p:transition>
    </mc:Choice>
    <mc:Fallback>
      <p:transition spd="slow" advTm="1346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0A92-C980-2845-9E30-71980141D287}"/>
              </a:ext>
            </a:extLst>
          </p:cNvPr>
          <p:cNvSpPr>
            <a:spLocks noGrp="1"/>
          </p:cNvSpPr>
          <p:nvPr>
            <p:ph type="title"/>
          </p:nvPr>
        </p:nvSpPr>
        <p:spPr>
          <a:xfrm>
            <a:off x="838200" y="65573"/>
            <a:ext cx="10515600" cy="1325563"/>
          </a:xfrm>
        </p:spPr>
        <p:txBody>
          <a:bodyPr/>
          <a:lstStyle/>
          <a:p>
            <a:pPr algn="ctr"/>
            <a:r>
              <a:rPr lang="en-US" b="1" u="sng"/>
              <a:t>Tesco SWOT Analysis</a:t>
            </a:r>
          </a:p>
        </p:txBody>
      </p:sp>
      <p:sp>
        <p:nvSpPr>
          <p:cNvPr id="4" name="TextBox 3">
            <a:extLst>
              <a:ext uri="{FF2B5EF4-FFF2-40B4-BE49-F238E27FC236}">
                <a16:creationId xmlns:a16="http://schemas.microsoft.com/office/drawing/2014/main" id="{0BEB127C-3F64-454C-B16B-E7D4D450C9F0}"/>
              </a:ext>
            </a:extLst>
          </p:cNvPr>
          <p:cNvSpPr txBox="1"/>
          <p:nvPr/>
        </p:nvSpPr>
        <p:spPr>
          <a:xfrm>
            <a:off x="371959" y="289242"/>
            <a:ext cx="1549831" cy="1477328"/>
          </a:xfrm>
          <a:prstGeom prst="rect">
            <a:avLst/>
          </a:prstGeom>
          <a:noFill/>
        </p:spPr>
        <p:txBody>
          <a:bodyPr wrap="square" rtlCol="0">
            <a:spAutoFit/>
          </a:bodyPr>
          <a:lstStyle/>
          <a:p>
            <a:r>
              <a:rPr lang="en-US" b="1">
                <a:solidFill>
                  <a:srgbClr val="FF0000"/>
                </a:solidFill>
              </a:rPr>
              <a:t>S</a:t>
            </a:r>
            <a:r>
              <a:rPr lang="en-US" b="1"/>
              <a:t>trengths</a:t>
            </a:r>
            <a:r>
              <a:rPr lang="en-US" b="1">
                <a:solidFill>
                  <a:srgbClr val="FF0000"/>
                </a:solidFill>
              </a:rPr>
              <a:t> </a:t>
            </a:r>
          </a:p>
          <a:p>
            <a:r>
              <a:rPr lang="en-US" b="1">
                <a:solidFill>
                  <a:srgbClr val="FF0000"/>
                </a:solidFill>
              </a:rPr>
              <a:t>W</a:t>
            </a:r>
            <a:r>
              <a:rPr lang="en-US" b="1"/>
              <a:t>eaknesses</a:t>
            </a:r>
          </a:p>
          <a:p>
            <a:r>
              <a:rPr lang="en-US" b="1">
                <a:solidFill>
                  <a:srgbClr val="FF0000"/>
                </a:solidFill>
              </a:rPr>
              <a:t>O</a:t>
            </a:r>
            <a:r>
              <a:rPr lang="en-US" b="1"/>
              <a:t>pportunities</a:t>
            </a:r>
          </a:p>
          <a:p>
            <a:r>
              <a:rPr lang="en-US" b="1">
                <a:solidFill>
                  <a:srgbClr val="FF0000"/>
                </a:solidFill>
              </a:rPr>
              <a:t>T</a:t>
            </a:r>
            <a:r>
              <a:rPr lang="en-US" b="1"/>
              <a:t>hreats</a:t>
            </a:r>
          </a:p>
          <a:p>
            <a:endParaRPr lang="en-US"/>
          </a:p>
        </p:txBody>
      </p:sp>
      <p:sp>
        <p:nvSpPr>
          <p:cNvPr id="9" name="TextBox 8">
            <a:extLst>
              <a:ext uri="{FF2B5EF4-FFF2-40B4-BE49-F238E27FC236}">
                <a16:creationId xmlns:a16="http://schemas.microsoft.com/office/drawing/2014/main" id="{C2EB4C46-C974-4242-8182-F093333F127D}"/>
              </a:ext>
            </a:extLst>
          </p:cNvPr>
          <p:cNvSpPr txBox="1"/>
          <p:nvPr/>
        </p:nvSpPr>
        <p:spPr>
          <a:xfrm>
            <a:off x="2931763" y="3429000"/>
            <a:ext cx="3099661" cy="1754326"/>
          </a:xfrm>
          <a:prstGeom prst="rect">
            <a:avLst/>
          </a:prstGeom>
          <a:noFill/>
        </p:spPr>
        <p:txBody>
          <a:bodyPr wrap="square" rtlCol="0">
            <a:spAutoFit/>
          </a:bodyPr>
          <a:lstStyle/>
          <a:p>
            <a:r>
              <a:rPr lang="en-US"/>
              <a:t>Tesco’s strengths on their SWOT analysis starts with their amazing financial turn around. Which involved a recovery from an annual loss of 6.4 billion pounds.</a:t>
            </a:r>
          </a:p>
        </p:txBody>
      </p:sp>
      <p:sp>
        <p:nvSpPr>
          <p:cNvPr id="10" name="TextBox 9">
            <a:extLst>
              <a:ext uri="{FF2B5EF4-FFF2-40B4-BE49-F238E27FC236}">
                <a16:creationId xmlns:a16="http://schemas.microsoft.com/office/drawing/2014/main" id="{CB35F0B3-764A-7745-811D-9801BCB5799C}"/>
              </a:ext>
            </a:extLst>
          </p:cNvPr>
          <p:cNvSpPr txBox="1"/>
          <p:nvPr/>
        </p:nvSpPr>
        <p:spPr>
          <a:xfrm>
            <a:off x="294467" y="5091430"/>
            <a:ext cx="3254644" cy="1477328"/>
          </a:xfrm>
          <a:prstGeom prst="rect">
            <a:avLst/>
          </a:prstGeom>
          <a:noFill/>
        </p:spPr>
        <p:txBody>
          <a:bodyPr wrap="square" rtlCol="0">
            <a:spAutoFit/>
          </a:bodyPr>
          <a:lstStyle/>
          <a:p>
            <a:r>
              <a:rPr lang="en-US"/>
              <a:t>Tesco has a very strong performance during the recent pandemic. Tesco grew by 10.5% in the last 3 months to September. </a:t>
            </a:r>
          </a:p>
        </p:txBody>
      </p:sp>
      <p:sp>
        <p:nvSpPr>
          <p:cNvPr id="11" name="TextBox 10">
            <a:extLst>
              <a:ext uri="{FF2B5EF4-FFF2-40B4-BE49-F238E27FC236}">
                <a16:creationId xmlns:a16="http://schemas.microsoft.com/office/drawing/2014/main" id="{CE9437C0-5E5D-4843-868D-AF91A24A30FD}"/>
              </a:ext>
            </a:extLst>
          </p:cNvPr>
          <p:cNvSpPr txBox="1"/>
          <p:nvPr/>
        </p:nvSpPr>
        <p:spPr>
          <a:xfrm>
            <a:off x="1676400" y="1560632"/>
            <a:ext cx="2510726" cy="523220"/>
          </a:xfrm>
          <a:prstGeom prst="rect">
            <a:avLst/>
          </a:prstGeom>
          <a:noFill/>
        </p:spPr>
        <p:txBody>
          <a:bodyPr wrap="square" rtlCol="0">
            <a:spAutoFit/>
          </a:bodyPr>
          <a:lstStyle/>
          <a:p>
            <a:pPr algn="ctr"/>
            <a:r>
              <a:rPr lang="en-US" sz="2800" b="1" u="sng">
                <a:solidFill>
                  <a:srgbClr val="FF8FEE"/>
                </a:solidFill>
              </a:rPr>
              <a:t>Strengths </a:t>
            </a:r>
          </a:p>
        </p:txBody>
      </p:sp>
      <p:sp>
        <p:nvSpPr>
          <p:cNvPr id="12" name="TextBox 11">
            <a:extLst>
              <a:ext uri="{FF2B5EF4-FFF2-40B4-BE49-F238E27FC236}">
                <a16:creationId xmlns:a16="http://schemas.microsoft.com/office/drawing/2014/main" id="{124A207B-A1ED-1646-88A0-1B704957B609}"/>
              </a:ext>
            </a:extLst>
          </p:cNvPr>
          <p:cNvSpPr txBox="1"/>
          <p:nvPr/>
        </p:nvSpPr>
        <p:spPr>
          <a:xfrm>
            <a:off x="7498598" y="1492256"/>
            <a:ext cx="2908516" cy="461665"/>
          </a:xfrm>
          <a:prstGeom prst="rect">
            <a:avLst/>
          </a:prstGeom>
          <a:noFill/>
        </p:spPr>
        <p:txBody>
          <a:bodyPr wrap="square" rtlCol="0">
            <a:spAutoFit/>
          </a:bodyPr>
          <a:lstStyle/>
          <a:p>
            <a:pPr algn="ctr"/>
            <a:r>
              <a:rPr lang="en-US" sz="2400" b="1" u="sng">
                <a:solidFill>
                  <a:srgbClr val="FF0000"/>
                </a:solidFill>
              </a:rPr>
              <a:t>Weaknesses</a:t>
            </a:r>
            <a:r>
              <a:rPr lang="en-US"/>
              <a:t> </a:t>
            </a:r>
          </a:p>
        </p:txBody>
      </p:sp>
      <p:cxnSp>
        <p:nvCxnSpPr>
          <p:cNvPr id="14" name="Straight Connector 13">
            <a:extLst>
              <a:ext uri="{FF2B5EF4-FFF2-40B4-BE49-F238E27FC236}">
                <a16:creationId xmlns:a16="http://schemas.microsoft.com/office/drawing/2014/main" id="{204DCBF1-A599-194B-AF63-76355B4C8FA8}"/>
              </a:ext>
            </a:extLst>
          </p:cNvPr>
          <p:cNvCxnSpPr/>
          <p:nvPr/>
        </p:nvCxnSpPr>
        <p:spPr>
          <a:xfrm>
            <a:off x="6096000" y="1766570"/>
            <a:ext cx="0" cy="5015643"/>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0585A6A-2ACC-A549-BD47-6D92DF14E060}"/>
              </a:ext>
            </a:extLst>
          </p:cNvPr>
          <p:cNvSpPr txBox="1"/>
          <p:nvPr/>
        </p:nvSpPr>
        <p:spPr>
          <a:xfrm>
            <a:off x="294467" y="2066121"/>
            <a:ext cx="2727702" cy="1754326"/>
          </a:xfrm>
          <a:prstGeom prst="rect">
            <a:avLst/>
          </a:prstGeom>
          <a:noFill/>
        </p:spPr>
        <p:txBody>
          <a:bodyPr wrap="square" rtlCol="0">
            <a:spAutoFit/>
          </a:bodyPr>
          <a:lstStyle/>
          <a:p>
            <a:r>
              <a:rPr lang="en-US"/>
              <a:t>Another strength of Tesco’s is their adaptability. They had to quickly put in special measures for the pandemic to ensure they keep their shoppers safe. </a:t>
            </a:r>
          </a:p>
        </p:txBody>
      </p:sp>
      <p:sp>
        <p:nvSpPr>
          <p:cNvPr id="16" name="TextBox 15">
            <a:extLst>
              <a:ext uri="{FF2B5EF4-FFF2-40B4-BE49-F238E27FC236}">
                <a16:creationId xmlns:a16="http://schemas.microsoft.com/office/drawing/2014/main" id="{BDC51E6D-88EE-8E47-9943-6FECA5F85C18}"/>
              </a:ext>
            </a:extLst>
          </p:cNvPr>
          <p:cNvSpPr txBox="1"/>
          <p:nvPr/>
        </p:nvSpPr>
        <p:spPr>
          <a:xfrm>
            <a:off x="6493790" y="2066121"/>
            <a:ext cx="2681207" cy="1477328"/>
          </a:xfrm>
          <a:prstGeom prst="rect">
            <a:avLst/>
          </a:prstGeom>
          <a:noFill/>
        </p:spPr>
        <p:txBody>
          <a:bodyPr wrap="square" rtlCol="0">
            <a:spAutoFit/>
          </a:bodyPr>
          <a:lstStyle/>
          <a:p>
            <a:r>
              <a:rPr lang="en-US"/>
              <a:t>Some weaknesses which Tesco have faced is the shortages of some food products during the pandemic. </a:t>
            </a:r>
          </a:p>
        </p:txBody>
      </p:sp>
      <p:sp>
        <p:nvSpPr>
          <p:cNvPr id="18" name="TextBox 17">
            <a:extLst>
              <a:ext uri="{FF2B5EF4-FFF2-40B4-BE49-F238E27FC236}">
                <a16:creationId xmlns:a16="http://schemas.microsoft.com/office/drawing/2014/main" id="{FFED2764-50FA-F447-AEF1-C95B2D662D49}"/>
              </a:ext>
            </a:extLst>
          </p:cNvPr>
          <p:cNvSpPr txBox="1"/>
          <p:nvPr/>
        </p:nvSpPr>
        <p:spPr>
          <a:xfrm>
            <a:off x="8952857" y="3244334"/>
            <a:ext cx="2944676" cy="1754326"/>
          </a:xfrm>
          <a:prstGeom prst="rect">
            <a:avLst/>
          </a:prstGeom>
          <a:noFill/>
        </p:spPr>
        <p:txBody>
          <a:bodyPr wrap="square" rtlCol="0">
            <a:spAutoFit/>
          </a:bodyPr>
          <a:lstStyle/>
          <a:p>
            <a:r>
              <a:rPr lang="en-US"/>
              <a:t>Another weakness Tesco have faced is inventory management. They had to pay 175,000 for displaying products 15 days past their expiry date. </a:t>
            </a:r>
          </a:p>
        </p:txBody>
      </p:sp>
      <p:sp>
        <p:nvSpPr>
          <p:cNvPr id="20" name="TextBox 19">
            <a:extLst>
              <a:ext uri="{FF2B5EF4-FFF2-40B4-BE49-F238E27FC236}">
                <a16:creationId xmlns:a16="http://schemas.microsoft.com/office/drawing/2014/main" id="{F9726431-EDB3-2242-B80B-232D80C7AE28}"/>
              </a:ext>
            </a:extLst>
          </p:cNvPr>
          <p:cNvSpPr txBox="1"/>
          <p:nvPr/>
        </p:nvSpPr>
        <p:spPr>
          <a:xfrm>
            <a:off x="6250983" y="5331417"/>
            <a:ext cx="2924014" cy="1477328"/>
          </a:xfrm>
          <a:prstGeom prst="rect">
            <a:avLst/>
          </a:prstGeom>
          <a:noFill/>
        </p:spPr>
        <p:txBody>
          <a:bodyPr wrap="square" rtlCol="0">
            <a:spAutoFit/>
          </a:bodyPr>
          <a:lstStyle/>
          <a:p>
            <a:r>
              <a:rPr lang="en-US"/>
              <a:t>Food safety was also a weakness for Tesco. They had to recall some of their products due to customers becoming ill after them. </a:t>
            </a:r>
          </a:p>
        </p:txBody>
      </p:sp>
      <p:sp>
        <p:nvSpPr>
          <p:cNvPr id="21" name="TextBox 20">
            <a:extLst>
              <a:ext uri="{FF2B5EF4-FFF2-40B4-BE49-F238E27FC236}">
                <a16:creationId xmlns:a16="http://schemas.microsoft.com/office/drawing/2014/main" id="{279253C1-3E5B-4C41-9B3C-61CDAB4665B7}"/>
              </a:ext>
            </a:extLst>
          </p:cNvPr>
          <p:cNvSpPr txBox="1"/>
          <p:nvPr/>
        </p:nvSpPr>
        <p:spPr>
          <a:xfrm>
            <a:off x="11147156" y="104576"/>
            <a:ext cx="588936" cy="369332"/>
          </a:xfrm>
          <a:prstGeom prst="rect">
            <a:avLst/>
          </a:prstGeom>
          <a:noFill/>
        </p:spPr>
        <p:txBody>
          <a:bodyPr wrap="square" rtlCol="0">
            <a:spAutoFit/>
          </a:bodyPr>
          <a:lstStyle/>
          <a:p>
            <a:r>
              <a:rPr lang="en-US">
                <a:solidFill>
                  <a:srgbClr val="FF0000"/>
                </a:solidFill>
              </a:rPr>
              <a:t>(5)</a:t>
            </a:r>
          </a:p>
        </p:txBody>
      </p:sp>
      <p:pic>
        <p:nvPicPr>
          <p:cNvPr id="22" name="Audio 21">
            <a:hlinkClick r:id="" action="ppaction://media"/>
            <a:extLst>
              <a:ext uri="{FF2B5EF4-FFF2-40B4-BE49-F238E27FC236}">
                <a16:creationId xmlns:a16="http://schemas.microsoft.com/office/drawing/2014/main" id="{CF1080BF-602E-AC4F-ADC3-820E1FB0F0B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778486302"/>
      </p:ext>
    </p:extLst>
  </p:cSld>
  <p:clrMapOvr>
    <a:masterClrMapping/>
  </p:clrMapOvr>
  <mc:AlternateContent xmlns:mc="http://schemas.openxmlformats.org/markup-compatibility/2006">
    <mc:Choice xmlns:p14="http://schemas.microsoft.com/office/powerpoint/2010/main" Requires="p14">
      <p:transition spd="slow" p14:dur="2000" advTm="156293"/>
    </mc:Choice>
    <mc:Fallback>
      <p:transition spd="slow" advTm="156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22"/>
                </p:tgtEl>
              </p:cMediaNode>
            </p:audio>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7A9EA53-43A9-0847-AAA8-051072B0DE76}"/>
              </a:ext>
            </a:extLst>
          </p:cNvPr>
          <p:cNvSpPr>
            <a:spLocks noGrp="1"/>
          </p:cNvSpPr>
          <p:nvPr>
            <p:ph type="body" idx="1"/>
          </p:nvPr>
        </p:nvSpPr>
        <p:spPr>
          <a:xfrm>
            <a:off x="839788" y="123987"/>
            <a:ext cx="5157787" cy="544352"/>
          </a:xfrm>
        </p:spPr>
        <p:txBody>
          <a:bodyPr/>
          <a:lstStyle/>
          <a:p>
            <a:pPr algn="ctr"/>
            <a:r>
              <a:rPr lang="en-US" u="sng">
                <a:solidFill>
                  <a:srgbClr val="FFC000"/>
                </a:solidFill>
              </a:rPr>
              <a:t>Opportunities</a:t>
            </a:r>
            <a:r>
              <a:rPr lang="en-US">
                <a:solidFill>
                  <a:srgbClr val="FFC000"/>
                </a:solidFill>
              </a:rPr>
              <a:t> </a:t>
            </a:r>
          </a:p>
        </p:txBody>
      </p:sp>
      <p:sp>
        <p:nvSpPr>
          <p:cNvPr id="4" name="Content Placeholder 3">
            <a:extLst>
              <a:ext uri="{FF2B5EF4-FFF2-40B4-BE49-F238E27FC236}">
                <a16:creationId xmlns:a16="http://schemas.microsoft.com/office/drawing/2014/main" id="{1B6068E2-BE49-CC4E-8C37-F6FF0049A0EB}"/>
              </a:ext>
            </a:extLst>
          </p:cNvPr>
          <p:cNvSpPr>
            <a:spLocks noGrp="1"/>
          </p:cNvSpPr>
          <p:nvPr>
            <p:ph sz="half" idx="2"/>
          </p:nvPr>
        </p:nvSpPr>
        <p:spPr>
          <a:xfrm>
            <a:off x="836612" y="1009302"/>
            <a:ext cx="5157787" cy="5521323"/>
          </a:xfrm>
        </p:spPr>
        <p:txBody>
          <a:bodyPr>
            <a:normAutofit lnSpcReduction="10000"/>
          </a:bodyPr>
          <a:lstStyle/>
          <a:p>
            <a:r>
              <a:rPr lang="en-US" sz="2400"/>
              <a:t>‘</a:t>
            </a:r>
            <a:r>
              <a:rPr lang="en-GB" sz="2400" b="1"/>
              <a:t>Growth of Online Grocery Sales</a:t>
            </a:r>
            <a:r>
              <a:rPr lang="en-GB" sz="2400"/>
              <a:t>: Measures to prevent the spread of COVID-19 also prevent people from stepping out as much as they used to.’</a:t>
            </a:r>
          </a:p>
          <a:p>
            <a:r>
              <a:rPr lang="en-GB" sz="2400"/>
              <a:t>‘</a:t>
            </a:r>
            <a:r>
              <a:rPr lang="en-GB" sz="2400" b="1"/>
              <a:t>Rise of Meat Alternatives</a:t>
            </a:r>
            <a:r>
              <a:rPr lang="en-GB" sz="2400"/>
              <a:t>: The global demand for plant-based sources of protein is estimated to be £4.1 billion in 2020. Switching to meat alternatives also promotes sustainable business.’</a:t>
            </a:r>
          </a:p>
          <a:p>
            <a:r>
              <a:rPr lang="en-GB" sz="1800"/>
              <a:t>‘</a:t>
            </a:r>
            <a:r>
              <a:rPr lang="en-GB" sz="2400" b="1"/>
              <a:t>Social Supermarket</a:t>
            </a:r>
            <a:r>
              <a:rPr lang="en-GB" sz="2400"/>
              <a:t>: </a:t>
            </a:r>
            <a:r>
              <a:rPr lang="en-GB" sz="2400">
                <a:hlinkClick r:id="rId4"/>
              </a:rPr>
              <a:t>Social supermarkets</a:t>
            </a:r>
            <a:r>
              <a:rPr lang="en-GB" sz="2400"/>
              <a:t> stockpile unsold inventory that’s within its use-by date. Then, the supermarket sells the inventory at very affordable rates, preventing wastage and food poverty.’</a:t>
            </a:r>
            <a:endParaRPr lang="en-US" sz="1800"/>
          </a:p>
        </p:txBody>
      </p:sp>
      <p:sp>
        <p:nvSpPr>
          <p:cNvPr id="5" name="Text Placeholder 4">
            <a:extLst>
              <a:ext uri="{FF2B5EF4-FFF2-40B4-BE49-F238E27FC236}">
                <a16:creationId xmlns:a16="http://schemas.microsoft.com/office/drawing/2014/main" id="{A5709DB2-CC58-4A4F-A74D-8E4C821040C4}"/>
              </a:ext>
            </a:extLst>
          </p:cNvPr>
          <p:cNvSpPr>
            <a:spLocks noGrp="1"/>
          </p:cNvSpPr>
          <p:nvPr>
            <p:ph type="body" sz="quarter" idx="3"/>
          </p:nvPr>
        </p:nvSpPr>
        <p:spPr>
          <a:xfrm>
            <a:off x="6172200" y="234385"/>
            <a:ext cx="5183188" cy="433952"/>
          </a:xfrm>
        </p:spPr>
        <p:txBody>
          <a:bodyPr/>
          <a:lstStyle/>
          <a:p>
            <a:pPr algn="ctr"/>
            <a:r>
              <a:rPr lang="en-US" u="sng">
                <a:solidFill>
                  <a:srgbClr val="00B0F0"/>
                </a:solidFill>
              </a:rPr>
              <a:t>Threats</a:t>
            </a:r>
            <a:r>
              <a:rPr lang="en-US"/>
              <a:t> </a:t>
            </a:r>
          </a:p>
        </p:txBody>
      </p:sp>
      <p:sp>
        <p:nvSpPr>
          <p:cNvPr id="6" name="Content Placeholder 5">
            <a:extLst>
              <a:ext uri="{FF2B5EF4-FFF2-40B4-BE49-F238E27FC236}">
                <a16:creationId xmlns:a16="http://schemas.microsoft.com/office/drawing/2014/main" id="{64E354D9-3515-734B-9483-C0DF3B75F187}"/>
              </a:ext>
            </a:extLst>
          </p:cNvPr>
          <p:cNvSpPr>
            <a:spLocks noGrp="1"/>
          </p:cNvSpPr>
          <p:nvPr>
            <p:ph sz="quarter" idx="4"/>
          </p:nvPr>
        </p:nvSpPr>
        <p:spPr>
          <a:xfrm>
            <a:off x="6172200" y="1009302"/>
            <a:ext cx="5183188" cy="5521324"/>
          </a:xfrm>
        </p:spPr>
        <p:txBody>
          <a:bodyPr>
            <a:normAutofit lnSpcReduction="10000"/>
          </a:bodyPr>
          <a:lstStyle/>
          <a:p>
            <a:r>
              <a:rPr lang="en-US" sz="2200"/>
              <a:t>‘</a:t>
            </a:r>
            <a:r>
              <a:rPr lang="en-GB" sz="2200" b="1"/>
              <a:t>UK-EU Relations</a:t>
            </a:r>
            <a:r>
              <a:rPr lang="en-GB" sz="2200"/>
              <a:t>: UK’s current pursuit of a no-deal Brexit could lead to the suspension of the free trade agreement with the EU. ’</a:t>
            </a:r>
          </a:p>
          <a:p>
            <a:r>
              <a:rPr lang="en-GB" sz="2200"/>
              <a:t>‘</a:t>
            </a:r>
            <a:r>
              <a:rPr lang="en-GB" sz="2200" b="1"/>
              <a:t>Brexit and Supply Chain</a:t>
            </a:r>
            <a:r>
              <a:rPr lang="en-GB" sz="2200"/>
              <a:t>: </a:t>
            </a:r>
            <a:r>
              <a:rPr lang="en-GB" sz="2200">
                <a:hlinkClick r:id="rId5"/>
              </a:rPr>
              <a:t>Brexit will affect 80% of the imported food</a:t>
            </a:r>
            <a:r>
              <a:rPr lang="en-GB" sz="2200"/>
              <a:t> sold in supermarkets. With Brexit imposing restrictions at the port of entries, the stymied flow of imported goods from the EU to the UK will negatively impact Tesco’s supply chain.</a:t>
            </a:r>
            <a:r>
              <a:rPr lang="en-US" sz="2200"/>
              <a:t>’</a:t>
            </a:r>
          </a:p>
          <a:p>
            <a:r>
              <a:rPr lang="en-GB" sz="2200"/>
              <a:t>‘</a:t>
            </a:r>
            <a:r>
              <a:rPr lang="en-GB" sz="2200" b="1">
                <a:hlinkClick r:id="rId6"/>
              </a:rPr>
              <a:t>COVID-19 Pandemic</a:t>
            </a:r>
            <a:r>
              <a:rPr lang="en-GB" sz="2200"/>
              <a:t>: Tesco’s quick shift to online service saved Tesco during a time when many major companies fell. However, corona virus-related expenses hit £533 million. </a:t>
            </a:r>
            <a:r>
              <a:rPr lang="en-GB"/>
              <a:t>’</a:t>
            </a:r>
          </a:p>
        </p:txBody>
      </p:sp>
      <p:sp>
        <p:nvSpPr>
          <p:cNvPr id="7" name="TextBox 6">
            <a:extLst>
              <a:ext uri="{FF2B5EF4-FFF2-40B4-BE49-F238E27FC236}">
                <a16:creationId xmlns:a16="http://schemas.microsoft.com/office/drawing/2014/main" id="{0B9B2A74-709D-874E-BCF0-C6CD3A9DF124}"/>
              </a:ext>
            </a:extLst>
          </p:cNvPr>
          <p:cNvSpPr txBox="1"/>
          <p:nvPr/>
        </p:nvSpPr>
        <p:spPr>
          <a:xfrm>
            <a:off x="11147156" y="104576"/>
            <a:ext cx="588936" cy="369332"/>
          </a:xfrm>
          <a:prstGeom prst="rect">
            <a:avLst/>
          </a:prstGeom>
          <a:noFill/>
        </p:spPr>
        <p:txBody>
          <a:bodyPr wrap="square" rtlCol="0">
            <a:spAutoFit/>
          </a:bodyPr>
          <a:lstStyle/>
          <a:p>
            <a:r>
              <a:rPr lang="en-US">
                <a:solidFill>
                  <a:srgbClr val="FF0000"/>
                </a:solidFill>
              </a:rPr>
              <a:t>(5)</a:t>
            </a:r>
          </a:p>
        </p:txBody>
      </p:sp>
      <p:pic>
        <p:nvPicPr>
          <p:cNvPr id="8" name="Audio 7">
            <a:hlinkClick r:id="" action="ppaction://media"/>
            <a:extLst>
              <a:ext uri="{FF2B5EF4-FFF2-40B4-BE49-F238E27FC236}">
                <a16:creationId xmlns:a16="http://schemas.microsoft.com/office/drawing/2014/main" id="{BF048AD4-F477-A143-87D3-20DF40B6CCC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50247197"/>
      </p:ext>
    </p:extLst>
  </p:cSld>
  <p:clrMapOvr>
    <a:masterClrMapping/>
  </p:clrMapOvr>
  <mc:AlternateContent xmlns:mc="http://schemas.openxmlformats.org/markup-compatibility/2006">
    <mc:Choice xmlns:p14="http://schemas.microsoft.com/office/powerpoint/2010/main" Requires="p14">
      <p:transition spd="slow" p14:dur="2000" advTm="131427"/>
    </mc:Choice>
    <mc:Fallback>
      <p:transition spd="slow" advTm="131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FCD27-FAB5-274A-B389-90B8FBFFB139}"/>
              </a:ext>
            </a:extLst>
          </p:cNvPr>
          <p:cNvSpPr>
            <a:spLocks noGrp="1"/>
          </p:cNvSpPr>
          <p:nvPr>
            <p:ph type="title"/>
          </p:nvPr>
        </p:nvSpPr>
        <p:spPr>
          <a:xfrm>
            <a:off x="838200" y="365125"/>
            <a:ext cx="10515600" cy="766251"/>
          </a:xfrm>
        </p:spPr>
        <p:txBody>
          <a:bodyPr>
            <a:normAutofit/>
          </a:bodyPr>
          <a:lstStyle/>
          <a:p>
            <a:pPr algn="ctr"/>
            <a:r>
              <a:rPr lang="en-US" sz="3200" b="1" u="sng"/>
              <a:t>Approaches to </a:t>
            </a:r>
            <a:r>
              <a:rPr lang="en-US" sz="3200" b="1" u="sng" err="1"/>
              <a:t>Organisation</a:t>
            </a:r>
            <a:r>
              <a:rPr lang="en-US" sz="3200" b="1" u="sng"/>
              <a:t> and Management</a:t>
            </a:r>
          </a:p>
        </p:txBody>
      </p:sp>
      <p:sp>
        <p:nvSpPr>
          <p:cNvPr id="5" name="TextBox 4">
            <a:extLst>
              <a:ext uri="{FF2B5EF4-FFF2-40B4-BE49-F238E27FC236}">
                <a16:creationId xmlns:a16="http://schemas.microsoft.com/office/drawing/2014/main" id="{B4D638E9-B794-2C4D-A580-0E2DBBD2406C}"/>
              </a:ext>
            </a:extLst>
          </p:cNvPr>
          <p:cNvSpPr txBox="1"/>
          <p:nvPr/>
        </p:nvSpPr>
        <p:spPr>
          <a:xfrm>
            <a:off x="392622" y="1351958"/>
            <a:ext cx="4508716" cy="5632311"/>
          </a:xfrm>
          <a:prstGeom prst="rect">
            <a:avLst/>
          </a:prstGeom>
          <a:noFill/>
        </p:spPr>
        <p:txBody>
          <a:bodyPr wrap="square" rtlCol="0">
            <a:spAutoFit/>
          </a:bodyPr>
          <a:lstStyle/>
          <a:p>
            <a:r>
              <a:rPr lang="en-US"/>
              <a:t>Tesco have a big responsibility of managing the business in the most effective way possible.  It is vital thar they plan their set goals in advance to ensure they’re prepared for the following business year. This benefits them as a company to have an increased chance of being more successful than their previous business year. </a:t>
            </a:r>
          </a:p>
          <a:p>
            <a:r>
              <a:rPr lang="en-US"/>
              <a:t>Managers are to put their customers first always to ensure they maintain a great level of customer care at all times. This will result in happy customers and a better shopping experience. They must inspire other colleagues to motivate them to make customers enjoy their shopping experience. In result customers will continue to return to the store and spread positive reviews. </a:t>
            </a:r>
          </a:p>
          <a:p>
            <a:r>
              <a:rPr lang="en-US"/>
              <a:t>Managers within Tesco should be ambitious and driven to create great relations with other employees to maintain great teamwork. </a:t>
            </a:r>
          </a:p>
        </p:txBody>
      </p:sp>
      <p:sp>
        <p:nvSpPr>
          <p:cNvPr id="6" name="TextBox 5">
            <a:extLst>
              <a:ext uri="{FF2B5EF4-FFF2-40B4-BE49-F238E27FC236}">
                <a16:creationId xmlns:a16="http://schemas.microsoft.com/office/drawing/2014/main" id="{CFDA4B3F-6000-1744-96F7-D8FB449FECA4}"/>
              </a:ext>
            </a:extLst>
          </p:cNvPr>
          <p:cNvSpPr txBox="1"/>
          <p:nvPr/>
        </p:nvSpPr>
        <p:spPr>
          <a:xfrm>
            <a:off x="8046850" y="1131376"/>
            <a:ext cx="2996339" cy="461665"/>
          </a:xfrm>
          <a:prstGeom prst="rect">
            <a:avLst/>
          </a:prstGeom>
          <a:noFill/>
        </p:spPr>
        <p:txBody>
          <a:bodyPr wrap="square" rtlCol="0">
            <a:spAutoFit/>
          </a:bodyPr>
          <a:lstStyle/>
          <a:p>
            <a:r>
              <a:rPr lang="en-US" sz="2400" b="1" u="sng"/>
              <a:t>Contingency Theory </a:t>
            </a:r>
          </a:p>
        </p:txBody>
      </p:sp>
      <p:sp>
        <p:nvSpPr>
          <p:cNvPr id="7" name="TextBox 6">
            <a:extLst>
              <a:ext uri="{FF2B5EF4-FFF2-40B4-BE49-F238E27FC236}">
                <a16:creationId xmlns:a16="http://schemas.microsoft.com/office/drawing/2014/main" id="{1E6AC79A-3004-B441-A7FB-75DF3E1718BF}"/>
              </a:ext>
            </a:extLst>
          </p:cNvPr>
          <p:cNvSpPr txBox="1"/>
          <p:nvPr/>
        </p:nvSpPr>
        <p:spPr>
          <a:xfrm>
            <a:off x="635750" y="1020226"/>
            <a:ext cx="3440624" cy="461665"/>
          </a:xfrm>
          <a:prstGeom prst="rect">
            <a:avLst/>
          </a:prstGeom>
          <a:noFill/>
        </p:spPr>
        <p:txBody>
          <a:bodyPr wrap="square" rtlCol="0">
            <a:spAutoFit/>
          </a:bodyPr>
          <a:lstStyle/>
          <a:p>
            <a:pPr algn="ctr"/>
            <a:r>
              <a:rPr lang="en-US" sz="2400" b="1" u="sng"/>
              <a:t>Planning</a:t>
            </a:r>
            <a:r>
              <a:rPr lang="en-US" sz="2400" b="1" u="sng">
                <a:solidFill>
                  <a:srgbClr val="FF0000"/>
                </a:solidFill>
              </a:rPr>
              <a:t> </a:t>
            </a:r>
          </a:p>
        </p:txBody>
      </p:sp>
      <p:sp>
        <p:nvSpPr>
          <p:cNvPr id="8" name="TextBox 7">
            <a:extLst>
              <a:ext uri="{FF2B5EF4-FFF2-40B4-BE49-F238E27FC236}">
                <a16:creationId xmlns:a16="http://schemas.microsoft.com/office/drawing/2014/main" id="{9ABDA93A-EDD0-734B-96D8-5DB428F40EF2}"/>
              </a:ext>
            </a:extLst>
          </p:cNvPr>
          <p:cNvSpPr txBox="1"/>
          <p:nvPr/>
        </p:nvSpPr>
        <p:spPr>
          <a:xfrm>
            <a:off x="7290662" y="1481891"/>
            <a:ext cx="4508716" cy="5909310"/>
          </a:xfrm>
          <a:prstGeom prst="rect">
            <a:avLst/>
          </a:prstGeom>
          <a:noFill/>
        </p:spPr>
        <p:txBody>
          <a:bodyPr wrap="square" rtlCol="0">
            <a:spAutoFit/>
          </a:bodyPr>
          <a:lstStyle/>
          <a:p>
            <a:r>
              <a:rPr lang="en-GB"/>
              <a:t>In Tesco they have a contingency theory which consists of managers make decisions based on the situation at hand rather than a "one size fits all" method. A manager takes appropriate action based on aspects most important to the current situation. Managers in a university may want to utilize a leadership approach that includes participation from workers, while a leader in the army may want to use an autocratic approach.’  </a:t>
            </a:r>
            <a:r>
              <a:rPr lang="en-GB">
                <a:solidFill>
                  <a:srgbClr val="FF0000"/>
                </a:solidFill>
              </a:rPr>
              <a:t>(2)</a:t>
            </a:r>
          </a:p>
          <a:p>
            <a:r>
              <a:rPr lang="en-GB"/>
              <a:t>The contingency theory which is used within in Tesco I believe is extremely effective because the manager will take action based on the most important aspects of the issue which occurs. </a:t>
            </a:r>
          </a:p>
          <a:p>
            <a:r>
              <a:rPr lang="en-GB"/>
              <a:t>Contingency theories allow the business as a whole to reflect on how improvements can be made to the management of the company to ensure that the problems don’t occur again. </a:t>
            </a:r>
          </a:p>
          <a:p>
            <a:endParaRPr lang="en-GB"/>
          </a:p>
          <a:p>
            <a:endParaRPr lang="en-GB"/>
          </a:p>
        </p:txBody>
      </p:sp>
      <p:sp>
        <p:nvSpPr>
          <p:cNvPr id="11" name="Right Arrow 10">
            <a:extLst>
              <a:ext uri="{FF2B5EF4-FFF2-40B4-BE49-F238E27FC236}">
                <a16:creationId xmlns:a16="http://schemas.microsoft.com/office/drawing/2014/main" id="{6D15956A-E87A-694B-8560-ACCABBFEAEBE}"/>
              </a:ext>
            </a:extLst>
          </p:cNvPr>
          <p:cNvSpPr/>
          <p:nvPr/>
        </p:nvSpPr>
        <p:spPr>
          <a:xfrm>
            <a:off x="5367579" y="3474719"/>
            <a:ext cx="1456841" cy="97639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Audio 11">
            <a:hlinkClick r:id="" action="ppaction://media"/>
            <a:extLst>
              <a:ext uri="{FF2B5EF4-FFF2-40B4-BE49-F238E27FC236}">
                <a16:creationId xmlns:a16="http://schemas.microsoft.com/office/drawing/2014/main" id="{2B7400C9-4F8B-C549-AB26-11AE76728A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33646913"/>
      </p:ext>
    </p:extLst>
  </p:cSld>
  <p:clrMapOvr>
    <a:masterClrMapping/>
  </p:clrMapOvr>
  <mc:AlternateContent xmlns:mc="http://schemas.openxmlformats.org/markup-compatibility/2006">
    <mc:Choice xmlns:p14="http://schemas.microsoft.com/office/powerpoint/2010/main" Requires="p14">
      <p:transition spd="slow" p14:dur="4000" advTm="1743">
        <p14:vortex dir="r"/>
      </p:transition>
    </mc:Choice>
    <mc:Fallback>
      <p:transition spd="slow" advTm="17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992736-0714-D649-ABB5-95D36DCDB81C}"/>
              </a:ext>
            </a:extLst>
          </p:cNvPr>
          <p:cNvSpPr txBox="1"/>
          <p:nvPr/>
        </p:nvSpPr>
        <p:spPr>
          <a:xfrm>
            <a:off x="526942" y="340963"/>
            <a:ext cx="3254644" cy="461665"/>
          </a:xfrm>
          <a:prstGeom prst="rect">
            <a:avLst/>
          </a:prstGeom>
          <a:noFill/>
        </p:spPr>
        <p:txBody>
          <a:bodyPr wrap="square" rtlCol="0">
            <a:spAutoFit/>
          </a:bodyPr>
          <a:lstStyle/>
          <a:p>
            <a:pPr algn="ctr"/>
            <a:r>
              <a:rPr lang="en-US" sz="2400" b="1" u="sng"/>
              <a:t>Human Relations</a:t>
            </a:r>
          </a:p>
        </p:txBody>
      </p:sp>
      <p:sp>
        <p:nvSpPr>
          <p:cNvPr id="5" name="TextBox 4">
            <a:extLst>
              <a:ext uri="{FF2B5EF4-FFF2-40B4-BE49-F238E27FC236}">
                <a16:creationId xmlns:a16="http://schemas.microsoft.com/office/drawing/2014/main" id="{3245C2E4-86AA-6340-8208-E82C1A8D794F}"/>
              </a:ext>
            </a:extLst>
          </p:cNvPr>
          <p:cNvSpPr txBox="1"/>
          <p:nvPr/>
        </p:nvSpPr>
        <p:spPr>
          <a:xfrm>
            <a:off x="480447" y="1007390"/>
            <a:ext cx="3812584" cy="5632311"/>
          </a:xfrm>
          <a:prstGeom prst="rect">
            <a:avLst/>
          </a:prstGeom>
          <a:noFill/>
        </p:spPr>
        <p:txBody>
          <a:bodyPr wrap="square" rtlCol="0">
            <a:spAutoFit/>
          </a:bodyPr>
          <a:lstStyle/>
          <a:p>
            <a:r>
              <a:rPr lang="en-US"/>
              <a:t>Human Relations are vital within any business simply because they help the business grow and it helps the business to communicate with their customers. </a:t>
            </a:r>
          </a:p>
          <a:p>
            <a:r>
              <a:rPr lang="en-GB"/>
              <a:t>‘Human relations management involves developing and implementing strategies to enhance employee motivation and performance and reduce conflicts.’ </a:t>
            </a:r>
            <a:r>
              <a:rPr lang="en-GB">
                <a:solidFill>
                  <a:srgbClr val="FF0000"/>
                </a:solidFill>
              </a:rPr>
              <a:t>(3) </a:t>
            </a:r>
          </a:p>
          <a:p>
            <a:r>
              <a:rPr lang="en-GB"/>
              <a:t>Tesco</a:t>
            </a:r>
            <a:r>
              <a:rPr lang="en-GB">
                <a:solidFill>
                  <a:srgbClr val="FF0000"/>
                </a:solidFill>
              </a:rPr>
              <a:t> </a:t>
            </a:r>
            <a:r>
              <a:rPr lang="en-GB"/>
              <a:t>ensures that they communicate and build positive relationships with their workers as well as their customers. They do this so they can create a positive atmosphere and successful business overall. There is a HR team within Tesco who look at human relations specifically, they will usually have a bachelors degree in Human Resources management. </a:t>
            </a:r>
            <a:endParaRPr lang="en-US"/>
          </a:p>
        </p:txBody>
      </p:sp>
      <p:sp>
        <p:nvSpPr>
          <p:cNvPr id="6" name="TextBox 5">
            <a:extLst>
              <a:ext uri="{FF2B5EF4-FFF2-40B4-BE49-F238E27FC236}">
                <a16:creationId xmlns:a16="http://schemas.microsoft.com/office/drawing/2014/main" id="{D3B70528-0720-3F4B-A61B-5A21C70D56C0}"/>
              </a:ext>
            </a:extLst>
          </p:cNvPr>
          <p:cNvSpPr txBox="1"/>
          <p:nvPr/>
        </p:nvSpPr>
        <p:spPr>
          <a:xfrm>
            <a:off x="7609667" y="1007390"/>
            <a:ext cx="4101885" cy="9233297"/>
          </a:xfrm>
          <a:prstGeom prst="rect">
            <a:avLst/>
          </a:prstGeom>
          <a:noFill/>
        </p:spPr>
        <p:txBody>
          <a:bodyPr wrap="square" rtlCol="0">
            <a:spAutoFit/>
          </a:bodyPr>
          <a:lstStyle/>
          <a:p>
            <a:r>
              <a:rPr lang="en-GB"/>
              <a:t>The Classical Management Theory is used within Tesco </a:t>
            </a:r>
            <a:r>
              <a:rPr lang="en-US"/>
              <a:t>this ‘</a:t>
            </a:r>
            <a:r>
              <a:rPr lang="en-GB"/>
              <a:t>theory is a style of management that emphasizes hierarchy, specialized roles and single leadership for optimized efficiency in the workplace.’ </a:t>
            </a:r>
            <a:r>
              <a:rPr lang="en-GB">
                <a:solidFill>
                  <a:srgbClr val="FF0000"/>
                </a:solidFill>
              </a:rPr>
              <a:t>(4)</a:t>
            </a:r>
          </a:p>
          <a:p>
            <a:r>
              <a:rPr lang="en-GB"/>
              <a:t>The Classical Management Theory benefits Tesco as a business because it provides a clear organisation hierarchy. Therefore, this will outline all the responsibilities and objectives for the members of staff to carry out. </a:t>
            </a:r>
          </a:p>
          <a:p>
            <a:r>
              <a:rPr lang="en-GB"/>
              <a:t>It also allows tasks to be narrowed down so that they’re easier to understand and the employees will have specific tasks to focus on to help improve the businesses success rate. The tasks which they will be given will fit their abilities and specialities well. One of the primary components are that leaders will make decisions on behalf of the business. </a:t>
            </a:r>
          </a:p>
          <a:p>
            <a:endParaRPr lang="en-GB"/>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a:p>
            <a:endParaRPr lang="en-GB">
              <a:solidFill>
                <a:srgbClr val="FF0000"/>
              </a:solidFill>
            </a:endParaRPr>
          </a:p>
        </p:txBody>
      </p:sp>
      <p:sp>
        <p:nvSpPr>
          <p:cNvPr id="7" name="TextBox 6">
            <a:extLst>
              <a:ext uri="{FF2B5EF4-FFF2-40B4-BE49-F238E27FC236}">
                <a16:creationId xmlns:a16="http://schemas.microsoft.com/office/drawing/2014/main" id="{9ABC0DD9-E946-B242-B99B-2406F6787940}"/>
              </a:ext>
            </a:extLst>
          </p:cNvPr>
          <p:cNvSpPr txBox="1"/>
          <p:nvPr/>
        </p:nvSpPr>
        <p:spPr>
          <a:xfrm>
            <a:off x="7609667" y="340963"/>
            <a:ext cx="4101885" cy="461665"/>
          </a:xfrm>
          <a:prstGeom prst="rect">
            <a:avLst/>
          </a:prstGeom>
          <a:noFill/>
        </p:spPr>
        <p:txBody>
          <a:bodyPr wrap="square" rtlCol="0">
            <a:spAutoFit/>
          </a:bodyPr>
          <a:lstStyle/>
          <a:p>
            <a:pPr algn="ctr"/>
            <a:r>
              <a:rPr lang="en-US" sz="2400" b="1" u="sng"/>
              <a:t>Classical Management Theory</a:t>
            </a:r>
          </a:p>
        </p:txBody>
      </p:sp>
      <p:pic>
        <p:nvPicPr>
          <p:cNvPr id="2050" name="Picture 2" descr="Tesco set for Christmas shortages, after workers offered below inflation  pay offer">
            <a:extLst>
              <a:ext uri="{FF2B5EF4-FFF2-40B4-BE49-F238E27FC236}">
                <a16:creationId xmlns:a16="http://schemas.microsoft.com/office/drawing/2014/main" id="{9C4E41DD-EC39-FA49-9293-A1A52CCAD0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3031" y="30997"/>
            <a:ext cx="3316636" cy="147443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sco UK Store Map - Red Lion Data">
            <a:extLst>
              <a:ext uri="{FF2B5EF4-FFF2-40B4-BE49-F238E27FC236}">
                <a16:creationId xmlns:a16="http://schemas.microsoft.com/office/drawing/2014/main" id="{4F6F20DD-4205-E340-BD66-E11247443D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47441" y="1495586"/>
            <a:ext cx="3316636" cy="38668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AC87EAF-5034-BF4B-8244-4DC29169BC71}"/>
              </a:ext>
            </a:extLst>
          </p:cNvPr>
          <p:cNvSpPr txBox="1"/>
          <p:nvPr/>
        </p:nvSpPr>
        <p:spPr>
          <a:xfrm>
            <a:off x="4293031" y="6106332"/>
            <a:ext cx="3171046" cy="369332"/>
          </a:xfrm>
          <a:prstGeom prst="rect">
            <a:avLst/>
          </a:prstGeom>
          <a:noFill/>
        </p:spPr>
        <p:txBody>
          <a:bodyPr wrap="square" rtlCol="0">
            <a:spAutoFit/>
          </a:bodyPr>
          <a:lstStyle/>
          <a:p>
            <a:pPr algn="ctr"/>
            <a:r>
              <a:rPr lang="en-US" b="1" u="sng"/>
              <a:t> Tesco store’s in the UK</a:t>
            </a:r>
          </a:p>
        </p:txBody>
      </p:sp>
      <p:sp>
        <p:nvSpPr>
          <p:cNvPr id="9" name="Up Arrow 8">
            <a:extLst>
              <a:ext uri="{FF2B5EF4-FFF2-40B4-BE49-F238E27FC236}">
                <a16:creationId xmlns:a16="http://schemas.microsoft.com/office/drawing/2014/main" id="{83081DE6-55D7-7740-BB3F-31FCFBC25E35}"/>
              </a:ext>
            </a:extLst>
          </p:cNvPr>
          <p:cNvSpPr/>
          <p:nvPr/>
        </p:nvSpPr>
        <p:spPr>
          <a:xfrm>
            <a:off x="5579390" y="5486400"/>
            <a:ext cx="516610" cy="619932"/>
          </a:xfrm>
          <a:prstGeom prst="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Audio 10">
            <a:hlinkClick r:id="" action="ppaction://media"/>
            <a:extLst>
              <a:ext uri="{FF2B5EF4-FFF2-40B4-BE49-F238E27FC236}">
                <a16:creationId xmlns:a16="http://schemas.microsoft.com/office/drawing/2014/main" id="{FDBCA55A-69DC-0F47-BD62-76964B237F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34675681"/>
      </p:ext>
    </p:extLst>
  </p:cSld>
  <p:clrMapOvr>
    <a:masterClrMapping/>
  </p:clrMapOvr>
  <p:transition spd="slow" advTm="6934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6562F-3FF9-1B46-BDAE-483D8E69A0E8}"/>
              </a:ext>
            </a:extLst>
          </p:cNvPr>
          <p:cNvSpPr>
            <a:spLocks noGrp="1"/>
          </p:cNvSpPr>
          <p:nvPr>
            <p:ph type="title"/>
          </p:nvPr>
        </p:nvSpPr>
        <p:spPr/>
        <p:txBody>
          <a:bodyPr/>
          <a:lstStyle/>
          <a:p>
            <a:pPr algn="ctr"/>
            <a:r>
              <a:rPr lang="en-US" b="1" u="sng"/>
              <a:t>Group and Teamwork</a:t>
            </a:r>
          </a:p>
        </p:txBody>
      </p:sp>
      <p:sp>
        <p:nvSpPr>
          <p:cNvPr id="3" name="Content Placeholder 2">
            <a:extLst>
              <a:ext uri="{FF2B5EF4-FFF2-40B4-BE49-F238E27FC236}">
                <a16:creationId xmlns:a16="http://schemas.microsoft.com/office/drawing/2014/main" id="{456AF8A4-4592-EB4E-958D-94B214264FB1}"/>
              </a:ext>
            </a:extLst>
          </p:cNvPr>
          <p:cNvSpPr>
            <a:spLocks noGrp="1"/>
          </p:cNvSpPr>
          <p:nvPr>
            <p:ph idx="1"/>
          </p:nvPr>
        </p:nvSpPr>
        <p:spPr>
          <a:xfrm>
            <a:off x="838200" y="1394847"/>
            <a:ext cx="10515600" cy="4782116"/>
          </a:xfrm>
        </p:spPr>
        <p:txBody>
          <a:bodyPr>
            <a:normAutofit/>
          </a:bodyPr>
          <a:lstStyle/>
          <a:p>
            <a:pPr marL="0" indent="0">
              <a:buNone/>
            </a:pPr>
            <a:r>
              <a:rPr lang="en-US" sz="2400"/>
              <a:t>Teamwork is very important for Tesco. They are investing into the business so their employees can take part in training exercises which will enable them to build skills such as teamwork and problem solving. </a:t>
            </a:r>
          </a:p>
          <a:p>
            <a:pPr marL="0" indent="0">
              <a:buNone/>
            </a:pPr>
            <a:r>
              <a:rPr lang="en-US" sz="2400" b="1" u="sng"/>
              <a:t>What are the benefits of teamwork training?</a:t>
            </a:r>
          </a:p>
          <a:p>
            <a:r>
              <a:rPr lang="en-US" sz="2400"/>
              <a:t>Improves employee's motivation level. This will benefit Tesco because their workers will put more effort into their work making the business more successful. </a:t>
            </a:r>
          </a:p>
          <a:p>
            <a:r>
              <a:rPr lang="en-US" sz="2400"/>
              <a:t>Improves confidence. This will make their workers more confident and encourage them to bring new ideas to the business to improve or help to expand the business positively. </a:t>
            </a:r>
          </a:p>
          <a:p>
            <a:r>
              <a:rPr lang="en-US" sz="2400"/>
              <a:t>Goal achievement. This benefits Tesco hugely because they set goals which they want to achieve therefore, the training will push them to reach their desired goals.</a:t>
            </a:r>
          </a:p>
        </p:txBody>
      </p:sp>
      <p:pic>
        <p:nvPicPr>
          <p:cNvPr id="4" name="Audio 3">
            <a:hlinkClick r:id="" action="ppaction://media"/>
            <a:extLst>
              <a:ext uri="{FF2B5EF4-FFF2-40B4-BE49-F238E27FC236}">
                <a16:creationId xmlns:a16="http://schemas.microsoft.com/office/drawing/2014/main" id="{F078873B-0DEA-194B-9A3C-FDCC0CC3C7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01504687"/>
      </p:ext>
    </p:extLst>
  </p:cSld>
  <p:clrMapOvr>
    <a:masterClrMapping/>
  </p:clrMapOvr>
  <p:transition spd="slow" advTm="3403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AAD76-7EB3-FF42-BC43-0EA0B3061F77}"/>
              </a:ext>
            </a:extLst>
          </p:cNvPr>
          <p:cNvSpPr>
            <a:spLocks noGrp="1"/>
          </p:cNvSpPr>
          <p:nvPr>
            <p:ph type="title"/>
          </p:nvPr>
        </p:nvSpPr>
        <p:spPr/>
        <p:txBody>
          <a:bodyPr/>
          <a:lstStyle/>
          <a:p>
            <a:pPr algn="ctr"/>
            <a:r>
              <a:rPr lang="en-US" b="1" u="sng"/>
              <a:t>How does Tesco work together as a team?</a:t>
            </a:r>
          </a:p>
        </p:txBody>
      </p:sp>
      <p:sp>
        <p:nvSpPr>
          <p:cNvPr id="3" name="Content Placeholder 2">
            <a:extLst>
              <a:ext uri="{FF2B5EF4-FFF2-40B4-BE49-F238E27FC236}">
                <a16:creationId xmlns:a16="http://schemas.microsoft.com/office/drawing/2014/main" id="{4EC99CDD-0CD1-FC4A-BE20-06369AB79DF7}"/>
              </a:ext>
            </a:extLst>
          </p:cNvPr>
          <p:cNvSpPr>
            <a:spLocks noGrp="1"/>
          </p:cNvSpPr>
          <p:nvPr>
            <p:ph idx="1"/>
          </p:nvPr>
        </p:nvSpPr>
        <p:spPr>
          <a:xfrm>
            <a:off x="838200" y="1841123"/>
            <a:ext cx="10515600" cy="4351338"/>
          </a:xfrm>
        </p:spPr>
        <p:txBody>
          <a:bodyPr>
            <a:noAutofit/>
          </a:bodyPr>
          <a:lstStyle/>
          <a:p>
            <a:pPr marL="0" indent="0">
              <a:buNone/>
            </a:pPr>
            <a:r>
              <a:rPr lang="en-US"/>
              <a:t>If you’re a member of staff within Tesco it is vital that you work closely together as a team. This is because they must ensure stock is put on the shelves every night ready for their next business day. </a:t>
            </a:r>
          </a:p>
          <a:p>
            <a:pPr marL="0" indent="0">
              <a:buNone/>
            </a:pPr>
            <a:r>
              <a:rPr lang="en-US"/>
              <a:t>Tesco have training days which allows the workers to work together in team building activities. This is beneficial because it will help the stores to be ran smoothly without as many issues occurring. </a:t>
            </a:r>
          </a:p>
          <a:p>
            <a:pPr marL="0" indent="0">
              <a:buNone/>
            </a:pPr>
            <a:r>
              <a:rPr lang="en-US"/>
              <a:t>Teamwork is important at Tesco because as stated online ‘</a:t>
            </a:r>
            <a:r>
              <a:rPr lang="en-GB"/>
              <a:t>Our customers should have peace of mind that the products that they buy at Tesco are sourced with respect for both the environment and the people who make or grow them. </a:t>
            </a:r>
            <a:r>
              <a:rPr lang="en-GB" b="1"/>
              <a:t>Building strong</a:t>
            </a:r>
            <a:r>
              <a:rPr lang="en-GB"/>
              <a:t>, trusted relationships with our suppliers plays a key role in achieving this.’ </a:t>
            </a:r>
            <a:r>
              <a:rPr lang="en-GB">
                <a:solidFill>
                  <a:srgbClr val="FF0000"/>
                </a:solidFill>
              </a:rPr>
              <a:t>(6)</a:t>
            </a:r>
            <a:endParaRPr lang="en-US">
              <a:solidFill>
                <a:srgbClr val="FF0000"/>
              </a:solidFill>
            </a:endParaRPr>
          </a:p>
        </p:txBody>
      </p:sp>
      <p:pic>
        <p:nvPicPr>
          <p:cNvPr id="5" name="Audio 4">
            <a:hlinkClick r:id="" action="ppaction://media"/>
            <a:extLst>
              <a:ext uri="{FF2B5EF4-FFF2-40B4-BE49-F238E27FC236}">
                <a16:creationId xmlns:a16="http://schemas.microsoft.com/office/drawing/2014/main" id="{71065D60-2909-D14D-97F1-C651480FA4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38312820"/>
      </p:ext>
    </p:extLst>
  </p:cSld>
  <p:clrMapOvr>
    <a:masterClrMapping/>
  </p:clrMapOvr>
  <mc:AlternateContent xmlns:mc="http://schemas.openxmlformats.org/markup-compatibility/2006">
    <mc:Choice xmlns:p14="http://schemas.microsoft.com/office/powerpoint/2010/main" Requires="p14">
      <p:transition spd="slow" p14:dur="2000" advTm="20578"/>
    </mc:Choice>
    <mc:Fallback>
      <p:transition spd="slow" advTm="20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5DA1-AB53-3B44-BA7A-508D31D14F4F}"/>
              </a:ext>
            </a:extLst>
          </p:cNvPr>
          <p:cNvSpPr>
            <a:spLocks noGrp="1"/>
          </p:cNvSpPr>
          <p:nvPr>
            <p:ph type="title"/>
          </p:nvPr>
        </p:nvSpPr>
        <p:spPr>
          <a:xfrm>
            <a:off x="838200" y="2766218"/>
            <a:ext cx="10515600" cy="1325563"/>
          </a:xfrm>
        </p:spPr>
        <p:txBody>
          <a:bodyPr/>
          <a:lstStyle/>
          <a:p>
            <a:pPr algn="ctr"/>
            <a:r>
              <a:rPr lang="en-US" b="1" u="sng">
                <a:solidFill>
                  <a:srgbClr val="FF8FEE"/>
                </a:solidFill>
              </a:rPr>
              <a:t>Benefits of teamwork for Tesco?</a:t>
            </a:r>
          </a:p>
        </p:txBody>
      </p:sp>
      <p:sp>
        <p:nvSpPr>
          <p:cNvPr id="5" name="TextBox 4">
            <a:extLst>
              <a:ext uri="{FF2B5EF4-FFF2-40B4-BE49-F238E27FC236}">
                <a16:creationId xmlns:a16="http://schemas.microsoft.com/office/drawing/2014/main" id="{6BAD3E7D-8299-1E45-AF06-CD176BCF1C57}"/>
              </a:ext>
            </a:extLst>
          </p:cNvPr>
          <p:cNvSpPr txBox="1"/>
          <p:nvPr/>
        </p:nvSpPr>
        <p:spPr>
          <a:xfrm>
            <a:off x="495946" y="805912"/>
            <a:ext cx="3363132" cy="2031325"/>
          </a:xfrm>
          <a:prstGeom prst="rect">
            <a:avLst/>
          </a:prstGeom>
          <a:noFill/>
        </p:spPr>
        <p:txBody>
          <a:bodyPr wrap="square" rtlCol="0">
            <a:spAutoFit/>
          </a:bodyPr>
          <a:lstStyle/>
          <a:p>
            <a:r>
              <a:rPr lang="en-GB"/>
              <a:t>Working together facilitates idea generation and creativity. This is beneficial to Tesco because they can grow and expand their business with new ideas. </a:t>
            </a:r>
          </a:p>
          <a:p>
            <a:br>
              <a:rPr lang="en-GB"/>
            </a:br>
            <a:endParaRPr lang="en-US"/>
          </a:p>
        </p:txBody>
      </p:sp>
      <p:sp>
        <p:nvSpPr>
          <p:cNvPr id="6" name="TextBox 5">
            <a:extLst>
              <a:ext uri="{FF2B5EF4-FFF2-40B4-BE49-F238E27FC236}">
                <a16:creationId xmlns:a16="http://schemas.microsoft.com/office/drawing/2014/main" id="{49B5838B-2011-1048-B759-3AF850A9AAEC}"/>
              </a:ext>
            </a:extLst>
          </p:cNvPr>
          <p:cNvSpPr txBox="1"/>
          <p:nvPr/>
        </p:nvSpPr>
        <p:spPr>
          <a:xfrm>
            <a:off x="4468678" y="4393883"/>
            <a:ext cx="3254644" cy="2031325"/>
          </a:xfrm>
          <a:prstGeom prst="rect">
            <a:avLst/>
          </a:prstGeom>
          <a:noFill/>
        </p:spPr>
        <p:txBody>
          <a:bodyPr wrap="square" rtlCol="0">
            <a:spAutoFit/>
          </a:bodyPr>
          <a:lstStyle/>
          <a:p>
            <a:r>
              <a:rPr lang="en-GB"/>
              <a:t>Teamwork improves productivity and brings better business results. This will benefit Tesco because it will build a positive reputation for the company. </a:t>
            </a:r>
          </a:p>
          <a:p>
            <a:br>
              <a:rPr lang="en-GB"/>
            </a:br>
            <a:endParaRPr lang="en-US"/>
          </a:p>
        </p:txBody>
      </p:sp>
      <p:sp>
        <p:nvSpPr>
          <p:cNvPr id="7" name="TextBox 6">
            <a:extLst>
              <a:ext uri="{FF2B5EF4-FFF2-40B4-BE49-F238E27FC236}">
                <a16:creationId xmlns:a16="http://schemas.microsoft.com/office/drawing/2014/main" id="{E6EE58B0-44F4-6F40-AD26-884A773E5C01}"/>
              </a:ext>
            </a:extLst>
          </p:cNvPr>
          <p:cNvSpPr txBox="1"/>
          <p:nvPr/>
        </p:nvSpPr>
        <p:spPr>
          <a:xfrm>
            <a:off x="552129" y="3925012"/>
            <a:ext cx="2769031" cy="2585323"/>
          </a:xfrm>
          <a:prstGeom prst="rect">
            <a:avLst/>
          </a:prstGeom>
          <a:noFill/>
        </p:spPr>
        <p:txBody>
          <a:bodyPr wrap="square" rtlCol="0">
            <a:spAutoFit/>
          </a:bodyPr>
          <a:lstStyle/>
          <a:p>
            <a:r>
              <a:rPr lang="en-GB"/>
              <a:t>Working in teams boosts employee morale and motivation. This will benefit Tesco because if their employees are motivated the will put more effort into their work and improve the business.</a:t>
            </a:r>
          </a:p>
          <a:p>
            <a:endParaRPr lang="en-US"/>
          </a:p>
        </p:txBody>
      </p:sp>
      <p:sp>
        <p:nvSpPr>
          <p:cNvPr id="8" name="TextBox 7">
            <a:extLst>
              <a:ext uri="{FF2B5EF4-FFF2-40B4-BE49-F238E27FC236}">
                <a16:creationId xmlns:a16="http://schemas.microsoft.com/office/drawing/2014/main" id="{375D3EDE-3B6A-804F-8478-C8D36A4C069A}"/>
              </a:ext>
            </a:extLst>
          </p:cNvPr>
          <p:cNvSpPr txBox="1"/>
          <p:nvPr/>
        </p:nvSpPr>
        <p:spPr>
          <a:xfrm>
            <a:off x="4468678" y="734893"/>
            <a:ext cx="2314414" cy="2031325"/>
          </a:xfrm>
          <a:prstGeom prst="rect">
            <a:avLst/>
          </a:prstGeom>
          <a:noFill/>
        </p:spPr>
        <p:txBody>
          <a:bodyPr wrap="square" rtlCol="0">
            <a:spAutoFit/>
          </a:bodyPr>
          <a:lstStyle/>
          <a:p>
            <a:r>
              <a:rPr lang="en-GB"/>
              <a:t>Teamwork encourages taking healthy risks.</a:t>
            </a:r>
          </a:p>
          <a:p>
            <a:r>
              <a:rPr lang="en-GB"/>
              <a:t>This will benefit Tesco because they will take risks which will potentially increase their annual profits. </a:t>
            </a:r>
            <a:endParaRPr lang="en-US"/>
          </a:p>
        </p:txBody>
      </p:sp>
      <p:sp>
        <p:nvSpPr>
          <p:cNvPr id="9" name="TextBox 8">
            <a:extLst>
              <a:ext uri="{FF2B5EF4-FFF2-40B4-BE49-F238E27FC236}">
                <a16:creationId xmlns:a16="http://schemas.microsoft.com/office/drawing/2014/main" id="{DC033BF4-98DE-EA46-91EB-7A764B1F74CF}"/>
              </a:ext>
            </a:extLst>
          </p:cNvPr>
          <p:cNvSpPr txBox="1"/>
          <p:nvPr/>
        </p:nvSpPr>
        <p:spPr>
          <a:xfrm>
            <a:off x="7981627" y="827883"/>
            <a:ext cx="3658244" cy="2308324"/>
          </a:xfrm>
          <a:prstGeom prst="rect">
            <a:avLst/>
          </a:prstGeom>
          <a:noFill/>
        </p:spPr>
        <p:txBody>
          <a:bodyPr wrap="square" rtlCol="0">
            <a:spAutoFit/>
          </a:bodyPr>
          <a:lstStyle/>
          <a:p>
            <a:r>
              <a:rPr lang="en-GB"/>
              <a:t>When we work together, we learn faster. This is beneficial to Tesco because the faster the employees learn then they can work there way up to a higher roll which will benefit the business and themselves. </a:t>
            </a:r>
          </a:p>
          <a:p>
            <a:br>
              <a:rPr lang="en-GB"/>
            </a:br>
            <a:endParaRPr lang="en-US"/>
          </a:p>
        </p:txBody>
      </p:sp>
      <p:sp>
        <p:nvSpPr>
          <p:cNvPr id="10" name="TextBox 9">
            <a:extLst>
              <a:ext uri="{FF2B5EF4-FFF2-40B4-BE49-F238E27FC236}">
                <a16:creationId xmlns:a16="http://schemas.microsoft.com/office/drawing/2014/main" id="{BA5A6301-3786-F24F-ACF9-95D9D3C8EB4A}"/>
              </a:ext>
            </a:extLst>
          </p:cNvPr>
          <p:cNvSpPr txBox="1"/>
          <p:nvPr/>
        </p:nvSpPr>
        <p:spPr>
          <a:xfrm>
            <a:off x="8772041" y="4393883"/>
            <a:ext cx="3130657" cy="2031325"/>
          </a:xfrm>
          <a:prstGeom prst="rect">
            <a:avLst/>
          </a:prstGeom>
          <a:noFill/>
        </p:spPr>
        <p:txBody>
          <a:bodyPr wrap="square" rtlCol="0">
            <a:spAutoFit/>
          </a:bodyPr>
          <a:lstStyle/>
          <a:p>
            <a:r>
              <a:rPr lang="en-US"/>
              <a:t>Teamwork also relieves a lot of stress which is great for the busines because it will reduce the workload for everyone. In result, the workers will be more focused on their own task as well as working within a team.</a:t>
            </a:r>
          </a:p>
        </p:txBody>
      </p:sp>
      <p:pic>
        <p:nvPicPr>
          <p:cNvPr id="11" name="Audio 10">
            <a:hlinkClick r:id="" action="ppaction://media"/>
            <a:extLst>
              <a:ext uri="{FF2B5EF4-FFF2-40B4-BE49-F238E27FC236}">
                <a16:creationId xmlns:a16="http://schemas.microsoft.com/office/drawing/2014/main" id="{473F3ECA-0717-E448-AAED-573E5C46A68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041669259"/>
      </p:ext>
    </p:extLst>
  </p:cSld>
  <p:clrMapOvr>
    <a:masterClrMapping/>
  </p:clrMapOvr>
  <mc:AlternateContent xmlns:mc="http://schemas.openxmlformats.org/markup-compatibility/2006">
    <mc:Choice xmlns:p14="http://schemas.microsoft.com/office/powerpoint/2010/main" Requires="p14">
      <p:transition spd="slow" p14:dur="2000" advTm="63944"/>
    </mc:Choice>
    <mc:Fallback>
      <p:transition spd="slow" advTm="63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p:tgtEl>
                                          <p:spTgt spid="7"/>
                                        </p:tgtEl>
                                        <p:attrNameLst>
                                          <p:attrName>ppt_y</p:attrName>
                                        </p:attrNameLst>
                                      </p:cBhvr>
                                      <p:tavLst>
                                        <p:tav tm="0">
                                          <p:val>
                                            <p:strVal val="#ppt_y+#ppt_h*1.125000"/>
                                          </p:val>
                                        </p:tav>
                                        <p:tav tm="100000">
                                          <p:val>
                                            <p:strVal val="#ppt_y"/>
                                          </p:val>
                                        </p:tav>
                                      </p:tavLst>
                                    </p:anim>
                                    <p:animEffect transition="in" filter="wipe(up)">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checkerboard(across)">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500" fill="hold"/>
                                        <p:tgtEl>
                                          <p:spTgt spid="8"/>
                                        </p:tgtEl>
                                        <p:attrNameLst>
                                          <p:attrName>ppt_w</p:attrName>
                                        </p:attrNameLst>
                                      </p:cBhvr>
                                      <p:tavLst>
                                        <p:tav tm="0">
                                          <p:val>
                                            <p:fltVal val="0"/>
                                          </p:val>
                                        </p:tav>
                                        <p:tav tm="100000">
                                          <p:val>
                                            <p:strVal val="#ppt_w"/>
                                          </p:val>
                                        </p:tav>
                                      </p:tavLst>
                                    </p:anim>
                                    <p:anim calcmode="lin" valueType="num">
                                      <p:cBhvr>
                                        <p:cTn id="34" dur="500" fill="hold"/>
                                        <p:tgtEl>
                                          <p:spTgt spid="8"/>
                                        </p:tgtEl>
                                        <p:attrNameLst>
                                          <p:attrName>ppt_h</p:attrName>
                                        </p:attrNameLst>
                                      </p:cBhvr>
                                      <p:tavLst>
                                        <p:tav tm="0">
                                          <p:val>
                                            <p:fltVal val="0"/>
                                          </p:val>
                                        </p:tav>
                                        <p:tav tm="100000">
                                          <p:val>
                                            <p:strVal val="#ppt_h"/>
                                          </p:val>
                                        </p:tav>
                                      </p:tavLst>
                                    </p:anim>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2000"/>
                                        <p:tgtEl>
                                          <p:spTgt spid="10"/>
                                        </p:tgtEl>
                                      </p:cBhvr>
                                    </p:animEffect>
                                    <p:anim calcmode="lin" valueType="num">
                                      <p:cBhvr>
                                        <p:cTn id="41" dur="2000" fill="hold"/>
                                        <p:tgtEl>
                                          <p:spTgt spid="10"/>
                                        </p:tgtEl>
                                        <p:attrNameLst>
                                          <p:attrName>ppt_w</p:attrName>
                                        </p:attrNameLst>
                                      </p:cBhvr>
                                      <p:tavLst>
                                        <p:tav tm="0" fmla="#ppt_w*sin(2.5*pi*$)">
                                          <p:val>
                                            <p:fltVal val="0"/>
                                          </p:val>
                                        </p:tav>
                                        <p:tav tm="100000">
                                          <p:val>
                                            <p:fltVal val="1"/>
                                          </p:val>
                                        </p:tav>
                                      </p:tavLst>
                                    </p:anim>
                                    <p:anim calcmode="lin" valueType="num">
                                      <p:cBhvr>
                                        <p:cTn id="42" dur="20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heel(1)">
                                      <p:cBhvr>
                                        <p:cTn id="4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11"/>
                </p:tgtEl>
              </p:cMediaNode>
            </p:audio>
          </p:childTnLst>
        </p:cTn>
      </p:par>
    </p:tnLst>
    <p:bldLst>
      <p:bldP spid="2" grpId="0"/>
      <p:bldP spid="5" grpId="0"/>
      <p:bldP spid="6" grpId="0"/>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40EB-8F63-0C42-9EF2-BF3CACBC1644}"/>
              </a:ext>
            </a:extLst>
          </p:cNvPr>
          <p:cNvSpPr>
            <a:spLocks noGrp="1"/>
          </p:cNvSpPr>
          <p:nvPr>
            <p:ph type="title"/>
          </p:nvPr>
        </p:nvSpPr>
        <p:spPr/>
        <p:txBody>
          <a:bodyPr/>
          <a:lstStyle/>
          <a:p>
            <a:pPr algn="ctr"/>
            <a:r>
              <a:rPr lang="en-GB" b="1" u="sng">
                <a:solidFill>
                  <a:srgbClr val="5B9EF6"/>
                </a:solidFill>
              </a:rPr>
              <a:t>Corporate Social Responsibility</a:t>
            </a:r>
            <a:br>
              <a:rPr lang="en-GB" b="1" u="sng">
                <a:solidFill>
                  <a:srgbClr val="5B9EF6"/>
                </a:solidFill>
              </a:rPr>
            </a:br>
            <a:endParaRPr lang="en-US" b="1" u="sng">
              <a:solidFill>
                <a:srgbClr val="5B9EF6"/>
              </a:solidFill>
            </a:endParaRPr>
          </a:p>
        </p:txBody>
      </p:sp>
      <p:sp>
        <p:nvSpPr>
          <p:cNvPr id="3" name="Content Placeholder 2">
            <a:extLst>
              <a:ext uri="{FF2B5EF4-FFF2-40B4-BE49-F238E27FC236}">
                <a16:creationId xmlns:a16="http://schemas.microsoft.com/office/drawing/2014/main" id="{6433F724-9C3A-5843-BAF6-08E529EE76D9}"/>
              </a:ext>
            </a:extLst>
          </p:cNvPr>
          <p:cNvSpPr>
            <a:spLocks noGrp="1"/>
          </p:cNvSpPr>
          <p:nvPr>
            <p:ph idx="1"/>
          </p:nvPr>
        </p:nvSpPr>
        <p:spPr>
          <a:xfrm>
            <a:off x="838200" y="1193369"/>
            <a:ext cx="10515600" cy="5486400"/>
          </a:xfrm>
        </p:spPr>
        <p:txBody>
          <a:bodyPr>
            <a:normAutofit/>
          </a:bodyPr>
          <a:lstStyle/>
          <a:p>
            <a:pPr marL="0" indent="0">
              <a:buNone/>
            </a:pPr>
            <a:r>
              <a:rPr lang="en-GB" b="1" u="sng"/>
              <a:t>What Is Corporate Social Responsibility (CSR)? </a:t>
            </a:r>
          </a:p>
          <a:p>
            <a:pPr marL="0" indent="0">
              <a:buNone/>
            </a:pPr>
            <a:r>
              <a:rPr lang="en-GB"/>
              <a:t>Corporate social responsibility (CSR) is a self-regulating business model that helps a company be socially accountable—to itself, its stakeholders, and the public. For a company to be socially responsible, it first needs to be accountable to itself and its shareholders.</a:t>
            </a:r>
            <a:r>
              <a:rPr lang="en-GB">
                <a:solidFill>
                  <a:srgbClr val="FF0000"/>
                </a:solidFill>
              </a:rPr>
              <a:t>(7)</a:t>
            </a:r>
          </a:p>
          <a:p>
            <a:pPr marL="0" indent="0">
              <a:buNone/>
            </a:pPr>
            <a:r>
              <a:rPr lang="en-GB" b="1" u="sng"/>
              <a:t>Why is CSR beneficial to Tesco?</a:t>
            </a:r>
          </a:p>
          <a:p>
            <a:pPr marL="0" indent="0">
              <a:buNone/>
            </a:pPr>
            <a:r>
              <a:rPr lang="en-US"/>
              <a:t>Tesco incorporates CSR in their business because it builds a positive brand image to the public. </a:t>
            </a:r>
            <a:r>
              <a:rPr lang="en-GB"/>
              <a:t>Social responsibility empowers their workers and the company. Formal corporate social responsibility programs can boost employee morale and lead to greater productivity in the workforce. This is great because the business can be more productive which will increase their profits and build a positive reputation to the public. </a:t>
            </a:r>
            <a:endParaRPr lang="en-US"/>
          </a:p>
        </p:txBody>
      </p:sp>
      <p:pic>
        <p:nvPicPr>
          <p:cNvPr id="4" name="Audio 3">
            <a:hlinkClick r:id="" action="ppaction://media"/>
            <a:extLst>
              <a:ext uri="{FF2B5EF4-FFF2-40B4-BE49-F238E27FC236}">
                <a16:creationId xmlns:a16="http://schemas.microsoft.com/office/drawing/2014/main" id="{9DD558D3-0CBD-594A-905B-0CEAF736EA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48694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1894">
        <p159:morph option="byObject"/>
      </p:transition>
    </mc:Choice>
    <mc:Fallback>
      <p:transition spd="slow" advTm="418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orporate social responsibility (CSR) | Download Scientific Diagram">
            <a:extLst>
              <a:ext uri="{FF2B5EF4-FFF2-40B4-BE49-F238E27FC236}">
                <a16:creationId xmlns:a16="http://schemas.microsoft.com/office/drawing/2014/main" id="{F9D04C1B-A7FD-5B43-8E71-70576CE2E5D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707491" y="241126"/>
            <a:ext cx="6777018" cy="637574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5DCA206-8044-9A4E-94D0-DDA0D1DAB3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18692152"/>
      </p:ext>
    </p:extLst>
  </p:cSld>
  <p:clrMapOvr>
    <a:masterClrMapping/>
  </p:clrMapOvr>
  <mc:AlternateContent xmlns:mc="http://schemas.openxmlformats.org/markup-compatibility/2006">
    <mc:Choice xmlns:p14="http://schemas.microsoft.com/office/powerpoint/2010/main" Requires="p14">
      <p:transition spd="slow" p14:dur="2000" advTm="11422"/>
    </mc:Choice>
    <mc:Fallback>
      <p:transition spd="slow" advTm="11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F1A24-B395-3941-B5D7-335199D14668}"/>
              </a:ext>
            </a:extLst>
          </p:cNvPr>
          <p:cNvSpPr>
            <a:spLocks noGrp="1"/>
          </p:cNvSpPr>
          <p:nvPr>
            <p:ph type="title"/>
          </p:nvPr>
        </p:nvSpPr>
        <p:spPr/>
        <p:txBody>
          <a:bodyPr/>
          <a:lstStyle/>
          <a:p>
            <a:pPr algn="ctr"/>
            <a:r>
              <a:rPr lang="en-US" u="sng">
                <a:solidFill>
                  <a:srgbClr val="92D050"/>
                </a:solidFill>
              </a:rPr>
              <a:t>4 Main Sections to CSR</a:t>
            </a:r>
          </a:p>
        </p:txBody>
      </p:sp>
      <p:sp>
        <p:nvSpPr>
          <p:cNvPr id="4" name="TextBox 3">
            <a:extLst>
              <a:ext uri="{FF2B5EF4-FFF2-40B4-BE49-F238E27FC236}">
                <a16:creationId xmlns:a16="http://schemas.microsoft.com/office/drawing/2014/main" id="{9BFC92D6-DA6F-5543-B644-9101A38A621B}"/>
              </a:ext>
            </a:extLst>
          </p:cNvPr>
          <p:cNvSpPr txBox="1"/>
          <p:nvPr/>
        </p:nvSpPr>
        <p:spPr>
          <a:xfrm>
            <a:off x="206645" y="1338443"/>
            <a:ext cx="2738033" cy="5632311"/>
          </a:xfrm>
          <a:prstGeom prst="rect">
            <a:avLst/>
          </a:prstGeom>
          <a:noFill/>
        </p:spPr>
        <p:txBody>
          <a:bodyPr wrap="square" rtlCol="0">
            <a:spAutoFit/>
          </a:bodyPr>
          <a:lstStyle/>
          <a:p>
            <a:pPr algn="ctr"/>
            <a:r>
              <a:rPr lang="en-US" b="1" u="sng">
                <a:solidFill>
                  <a:srgbClr val="5B9EF6"/>
                </a:solidFill>
              </a:rPr>
              <a:t>Environment</a:t>
            </a:r>
            <a:r>
              <a:rPr lang="en-US" b="1" u="sng"/>
              <a:t> </a:t>
            </a:r>
          </a:p>
          <a:p>
            <a:r>
              <a:rPr lang="en-US"/>
              <a:t>The first section in CSR is the environment. In this section it is all about becoming more sustainable as a business and looking after the environment. This is essential to a business because their customers look at how sustainable they are. A lot more customers which shop at Tesco want their products to be environmentally friendly. This includes where the products are from and the packaging, they’re using to sell the items in.  </a:t>
            </a:r>
          </a:p>
        </p:txBody>
      </p:sp>
      <p:sp>
        <p:nvSpPr>
          <p:cNvPr id="6" name="TextBox 5">
            <a:extLst>
              <a:ext uri="{FF2B5EF4-FFF2-40B4-BE49-F238E27FC236}">
                <a16:creationId xmlns:a16="http://schemas.microsoft.com/office/drawing/2014/main" id="{5CF8FB32-05BF-814F-961F-554E7BDDABE6}"/>
              </a:ext>
            </a:extLst>
          </p:cNvPr>
          <p:cNvSpPr txBox="1"/>
          <p:nvPr/>
        </p:nvSpPr>
        <p:spPr>
          <a:xfrm>
            <a:off x="3049937" y="1321356"/>
            <a:ext cx="2806486" cy="5632311"/>
          </a:xfrm>
          <a:prstGeom prst="rect">
            <a:avLst/>
          </a:prstGeom>
          <a:noFill/>
        </p:spPr>
        <p:txBody>
          <a:bodyPr wrap="square" rtlCol="0">
            <a:spAutoFit/>
          </a:bodyPr>
          <a:lstStyle/>
          <a:p>
            <a:pPr algn="ctr"/>
            <a:r>
              <a:rPr lang="en-US" b="1" u="sng">
                <a:solidFill>
                  <a:srgbClr val="FF8FEE"/>
                </a:solidFill>
              </a:rPr>
              <a:t>Workplace</a:t>
            </a:r>
            <a:r>
              <a:rPr lang="en-US" b="1" u="sng"/>
              <a:t> </a:t>
            </a:r>
          </a:p>
          <a:p>
            <a:r>
              <a:rPr lang="en-US"/>
              <a:t>The next section is the workplace. Employees run the business without them there would be no Tesco therefore, they dedicate a section in the CSR to them which is the workplace and how the business is ran. This section typically covers </a:t>
            </a:r>
            <a:r>
              <a:rPr lang="en-GB"/>
              <a:t>culture, how they create a dynamic workplace, diversity and inclusion, recruitment, employee well-being, and employee health and safety. This is essential to a business because it allows them to look closely at how the workplace is being ran. </a:t>
            </a:r>
            <a:endParaRPr lang="en-US"/>
          </a:p>
        </p:txBody>
      </p:sp>
      <p:sp>
        <p:nvSpPr>
          <p:cNvPr id="9" name="TextBox 8">
            <a:extLst>
              <a:ext uri="{FF2B5EF4-FFF2-40B4-BE49-F238E27FC236}">
                <a16:creationId xmlns:a16="http://schemas.microsoft.com/office/drawing/2014/main" id="{A778DAE7-F30C-4D41-8F44-5337ADD83426}"/>
              </a:ext>
            </a:extLst>
          </p:cNvPr>
          <p:cNvSpPr txBox="1"/>
          <p:nvPr/>
        </p:nvSpPr>
        <p:spPr>
          <a:xfrm>
            <a:off x="6237100" y="1338443"/>
            <a:ext cx="2695414" cy="7848302"/>
          </a:xfrm>
          <a:prstGeom prst="rect">
            <a:avLst/>
          </a:prstGeom>
          <a:noFill/>
        </p:spPr>
        <p:txBody>
          <a:bodyPr wrap="square" rtlCol="0">
            <a:spAutoFit/>
          </a:bodyPr>
          <a:lstStyle/>
          <a:p>
            <a:pPr algn="ctr"/>
            <a:r>
              <a:rPr lang="en-US" b="1" u="sng">
                <a:solidFill>
                  <a:srgbClr val="7030A0"/>
                </a:solidFill>
              </a:rPr>
              <a:t>Human Resources</a:t>
            </a:r>
          </a:p>
          <a:p>
            <a:pPr algn="ctr"/>
            <a:endParaRPr lang="en-US" b="1" u="sng">
              <a:solidFill>
                <a:srgbClr val="7030A0"/>
              </a:solidFill>
            </a:endParaRPr>
          </a:p>
          <a:p>
            <a:r>
              <a:rPr lang="en-US"/>
              <a:t>Human Resources is the next section in the CSR plan. This section is set in place to help motivate employees this is to ensure the business is ran to the highest standard possible. It also helps build commitment from the workers with the company because they can see that Tesco as a business cares about their well being and the work they’re producing. This section also covers training, developing and management.</a:t>
            </a: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a:p>
            <a:pPr algn="ctr"/>
            <a:endParaRPr lang="en-US" b="1" u="sng">
              <a:solidFill>
                <a:srgbClr val="7030A0"/>
              </a:solidFill>
            </a:endParaRPr>
          </a:p>
        </p:txBody>
      </p:sp>
      <p:sp>
        <p:nvSpPr>
          <p:cNvPr id="11" name="TextBox 10">
            <a:extLst>
              <a:ext uri="{FF2B5EF4-FFF2-40B4-BE49-F238E27FC236}">
                <a16:creationId xmlns:a16="http://schemas.microsoft.com/office/drawing/2014/main" id="{645115EE-CEC6-F640-9330-0189C1165F9B}"/>
              </a:ext>
            </a:extLst>
          </p:cNvPr>
          <p:cNvSpPr txBox="1"/>
          <p:nvPr/>
        </p:nvSpPr>
        <p:spPr>
          <a:xfrm>
            <a:off x="9148845" y="1338443"/>
            <a:ext cx="2697996" cy="7294305"/>
          </a:xfrm>
          <a:prstGeom prst="rect">
            <a:avLst/>
          </a:prstGeom>
          <a:noFill/>
        </p:spPr>
        <p:txBody>
          <a:bodyPr wrap="square" rtlCol="0">
            <a:spAutoFit/>
          </a:bodyPr>
          <a:lstStyle/>
          <a:p>
            <a:pPr algn="ctr"/>
            <a:r>
              <a:rPr lang="en-US" b="1" u="sng">
                <a:solidFill>
                  <a:srgbClr val="FF0000"/>
                </a:solidFill>
              </a:rPr>
              <a:t>Community Development </a:t>
            </a:r>
          </a:p>
          <a:p>
            <a:pPr algn="ctr"/>
            <a:endParaRPr lang="en-US" b="1" u="sng">
              <a:solidFill>
                <a:srgbClr val="FF0000"/>
              </a:solidFill>
            </a:endParaRPr>
          </a:p>
          <a:p>
            <a:r>
              <a:rPr lang="en-US"/>
              <a:t>The last section in the CSR which I will be talking about is community development. This section covers looking after the community and carry out activities which will help those who are less fortunate than others. Tesco do this by having large containers which customers can buy food and put in for those who can't afford essentials. They also have help charities such as Cancer Research &amp; The British Heart Foundation. </a:t>
            </a:r>
          </a:p>
          <a:p>
            <a:pPr algn="ctr"/>
            <a:endParaRPr lang="en-US" b="1" u="sng">
              <a:solidFill>
                <a:srgbClr val="FF0000"/>
              </a:solidFill>
            </a:endParaRPr>
          </a:p>
          <a:p>
            <a:pPr algn="ctr"/>
            <a:endParaRPr lang="en-US" b="1" u="sng">
              <a:solidFill>
                <a:srgbClr val="FF0000"/>
              </a:solidFill>
            </a:endParaRPr>
          </a:p>
          <a:p>
            <a:pPr algn="ctr"/>
            <a:endParaRPr lang="en-US" b="1" u="sng">
              <a:solidFill>
                <a:srgbClr val="FF0000"/>
              </a:solidFill>
            </a:endParaRPr>
          </a:p>
          <a:p>
            <a:pPr algn="ctr"/>
            <a:endParaRPr lang="en-US" b="1" u="sng">
              <a:solidFill>
                <a:srgbClr val="FF0000"/>
              </a:solidFill>
            </a:endParaRPr>
          </a:p>
          <a:p>
            <a:pPr algn="ctr"/>
            <a:endParaRPr lang="en-US" b="1" u="sng">
              <a:solidFill>
                <a:srgbClr val="FF0000"/>
              </a:solidFill>
            </a:endParaRPr>
          </a:p>
          <a:p>
            <a:pPr algn="ctr"/>
            <a:endParaRPr lang="en-US" b="1" u="sng">
              <a:solidFill>
                <a:srgbClr val="FF0000"/>
              </a:solidFill>
            </a:endParaRPr>
          </a:p>
        </p:txBody>
      </p:sp>
      <p:pic>
        <p:nvPicPr>
          <p:cNvPr id="12" name="Audio 11">
            <a:hlinkClick r:id="" action="ppaction://media"/>
            <a:extLst>
              <a:ext uri="{FF2B5EF4-FFF2-40B4-BE49-F238E27FC236}">
                <a16:creationId xmlns:a16="http://schemas.microsoft.com/office/drawing/2014/main" id="{02B53108-1269-5E4F-8222-1B4A412ECB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90391945"/>
      </p:ext>
    </p:extLst>
  </p:cSld>
  <p:clrMapOvr>
    <a:masterClrMapping/>
  </p:clrMapOvr>
  <mc:AlternateContent xmlns:mc="http://schemas.openxmlformats.org/markup-compatibility/2006">
    <mc:Choice xmlns:p14="http://schemas.microsoft.com/office/powerpoint/2010/main" Requires="p14">
      <p:transition spd="slow" p14:dur="2000" advTm="127162"/>
    </mc:Choice>
    <mc:Fallback>
      <p:transition spd="slow" advTm="127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AE75F-6A57-9340-B6E4-41DE7C426D87}"/>
              </a:ext>
            </a:extLst>
          </p:cNvPr>
          <p:cNvSpPr>
            <a:spLocks noGrp="1"/>
          </p:cNvSpPr>
          <p:nvPr>
            <p:ph type="title"/>
          </p:nvPr>
        </p:nvSpPr>
        <p:spPr/>
        <p:txBody>
          <a:bodyPr/>
          <a:lstStyle/>
          <a:p>
            <a:pPr algn="ctr"/>
            <a:r>
              <a:rPr lang="en-US" b="1" u="sng"/>
              <a:t>Hypothesis </a:t>
            </a:r>
          </a:p>
        </p:txBody>
      </p:sp>
      <p:sp>
        <p:nvSpPr>
          <p:cNvPr id="3" name="Content Placeholder 2">
            <a:extLst>
              <a:ext uri="{FF2B5EF4-FFF2-40B4-BE49-F238E27FC236}">
                <a16:creationId xmlns:a16="http://schemas.microsoft.com/office/drawing/2014/main" id="{E6DA9080-B43E-2A46-9EE6-340054E44D4B}"/>
              </a:ext>
            </a:extLst>
          </p:cNvPr>
          <p:cNvSpPr>
            <a:spLocks noGrp="1"/>
          </p:cNvSpPr>
          <p:nvPr>
            <p:ph idx="1"/>
          </p:nvPr>
        </p:nvSpPr>
        <p:spPr>
          <a:xfrm>
            <a:off x="838200" y="1379349"/>
            <a:ext cx="10515600" cy="4797614"/>
          </a:xfrm>
        </p:spPr>
        <p:txBody>
          <a:bodyPr>
            <a:normAutofit lnSpcReduction="10000"/>
          </a:bodyPr>
          <a:lstStyle/>
          <a:p>
            <a:r>
              <a:rPr lang="en-US" sz="2000">
                <a:solidFill>
                  <a:srgbClr val="FF0000"/>
                </a:solidFill>
              </a:rPr>
              <a:t>(1) </a:t>
            </a:r>
            <a:r>
              <a:rPr lang="en-GB" sz="1600" err="1"/>
              <a:t>CompaniesHistory.com</a:t>
            </a:r>
            <a:r>
              <a:rPr lang="en-GB" sz="1600"/>
              <a:t> - The largest companies and brands in the world. 2022. </a:t>
            </a:r>
            <a:r>
              <a:rPr lang="en-GB" sz="1600" i="1"/>
              <a:t>Tesco</a:t>
            </a:r>
            <a:r>
              <a:rPr lang="en-GB" sz="1600"/>
              <a:t>. [online] Available at: &lt;https://</a:t>
            </a:r>
            <a:r>
              <a:rPr lang="en-GB" sz="1600" err="1"/>
              <a:t>www.companieshistory.com</a:t>
            </a:r>
            <a:r>
              <a:rPr lang="en-GB" sz="1600"/>
              <a:t>/</a:t>
            </a:r>
            <a:r>
              <a:rPr lang="en-GB" sz="1600" err="1"/>
              <a:t>tesco</a:t>
            </a:r>
            <a:r>
              <a:rPr lang="en-GB" sz="1600"/>
              <a:t>/&gt; [Accessed 1 January 2022].</a:t>
            </a:r>
          </a:p>
          <a:p>
            <a:r>
              <a:rPr lang="en-GB" sz="1800">
                <a:solidFill>
                  <a:srgbClr val="FF0000"/>
                </a:solidFill>
              </a:rPr>
              <a:t>(2) </a:t>
            </a:r>
            <a:r>
              <a:rPr lang="en-GB" sz="1400" err="1"/>
              <a:t>Facebook.com</a:t>
            </a:r>
            <a:r>
              <a:rPr lang="en-GB" sz="1400"/>
              <a:t>. 2021. </a:t>
            </a:r>
            <a:r>
              <a:rPr lang="en-GB" sz="1400" i="1"/>
              <a:t>Contingency Theory</a:t>
            </a:r>
            <a:r>
              <a:rPr lang="en-GB" sz="1400"/>
              <a:t>. [online] Available at: &lt;https://</a:t>
            </a:r>
            <a:r>
              <a:rPr lang="en-GB" sz="1400" err="1"/>
              <a:t>www.facebook.com</a:t>
            </a:r>
            <a:r>
              <a:rPr lang="en-GB" sz="1400"/>
              <a:t>/</a:t>
            </a:r>
            <a:r>
              <a:rPr lang="en-GB" sz="1400" err="1"/>
              <a:t>TescoMotivation</a:t>
            </a:r>
            <a:r>
              <a:rPr lang="en-GB" sz="1400"/>
              <a:t>/posts/contingency-theorythis-theory-asserts-that-managers-make-decisions-based-on-the-/567886473262864/&gt; [Accessed 6 December 2021]. </a:t>
            </a:r>
            <a:endParaRPr lang="en-GB" sz="1100">
              <a:solidFill>
                <a:srgbClr val="FF0000"/>
              </a:solidFill>
            </a:endParaRPr>
          </a:p>
          <a:p>
            <a:r>
              <a:rPr lang="en-US" sz="2000">
                <a:solidFill>
                  <a:srgbClr val="FF0000"/>
                </a:solidFill>
              </a:rPr>
              <a:t>(3) </a:t>
            </a:r>
            <a:r>
              <a:rPr lang="en-GB" sz="1400" err="1"/>
              <a:t>crontibutor</a:t>
            </a:r>
            <a:r>
              <a:rPr lang="en-GB" sz="1400"/>
              <a:t>, c., 2022. </a:t>
            </a:r>
            <a:r>
              <a:rPr lang="en-GB" sz="1400" i="1"/>
              <a:t>What Are the Job Functions of a Human Relations Manager?</a:t>
            </a:r>
            <a:r>
              <a:rPr lang="en-GB" sz="1400"/>
              <a:t>. [online] Work - </a:t>
            </a:r>
            <a:r>
              <a:rPr lang="en-GB" sz="1400" err="1"/>
              <a:t>Chron.com</a:t>
            </a:r>
            <a:r>
              <a:rPr lang="en-GB" sz="1400"/>
              <a:t>. Available at: &lt;https://</a:t>
            </a:r>
            <a:r>
              <a:rPr lang="en-GB" sz="1400" err="1"/>
              <a:t>work.chron.com</a:t>
            </a:r>
            <a:r>
              <a:rPr lang="en-GB" sz="1400"/>
              <a:t>/job-functions-human-relations-manager-27687.html&gt; [Accessed 1 January 2022].</a:t>
            </a:r>
          </a:p>
          <a:p>
            <a:r>
              <a:rPr lang="en-GB" sz="1800">
                <a:solidFill>
                  <a:srgbClr val="FF0000"/>
                </a:solidFill>
              </a:rPr>
              <a:t>(4)</a:t>
            </a:r>
            <a:r>
              <a:rPr lang="en-GB" sz="2000"/>
              <a:t> </a:t>
            </a:r>
            <a:r>
              <a:rPr lang="en-GB" sz="1600"/>
              <a:t>Indeed Career Guide. 2022. </a:t>
            </a:r>
            <a:r>
              <a:rPr lang="en-GB" sz="1600" i="1"/>
              <a:t>Q&amp;A: What Is the Classical Management Theory? | </a:t>
            </a:r>
            <a:r>
              <a:rPr lang="en-GB" sz="1600" i="1" err="1"/>
              <a:t>Indeed.com</a:t>
            </a:r>
            <a:r>
              <a:rPr lang="en-GB" sz="1600"/>
              <a:t>. [online] Available at: &lt;https://</a:t>
            </a:r>
            <a:r>
              <a:rPr lang="en-GB" sz="1600" err="1"/>
              <a:t>www.indeed.com</a:t>
            </a:r>
            <a:r>
              <a:rPr lang="en-GB" sz="1600"/>
              <a:t>/career-advice/career-development/classical-management-theory&gt; [Accessed 1 January 2022].</a:t>
            </a:r>
          </a:p>
          <a:p>
            <a:r>
              <a:rPr lang="en-GB" sz="2000">
                <a:solidFill>
                  <a:srgbClr val="FF0000"/>
                </a:solidFill>
              </a:rPr>
              <a:t>(5) </a:t>
            </a:r>
            <a:r>
              <a:rPr lang="en-GB" sz="1600" err="1"/>
              <a:t>Sudhakaran</a:t>
            </a:r>
            <a:r>
              <a:rPr lang="en-GB" sz="1600"/>
              <a:t>, A., 2022. </a:t>
            </a:r>
            <a:r>
              <a:rPr lang="en-GB" sz="1600" i="1"/>
              <a:t>Tesco SWOT Analysis 2020: A Detailed Report</a:t>
            </a:r>
            <a:r>
              <a:rPr lang="en-GB" sz="1600"/>
              <a:t>. [online] PESTLE Analysis. Available at: &lt;https://</a:t>
            </a:r>
            <a:r>
              <a:rPr lang="en-GB" sz="1600" err="1"/>
              <a:t>pestleanalysis.com</a:t>
            </a:r>
            <a:r>
              <a:rPr lang="en-GB" sz="1600"/>
              <a:t>/</a:t>
            </a:r>
            <a:r>
              <a:rPr lang="en-GB" sz="1600" err="1"/>
              <a:t>tesco</a:t>
            </a:r>
            <a:r>
              <a:rPr lang="en-GB" sz="1600"/>
              <a:t>-swot-analysis/&gt; [Accessed 2 January 2022].</a:t>
            </a:r>
          </a:p>
          <a:p>
            <a:r>
              <a:rPr lang="en-GB" sz="2000">
                <a:solidFill>
                  <a:srgbClr val="FF0000"/>
                </a:solidFill>
              </a:rPr>
              <a:t>(6)</a:t>
            </a:r>
            <a:r>
              <a:rPr lang="en-GB" sz="4400"/>
              <a:t> </a:t>
            </a:r>
            <a:r>
              <a:rPr lang="en-GB" sz="1800"/>
              <a:t>2022. [online] Available at: &lt;https://</a:t>
            </a:r>
            <a:r>
              <a:rPr lang="en-GB" sz="1800" err="1"/>
              <a:t>www.tescoplc.com</a:t>
            </a:r>
            <a:r>
              <a:rPr lang="en-GB" sz="1800"/>
              <a:t>/media/474763/</a:t>
            </a:r>
            <a:r>
              <a:rPr lang="en-GB" sz="1800" err="1"/>
              <a:t>little_helps_plan.pdf</a:t>
            </a:r>
            <a:r>
              <a:rPr lang="en-GB" sz="1800"/>
              <a:t>&gt; [Accessed 2 January 2022].</a:t>
            </a:r>
          </a:p>
          <a:p>
            <a:r>
              <a:rPr lang="en-GB" sz="1800">
                <a:solidFill>
                  <a:srgbClr val="FF0000"/>
                </a:solidFill>
              </a:rPr>
              <a:t>(7) </a:t>
            </a:r>
            <a:r>
              <a:rPr lang="en-GB" sz="2000"/>
              <a:t>Investopedia. 2022. </a:t>
            </a:r>
            <a:r>
              <a:rPr lang="en-GB" sz="2000" i="1"/>
              <a:t>Corporate Social Responsibility (CSR)</a:t>
            </a:r>
            <a:r>
              <a:rPr lang="en-GB" sz="2000"/>
              <a:t>. [online] Available at: &lt;https://</a:t>
            </a:r>
            <a:r>
              <a:rPr lang="en-GB" sz="2000" err="1"/>
              <a:t>www.investopedia.com</a:t>
            </a:r>
            <a:r>
              <a:rPr lang="en-GB" sz="2000"/>
              <a:t>/terms/c/</a:t>
            </a:r>
            <a:r>
              <a:rPr lang="en-GB" sz="2000" err="1"/>
              <a:t>corp</a:t>
            </a:r>
            <a:r>
              <a:rPr lang="en-GB" sz="2000"/>
              <a:t>-social-</a:t>
            </a:r>
            <a:r>
              <a:rPr lang="en-GB" sz="2000" err="1"/>
              <a:t>responsibility.asp</a:t>
            </a:r>
            <a:r>
              <a:rPr lang="en-GB" sz="2000"/>
              <a:t>&gt; [Accessed 2 January 2022].</a:t>
            </a:r>
            <a:endParaRPr lang="en-US" sz="3600">
              <a:solidFill>
                <a:srgbClr val="FF0000"/>
              </a:solidFill>
            </a:endParaRPr>
          </a:p>
        </p:txBody>
      </p:sp>
      <p:pic>
        <p:nvPicPr>
          <p:cNvPr id="6" name="Audio 5">
            <a:hlinkClick r:id="" action="ppaction://media"/>
            <a:extLst>
              <a:ext uri="{FF2B5EF4-FFF2-40B4-BE49-F238E27FC236}">
                <a16:creationId xmlns:a16="http://schemas.microsoft.com/office/drawing/2014/main" id="{8E7415CC-7132-3345-BE60-022662CEAD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70360767"/>
      </p:ext>
    </p:extLst>
  </p:cSld>
  <p:clrMapOvr>
    <a:masterClrMapping/>
  </p:clrMapOvr>
  <p:transition spd="slow" advTm="57">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rgbClr val="002060"/>
            </a:gs>
            <a:gs pos="83000">
              <a:srgbClr val="00B0F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0342558F-959A-7B46-A2CE-06196429EA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060" y="2829531"/>
            <a:ext cx="11763879" cy="33232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85D784-656C-3649-A5C0-27DDF0797B15}"/>
              </a:ext>
            </a:extLst>
          </p:cNvPr>
          <p:cNvSpPr>
            <a:spLocks noGrp="1"/>
          </p:cNvSpPr>
          <p:nvPr>
            <p:ph idx="1"/>
          </p:nvPr>
        </p:nvSpPr>
        <p:spPr>
          <a:xfrm>
            <a:off x="838200" y="984895"/>
            <a:ext cx="10515600" cy="4351338"/>
          </a:xfrm>
        </p:spPr>
        <p:txBody>
          <a:bodyPr>
            <a:normAutofit/>
          </a:bodyPr>
          <a:lstStyle/>
          <a:p>
            <a:pPr marL="0" indent="0" algn="ctr">
              <a:buNone/>
            </a:pPr>
            <a:r>
              <a:rPr lang="en-US" sz="6000" b="1" u="sng">
                <a:solidFill>
                  <a:schemeClr val="bg1"/>
                </a:solidFill>
              </a:rPr>
              <a:t>Thank you for watching </a:t>
            </a:r>
            <a:r>
              <a:rPr lang="en-US" sz="6000" b="1" u="sng">
                <a:solidFill>
                  <a:schemeClr val="bg1"/>
                </a:solidFill>
                <a:sym typeface="Wingdings" pitchFamily="2" charset="2"/>
              </a:rPr>
              <a:t></a:t>
            </a:r>
            <a:endParaRPr lang="en-US" sz="6000" b="1" u="sng">
              <a:solidFill>
                <a:schemeClr val="bg1"/>
              </a:solidFill>
            </a:endParaRPr>
          </a:p>
        </p:txBody>
      </p:sp>
      <p:pic>
        <p:nvPicPr>
          <p:cNvPr id="5" name="Audio 4">
            <a:hlinkClick r:id="" action="ppaction://media"/>
            <a:extLst>
              <a:ext uri="{FF2B5EF4-FFF2-40B4-BE49-F238E27FC236}">
                <a16:creationId xmlns:a16="http://schemas.microsoft.com/office/drawing/2014/main" id="{5DEF0D30-2CAA-B54F-83AB-87A47268972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724354030"/>
      </p:ext>
    </p:extLst>
  </p:cSld>
  <p:clrMapOvr>
    <a:masterClrMapping/>
  </p:clrMapOvr>
  <mc:AlternateContent xmlns:mc="http://schemas.openxmlformats.org/markup-compatibility/2006">
    <mc:Choice xmlns:p14="http://schemas.microsoft.com/office/powerpoint/2010/main" Requires="p14">
      <p:transition spd="med" p14:dur="700" advTm="19326">
        <p:fade/>
      </p:transition>
    </mc:Choice>
    <mc:Fallback>
      <p:transition spd="med" advTm="193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4"/>
                                        </p:tgtEl>
                                        <p:attrNameLst>
                                          <p:attrName>style.visibility</p:attrName>
                                        </p:attrNameLst>
                                      </p:cBhvr>
                                      <p:to>
                                        <p:strVal val="visible"/>
                                      </p:to>
                                    </p:set>
                                    <p:animEffect transition="in" filter="randombar(horizontal)">
                                      <p:cBhvr>
                                        <p:cTn id="1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7"/>
</p:tagLst>
</file>

<file path=ppt/tags/tag2.xml><?xml version="1.0" encoding="utf-8"?>
<p:tagLst xmlns:a="http://schemas.openxmlformats.org/drawingml/2006/main" xmlns:r="http://schemas.openxmlformats.org/officeDocument/2006/relationships" xmlns:p="http://schemas.openxmlformats.org/presentationml/2006/main">
  <p:tag name="TIMING" val="|1.1|0.8|1.2|1.5"/>
</p:tagLst>
</file>

<file path=ppt/tags/tag3.xml><?xml version="1.0" encoding="utf-8"?>
<p:tagLst xmlns:a="http://schemas.openxmlformats.org/drawingml/2006/main" xmlns:r="http://schemas.openxmlformats.org/officeDocument/2006/relationships" xmlns:p="http://schemas.openxmlformats.org/presentationml/2006/main">
  <p:tag name="TIMING" val="|6.5"/>
</p:tagLst>
</file>

<file path=ppt/tags/tag4.xml><?xml version="1.0" encoding="utf-8"?>
<p:tagLst xmlns:a="http://schemas.openxmlformats.org/drawingml/2006/main" xmlns:r="http://schemas.openxmlformats.org/officeDocument/2006/relationships" xmlns:p="http://schemas.openxmlformats.org/presentationml/2006/main">
  <p:tag name="TIMING" val="|1.4|0.3|2.3|1.1|0.7|0.7|0.6"/>
</p:tagLst>
</file>

<file path=ppt/tags/tag5.xml><?xml version="1.0" encoding="utf-8"?>
<p:tagLst xmlns:a="http://schemas.openxmlformats.org/drawingml/2006/main" xmlns:r="http://schemas.openxmlformats.org/officeDocument/2006/relationships" xmlns:p="http://schemas.openxmlformats.org/presentationml/2006/main">
  <p:tag name="TIMING" val="|2.2|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Overview of Tesco </vt:lpstr>
      <vt:lpstr>Approach to Strategy </vt:lpstr>
      <vt:lpstr>Tesco SWOT Analysis</vt:lpstr>
      <vt:lpstr>PowerPoint Presentation</vt:lpstr>
      <vt:lpstr>Approaches to Organisation and Management</vt:lpstr>
      <vt:lpstr>PowerPoint Presentation</vt:lpstr>
      <vt:lpstr>Group and Teamwork</vt:lpstr>
      <vt:lpstr>How does Tesco work together as a team?</vt:lpstr>
      <vt:lpstr>Benefits of teamwork for Tesco?</vt:lpstr>
      <vt:lpstr>Corporate Social Responsibility </vt:lpstr>
      <vt:lpstr>PowerPoint Presentation</vt:lpstr>
      <vt:lpstr>4 Main Sections to CSR</vt:lpstr>
      <vt:lpstr>Hypothesis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dc:title>
  <dc:creator>Teleri Lamb</dc:creator>
  <cp:revision>1</cp:revision>
  <dcterms:created xsi:type="dcterms:W3CDTF">2022-01-01T10:35:07Z</dcterms:created>
  <dcterms:modified xsi:type="dcterms:W3CDTF">2022-01-02T16:38:24Z</dcterms:modified>
</cp:coreProperties>
</file>