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6" r:id="rId15"/>
    <p:sldId id="270" r:id="rId16"/>
    <p:sldId id="277" r:id="rId17"/>
    <p:sldId id="271" r:id="rId18"/>
    <p:sldId id="272" r:id="rId19"/>
    <p:sldId id="273" r:id="rId20"/>
    <p:sldId id="274" r:id="rId21"/>
    <p:sldId id="27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7FA4D3-A39C-C668-ABF2-541578A92C61}" v="35" dt="2026-10-15T13:18:40.600"/>
    <p1510:client id="{F3BD86FC-BE89-4E60-E91D-5F14DA72C05E}" v="130" dt="2026-10-15T15:58:34.6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ndana Kola" userId="S::c.kola@uwtsd.ac.uk::41570f9f-f7dc-43ab-bcdc-c8e87b886ac9" providerId="AD" clId="Web-{F3BD86FC-BE89-4E60-E91D-5F14DA72C05E}"/>
    <pc:docChg chg="addSld delSld modSld">
      <pc:chgData name="Chandana Kola" userId="S::c.kola@uwtsd.ac.uk::41570f9f-f7dc-43ab-bcdc-c8e87b886ac9" providerId="AD" clId="Web-{F3BD86FC-BE89-4E60-E91D-5F14DA72C05E}" dt="2026-10-15T14:39:51.443" v="85" actId="20577"/>
      <pc:docMkLst>
        <pc:docMk/>
      </pc:docMkLst>
      <pc:sldChg chg="modSp">
        <pc:chgData name="Chandana Kola" userId="S::c.kola@uwtsd.ac.uk::41570f9f-f7dc-43ab-bcdc-c8e87b886ac9" providerId="AD" clId="Web-{F3BD86FC-BE89-4E60-E91D-5F14DA72C05E}" dt="2026-10-15T14:39:51.443" v="85" actId="20577"/>
        <pc:sldMkLst>
          <pc:docMk/>
          <pc:sldMk cId="0" sldId="256"/>
        </pc:sldMkLst>
        <pc:spChg chg="mod">
          <ac:chgData name="Chandana Kola" userId="S::c.kola@uwtsd.ac.uk::41570f9f-f7dc-43ab-bcdc-c8e87b886ac9" providerId="AD" clId="Web-{F3BD86FC-BE89-4E60-E91D-5F14DA72C05E}" dt="2026-10-15T14:39:15.207" v="79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4:39:26.832" v="82" actId="14100"/>
          <ac:spMkLst>
            <pc:docMk/>
            <pc:sldMk cId="0" sldId="256"/>
            <ac:spMk id="4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4:39:51.443" v="85" actId="20577"/>
          <ac:spMkLst>
            <pc:docMk/>
            <pc:sldMk cId="0" sldId="256"/>
            <ac:spMk id="6" creationId="{00000000-0000-0000-0000-000000000000}"/>
          </ac:spMkLst>
        </pc:spChg>
        <pc:picChg chg="mod">
          <ac:chgData name="Chandana Kola" userId="S::c.kola@uwtsd.ac.uk::41570f9f-f7dc-43ab-bcdc-c8e87b886ac9" providerId="AD" clId="Web-{F3BD86FC-BE89-4E60-E91D-5F14DA72C05E}" dt="2026-10-15T14:39:31.739" v="83" actId="14100"/>
          <ac:picMkLst>
            <pc:docMk/>
            <pc:sldMk cId="0" sldId="256"/>
            <ac:picMk id="5" creationId="{00000000-0000-0000-0000-000000000000}"/>
          </ac:picMkLst>
        </pc:picChg>
      </pc:sldChg>
      <pc:sldChg chg="add del">
        <pc:chgData name="Chandana Kola" userId="S::c.kola@uwtsd.ac.uk::41570f9f-f7dc-43ab-bcdc-c8e87b886ac9" providerId="AD" clId="Web-{F3BD86FC-BE89-4E60-E91D-5F14DA72C05E}" dt="2026-10-15T14:35:57.950" v="53"/>
        <pc:sldMkLst>
          <pc:docMk/>
          <pc:sldMk cId="0" sldId="258"/>
        </pc:sldMkLst>
      </pc:sldChg>
      <pc:sldChg chg="modSp">
        <pc:chgData name="Chandana Kola" userId="S::c.kola@uwtsd.ac.uk::41570f9f-f7dc-43ab-bcdc-c8e87b886ac9" providerId="AD" clId="Web-{F3BD86FC-BE89-4E60-E91D-5F14DA72C05E}" dt="2026-10-15T14:38:43.003" v="69" actId="14100"/>
        <pc:sldMkLst>
          <pc:docMk/>
          <pc:sldMk cId="0" sldId="259"/>
        </pc:sldMkLst>
        <pc:spChg chg="mod">
          <ac:chgData name="Chandana Kola" userId="S::c.kola@uwtsd.ac.uk::41570f9f-f7dc-43ab-bcdc-c8e87b886ac9" providerId="AD" clId="Web-{F3BD86FC-BE89-4E60-E91D-5F14DA72C05E}" dt="2026-10-15T14:38:43.003" v="69" actId="14100"/>
          <ac:spMkLst>
            <pc:docMk/>
            <pc:sldMk cId="0" sldId="259"/>
            <ac:spMk id="6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4:38:36.596" v="67" actId="14100"/>
          <ac:spMkLst>
            <pc:docMk/>
            <pc:sldMk cId="0" sldId="259"/>
            <ac:spMk id="7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F3BD86FC-BE89-4E60-E91D-5F14DA72C05E}" dt="2026-10-15T13:30:40.739" v="1" actId="20577"/>
        <pc:sldMkLst>
          <pc:docMk/>
          <pc:sldMk cId="0" sldId="267"/>
        </pc:sldMkLst>
        <pc:spChg chg="mod">
          <ac:chgData name="Chandana Kola" userId="S::c.kola@uwtsd.ac.uk::41570f9f-f7dc-43ab-bcdc-c8e87b886ac9" providerId="AD" clId="Web-{F3BD86FC-BE89-4E60-E91D-5F14DA72C05E}" dt="2026-10-15T13:30:40.739" v="1" actId="20577"/>
          <ac:spMkLst>
            <pc:docMk/>
            <pc:sldMk cId="0" sldId="267"/>
            <ac:spMk id="6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F3BD86FC-BE89-4E60-E91D-5F14DA72C05E}" dt="2026-10-15T13:31:27.179" v="3" actId="20577"/>
        <pc:sldMkLst>
          <pc:docMk/>
          <pc:sldMk cId="0" sldId="268"/>
        </pc:sldMkLst>
        <pc:spChg chg="mod">
          <ac:chgData name="Chandana Kola" userId="S::c.kola@uwtsd.ac.uk::41570f9f-f7dc-43ab-bcdc-c8e87b886ac9" providerId="AD" clId="Web-{F3BD86FC-BE89-4E60-E91D-5F14DA72C05E}" dt="2026-10-15T13:31:27.179" v="3" actId="20577"/>
          <ac:spMkLst>
            <pc:docMk/>
            <pc:sldMk cId="0" sldId="268"/>
            <ac:spMk id="9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F3BD86FC-BE89-4E60-E91D-5F14DA72C05E}" dt="2026-10-15T13:32:10.696" v="5" actId="20577"/>
        <pc:sldMkLst>
          <pc:docMk/>
          <pc:sldMk cId="0" sldId="269"/>
        </pc:sldMkLst>
        <pc:spChg chg="mod">
          <ac:chgData name="Chandana Kola" userId="S::c.kola@uwtsd.ac.uk::41570f9f-f7dc-43ab-bcdc-c8e87b886ac9" providerId="AD" clId="Web-{F3BD86FC-BE89-4E60-E91D-5F14DA72C05E}" dt="2026-10-15T13:32:10.696" v="5" actId="20577"/>
          <ac:spMkLst>
            <pc:docMk/>
            <pc:sldMk cId="0" sldId="269"/>
            <ac:spMk id="12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F3BD86FC-BE89-4E60-E91D-5F14DA72C05E}" dt="2026-10-15T13:57:01.555" v="45" actId="20577"/>
        <pc:sldMkLst>
          <pc:docMk/>
          <pc:sldMk cId="0" sldId="270"/>
        </pc:sldMkLst>
        <pc:spChg chg="mod">
          <ac:chgData name="Chandana Kola" userId="S::c.kola@uwtsd.ac.uk::41570f9f-f7dc-43ab-bcdc-c8e87b886ac9" providerId="AD" clId="Web-{F3BD86FC-BE89-4E60-E91D-5F14DA72C05E}" dt="2026-10-15T13:56:20.053" v="35" actId="20577"/>
          <ac:spMkLst>
            <pc:docMk/>
            <pc:sldMk cId="0" sldId="270"/>
            <ac:spMk id="6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6:27.429" v="37" actId="20577"/>
          <ac:spMkLst>
            <pc:docMk/>
            <pc:sldMk cId="0" sldId="270"/>
            <ac:spMk id="7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6:32.507" v="39" actId="20577"/>
          <ac:spMkLst>
            <pc:docMk/>
            <pc:sldMk cId="0" sldId="270"/>
            <ac:spMk id="8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6:39.257" v="41" actId="20577"/>
          <ac:spMkLst>
            <pc:docMk/>
            <pc:sldMk cId="0" sldId="270"/>
            <ac:spMk id="9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6:50.211" v="43" actId="20577"/>
          <ac:spMkLst>
            <pc:docMk/>
            <pc:sldMk cId="0" sldId="270"/>
            <ac:spMk id="11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7:01.555" v="45" actId="20577"/>
          <ac:spMkLst>
            <pc:docMk/>
            <pc:sldMk cId="0" sldId="270"/>
            <ac:spMk id="12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F3BD86FC-BE89-4E60-E91D-5F14DA72C05E}" dt="2026-10-15T13:56:00.209" v="33" actId="20577"/>
        <pc:sldMkLst>
          <pc:docMk/>
          <pc:sldMk cId="0" sldId="271"/>
        </pc:sldMkLst>
        <pc:spChg chg="mod">
          <ac:chgData name="Chandana Kola" userId="S::c.kola@uwtsd.ac.uk::41570f9f-f7dc-43ab-bcdc-c8e87b886ac9" providerId="AD" clId="Web-{F3BD86FC-BE89-4E60-E91D-5F14DA72C05E}" dt="2026-10-15T13:55:21.989" v="23" actId="20577"/>
          <ac:spMkLst>
            <pc:docMk/>
            <pc:sldMk cId="0" sldId="271"/>
            <ac:spMk id="6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6:00.209" v="33" actId="20577"/>
          <ac:spMkLst>
            <pc:docMk/>
            <pc:sldMk cId="0" sldId="271"/>
            <ac:spMk id="7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5:11.707" v="21" actId="20577"/>
          <ac:spMkLst>
            <pc:docMk/>
            <pc:sldMk cId="0" sldId="271"/>
            <ac:spMk id="8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F3BD86FC-BE89-4E60-E91D-5F14DA72C05E}" dt="2026-10-15T13:54:52.440" v="19" actId="20577"/>
        <pc:sldMkLst>
          <pc:docMk/>
          <pc:sldMk cId="0" sldId="272"/>
        </pc:sldMkLst>
        <pc:spChg chg="mod">
          <ac:chgData name="Chandana Kola" userId="S::c.kola@uwtsd.ac.uk::41570f9f-f7dc-43ab-bcdc-c8e87b886ac9" providerId="AD" clId="Web-{F3BD86FC-BE89-4E60-E91D-5F14DA72C05E}" dt="2026-10-15T13:54:05.595" v="10" actId="20577"/>
          <ac:spMkLst>
            <pc:docMk/>
            <pc:sldMk cId="0" sldId="272"/>
            <ac:spMk id="6" creationId="{00000000-0000-0000-0000-000000000000}"/>
          </ac:spMkLst>
        </pc:spChg>
        <pc:spChg chg="mod">
          <ac:chgData name="Chandana Kola" userId="S::c.kola@uwtsd.ac.uk::41570f9f-f7dc-43ab-bcdc-c8e87b886ac9" providerId="AD" clId="Web-{F3BD86FC-BE89-4E60-E91D-5F14DA72C05E}" dt="2026-10-15T13:54:52.440" v="19" actId="20577"/>
          <ac:spMkLst>
            <pc:docMk/>
            <pc:sldMk cId="0" sldId="272"/>
            <ac:spMk id="7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F3BD86FC-BE89-4E60-E91D-5F14DA72C05E}" dt="2026-10-15T13:57:58.292" v="50" actId="20577"/>
        <pc:sldMkLst>
          <pc:docMk/>
          <pc:sldMk cId="0" sldId="275"/>
        </pc:sldMkLst>
        <pc:spChg chg="mod">
          <ac:chgData name="Chandana Kola" userId="S::c.kola@uwtsd.ac.uk::41570f9f-f7dc-43ab-bcdc-c8e87b886ac9" providerId="AD" clId="Web-{F3BD86FC-BE89-4E60-E91D-5F14DA72C05E}" dt="2026-10-15T13:57:58.292" v="50" actId="20577"/>
          <ac:spMkLst>
            <pc:docMk/>
            <pc:sldMk cId="0" sldId="275"/>
            <ac:spMk id="6" creationId="{00000000-0000-0000-0000-000000000000}"/>
          </ac:spMkLst>
        </pc:spChg>
      </pc:sldChg>
    </pc:docChg>
  </pc:docChgLst>
  <pc:docChgLst>
    <pc:chgData name="Chandana Kola" userId="S::c.kola@uwtsd.ac.uk::41570f9f-f7dc-43ab-bcdc-c8e87b886ac9" providerId="AD" clId="Web-{6A7FA4D3-A39C-C668-ABF2-541578A92C61}"/>
    <pc:docChg chg="modSld">
      <pc:chgData name="Chandana Kola" userId="S::c.kola@uwtsd.ac.uk::41570f9f-f7dc-43ab-bcdc-c8e87b886ac9" providerId="AD" clId="Web-{6A7FA4D3-A39C-C668-ABF2-541578A92C61}" dt="2026-10-15T13:18:39.194" v="27" actId="20577"/>
      <pc:docMkLst>
        <pc:docMk/>
      </pc:docMkLst>
      <pc:sldChg chg="modSp">
        <pc:chgData name="Chandana Kola" userId="S::c.kola@uwtsd.ac.uk::41570f9f-f7dc-43ab-bcdc-c8e87b886ac9" providerId="AD" clId="Web-{6A7FA4D3-A39C-C668-ABF2-541578A92C61}" dt="2026-10-15T12:32:42.235" v="10" actId="20577"/>
        <pc:sldMkLst>
          <pc:docMk/>
          <pc:sldMk cId="0" sldId="257"/>
        </pc:sldMkLst>
        <pc:spChg chg="mod">
          <ac:chgData name="Chandana Kola" userId="S::c.kola@uwtsd.ac.uk::41570f9f-f7dc-43ab-bcdc-c8e87b886ac9" providerId="AD" clId="Web-{6A7FA4D3-A39C-C668-ABF2-541578A92C61}" dt="2026-10-15T12:32:42.235" v="10" actId="20577"/>
          <ac:spMkLst>
            <pc:docMk/>
            <pc:sldMk cId="0" sldId="257"/>
            <ac:spMk id="6" creationId="{00000000-0000-0000-0000-000000000000}"/>
          </ac:spMkLst>
        </pc:spChg>
        <pc:picChg chg="mod">
          <ac:chgData name="Chandana Kola" userId="S::c.kola@uwtsd.ac.uk::41570f9f-f7dc-43ab-bcdc-c8e87b886ac9" providerId="AD" clId="Web-{6A7FA4D3-A39C-C668-ABF2-541578A92C61}" dt="2026-10-15T12:32:25.235" v="4" actId="14100"/>
          <ac:picMkLst>
            <pc:docMk/>
            <pc:sldMk cId="0" sldId="257"/>
            <ac:picMk id="7" creationId="{00000000-0000-0000-0000-000000000000}"/>
          </ac:picMkLst>
        </pc:picChg>
      </pc:sldChg>
      <pc:sldChg chg="modSp">
        <pc:chgData name="Chandana Kola" userId="S::c.kola@uwtsd.ac.uk::41570f9f-f7dc-43ab-bcdc-c8e87b886ac9" providerId="AD" clId="Web-{6A7FA4D3-A39C-C668-ABF2-541578A92C61}" dt="2026-10-15T12:50:58.197" v="13" actId="14100"/>
        <pc:sldMkLst>
          <pc:docMk/>
          <pc:sldMk cId="0" sldId="260"/>
        </pc:sldMkLst>
        <pc:spChg chg="mod">
          <ac:chgData name="Chandana Kola" userId="S::c.kola@uwtsd.ac.uk::41570f9f-f7dc-43ab-bcdc-c8e87b886ac9" providerId="AD" clId="Web-{6A7FA4D3-A39C-C668-ABF2-541578A92C61}" dt="2026-10-15T12:50:58.197" v="13" actId="14100"/>
          <ac:spMkLst>
            <pc:docMk/>
            <pc:sldMk cId="0" sldId="260"/>
            <ac:spMk id="6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6A7FA4D3-A39C-C668-ABF2-541578A92C61}" dt="2026-10-15T13:17:24.254" v="15" actId="20577"/>
        <pc:sldMkLst>
          <pc:docMk/>
          <pc:sldMk cId="0" sldId="264"/>
        </pc:sldMkLst>
        <pc:spChg chg="mod">
          <ac:chgData name="Chandana Kola" userId="S::c.kola@uwtsd.ac.uk::41570f9f-f7dc-43ab-bcdc-c8e87b886ac9" providerId="AD" clId="Web-{6A7FA4D3-A39C-C668-ABF2-541578A92C61}" dt="2026-10-15T13:17:24.254" v="15" actId="20577"/>
          <ac:spMkLst>
            <pc:docMk/>
            <pc:sldMk cId="0" sldId="264"/>
            <ac:spMk id="8" creationId="{00000000-0000-0000-0000-000000000000}"/>
          </ac:spMkLst>
        </pc:spChg>
      </pc:sldChg>
      <pc:sldChg chg="modSp">
        <pc:chgData name="Chandana Kola" userId="S::c.kola@uwtsd.ac.uk::41570f9f-f7dc-43ab-bcdc-c8e87b886ac9" providerId="AD" clId="Web-{6A7FA4D3-A39C-C668-ABF2-541578A92C61}" dt="2026-10-15T13:18:39.194" v="27" actId="20577"/>
        <pc:sldMkLst>
          <pc:docMk/>
          <pc:sldMk cId="0" sldId="265"/>
        </pc:sldMkLst>
        <pc:spChg chg="mod">
          <ac:chgData name="Chandana Kola" userId="S::c.kola@uwtsd.ac.uk::41570f9f-f7dc-43ab-bcdc-c8e87b886ac9" providerId="AD" clId="Web-{6A7FA4D3-A39C-C668-ABF2-541578A92C61}" dt="2026-10-15T13:18:32.944" v="25" actId="20577"/>
          <ac:spMkLst>
            <pc:docMk/>
            <pc:sldMk cId="0" sldId="265"/>
            <ac:spMk id="6" creationId="{00000000-0000-0000-0000-000000000000}"/>
          </ac:spMkLst>
        </pc:spChg>
        <pc:spChg chg="mod">
          <ac:chgData name="Chandana Kola" userId="S::c.kola@uwtsd.ac.uk::41570f9f-f7dc-43ab-bcdc-c8e87b886ac9" providerId="AD" clId="Web-{6A7FA4D3-A39C-C668-ABF2-541578A92C61}" dt="2026-10-15T13:18:39.194" v="27" actId="20577"/>
          <ac:spMkLst>
            <pc:docMk/>
            <pc:sldMk cId="0" sldId="265"/>
            <ac:spMk id="8" creationId="{00000000-0000-0000-0000-000000000000}"/>
          </ac:spMkLst>
        </pc:spChg>
        <pc:picChg chg="mod">
          <ac:chgData name="Chandana Kola" userId="S::c.kola@uwtsd.ac.uk::41570f9f-f7dc-43ab-bcdc-c8e87b886ac9" providerId="AD" clId="Web-{6A7FA4D3-A39C-C668-ABF2-541578A92C61}" dt="2026-10-15T13:18:12.193" v="20" actId="14100"/>
          <ac:picMkLst>
            <pc:docMk/>
            <pc:sldMk cId="0" sldId="265"/>
            <ac:picMk id="7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30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698480" cy="427809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300" b="1">
                <a:solidFill>
                  <a:srgbClr val="E6AB3E"/>
                </a:solidFill>
                <a:latin typeface="Aptos"/>
              </a:defRPr>
            </a:pPr>
            <a:r>
              <a:t>BUILDING SERVICES </a:t>
            </a:r>
            <a:r>
              <a:rPr lang="en-GB"/>
              <a:t>/Building Comfort</a:t>
            </a: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417320"/>
            <a:ext cx="10698480" cy="91440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3800" b="1">
                <a:solidFill>
                  <a:srgbClr val="FFFFFF"/>
                </a:solidFill>
                <a:latin typeface="Aptos"/>
              </a:defRPr>
            </a:pPr>
            <a:r>
              <a:t>SESSION 2: PRINCIPLES OF HEAT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49277" y="2080610"/>
            <a:ext cx="10571526" cy="1181862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200" b="0">
                <a:solidFill>
                  <a:srgbClr val="CDE1E6"/>
                </a:solidFill>
                <a:latin typeface="Aptos"/>
              </a:defRPr>
            </a:pPr>
            <a:r>
              <a:rPr sz="3600"/>
              <a:t>How heat moves, what temperature means, and how to solve simple heat-flow problems</a:t>
            </a:r>
            <a:endParaRPr lang="en-US" sz="3600"/>
          </a:p>
        </p:txBody>
      </p:sp>
      <p:pic>
        <p:nvPicPr>
          <p:cNvPr id="5" name="Picture 4" descr="heat_typ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501" y="3411243"/>
            <a:ext cx="10684499" cy="239407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22960" y="5943600"/>
            <a:ext cx="10515600" cy="335476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E6AB3E"/>
                </a:solidFill>
                <a:latin typeface="Aptos"/>
              </a:defRPr>
            </a:pPr>
            <a:r>
              <a:t>Concepts • Everyday examples • Worked problems •</a:t>
            </a:r>
            <a:r>
              <a:rPr lang="en-GB" dirty="0"/>
              <a:t> </a:t>
            </a:r>
            <a:r>
              <a:t> practice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Learning outcomes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By the end of this session, students should be able to…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5995891" cy="501675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800"/>
              <a:t>•  Distinguish heat from temperature.</a:t>
            </a:r>
            <a:endParaRPr lang="en-US" sz="2800"/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800"/>
              <a:t>•  Explain conduction, convection and radiation.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800"/>
              <a:t>•  Describe why heat generally flows from warmer to cooler regions.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800"/>
              <a:t>•  Use temperature difference and thermal resistance in simple examples.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800"/>
              <a:t>•  Complete basic unit conversions and explain their answers.</a:t>
            </a:r>
          </a:p>
        </p:txBody>
      </p:sp>
      <p:pic>
        <p:nvPicPr>
          <p:cNvPr id="7" name="Picture 6" descr="particle_mo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606" y="1129717"/>
            <a:ext cx="4789834" cy="43133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20142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why does this happen?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Think for 1 minute, discuss for 2 minutes, then share.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600200"/>
            <a:ext cx="10515600" cy="1551194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 algn="ctr">
              <a:spcAft>
                <a:spcPts val="800"/>
              </a:spcAft>
              <a:defRPr sz="2500" b="1">
                <a:solidFill>
                  <a:srgbClr val="1B3045"/>
                </a:solidFill>
                <a:latin typeface="Aptos"/>
              </a:defRPr>
            </a:pPr>
            <a:r>
              <a:rPr sz="3200"/>
              <a:t>A metal spoon and a wooden spoon have been in the same room all night. The metal spoon feels colder when you touch it.</a:t>
            </a:r>
            <a:endParaRPr lang="en-US" sz="3200"/>
          </a:p>
        </p:txBody>
      </p:sp>
      <p:sp>
        <p:nvSpPr>
          <p:cNvPr id="7" name="TextBox 6"/>
          <p:cNvSpPr txBox="1"/>
          <p:nvPr/>
        </p:nvSpPr>
        <p:spPr>
          <a:xfrm>
            <a:off x="1280160" y="2926080"/>
            <a:ext cx="9601200" cy="236988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3200"/>
              <a:t>•  What might explain the difference in how they feel?</a:t>
            </a:r>
            <a:endParaRPr lang="en-US" sz="3200"/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3200"/>
              <a:t>•  Are the spoons necessarily at different temperatures?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3200"/>
              <a:t>•  What evidence would help you decide?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5577840"/>
            <a:ext cx="10424160" cy="350865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 algn="ctr">
              <a:spcAft>
                <a:spcPts val="800"/>
              </a:spcAft>
              <a:defRPr sz="1800" b="1">
                <a:solidFill>
                  <a:srgbClr val="1C7E84"/>
                </a:solidFill>
                <a:latin typeface="Aptos"/>
              </a:defRPr>
            </a:pPr>
            <a:r>
              <a:rPr lang="en-GB"/>
              <a:t>T</a:t>
            </a:r>
            <a:r>
              <a:t>ouch sensation depends on the rate of heat transfer, not just the object's temperature.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Heat and temperature are not the same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This distinction is essential for the rest of the module.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6400800" cy="424731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Temperature describes how hot or cold something is; microscopically, it relates to average particle kinetic energy.</a:t>
            </a:r>
            <a:endParaRPr lang="en-US" sz="2400"/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Heat is energy transferred because of a temperature difference.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An object contains internal energy; “heat” describes energy while it is being transferred.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Heat naturally transfers from higher temperature to lower temperature unless energy is supplied to reverse the process.</a:t>
            </a:r>
          </a:p>
        </p:txBody>
      </p:sp>
      <p:pic>
        <p:nvPicPr>
          <p:cNvPr id="7" name="Picture 6" descr="particle_mo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0" y="1108953"/>
            <a:ext cx="4389120" cy="3545343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822960" y="5257800"/>
            <a:ext cx="10515600" cy="685800"/>
          </a:xfrm>
          <a:prstGeom prst="roundRect">
            <a:avLst/>
          </a:prstGeom>
          <a:solidFill>
            <a:srgbClr val="F2F7F8"/>
          </a:solidFill>
          <a:ln>
            <a:solidFill>
              <a:srgbClr val="1C7E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05840" y="5330952"/>
            <a:ext cx="10149840" cy="2743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C7E84"/>
                </a:solidFill>
                <a:latin typeface="Aptos"/>
              </a:defRPr>
            </a:pPr>
            <a:r>
              <a:t>Temperature: °C or K     |     Heat energy: joules (J)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5840" y="5650992"/>
            <a:ext cx="10149840" cy="256032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2D3741"/>
                </a:solidFill>
                <a:latin typeface="Aptos"/>
              </a:defRPr>
            </a:pPr>
            <a:r>
              <a:t>A temperature is not measured in joules; transferred energy 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Temperature units: Celsius and kelvin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For everyday building examples, Celsius is common. Scientific equations may use kelvin.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15245"/>
            <a:ext cx="10789920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400"/>
              <a:t>•  </a:t>
            </a:r>
            <a:r>
              <a:rPr sz="2800"/>
              <a:t>Celsius (°C): familiar scale used in weather and buildings.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Kelvin (K): absolute temperature scale; 0 K is absolute zero.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Convert: T(K) = T(°C) + 273.15.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A temperature difference has the same numerical size in °C and K.</a:t>
            </a:r>
            <a:endParaRPr lang="en-GB" sz="2800"/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lang="en-GB" sz="2800">
                <a:solidFill>
                  <a:srgbClr val="FF0000"/>
                </a:solidFill>
              </a:rPr>
              <a:t>Example: 20 °C 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lang="en-GB" sz="2800"/>
              <a:t>= 20 + 273.15 = 293.15 K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endParaRPr lang="en-GB" sz="2800"/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endParaRPr sz="2800"/>
          </a:p>
        </p:txBody>
      </p:sp>
      <p:sp>
        <p:nvSpPr>
          <p:cNvPr id="7" name="Rounded Rectangle 6"/>
          <p:cNvSpPr/>
          <p:nvPr/>
        </p:nvSpPr>
        <p:spPr>
          <a:xfrm>
            <a:off x="822960" y="5674468"/>
            <a:ext cx="10515600" cy="590145"/>
          </a:xfrm>
          <a:prstGeom prst="roundRect">
            <a:avLst/>
          </a:prstGeom>
          <a:solidFill>
            <a:srgbClr val="F2F7F8"/>
          </a:solidFill>
          <a:ln>
            <a:solidFill>
              <a:srgbClr val="1C7E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05840" y="5468112"/>
            <a:ext cx="10149840" cy="699679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2D3741"/>
                </a:solidFill>
                <a:latin typeface="Aptos"/>
              </a:defRPr>
            </a:pPr>
            <a:endParaRPr lang="en-GB"/>
          </a:p>
          <a:p>
            <a:pPr>
              <a:spcAft>
                <a:spcPts val="800"/>
              </a:spcAft>
              <a:defRPr sz="1400" b="0">
                <a:solidFill>
                  <a:srgbClr val="2D3741"/>
                </a:solidFill>
                <a:latin typeface="Aptos"/>
              </a:defRPr>
            </a:pPr>
            <a:r>
              <a:rPr sz="2000"/>
              <a:t>For a difference: 22 °C − 18 °C = 4 °C difference = 4 K difference.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Three ways heat is transferred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Use the picture to connect each word to an everyday example.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7</a:t>
            </a:r>
          </a:p>
        </p:txBody>
      </p:sp>
      <p:pic>
        <p:nvPicPr>
          <p:cNvPr id="6" name="Picture 5" descr="heat_typ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417320"/>
            <a:ext cx="10881360" cy="40690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22960" y="5715000"/>
            <a:ext cx="10515600" cy="4114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 algn="ctr">
              <a:spcAft>
                <a:spcPts val="800"/>
              </a:spcAft>
              <a:defRPr sz="1600" b="1">
                <a:solidFill>
                  <a:srgbClr val="1B3045"/>
                </a:solidFill>
                <a:latin typeface="Aptos"/>
              </a:defRPr>
            </a:pPr>
            <a:r>
              <a:t>Conduction = through material • Convection = carried by moving fluid • Radiation = electromagnetic waves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1. Conduction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Heat transfer through a material or between materials in contact.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15245"/>
            <a:ext cx="5669280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Energy is passed through a material from warmer regions toward cooler regions.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Metals generally conduct heat well; many insulation materials conduct heat poorly.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A wall can conduct heat from a warm room toward colder outdoor air.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The rate depends on material properties, thickness, area and temperature difference.</a:t>
            </a:r>
          </a:p>
        </p:txBody>
      </p:sp>
      <p:pic>
        <p:nvPicPr>
          <p:cNvPr id="7" name="Picture 6" descr="wall_heat_flow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80" y="1658890"/>
            <a:ext cx="5394960" cy="283464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22960" y="5623560"/>
            <a:ext cx="10515600" cy="730456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1C7E84"/>
                </a:solidFill>
                <a:latin typeface="Aptos"/>
              </a:defRPr>
            </a:pPr>
            <a:endParaRPr lang="en-GB"/>
          </a:p>
          <a:p>
            <a:pPr>
              <a:spcAft>
                <a:spcPts val="800"/>
              </a:spcAft>
              <a:defRPr sz="1800" b="1">
                <a:solidFill>
                  <a:srgbClr val="1C7E84"/>
                </a:solidFill>
                <a:latin typeface="Aptos"/>
              </a:defRPr>
            </a:pPr>
            <a:r>
              <a:t>Building example: insulation in a wall increases resistance to heat flow.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2. Convection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Heat transfer caused by the movement of a fluid, such as air or water.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576072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Warm air often becomes less dense and rises; cooler air may move in to replace it.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Air movement can carry heat around a room or through gaps and ventilation paths.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A radiator warms nearby air; circulating air helps distribute energy through the room.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Draughts can increase heat loss from occupants and buildings.</a:t>
            </a:r>
          </a:p>
        </p:txBody>
      </p:sp>
      <p:pic>
        <p:nvPicPr>
          <p:cNvPr id="7" name="Picture 6" descr="heat_typ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7778" y="1828800"/>
            <a:ext cx="4802221" cy="237744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22960" y="5623560"/>
            <a:ext cx="10515600" cy="935641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1C7E84"/>
                </a:solidFill>
                <a:latin typeface="Aptos"/>
              </a:defRPr>
            </a:pPr>
            <a:r>
              <a:rPr sz="2800"/>
              <a:t>Building example: air leakage around a poorly sealed window can make a room feel draughty.</a:t>
            </a: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3. Radiation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Energy transfer by electromagnetic waves; it does not need air or another material medium.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6332220" cy="387798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The Sun warms the Earth mainly through radiation.</a:t>
            </a:r>
            <a:endParaRPr lang="en-US" sz="2400"/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A person near a cold window may feel cold because they lose radiant heat to the colder surface.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Radiant heat can travel across a vacuum, unlike conduction and convection.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Surfaces, </a:t>
            </a:r>
            <a:r>
              <a:rPr sz="2400" err="1"/>
              <a:t>colo</a:t>
            </a:r>
            <a:r>
              <a:rPr lang="en-GB" sz="2400"/>
              <a:t>u</a:t>
            </a:r>
            <a:r>
              <a:rPr sz="2400"/>
              <a:t>r, emissivity and view of hot/cold surfaces can affect radiant exchange.</a:t>
            </a:r>
          </a:p>
        </p:txBody>
      </p:sp>
      <p:pic>
        <p:nvPicPr>
          <p:cNvPr id="7" name="Picture 6" descr="wall_heat_flow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8060" y="1828800"/>
            <a:ext cx="4091940" cy="237744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22960" y="5623560"/>
            <a:ext cx="10515600" cy="812530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1C7E84"/>
                </a:solidFill>
                <a:latin typeface="Aptos"/>
              </a:defRPr>
            </a:pPr>
            <a:r>
              <a:rPr sz="2400"/>
              <a:t>Building example: sunlight entering a window can warm floors, furniture and occupants.</a:t>
            </a: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Check your understanding: identify the mechanism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Ask students to hold up 1, 2 or 3 fingers: conduction, convection or radiation.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0987" y="1508760"/>
            <a:ext cx="11297056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3600"/>
              <a:t>•  </a:t>
            </a:r>
            <a:r>
              <a:rPr sz="2400"/>
              <a:t>A metal pan handle becomes hot:</a:t>
            </a:r>
            <a:r>
              <a:rPr lang="en-GB" sz="2400"/>
              <a:t>  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lang="en-GB" sz="2400">
                <a:solidFill>
                  <a:srgbClr val="FF0000"/>
                </a:solidFill>
              </a:rPr>
              <a:t>                                           conduction                  </a:t>
            </a:r>
            <a:r>
              <a:rPr sz="2400">
                <a:solidFill>
                  <a:srgbClr val="FF0000"/>
                </a:solidFill>
              </a:rPr>
              <a:t> 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400"/>
              <a:t>•  Warm air rises above a radiator:</a:t>
            </a:r>
            <a:r>
              <a:rPr lang="en-GB" sz="2400"/>
              <a:t> 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lang="en-GB" sz="2400">
                <a:solidFill>
                  <a:srgbClr val="FF0000"/>
                </a:solidFill>
              </a:rPr>
              <a:t>                                               convection</a:t>
            </a:r>
            <a:r>
              <a:rPr sz="2400">
                <a:solidFill>
                  <a:srgbClr val="FF0000"/>
                </a:solidFill>
              </a:rPr>
              <a:t> </a:t>
            </a: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400"/>
              <a:t>•  Sunlight warms your face: </a:t>
            </a:r>
            <a:endParaRPr lang="en-GB" sz="2400"/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lang="en-GB" sz="2400"/>
              <a:t>                                                 </a:t>
            </a:r>
            <a:r>
              <a:rPr lang="en-GB" sz="2400">
                <a:solidFill>
                  <a:srgbClr val="FF0000"/>
                </a:solidFill>
              </a:rPr>
              <a:t>radiation </a:t>
            </a:r>
            <a:endParaRPr sz="2400">
              <a:solidFill>
                <a:srgbClr val="FF0000"/>
              </a:solidFill>
            </a:endParaRP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400"/>
              <a:t>•  Heat moves through a solid wall:</a:t>
            </a:r>
            <a:endParaRPr lang="en-GB" sz="2400"/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lang="en-GB" sz="2400">
                <a:solidFill>
                  <a:srgbClr val="FF0000"/>
                </a:solidFill>
              </a:rPr>
              <a:t>                                                      conduction</a:t>
            </a:r>
            <a:endParaRPr sz="2400">
              <a:solidFill>
                <a:srgbClr val="FF0000"/>
              </a:solidFill>
            </a:endParaRPr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sz="2400"/>
              <a:t>•  A draught carries warm indoor air outside: </a:t>
            </a:r>
            <a:endParaRPr lang="en-GB" sz="2400"/>
          </a:p>
          <a:p>
            <a:pPr>
              <a:spcAft>
                <a:spcPts val="1200"/>
              </a:spcAft>
              <a:defRPr sz="2100">
                <a:solidFill>
                  <a:srgbClr val="2D3741"/>
                </a:solidFill>
                <a:latin typeface="Aptos"/>
              </a:defRPr>
            </a:pPr>
            <a:r>
              <a:rPr lang="en-GB" sz="2400"/>
              <a:t>                                                         </a:t>
            </a:r>
            <a:r>
              <a:rPr lang="en-GB" sz="2400">
                <a:solidFill>
                  <a:srgbClr val="FF0000"/>
                </a:solidFill>
              </a:rPr>
              <a:t>convection</a:t>
            </a:r>
            <a:endParaRPr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What affects heat flow through a wall?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Conceptual model before formal U-value calculations.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6583680" cy="34778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000"/>
              <a:t>•  Temperature difference: a bigger difference usually drives more heat transfer.</a:t>
            </a:r>
            <a:endParaRPr lang="en-US" sz="2000"/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000"/>
              <a:t>•  Area: a larger wall area allows more heat to pass, all else equal.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000"/>
              <a:t>•  Thickness: a thicker layer usually offers more resistance.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000"/>
              <a:t>•  Material: low-conductivity insulation resists heat flow more than many dense materials.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000"/>
              <a:t>•  Layers: composite walls combine several material layers and resistances.</a:t>
            </a:r>
          </a:p>
        </p:txBody>
      </p:sp>
      <p:pic>
        <p:nvPicPr>
          <p:cNvPr id="7" name="Picture 6" descr="wall_heat_flow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9948" y="1828800"/>
            <a:ext cx="3478611" cy="2286000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822960" y="5212080"/>
            <a:ext cx="10515600" cy="777240"/>
          </a:xfrm>
          <a:prstGeom prst="roundRect">
            <a:avLst/>
          </a:prstGeom>
          <a:solidFill>
            <a:srgbClr val="F2F7F8"/>
          </a:solidFill>
          <a:ln>
            <a:solidFill>
              <a:srgbClr val="1C7E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05840" y="5285232"/>
            <a:ext cx="10149840" cy="2743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C7E84"/>
                </a:solidFill>
                <a:latin typeface="Aptos"/>
              </a:defRPr>
            </a:pPr>
            <a:r>
              <a:t>Bigger temperature difference → generally greater heat-flow tendency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5840" y="5605272"/>
            <a:ext cx="10149840" cy="256032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2D3741"/>
                </a:solidFill>
                <a:latin typeface="Aptos"/>
              </a:defRPr>
            </a:pPr>
            <a:r>
              <a:t>More thermal resistance → less heat flow for the same area and temperature difference.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Thermal resistance: the basic idea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Resistance tells us how strongly a layer resists heat transfer.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10370982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For a simple uniform layer, thermal resistance R = thickness ÷ thermal conductivity.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R is commonly expressed in m²·K/W.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Thickness d is in </a:t>
            </a:r>
            <a:r>
              <a:rPr sz="2400" err="1"/>
              <a:t>metres</a:t>
            </a:r>
            <a:r>
              <a:rPr sz="2400"/>
              <a:t> (m).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Thermal conductivity λ is in W/(</a:t>
            </a:r>
            <a:r>
              <a:rPr sz="2400" err="1"/>
              <a:t>m·K</a:t>
            </a:r>
            <a:r>
              <a:rPr sz="2400"/>
              <a:t>).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This simplified layer equation does not by itself include surface resistances or every construction detail.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" y="5212080"/>
            <a:ext cx="10515600" cy="777240"/>
          </a:xfrm>
          <a:prstGeom prst="roundRect">
            <a:avLst/>
          </a:prstGeom>
          <a:solidFill>
            <a:srgbClr val="F2F7F8"/>
          </a:solidFill>
          <a:ln>
            <a:solidFill>
              <a:srgbClr val="1C7E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05840" y="5285232"/>
            <a:ext cx="10149840" cy="2743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C7E84"/>
                </a:solidFill>
                <a:latin typeface="Aptos"/>
              </a:defRPr>
            </a:pPr>
            <a:r>
              <a:t>R = d / λ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5840" y="5605272"/>
            <a:ext cx="10149840" cy="320088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2D3741"/>
                </a:solidFill>
                <a:latin typeface="Aptos"/>
              </a:defRPr>
            </a:pPr>
            <a:r>
              <a:rPr sz="1600"/>
              <a:t>R = thermal resistance (m²·K/W); d = thickness (m); λ = conductivity (W/</a:t>
            </a:r>
            <a:r>
              <a:rPr sz="1600" err="1"/>
              <a:t>m·K</a:t>
            </a:r>
            <a:r>
              <a:rPr sz="1600"/>
              <a:t>).</a:t>
            </a:r>
            <a:endParaRPr lang="en-US" sz="1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Worked example 1: calculate R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A layer of insulation is 0.10 m thick. Its thermal conductivity is 0.040 W/(</a:t>
            </a:r>
            <a:r>
              <a:rPr err="1"/>
              <a:t>m·K</a:t>
            </a:r>
            <a:r>
              <a:t>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1828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508760"/>
            <a:ext cx="10515600" cy="32004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1C7E84"/>
                </a:solidFill>
                <a:latin typeface="Aptos"/>
              </a:defRPr>
            </a:pPr>
            <a:r>
              <a:t>Step 1 — Write the equation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" y="1874519"/>
            <a:ext cx="9601200" cy="4114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500" b="1">
                <a:solidFill>
                  <a:srgbClr val="1B3045"/>
                </a:solidFill>
                <a:latin typeface="Aptos"/>
              </a:defRPr>
            </a:pPr>
            <a:r>
              <a:t>R = d / λ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2560320"/>
            <a:ext cx="10515600" cy="32004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1C7E84"/>
                </a:solidFill>
                <a:latin typeface="Aptos"/>
              </a:defRPr>
            </a:pPr>
            <a:r>
              <a:t>Step 2 — Substitute the values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97280" y="2926080"/>
            <a:ext cx="9601200" cy="41148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400" b="1">
                <a:solidFill>
                  <a:srgbClr val="1B3045"/>
                </a:solidFill>
                <a:latin typeface="Aptos"/>
              </a:defRPr>
            </a:pPr>
            <a:r>
              <a:t>R = 0.10 m ÷ 0.040 W/(</a:t>
            </a:r>
            <a:r>
              <a:rPr err="1"/>
              <a:t>m·K</a:t>
            </a:r>
            <a:r>
              <a:t>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" y="3657600"/>
            <a:ext cx="10515600" cy="32004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1C7E84"/>
                </a:solidFill>
                <a:latin typeface="Aptos"/>
              </a:defRPr>
            </a:pPr>
            <a:r>
              <a:t>Step 3 — Calculate and state the unit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97280" y="4069080"/>
            <a:ext cx="9601200" cy="45720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AE4B37"/>
                </a:solidFill>
                <a:latin typeface="Aptos"/>
              </a:defRPr>
            </a:pPr>
            <a:r>
              <a:t>R = 2.5 m²·K/W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4983480"/>
            <a:ext cx="10515600" cy="812530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2D3741"/>
                </a:solidFill>
                <a:latin typeface="Aptos"/>
              </a:defRPr>
            </a:pPr>
            <a:r>
              <a:rPr sz="2400"/>
              <a:t>Interpretation: this insulation layer has a thermal resistance of 2.5 m²·K/W. Higher R means greater resistance for a layer.</a:t>
            </a: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0FA40-9A23-7D3E-CAD6-108FBD757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10826885" cy="114300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accent6">
                    <a:lumMod val="75000"/>
                  </a:schemeClr>
                </a:solidFill>
              </a:rPr>
              <a:t>Practice question </a:t>
            </a:r>
            <a:br>
              <a:rPr lang="en-GB" b="1"/>
            </a:br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B03607A-0E4D-ECF0-9707-448E7CBB7C6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199" y="1186774"/>
                <a:ext cx="11203021" cy="5214026"/>
              </a:xfrm>
            </p:spPr>
            <p:txBody>
              <a:bodyPr>
                <a:normAutofit fontScale="32500" lnSpcReduction="2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en-GB" sz="7400"/>
                  <a:t>An insulation layer is </a:t>
                </a:r>
                <a:r>
                  <a:rPr lang="en-GB" sz="7400" b="1"/>
                  <a:t>0.20 m thick</a:t>
                </a:r>
                <a:r>
                  <a:rPr lang="en-GB" sz="7400"/>
                  <a:t> and has a thermal conductivity of </a:t>
                </a:r>
                <a:r>
                  <a:rPr lang="en-GB" sz="7400" b="1"/>
                  <a:t>0.050 W/(</a:t>
                </a:r>
                <a:r>
                  <a:rPr lang="en-GB" sz="7400" b="1" err="1"/>
                  <a:t>m·K</a:t>
                </a:r>
                <a:r>
                  <a:rPr lang="en-GB" sz="7400" b="1"/>
                  <a:t>)</a:t>
                </a:r>
                <a:r>
                  <a:rPr lang="en-GB" sz="7400"/>
                  <a:t>.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GB" sz="7400"/>
                  <a:t>An insulation layer is </a:t>
                </a:r>
                <a:r>
                  <a:rPr lang="en-GB" sz="7400" b="1"/>
                  <a:t>0.10 m thick </a:t>
                </a:r>
                <a:r>
                  <a:rPr lang="en-GB" sz="7400"/>
                  <a:t>and has a thermal conductivity of </a:t>
                </a:r>
                <a:r>
                  <a:rPr lang="en-GB" sz="7400" b="1"/>
                  <a:t>0.050 W/(</a:t>
                </a:r>
                <a:r>
                  <a:rPr lang="en-GB" sz="7400" b="1" err="1"/>
                  <a:t>m·K</a:t>
                </a:r>
                <a:r>
                  <a:rPr lang="en-GB" sz="7400" b="1"/>
                  <a:t>). </a:t>
                </a:r>
                <a:r>
                  <a:rPr lang="en-GB" sz="7400"/>
                  <a:t>Calculate its R-value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GB" sz="7400"/>
                  <a:t>An insulation material is </a:t>
                </a:r>
                <a:r>
                  <a:rPr lang="en-GB" sz="7400" b="1"/>
                  <a:t>0.08 m thick </a:t>
                </a:r>
                <a:r>
                  <a:rPr lang="en-GB" sz="7400"/>
                  <a:t>and has a thermal conductivity of </a:t>
                </a:r>
                <a:r>
                  <a:rPr lang="en-GB" sz="7400" b="1"/>
                  <a:t>0.040 W/(</a:t>
                </a:r>
                <a:r>
                  <a:rPr lang="en-GB" sz="7400" b="1" err="1"/>
                  <a:t>m·K</a:t>
                </a:r>
                <a:r>
                  <a:rPr lang="en-GB" sz="7400" b="1"/>
                  <a:t>). </a:t>
                </a:r>
                <a:r>
                  <a:rPr lang="en-GB" sz="7400"/>
                  <a:t>Calculate its R-value.</a:t>
                </a:r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:r>
                  <a:rPr lang="en-GB" sz="5100" b="1"/>
                  <a:t>Answers </a:t>
                </a:r>
                <a:endParaRPr lang="en-GB" sz="510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sz="5100" i="1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51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51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5100">
                            <a:latin typeface="Cambria Math" panose="02040503050406030204" pitchFamily="18" charset="0"/>
                          </a:rPr>
                          <m:t>0.20</m:t>
                        </m:r>
                      </m:num>
                      <m:den>
                        <m:r>
                          <a:rPr lang="en-GB" sz="5100">
                            <a:latin typeface="Cambria Math" panose="02040503050406030204" pitchFamily="18" charset="0"/>
                          </a:rPr>
                          <m:t>0.050</m:t>
                        </m:r>
                      </m:den>
                    </m:f>
                    <m:r>
                      <a:rPr lang="en-GB" sz="5100">
                        <a:latin typeface="Cambria Math" panose="02040503050406030204" pitchFamily="18" charset="0"/>
                      </a:rPr>
                      <m:t>=</m:t>
                    </m:r>
                    <m:borderBox>
                      <m:borderBoxPr>
                        <m:ctrlPr>
                          <a:rPr lang="en-GB" sz="5100" i="1">
                            <a:latin typeface="Cambria Math" panose="02040503050406030204" pitchFamily="18" charset="0"/>
                          </a:rPr>
                        </m:ctrlPr>
                      </m:borderBoxPr>
                      <m:e>
                        <m:r>
                          <a:rPr lang="en-GB" sz="5100">
                            <a:latin typeface="Cambria Math" panose="02040503050406030204" pitchFamily="18" charset="0"/>
                          </a:rPr>
                          <m:t>4.0</m:t>
                        </m:r>
                        <m:r>
                          <m:rPr>
                            <m:nor/>
                          </m:rPr>
                          <a:rPr lang="en-GB" sz="5100" i="0"/>
                          <m:t> </m:t>
                        </m:r>
                        <m:sSup>
                          <m:sSupPr>
                            <m:ctrlPr>
                              <a:rPr lang="en-GB" sz="51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nor/>
                              </m:rPr>
                              <a:rPr lang="en-GB" sz="5100" i="0"/>
                              <m:t>m</m:t>
                            </m:r>
                          </m:e>
                          <m:sup>
                            <m:r>
                              <a:rPr lang="en-GB" sz="51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510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m:rPr>
                            <m:nor/>
                          </m:rPr>
                          <a:rPr lang="en-GB" sz="5100" i="0"/>
                          <m:t>K</m:t>
                        </m:r>
                        <m:r>
                          <m:rPr>
                            <m:nor/>
                          </m:rPr>
                          <a:rPr lang="en-GB" sz="5100" i="0"/>
                          <m:t>/</m:t>
                        </m:r>
                        <m:r>
                          <m:rPr>
                            <m:nor/>
                          </m:rPr>
                          <a:rPr lang="en-GB" sz="5100" i="0"/>
                          <m:t>W</m:t>
                        </m:r>
                      </m:e>
                    </m:borderBox>
                  </m:oMath>
                </a14:m>
                <a:endParaRPr lang="en-GB" sz="5100" i="1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sz="5100" i="1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51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51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5100">
                            <a:latin typeface="Cambria Math" panose="02040503050406030204" pitchFamily="18" charset="0"/>
                          </a:rPr>
                          <m:t>0.10</m:t>
                        </m:r>
                      </m:num>
                      <m:den>
                        <m:r>
                          <a:rPr lang="en-GB" sz="5100">
                            <a:latin typeface="Cambria Math" panose="02040503050406030204" pitchFamily="18" charset="0"/>
                          </a:rPr>
                          <m:t>0.050</m:t>
                        </m:r>
                      </m:den>
                    </m:f>
                    <m:r>
                      <a:rPr lang="en-GB" sz="5100">
                        <a:latin typeface="Cambria Math" panose="02040503050406030204" pitchFamily="18" charset="0"/>
                      </a:rPr>
                      <m:t>=</m:t>
                    </m:r>
                    <m:borderBox>
                      <m:borderBoxPr>
                        <m:ctrlPr>
                          <a:rPr lang="en-GB" sz="5100" i="1">
                            <a:latin typeface="Cambria Math" panose="02040503050406030204" pitchFamily="18" charset="0"/>
                          </a:rPr>
                        </m:ctrlPr>
                      </m:borderBoxPr>
                      <m:e>
                        <m:r>
                          <a:rPr lang="en-GB" sz="5100">
                            <a:latin typeface="Cambria Math" panose="02040503050406030204" pitchFamily="18" charset="0"/>
                          </a:rPr>
                          <m:t>2.0</m:t>
                        </m:r>
                        <m:r>
                          <m:rPr>
                            <m:nor/>
                          </m:rPr>
                          <a:rPr lang="en-GB" sz="5100" i="0"/>
                          <m:t> </m:t>
                        </m:r>
                        <m:sSup>
                          <m:sSupPr>
                            <m:ctrlPr>
                              <a:rPr lang="en-GB" sz="51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nor/>
                              </m:rPr>
                              <a:rPr lang="en-GB" sz="5100" i="0"/>
                              <m:t>m</m:t>
                            </m:r>
                          </m:e>
                          <m:sup>
                            <m:r>
                              <a:rPr lang="en-GB" sz="51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510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m:rPr>
                            <m:nor/>
                          </m:rPr>
                          <a:rPr lang="en-GB" sz="5100" i="0"/>
                          <m:t>K</m:t>
                        </m:r>
                        <m:r>
                          <m:rPr>
                            <m:nor/>
                          </m:rPr>
                          <a:rPr lang="en-GB" sz="5100" i="0"/>
                          <m:t>/</m:t>
                        </m:r>
                        <m:r>
                          <m:rPr>
                            <m:nor/>
                          </m:rPr>
                          <a:rPr lang="en-GB" sz="5100" i="0"/>
                          <m:t>W</m:t>
                        </m:r>
                      </m:e>
                    </m:borderBox>
                  </m:oMath>
                </a14:m>
                <a:endParaRPr lang="en-GB" sz="5100" i="1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sz="5100" i="1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51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51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5100">
                            <a:latin typeface="Cambria Math" panose="02040503050406030204" pitchFamily="18" charset="0"/>
                          </a:rPr>
                          <m:t>0.08</m:t>
                        </m:r>
                      </m:num>
                      <m:den>
                        <m:r>
                          <a:rPr lang="en-GB" sz="5100">
                            <a:latin typeface="Cambria Math" panose="02040503050406030204" pitchFamily="18" charset="0"/>
                          </a:rPr>
                          <m:t>0.040</m:t>
                        </m:r>
                      </m:den>
                    </m:f>
                    <m:r>
                      <a:rPr lang="en-GB" sz="5100">
                        <a:latin typeface="Cambria Math" panose="02040503050406030204" pitchFamily="18" charset="0"/>
                      </a:rPr>
                      <m:t>=</m:t>
                    </m:r>
                    <m:borderBox>
                      <m:borderBoxPr>
                        <m:ctrlPr>
                          <a:rPr lang="en-GB" sz="5100" i="1">
                            <a:latin typeface="Cambria Math" panose="02040503050406030204" pitchFamily="18" charset="0"/>
                          </a:rPr>
                        </m:ctrlPr>
                      </m:borderBoxPr>
                      <m:e>
                        <m:r>
                          <a:rPr lang="en-GB" sz="5100">
                            <a:latin typeface="Cambria Math" panose="02040503050406030204" pitchFamily="18" charset="0"/>
                          </a:rPr>
                          <m:t>2.0</m:t>
                        </m:r>
                        <m:r>
                          <m:rPr>
                            <m:nor/>
                          </m:rPr>
                          <a:rPr lang="en-GB" sz="5100" i="0"/>
                          <m:t> </m:t>
                        </m:r>
                        <m:sSup>
                          <m:sSupPr>
                            <m:ctrlPr>
                              <a:rPr lang="en-GB" sz="51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nor/>
                              </m:rPr>
                              <a:rPr lang="en-GB" sz="5100" i="0"/>
                              <m:t>m</m:t>
                            </m:r>
                          </m:e>
                          <m:sup>
                            <m:r>
                              <a:rPr lang="en-GB" sz="51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510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m:rPr>
                            <m:nor/>
                          </m:rPr>
                          <a:rPr lang="en-GB" sz="5100" i="0"/>
                          <m:t>K</m:t>
                        </m:r>
                        <m:r>
                          <m:rPr>
                            <m:nor/>
                          </m:rPr>
                          <a:rPr lang="en-GB" sz="5100" i="0"/>
                          <m:t>/</m:t>
                        </m:r>
                        <m:r>
                          <m:rPr>
                            <m:nor/>
                          </m:rPr>
                          <a:rPr lang="en-GB" sz="5100" i="0"/>
                          <m:t>W</m:t>
                        </m:r>
                      </m:e>
                    </m:borderBox>
                  </m:oMath>
                </a14:m>
                <a:endParaRPr lang="en-GB" sz="5100" b="0"/>
              </a:p>
              <a:p>
                <a:pPr marL="0" indent="0">
                  <a:buNone/>
                </a:pPr>
                <a:br>
                  <a:rPr lang="en-GB"/>
                </a:br>
                <a:endParaRPr lang="en-GB"/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:endParaRPr lang="en-GB" sz="1700"/>
              </a:p>
              <a:p>
                <a:pPr marL="0" indent="0">
                  <a:buNone/>
                </a:pPr>
                <a:endParaRPr lang="en-GB" sz="1700"/>
              </a:p>
              <a:p>
                <a:pPr marL="0" indent="0">
                  <a:buNone/>
                </a:pPr>
                <a:endParaRPr lang="en-GB" sz="1700"/>
              </a:p>
              <a:p>
                <a:pPr marL="0" indent="0">
                  <a:buNone/>
                </a:pPr>
                <a:endParaRPr lang="en-GB" sz="1700"/>
              </a:p>
              <a:p>
                <a:pPr marL="0" indent="0">
                  <a:buNone/>
                </a:pPr>
                <a:endParaRPr lang="en-GB" sz="1700"/>
              </a:p>
              <a:p>
                <a:pPr marL="0" indent="0">
                  <a:buNone/>
                </a:pPr>
                <a:endParaRPr lang="en-GB" sz="1700"/>
              </a:p>
              <a:p>
                <a:pPr marL="0" indent="0">
                  <a:buNone/>
                </a:pPr>
                <a:r>
                  <a:rPr lang="en-GB" sz="1700"/>
                  <a:t>BUILDING COMFORT • SESSION 2 • 15</a:t>
                </a:r>
              </a:p>
              <a:p>
                <a:pPr marL="0" indent="0">
                  <a:buNone/>
                </a:pPr>
                <a:endParaRPr lang="en-GB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B03607A-0E4D-ECF0-9707-448E7CBB7C6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199" y="1186774"/>
                <a:ext cx="11203021" cy="5214026"/>
              </a:xfrm>
              <a:blipFill>
                <a:blip r:embed="rId2"/>
                <a:stretch>
                  <a:fillRect l="-871" t="-2456" r="-16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401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Worked example 2: compare two layers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Assume both layers have the same area and temperature difference.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212366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</a:t>
            </a:r>
            <a:r>
              <a:rPr lang="en-GB"/>
              <a:t>6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68680" y="1645920"/>
            <a:ext cx="10332720" cy="504754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B3045"/>
                </a:solidFill>
                <a:latin typeface="Aptos"/>
              </a:defRPr>
            </a:pPr>
            <a:r>
              <a:rPr sz="2800"/>
              <a:t>Layer A: d = 0.05 m, λ = 0.040 W/(</a:t>
            </a:r>
            <a:r>
              <a:rPr sz="2800" err="1"/>
              <a:t>m·K</a:t>
            </a:r>
            <a:r>
              <a:rPr sz="2800"/>
              <a:t>)</a:t>
            </a:r>
            <a:endParaRPr lang="en-US" sz="2800"/>
          </a:p>
        </p:txBody>
      </p:sp>
      <p:sp>
        <p:nvSpPr>
          <p:cNvPr id="7" name="TextBox 6"/>
          <p:cNvSpPr txBox="1"/>
          <p:nvPr/>
        </p:nvSpPr>
        <p:spPr>
          <a:xfrm>
            <a:off x="1234440" y="2148840"/>
            <a:ext cx="9601200" cy="504754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200" b="1">
                <a:solidFill>
                  <a:srgbClr val="1C7E84"/>
                </a:solidFill>
                <a:latin typeface="Aptos"/>
              </a:defRPr>
            </a:pPr>
            <a:r>
              <a:rPr sz="2800"/>
              <a:t>Rₐ = 0.05 ÷ 0.040 = 1.25 m²·K/W</a:t>
            </a:r>
            <a:endParaRPr lang="en-US" sz="2800"/>
          </a:p>
        </p:txBody>
      </p:sp>
      <p:sp>
        <p:nvSpPr>
          <p:cNvPr id="8" name="TextBox 7"/>
          <p:cNvSpPr txBox="1"/>
          <p:nvPr/>
        </p:nvSpPr>
        <p:spPr>
          <a:xfrm>
            <a:off x="868680" y="2926080"/>
            <a:ext cx="10332720" cy="504754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B3045"/>
                </a:solidFill>
                <a:latin typeface="Aptos"/>
              </a:defRPr>
            </a:pPr>
            <a:r>
              <a:rPr sz="2800"/>
              <a:t>Layer B: d = 0.10 m, λ = 0.040 W/(</a:t>
            </a:r>
            <a:r>
              <a:rPr sz="2800" err="1"/>
              <a:t>m·K</a:t>
            </a:r>
            <a:r>
              <a:rPr sz="2800"/>
              <a:t>)</a:t>
            </a:r>
            <a:endParaRPr lang="en-US" sz="2800"/>
          </a:p>
        </p:txBody>
      </p:sp>
      <p:sp>
        <p:nvSpPr>
          <p:cNvPr id="9" name="TextBox 8"/>
          <p:cNvSpPr txBox="1"/>
          <p:nvPr/>
        </p:nvSpPr>
        <p:spPr>
          <a:xfrm>
            <a:off x="1234440" y="3429000"/>
            <a:ext cx="9601200" cy="566309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200" b="1">
                <a:solidFill>
                  <a:srgbClr val="1C7E84"/>
                </a:solidFill>
                <a:latin typeface="Aptos"/>
              </a:defRPr>
            </a:pPr>
            <a:r>
              <a:rPr sz="3200"/>
              <a:t>Rᵦ = 0.10 ÷ 0.040 = 2.50 m²·K/W</a:t>
            </a:r>
            <a:endParaRPr lang="en-US" sz="3200"/>
          </a:p>
        </p:txBody>
      </p:sp>
      <p:sp>
        <p:nvSpPr>
          <p:cNvPr id="10" name="Rounded Rectangle 9"/>
          <p:cNvSpPr/>
          <p:nvPr/>
        </p:nvSpPr>
        <p:spPr>
          <a:xfrm>
            <a:off x="822960" y="4754880"/>
            <a:ext cx="10515600" cy="822960"/>
          </a:xfrm>
          <a:prstGeom prst="roundRect">
            <a:avLst/>
          </a:prstGeom>
          <a:solidFill>
            <a:srgbClr val="F2F7F8"/>
          </a:solidFill>
          <a:ln>
            <a:solidFill>
              <a:srgbClr val="1C7E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05840" y="4828032"/>
            <a:ext cx="10149840" cy="504754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C7E84"/>
                </a:solidFill>
                <a:latin typeface="Aptos"/>
              </a:defRPr>
            </a:pPr>
            <a:r>
              <a:rPr sz="2800"/>
              <a:t>Layer B has twice the resistance of Layer A</a:t>
            </a:r>
            <a:endParaRPr lang="en-US" sz="2800"/>
          </a:p>
        </p:txBody>
      </p:sp>
      <p:sp>
        <p:nvSpPr>
          <p:cNvPr id="12" name="TextBox 11"/>
          <p:cNvSpPr txBox="1"/>
          <p:nvPr/>
        </p:nvSpPr>
        <p:spPr>
          <a:xfrm>
            <a:off x="1005840" y="5148072"/>
            <a:ext cx="10149840" cy="381643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2D3741"/>
                </a:solidFill>
                <a:latin typeface="Aptos"/>
              </a:defRPr>
            </a:pPr>
            <a:r>
              <a:rPr sz="2000"/>
              <a:t>The thickness doubled while the material stayed the same; R therefore doubled.</a:t>
            </a:r>
            <a:endParaRPr lang="en-US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93AAF-0A89-93D9-CBFB-7B5ECCFF2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10171889" cy="1143000"/>
          </a:xfrm>
        </p:spPr>
        <p:txBody>
          <a:bodyPr/>
          <a:lstStyle/>
          <a:p>
            <a:r>
              <a:rPr lang="en-GB" b="1">
                <a:solidFill>
                  <a:schemeClr val="accent6">
                    <a:lumMod val="75000"/>
                  </a:schemeClr>
                </a:solidFill>
              </a:rPr>
              <a:t>Practice question</a:t>
            </a:r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65F4080-426E-9502-EF1F-706D2F529E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77566"/>
                <a:ext cx="11079804" cy="5142689"/>
              </a:xfrm>
            </p:spPr>
            <p:txBody>
              <a:bodyPr>
                <a:no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en-GB" sz="1600"/>
                  <a:t>An insulation layer has a thickness of </a:t>
                </a:r>
                <a:r>
                  <a:rPr lang="en-GB" sz="1600" b="1"/>
                  <a:t>0.06 m</a:t>
                </a:r>
                <a:r>
                  <a:rPr lang="en-GB" sz="1600"/>
                  <a:t> and a thermal conductivity of </a:t>
                </a:r>
                <a:r>
                  <a:rPr lang="en-GB" sz="1600" b="1"/>
                  <a:t>0.040 W/(</a:t>
                </a:r>
                <a:r>
                  <a:rPr lang="en-GB" sz="1600" b="1" err="1"/>
                  <a:t>m·K</a:t>
                </a:r>
                <a:r>
                  <a:rPr lang="en-GB" sz="1600" b="1"/>
                  <a:t>)</a:t>
                </a:r>
                <a:r>
                  <a:rPr lang="en-GB" sz="1600"/>
                  <a:t>.Calculate its thermal resistance (R-value).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GB" sz="1600"/>
                  <a:t>An insulation layer has a thickness of </a:t>
                </a:r>
                <a:r>
                  <a:rPr lang="en-GB" sz="1600" b="1"/>
                  <a:t>0.12 m</a:t>
                </a:r>
                <a:r>
                  <a:rPr lang="en-GB" sz="1600"/>
                  <a:t> and a thermal conductivity of </a:t>
                </a:r>
                <a:r>
                  <a:rPr lang="en-GB" sz="1600" b="1"/>
                  <a:t>0.040 W/(</a:t>
                </a:r>
                <a:r>
                  <a:rPr lang="en-GB" sz="1600" b="1" err="1"/>
                  <a:t>m·K</a:t>
                </a:r>
                <a:r>
                  <a:rPr lang="en-GB" sz="1600" b="1"/>
                  <a:t>)</a:t>
                </a:r>
                <a:r>
                  <a:rPr lang="en-GB" sz="1600"/>
                  <a:t>.Calculate its thermal resistance (R-value).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GB" sz="1600"/>
                  <a:t>Assume both layers have the same area and temperature difference.</a:t>
                </a:r>
              </a:p>
              <a:p>
                <a:pPr lvl="0"/>
                <a:r>
                  <a:rPr lang="en-GB" sz="1600"/>
                  <a:t>Layer A: thickness = 0.08 m, thermal conductivity = 0.050 W/(</a:t>
                </a:r>
                <a:r>
                  <a:rPr lang="en-GB" sz="1600" err="1"/>
                  <a:t>m·K</a:t>
                </a:r>
                <a:r>
                  <a:rPr lang="en-GB" sz="1600"/>
                  <a:t>).</a:t>
                </a:r>
              </a:p>
              <a:p>
                <a:pPr lvl="0"/>
                <a:r>
                  <a:rPr lang="en-GB" sz="1600"/>
                  <a:t>Layer B: thickness = 0.16 m, thermal conductivity = 0.050 W/(</a:t>
                </a:r>
                <a:r>
                  <a:rPr lang="en-GB" sz="1600" err="1"/>
                  <a:t>m·K</a:t>
                </a:r>
                <a:r>
                  <a:rPr lang="en-GB" sz="1600"/>
                  <a:t>).</a:t>
                </a:r>
              </a:p>
              <a:p>
                <a:r>
                  <a:rPr lang="en-GB" sz="1600"/>
                  <a:t>Calculate the R-value of each layer and state which layer provides better insulation.</a:t>
                </a:r>
                <a:endParaRPr lang="en-GB" sz="1600" b="1"/>
              </a:p>
              <a:p>
                <a:pPr marL="0" indent="0">
                  <a:buNone/>
                </a:pPr>
                <a:r>
                  <a:rPr lang="en-GB" sz="1600" b="1"/>
                  <a:t>Answers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sz="1600" i="1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>
                            <a:latin typeface="Cambria Math" panose="02040503050406030204" pitchFamily="18" charset="0"/>
                          </a:rPr>
                          <m:t>0.06</m:t>
                        </m:r>
                      </m:num>
                      <m:den>
                        <m:r>
                          <a:rPr lang="en-GB" sz="1600">
                            <a:latin typeface="Cambria Math" panose="02040503050406030204" pitchFamily="18" charset="0"/>
                          </a:rPr>
                          <m:t>0.040</m:t>
                        </m:r>
                      </m:den>
                    </m:f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borderBox>
                      <m:borderBox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borderBoxPr>
                      <m:e>
                        <m:r>
                          <a:rPr lang="en-GB" sz="1600">
                            <a:latin typeface="Cambria Math" panose="02040503050406030204" pitchFamily="18" charset="0"/>
                          </a:rPr>
                          <m:t>1.5</m:t>
                        </m:r>
                        <m:r>
                          <m:rPr>
                            <m:nor/>
                          </m:rPr>
                          <a:rPr lang="en-GB" sz="1600" i="0"/>
                          <m:t> </m:t>
                        </m:r>
                        <m:sSup>
                          <m:sSupPr>
                            <m:ctrlPr>
                              <a:rPr lang="en-GB" sz="16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nor/>
                              </m:rPr>
                              <a:rPr lang="en-GB" sz="1600" i="0"/>
                              <m:t>m</m:t>
                            </m:r>
                          </m:e>
                          <m:sup>
                            <m:r>
                              <a:rPr lang="en-GB" sz="16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60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m:rPr>
                            <m:nor/>
                          </m:rPr>
                          <a:rPr lang="en-GB" sz="1600" i="0"/>
                          <m:t>K</m:t>
                        </m:r>
                        <m:r>
                          <m:rPr>
                            <m:nor/>
                          </m:rPr>
                          <a:rPr lang="en-GB" sz="1600" i="0"/>
                          <m:t>/</m:t>
                        </m:r>
                        <m:r>
                          <m:rPr>
                            <m:nor/>
                          </m:rPr>
                          <a:rPr lang="en-GB" sz="1600" i="0"/>
                          <m:t>W</m:t>
                        </m:r>
                      </m:e>
                    </m:borderBox>
                  </m:oMath>
                </a14:m>
                <a:endParaRPr lang="en-GB" sz="1600" i="1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sz="1600" i="1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>
                            <a:latin typeface="Cambria Math" panose="02040503050406030204" pitchFamily="18" charset="0"/>
                          </a:rPr>
                          <m:t>0.12</m:t>
                        </m:r>
                      </m:num>
                      <m:den>
                        <m:r>
                          <a:rPr lang="en-GB" sz="1600">
                            <a:latin typeface="Cambria Math" panose="02040503050406030204" pitchFamily="18" charset="0"/>
                          </a:rPr>
                          <m:t>0.040</m:t>
                        </m:r>
                      </m:den>
                    </m:f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borderBox>
                      <m:borderBox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borderBoxPr>
                      <m:e>
                        <m:r>
                          <a:rPr lang="en-GB" sz="1600">
                            <a:latin typeface="Cambria Math" panose="02040503050406030204" pitchFamily="18" charset="0"/>
                          </a:rPr>
                          <m:t>3.0</m:t>
                        </m:r>
                        <m:r>
                          <m:rPr>
                            <m:nor/>
                          </m:rPr>
                          <a:rPr lang="en-GB" sz="1600" i="0"/>
                          <m:t> </m:t>
                        </m:r>
                        <m:sSup>
                          <m:sSupPr>
                            <m:ctrlPr>
                              <a:rPr lang="en-GB" sz="16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nor/>
                              </m:rPr>
                              <a:rPr lang="en-GB" sz="1600" i="0"/>
                              <m:t>m</m:t>
                            </m:r>
                          </m:e>
                          <m:sup>
                            <m:r>
                              <a:rPr lang="en-GB" sz="16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60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m:rPr>
                            <m:nor/>
                          </m:rPr>
                          <a:rPr lang="en-GB" sz="1600" i="0"/>
                          <m:t>K</m:t>
                        </m:r>
                        <m:r>
                          <m:rPr>
                            <m:nor/>
                          </m:rPr>
                          <a:rPr lang="en-GB" sz="1600" i="0"/>
                          <m:t>/</m:t>
                        </m:r>
                        <m:r>
                          <m:rPr>
                            <m:nor/>
                          </m:rPr>
                          <a:rPr lang="en-GB" sz="1600" i="0"/>
                          <m:t>W</m:t>
                        </m:r>
                      </m:e>
                    </m:borderBox>
                  </m:oMath>
                </a14:m>
                <a:endParaRPr lang="en-GB" sz="1600"/>
              </a:p>
              <a:p>
                <a:pPr marL="514350" indent="-514350">
                  <a:buFont typeface="+mj-lt"/>
                  <a:buAutoNum type="arabicPeriod"/>
                </a:pPr>
                <a:r>
                  <a:rPr lang="en-GB" sz="1600"/>
                  <a:t>Layer A: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>
                            <a:latin typeface="Cambria Math" panose="02040503050406030204" pitchFamily="18" charset="0"/>
                          </a:rPr>
                          <m:t>0.08</m:t>
                        </m:r>
                      </m:num>
                      <m:den>
                        <m:r>
                          <a:rPr lang="en-GB" sz="1600">
                            <a:latin typeface="Cambria Math" panose="02040503050406030204" pitchFamily="18" charset="0"/>
                          </a:rPr>
                          <m:t>0.050</m:t>
                        </m:r>
                      </m:den>
                    </m:f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borderBox>
                      <m:borderBox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borderBoxPr>
                      <m:e>
                        <m:r>
                          <a:rPr lang="en-GB" sz="1600">
                            <a:latin typeface="Cambria Math" panose="02040503050406030204" pitchFamily="18" charset="0"/>
                          </a:rPr>
                          <m:t>1.6</m:t>
                        </m:r>
                        <m:r>
                          <m:rPr>
                            <m:nor/>
                          </m:rPr>
                          <a:rPr lang="en-GB" sz="1600" i="0"/>
                          <m:t> </m:t>
                        </m:r>
                        <m:sSup>
                          <m:sSupPr>
                            <m:ctrlPr>
                              <a:rPr lang="en-GB" sz="16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nor/>
                              </m:rPr>
                              <a:rPr lang="en-GB" sz="1600" i="0"/>
                              <m:t>m</m:t>
                            </m:r>
                          </m:e>
                          <m:sup>
                            <m:r>
                              <a:rPr lang="en-GB" sz="16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60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m:rPr>
                            <m:nor/>
                          </m:rPr>
                          <a:rPr lang="en-GB" sz="1600" i="0"/>
                          <m:t>K</m:t>
                        </m:r>
                        <m:r>
                          <m:rPr>
                            <m:nor/>
                          </m:rPr>
                          <a:rPr lang="en-GB" sz="1600" i="0"/>
                          <m:t>/</m:t>
                        </m:r>
                        <m:r>
                          <m:rPr>
                            <m:nor/>
                          </m:rPr>
                          <a:rPr lang="en-GB" sz="1600" i="0"/>
                          <m:t>W</m:t>
                        </m:r>
                      </m:e>
                    </m:borderBox>
                  </m:oMath>
                </a14:m>
                <a:endParaRPr lang="en-GB" sz="1600" b="0"/>
              </a:p>
              <a:p>
                <a:r>
                  <a:rPr lang="en-GB" sz="1600"/>
                  <a:t>Layer B: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600">
                            <a:latin typeface="Cambria Math" panose="02040503050406030204" pitchFamily="18" charset="0"/>
                          </a:rPr>
                          <m:t>0.16</m:t>
                        </m:r>
                      </m:num>
                      <m:den>
                        <m:r>
                          <a:rPr lang="en-GB" sz="1600">
                            <a:latin typeface="Cambria Math" panose="02040503050406030204" pitchFamily="18" charset="0"/>
                          </a:rPr>
                          <m:t>0.050</m:t>
                        </m:r>
                      </m:den>
                    </m:f>
                    <m:r>
                      <a:rPr lang="en-GB" sz="1600">
                        <a:latin typeface="Cambria Math" panose="02040503050406030204" pitchFamily="18" charset="0"/>
                      </a:rPr>
                      <m:t>=</m:t>
                    </m:r>
                    <m:borderBox>
                      <m:borderBoxPr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borderBoxPr>
                      <m:e>
                        <m:r>
                          <a:rPr lang="en-GB" sz="1600">
                            <a:latin typeface="Cambria Math" panose="02040503050406030204" pitchFamily="18" charset="0"/>
                          </a:rPr>
                          <m:t>3.2</m:t>
                        </m:r>
                        <m:r>
                          <m:rPr>
                            <m:nor/>
                          </m:rPr>
                          <a:rPr lang="en-GB" sz="1600" i="0"/>
                          <m:t> </m:t>
                        </m:r>
                        <m:sSup>
                          <m:sSupPr>
                            <m:ctrlPr>
                              <a:rPr lang="en-GB" sz="16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m:rPr>
                                <m:nor/>
                              </m:rPr>
                              <a:rPr lang="en-GB" sz="1600" i="0"/>
                              <m:t>m</m:t>
                            </m:r>
                          </m:e>
                          <m:sup>
                            <m:r>
                              <a:rPr lang="en-GB" sz="16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60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m:rPr>
                            <m:nor/>
                          </m:rPr>
                          <a:rPr lang="en-GB" sz="1600" i="0"/>
                          <m:t>K</m:t>
                        </m:r>
                        <m:r>
                          <m:rPr>
                            <m:nor/>
                          </m:rPr>
                          <a:rPr lang="en-GB" sz="1600" i="0"/>
                          <m:t>/</m:t>
                        </m:r>
                        <m:r>
                          <m:rPr>
                            <m:nor/>
                          </m:rPr>
                          <a:rPr lang="en-GB" sz="1600" i="0"/>
                          <m:t>W</m:t>
                        </m:r>
                      </m:e>
                    </m:borderBox>
                  </m:oMath>
                </a14:m>
                <a:endParaRPr lang="en-GB" sz="1600" b="0"/>
              </a:p>
              <a:p>
                <a:pPr marL="0" indent="0">
                  <a:buNone/>
                </a:pPr>
                <a:r>
                  <a:rPr lang="en-GB" sz="1600" b="1"/>
                  <a:t>Conclusion:</a:t>
                </a:r>
                <a:r>
                  <a:rPr lang="en-GB" sz="1600"/>
                  <a:t> Layer B provides better insulation because it has a higher R-value. Its thermal resistance is twice that of Layer A.</a:t>
                </a:r>
              </a:p>
              <a:p>
                <a:endParaRPr lang="en-GB" sz="160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65F4080-426E-9502-EF1F-706D2F529E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77566"/>
                <a:ext cx="11079804" cy="5142689"/>
              </a:xfrm>
              <a:blipFill>
                <a:blip r:embed="rId2"/>
                <a:stretch>
                  <a:fillRect l="-275" t="-356" b="-142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276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Worked example 3: temperature difference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Indoor air is 20 °C. Outdoor air is 5 °C.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212366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</a:t>
            </a:r>
            <a:r>
              <a:rPr lang="en-GB"/>
              <a:t>8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1645920"/>
            <a:ext cx="10515600" cy="1058751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B3045"/>
                </a:solidFill>
                <a:latin typeface="Aptos"/>
              </a:defRPr>
            </a:pPr>
            <a:r>
              <a:rPr sz="3200"/>
              <a:t>Temperature difference ΔT = indoor temperature − outdoor temperature</a:t>
            </a:r>
            <a:endParaRPr lang="en-US" sz="3200"/>
          </a:p>
        </p:txBody>
      </p:sp>
      <p:sp>
        <p:nvSpPr>
          <p:cNvPr id="7" name="TextBox 6"/>
          <p:cNvSpPr txBox="1"/>
          <p:nvPr/>
        </p:nvSpPr>
        <p:spPr>
          <a:xfrm>
            <a:off x="1051560" y="2468880"/>
            <a:ext cx="10058400" cy="1053622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2500" b="1">
                <a:solidFill>
                  <a:srgbClr val="1C7E84"/>
                </a:solidFill>
                <a:latin typeface="Aptos"/>
              </a:defRPr>
            </a:pPr>
            <a:endParaRPr lang="en-US" sz="2500"/>
          </a:p>
          <a:p>
            <a:pPr>
              <a:spcAft>
                <a:spcPts val="800"/>
              </a:spcAft>
              <a:defRPr sz="2500" b="1">
                <a:solidFill>
                  <a:srgbClr val="1C7E84"/>
                </a:solidFill>
                <a:latin typeface="Aptos"/>
              </a:defRPr>
            </a:pPr>
            <a:r>
              <a:rPr sz="3200"/>
              <a:t>ΔT = 20 − 5 = 15 °C (a difference of 15 K)</a:t>
            </a:r>
            <a:endParaRPr lang="en-US" sz="3200"/>
          </a:p>
        </p:txBody>
      </p:sp>
      <p:sp>
        <p:nvSpPr>
          <p:cNvPr id="8" name="TextBox 7"/>
          <p:cNvSpPr txBox="1"/>
          <p:nvPr/>
        </p:nvSpPr>
        <p:spPr>
          <a:xfrm>
            <a:off x="868680" y="3429000"/>
            <a:ext cx="10332720" cy="261610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t>•</a:t>
            </a:r>
            <a:r>
              <a:rPr sz="2400"/>
              <a:t>  The direction of heat flow is generally from indoors to outdoors in this example.</a:t>
            </a:r>
            <a:endParaRPr lang="en-US" sz="2400"/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A greater temperature difference generally increases heat-flow rate if other conditions stay the same.</a:t>
            </a:r>
          </a:p>
          <a:p>
            <a:pPr>
              <a:spcAft>
                <a:spcPts val="1200"/>
              </a:spcAft>
              <a:defRPr sz="1800">
                <a:solidFill>
                  <a:srgbClr val="2D3741"/>
                </a:solidFill>
                <a:latin typeface="Aptos"/>
              </a:defRPr>
            </a:pPr>
            <a:r>
              <a:rPr sz="2400"/>
              <a:t>•  This calculation alone does not give the heat-loss rate; we would also need information about the construction and area.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20142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Student practice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Work individually for 4 minutes, then compare with a partner.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212366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1</a:t>
            </a:r>
            <a:r>
              <a:rPr lang="en-GB"/>
              <a:t>9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9890760" cy="415498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1. Convert 18 °C to kelvin.</a:t>
            </a:r>
            <a:endParaRPr lang="en-US" sz="2800"/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2. Calculate R for d = 0.08 m and λ = 0.040 W/(</a:t>
            </a:r>
            <a:r>
              <a:rPr sz="2800" err="1"/>
              <a:t>m·K</a:t>
            </a:r>
            <a:r>
              <a:rPr sz="2800"/>
              <a:t>).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3. Name the main heat-transfer mechanism: a warm radiator heats moving room air.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4. Indoor temperature is 21 °C and outdoor temperature is 9 °C. Calculate ΔT.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2800"/>
              <a:t>•  5. If the thickness of the same material doubles, what happens to its R value?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5806440"/>
            <a:ext cx="10424160" cy="381643"/>
          </a:xfrm>
          <a:prstGeom prst="rect">
            <a:avLst/>
          </a:prstGeom>
          <a:noFill/>
        </p:spPr>
        <p:txBody>
          <a:bodyPr wrap="square" lIns="54864" tIns="27432" rIns="54864" bIns="45720" anchor="t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1C7E84"/>
                </a:solidFill>
                <a:latin typeface="Aptos"/>
              </a:defRPr>
            </a:pPr>
            <a:r>
              <a:rPr sz="2000"/>
              <a:t>Show your equation, substitution, answer and units where relevant.</a:t>
            </a:r>
            <a:endParaRPr lang="en-US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Practice answers and explanations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Use this after students have attempted the questions.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212366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</a:t>
            </a:r>
            <a:r>
              <a:rPr lang="en-GB"/>
              <a:t>20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1078992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4000"/>
              <a:t>•  1. 18 + 273.15 = 291.15 K.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4000"/>
              <a:t>•  2. R = d/λ = 0.08/0.040 = 2.0 m²·K/W.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4000"/>
              <a:t>•  3. Convection: moving air carries energy.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4000"/>
              <a:t>•  4. ΔT = 21 − 9 = 12 °C (or 12 K as a difference).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4000"/>
              <a:t>•  5. R doubles, assuming the conductivity stays the same, because R = d/λ.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Common mistakes to avoid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A quick checklist for calculations.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212366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</a:t>
            </a:r>
            <a:r>
              <a:rPr lang="en-GB"/>
              <a:t>21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10927080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3200"/>
              <a:t>•  Do not confuse heat (energy transferred) with temperature (a state/measure).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3200"/>
              <a:t>•  Convert thickness from </a:t>
            </a:r>
            <a:r>
              <a:rPr sz="3200" err="1"/>
              <a:t>millimetres</a:t>
            </a:r>
            <a:r>
              <a:rPr sz="3200"/>
              <a:t> to </a:t>
            </a:r>
            <a:r>
              <a:rPr sz="3200" err="1"/>
              <a:t>metres</a:t>
            </a:r>
            <a:r>
              <a:rPr sz="3200"/>
              <a:t> before using R = d/λ.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3200"/>
              <a:t>•  Keep the units with your final answer.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3200"/>
              <a:t>•  A temperature difference of 10 °C is numerically equal to 10 K.</a:t>
            </a:r>
          </a:p>
          <a:p>
            <a:pPr>
              <a:spcAft>
                <a:spcPts val="1200"/>
              </a:spcAft>
              <a:defRPr sz="1900">
                <a:solidFill>
                  <a:srgbClr val="2D3741"/>
                </a:solidFill>
                <a:latin typeface="Aptos"/>
              </a:defRPr>
            </a:pPr>
            <a:r>
              <a:rPr sz="3200"/>
              <a:t>•  Do not calculate a full wall U-value from one layer unless the question explicitly simplifies the construction.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5029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900" b="1">
                <a:solidFill>
                  <a:srgbClr val="1B3045"/>
                </a:solidFill>
                <a:latin typeface="Aptos"/>
              </a:defRPr>
            </a:pPr>
            <a:r>
              <a:t>Session summary and exit ticket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77824"/>
            <a:ext cx="914400" cy="64008"/>
          </a:xfrm>
          <a:prstGeom prst="rect">
            <a:avLst/>
          </a:prstGeom>
          <a:solidFill>
            <a:srgbClr val="1C7E8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987552"/>
            <a:ext cx="10972800" cy="292608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300" b="0">
                <a:solidFill>
                  <a:srgbClr val="647078"/>
                </a:solidFill>
                <a:latin typeface="Aptos"/>
              </a:defRPr>
            </a:pPr>
            <a:r>
              <a:t>Answer the three questions on paper before you leave.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47104"/>
            <a:ext cx="11155680" cy="212366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647078"/>
                </a:solidFill>
                <a:latin typeface="Aptos"/>
              </a:defRPr>
            </a:pPr>
            <a:r>
              <a:t>BUILDING COMFORT • SESSION 2 • 2</a:t>
            </a:r>
            <a:r>
              <a:rPr lang="en-GB"/>
              <a:t>2</a:t>
            </a: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10187940" cy="372409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2D3741"/>
                </a:solidFill>
                <a:latin typeface="Aptos"/>
              </a:defRPr>
            </a:pPr>
            <a:r>
              <a:rPr sz="3600"/>
              <a:t>•  In one sentence, distinguish heat from temperature.</a:t>
            </a:r>
            <a:endParaRPr lang="en-US" sz="3600"/>
          </a:p>
          <a:p>
            <a:pPr>
              <a:spcAft>
                <a:spcPts val="1200"/>
              </a:spcAft>
              <a:defRPr sz="2000">
                <a:solidFill>
                  <a:srgbClr val="2D3741"/>
                </a:solidFill>
                <a:latin typeface="Aptos"/>
              </a:defRPr>
            </a:pPr>
            <a:r>
              <a:rPr sz="3600"/>
              <a:t>•  Name the three heat-transfer mechanisms and give one example of each.</a:t>
            </a:r>
          </a:p>
          <a:p>
            <a:pPr>
              <a:spcAft>
                <a:spcPts val="1200"/>
              </a:spcAft>
              <a:defRPr sz="2000">
                <a:solidFill>
                  <a:srgbClr val="2D3741"/>
                </a:solidFill>
                <a:latin typeface="Aptos"/>
              </a:defRPr>
            </a:pPr>
            <a:r>
              <a:rPr sz="3600" dirty="0"/>
              <a:t>•  Calculate R for a 0.06 m layer with λ = 0.030 W/(</a:t>
            </a:r>
            <a:r>
              <a:rPr sz="3600" dirty="0" err="1"/>
              <a:t>m·K</a:t>
            </a:r>
            <a:r>
              <a:rPr sz="3600" dirty="0"/>
              <a:t>).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" y="5212080"/>
            <a:ext cx="10515600" cy="777240"/>
          </a:xfrm>
          <a:prstGeom prst="roundRect">
            <a:avLst/>
          </a:prstGeom>
          <a:solidFill>
            <a:srgbClr val="F2F7F8"/>
          </a:solidFill>
          <a:ln>
            <a:solidFill>
              <a:srgbClr val="1C7E8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05840" y="5285232"/>
            <a:ext cx="10149840" cy="274320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2100" b="1">
                <a:solidFill>
                  <a:srgbClr val="1C7E84"/>
                </a:solidFill>
                <a:latin typeface="Aptos"/>
              </a:defRPr>
            </a:pPr>
            <a:r>
              <a:t>Homework: find one example of heat transfer in a building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5840" y="5605272"/>
            <a:ext cx="10149840" cy="256032"/>
          </a:xfrm>
          <a:prstGeom prst="rect">
            <a:avLst/>
          </a:prstGeom>
          <a:noFill/>
        </p:spPr>
        <p:txBody>
          <a:bodyPr wrap="square" lIns="54864" tIns="27432" rIns="54864">
            <a:spAutoFit/>
          </a:bodyPr>
          <a:lstStyle/>
          <a:p>
            <a:pPr>
              <a:spcAft>
                <a:spcPts val="800"/>
              </a:spcAft>
              <a:defRPr sz="1400" b="0">
                <a:solidFill>
                  <a:srgbClr val="2D3741"/>
                </a:solidFill>
                <a:latin typeface="Aptos"/>
              </a:defRPr>
            </a:pPr>
            <a:r>
              <a:t>Describe the mechanism and explain what building feature affects it.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Practice question  </vt:lpstr>
      <vt:lpstr>PowerPoint Presentation</vt:lpstr>
      <vt:lpstr>Practice question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Chandana Kola</dc:creator>
  <cp:keywords/>
  <dc:description>generated using python-pptx</dc:description>
  <cp:revision>20</cp:revision>
  <dcterms:created xsi:type="dcterms:W3CDTF">2013-01-27T09:14:16Z</dcterms:created>
  <dcterms:modified xsi:type="dcterms:W3CDTF">2026-10-15T15:58:35Z</dcterms:modified>
  <cp:category/>
</cp:coreProperties>
</file>