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3" r:id="rId5"/>
    <p:sldId id="260" r:id="rId6"/>
    <p:sldId id="266" r:id="rId7"/>
    <p:sldId id="264" r:id="rId8"/>
    <p:sldId id="261" r:id="rId9"/>
    <p:sldId id="258" r:id="rId10"/>
    <p:sldId id="262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2679" autoAdjust="0"/>
  </p:normalViewPr>
  <p:slideViewPr>
    <p:cSldViewPr snapToGrid="0" snapToObjects="1">
      <p:cViewPr varScale="1">
        <p:scale>
          <a:sx n="66" d="100"/>
          <a:sy n="66" d="100"/>
        </p:scale>
        <p:origin x="-169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15" d="100"/>
        <a:sy n="115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FAF80F-636E-4B4A-A06E-7CBAA1D852F1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086152-A1A0-F449-8E75-9976D97CD0B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3394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sense</a:t>
            </a:r>
            <a:r>
              <a:rPr lang="en-US" baseline="0" dirty="0" smtClean="0"/>
              <a:t> of belonging comes when nation states arrive. This is a </a:t>
            </a:r>
            <a:r>
              <a:rPr lang="en-US" baseline="0" smtClean="0"/>
              <a:t>joniing</a:t>
            </a:r>
            <a:r>
              <a:rPr lang="en-US" baseline="0" dirty="0" smtClean="0"/>
              <a:t> of territory to identity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086152-A1A0-F449-8E75-9976D97CD0B1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82995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086152-A1A0-F449-8E75-9976D97CD0B1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811187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For most</a:t>
            </a:r>
            <a:r>
              <a:rPr lang="en-US" baseline="0" dirty="0" smtClean="0"/>
              <a:t> people the notion that they are French or German was not relevant. Most country folk even up to the 1960s would not have labeled themselves as any kind of nationality</a:t>
            </a:r>
          </a:p>
          <a:p>
            <a:r>
              <a:rPr lang="en-US" baseline="0" dirty="0" err="1" smtClean="0"/>
              <a:t>Ind</a:t>
            </a:r>
            <a:r>
              <a:rPr lang="en-US" baseline="0" dirty="0" smtClean="0"/>
              <a:t> rev – created nations. Wealth created meant that education system could be constructed to instruct people about what they were.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086152-A1A0-F449-8E75-9976D97CD0B1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882162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It is an idea, constructed, and is not real. </a:t>
            </a:r>
          </a:p>
          <a:p>
            <a:r>
              <a:rPr lang="en-US" dirty="0" smtClean="0"/>
              <a:t>The importance of typography</a:t>
            </a:r>
          </a:p>
          <a:p>
            <a:r>
              <a:rPr lang="en-US" dirty="0" smtClean="0"/>
              <a:t>Printing</a:t>
            </a:r>
            <a:r>
              <a:rPr lang="en-US" baseline="0" dirty="0" smtClean="0"/>
              <a:t> turned ideas into joined thinking</a:t>
            </a:r>
          </a:p>
          <a:p>
            <a:r>
              <a:rPr lang="en-US" baseline="0" dirty="0" smtClean="0"/>
              <a:t>Printing turns us into nations</a:t>
            </a:r>
          </a:p>
          <a:p>
            <a:r>
              <a:rPr lang="en-US" baseline="0" dirty="0" smtClean="0"/>
              <a:t>Marshall McLuhan, 1960s- Electronic media will change this into a ‘global village’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086152-A1A0-F449-8E75-9976D97CD0B1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127481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Oliver James – wealth and misery linked, Fromm moved from human being to having, linked to the ‘hidden persuaders’ of advertising telling us who we</a:t>
            </a:r>
            <a:r>
              <a:rPr lang="en-US" baseline="0" dirty="0" smtClean="0"/>
              <a:t> are and what we need to have to be that fully.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086152-A1A0-F449-8E75-9976D97CD0B1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72128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Nationalism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Where is it?</a:t>
            </a:r>
          </a:p>
          <a:p>
            <a:r>
              <a:rPr lang="en-US" dirty="0" smtClean="0"/>
              <a:t>Security, identity and the future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2327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Today’s class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Timeline </a:t>
            </a:r>
          </a:p>
          <a:p>
            <a:r>
              <a:rPr lang="en-US" dirty="0" smtClean="0"/>
              <a:t>What is a nation?</a:t>
            </a:r>
          </a:p>
          <a:p>
            <a:r>
              <a:rPr lang="en-US" dirty="0" err="1" smtClean="0"/>
              <a:t>Gellner’s</a:t>
            </a:r>
            <a:r>
              <a:rPr lang="en-US" dirty="0" smtClean="0"/>
              <a:t> ideas</a:t>
            </a:r>
          </a:p>
          <a:p>
            <a:r>
              <a:rPr lang="en-US" dirty="0" smtClean="0"/>
              <a:t>Anderson’s ideas</a:t>
            </a:r>
          </a:p>
          <a:p>
            <a:r>
              <a:rPr lang="en-US" dirty="0" smtClean="0"/>
              <a:t>Consequences</a:t>
            </a:r>
          </a:p>
          <a:p>
            <a:pPr lvl="1"/>
            <a:r>
              <a:rPr lang="en-US" dirty="0" smtClean="0"/>
              <a:t>Nationalism is a disease</a:t>
            </a:r>
          </a:p>
          <a:p>
            <a:pPr lvl="1"/>
            <a:r>
              <a:rPr lang="en-US" dirty="0" smtClean="0"/>
              <a:t>War </a:t>
            </a:r>
          </a:p>
          <a:p>
            <a:r>
              <a:rPr lang="en-US" dirty="0" smtClean="0"/>
              <a:t>What’s beyond?</a:t>
            </a:r>
            <a:endParaRPr lang="en-US" dirty="0"/>
          </a:p>
        </p:txBody>
      </p:sp>
      <p:pic>
        <p:nvPicPr>
          <p:cNvPr id="9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254" r="25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50022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Labelling</a:t>
            </a:r>
            <a:r>
              <a:rPr lang="en-US" dirty="0" smtClean="0"/>
              <a:t>: Group identity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10,000 years ago tribes emerged</a:t>
            </a:r>
          </a:p>
          <a:p>
            <a:pPr lvl="1"/>
            <a:r>
              <a:rPr lang="en-US" dirty="0" smtClean="0"/>
              <a:t>‘We, the xyz’</a:t>
            </a:r>
          </a:p>
          <a:p>
            <a:r>
              <a:rPr lang="en-US" dirty="0" smtClean="0"/>
              <a:t>3000 y a - </a:t>
            </a:r>
            <a:r>
              <a:rPr lang="en-US" dirty="0"/>
              <a:t>S</a:t>
            </a:r>
            <a:r>
              <a:rPr lang="en-US" dirty="0" smtClean="0"/>
              <a:t>tates appear</a:t>
            </a:r>
          </a:p>
          <a:p>
            <a:r>
              <a:rPr lang="en-US" dirty="0" smtClean="0"/>
              <a:t>200 y a - Nations: links territory, ideas with identity</a:t>
            </a:r>
          </a:p>
          <a:p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71320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Nations =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Territory</a:t>
            </a:r>
          </a:p>
          <a:p>
            <a:r>
              <a:rPr lang="en-US" dirty="0" smtClean="0"/>
              <a:t>Language</a:t>
            </a:r>
          </a:p>
          <a:p>
            <a:pPr lvl="1"/>
            <a:r>
              <a:rPr lang="en-US" dirty="0" smtClean="0"/>
              <a:t>Writing/printing</a:t>
            </a:r>
          </a:p>
          <a:p>
            <a:r>
              <a:rPr lang="en-US" dirty="0" smtClean="0"/>
              <a:t>Ideology</a:t>
            </a:r>
          </a:p>
          <a:p>
            <a:pPr lvl="1"/>
            <a:r>
              <a:rPr lang="en-US" dirty="0" smtClean="0"/>
              <a:t>(religion)</a:t>
            </a:r>
          </a:p>
          <a:p>
            <a:r>
              <a:rPr lang="en-US" dirty="0" smtClean="0"/>
              <a:t>Identity </a:t>
            </a:r>
          </a:p>
          <a:p>
            <a:pPr lvl="1"/>
            <a:r>
              <a:rPr lang="en-US" dirty="0" smtClean="0"/>
              <a:t>Clothing </a:t>
            </a:r>
          </a:p>
          <a:p>
            <a:pPr lvl="1"/>
            <a:r>
              <a:rPr lang="en-US" dirty="0" smtClean="0"/>
              <a:t>Food</a:t>
            </a:r>
          </a:p>
          <a:p>
            <a:pPr lvl="1"/>
            <a:r>
              <a:rPr lang="en-US" dirty="0" smtClean="0"/>
              <a:t>Practice  (actions)</a:t>
            </a:r>
          </a:p>
          <a:p>
            <a:pPr lvl="1"/>
            <a:r>
              <a:rPr lang="en-US" dirty="0" smtClean="0"/>
              <a:t>Market place/relations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705497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Identity and markets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Nationalism connected to markets</a:t>
            </a:r>
          </a:p>
          <a:p>
            <a:r>
              <a:rPr lang="en-US" dirty="0" smtClean="0"/>
              <a:t>Identity construction linked to purchases and purchasing</a:t>
            </a:r>
          </a:p>
          <a:p>
            <a:pPr lvl="1"/>
            <a:r>
              <a:rPr lang="en-US" dirty="0" smtClean="0"/>
              <a:t>Advertising</a:t>
            </a:r>
          </a:p>
          <a:p>
            <a:pPr lvl="1"/>
            <a:r>
              <a:rPr lang="en-US" dirty="0" smtClean="0"/>
              <a:t>Media</a:t>
            </a:r>
          </a:p>
          <a:p>
            <a:r>
              <a:rPr lang="en-US" dirty="0" smtClean="0"/>
              <a:t>Boundaries and war market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93159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War (aggression revisited)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Latent aggression in human family possibly shaped by nationalism</a:t>
            </a:r>
          </a:p>
          <a:p>
            <a:pPr lvl="1"/>
            <a:r>
              <a:rPr lang="en-US" dirty="0" smtClean="0"/>
              <a:t>Need to protect</a:t>
            </a:r>
          </a:p>
          <a:p>
            <a:pPr lvl="2"/>
            <a:r>
              <a:rPr lang="en-US" dirty="0" smtClean="0"/>
              <a:t>(property, ideas)</a:t>
            </a:r>
          </a:p>
          <a:p>
            <a:pPr lvl="1"/>
            <a:r>
              <a:rPr lang="en-US" dirty="0" smtClean="0"/>
              <a:t>Need to dominate</a:t>
            </a:r>
          </a:p>
          <a:p>
            <a:pPr lvl="2"/>
            <a:r>
              <a:rPr lang="en-US" dirty="0" smtClean="0"/>
              <a:t>change others (ideology)</a:t>
            </a:r>
          </a:p>
          <a:p>
            <a:pPr lvl="2"/>
            <a:r>
              <a:rPr lang="en-US" dirty="0" smtClean="0"/>
              <a:t>The power of the group </a:t>
            </a:r>
          </a:p>
          <a:p>
            <a:pPr lvl="2"/>
            <a:r>
              <a:rPr lang="en-US" dirty="0" smtClean="0"/>
              <a:t>Power in numbers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888738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Gellner</a:t>
            </a:r>
            <a:r>
              <a:rPr lang="en-US" dirty="0" smtClean="0"/>
              <a:t> </a:t>
            </a:r>
            <a:r>
              <a:rPr lang="en-US" i="1" dirty="0" smtClean="0"/>
              <a:t>Nations and Nationalism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Nations are ‘modern’; new concept – 200 years old</a:t>
            </a:r>
          </a:p>
          <a:p>
            <a:r>
              <a:rPr lang="en-US" dirty="0" smtClean="0"/>
              <a:t>Industrial revolution</a:t>
            </a:r>
          </a:p>
          <a:p>
            <a:pPr lvl="1"/>
            <a:r>
              <a:rPr lang="en-US" dirty="0" smtClean="0"/>
              <a:t>Division of </a:t>
            </a:r>
            <a:r>
              <a:rPr lang="en-US" dirty="0" err="1" smtClean="0"/>
              <a:t>labour</a:t>
            </a:r>
            <a:endParaRPr lang="en-US" dirty="0" smtClean="0"/>
          </a:p>
          <a:p>
            <a:pPr lvl="1"/>
            <a:r>
              <a:rPr lang="en-US" dirty="0" smtClean="0"/>
              <a:t>Mobility</a:t>
            </a:r>
          </a:p>
          <a:p>
            <a:pPr lvl="1"/>
            <a:r>
              <a:rPr lang="en-US" dirty="0" smtClean="0"/>
              <a:t>Common education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838386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Anderson </a:t>
            </a:r>
            <a:r>
              <a:rPr lang="en-US" i="1" dirty="0" smtClean="0"/>
              <a:t>Imagined communities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Rationalist ideal fashions </a:t>
            </a:r>
            <a:r>
              <a:rPr lang="en-US" dirty="0" err="1" smtClean="0"/>
              <a:t>behaviour</a:t>
            </a:r>
            <a:endParaRPr lang="en-US" dirty="0" smtClean="0"/>
          </a:p>
          <a:p>
            <a:r>
              <a:rPr lang="en-US" dirty="0" smtClean="0"/>
              <a:t>Creates a feeling of belonging</a:t>
            </a:r>
          </a:p>
          <a:p>
            <a:r>
              <a:rPr lang="en-US" dirty="0" smtClean="0"/>
              <a:t>Attributed to the media particularly</a:t>
            </a:r>
          </a:p>
          <a:p>
            <a:pPr lvl="1"/>
            <a:r>
              <a:rPr lang="en-US" dirty="0" smtClean="0"/>
              <a:t>‘Print Capitalism’</a:t>
            </a:r>
          </a:p>
          <a:p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890357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nationalism?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Nationalism as a disease – </a:t>
            </a:r>
          </a:p>
          <a:p>
            <a:r>
              <a:rPr lang="en-US" dirty="0" smtClean="0"/>
              <a:t>Einstein - infantile sickness to grow out of </a:t>
            </a:r>
          </a:p>
          <a:p>
            <a:r>
              <a:rPr lang="en-US" dirty="0" smtClean="0"/>
              <a:t>O. James, 1997. </a:t>
            </a:r>
            <a:r>
              <a:rPr lang="en-US" i="1" dirty="0" err="1" smtClean="0"/>
              <a:t>Affluenza</a:t>
            </a:r>
            <a:endParaRPr lang="en-US" dirty="0"/>
          </a:p>
          <a:p>
            <a:r>
              <a:rPr lang="en-US" dirty="0" smtClean="0"/>
              <a:t>J. </a:t>
            </a:r>
            <a:r>
              <a:rPr lang="en-US" dirty="0" err="1" smtClean="0"/>
              <a:t>Twenge</a:t>
            </a:r>
            <a:r>
              <a:rPr lang="en-US" dirty="0" smtClean="0"/>
              <a:t>, 2006. </a:t>
            </a:r>
            <a:r>
              <a:rPr lang="en-US" i="1" dirty="0" smtClean="0"/>
              <a:t>Generation me; </a:t>
            </a:r>
            <a:r>
              <a:rPr lang="en-US" dirty="0" err="1" smtClean="0"/>
              <a:t>Twenge</a:t>
            </a:r>
            <a:r>
              <a:rPr lang="en-US" dirty="0" smtClean="0"/>
              <a:t> and Campbell </a:t>
            </a:r>
            <a:r>
              <a:rPr lang="en-US" i="1" dirty="0" smtClean="0"/>
              <a:t>2009. Narcissism epidemic</a:t>
            </a:r>
            <a:endParaRPr lang="en-US" i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344648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What’s beyond? One world?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Nationalism is ecologically and ideologically problematic</a:t>
            </a:r>
          </a:p>
          <a:p>
            <a:r>
              <a:rPr lang="en-US" dirty="0" smtClean="0"/>
              <a:t>It creates difference (an other)</a:t>
            </a:r>
          </a:p>
          <a:p>
            <a:r>
              <a:rPr lang="en-US" dirty="0" smtClean="0"/>
              <a:t>Power accumulations</a:t>
            </a:r>
          </a:p>
          <a:p>
            <a:r>
              <a:rPr lang="en-US" dirty="0" smtClean="0"/>
              <a:t>What’s next?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014761725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1509</TotalTime>
  <Words>411</Words>
  <Application>Microsoft Office PowerPoint</Application>
  <PresentationFormat>On-screen Show (4:3)</PresentationFormat>
  <Paragraphs>77</Paragraphs>
  <Slides>10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 Black </vt:lpstr>
      <vt:lpstr>Nationalism </vt:lpstr>
      <vt:lpstr>Today’s class</vt:lpstr>
      <vt:lpstr>Labelling: Group identity </vt:lpstr>
      <vt:lpstr>Nations =</vt:lpstr>
      <vt:lpstr>Identity and markets</vt:lpstr>
      <vt:lpstr>War (aggression revisited)</vt:lpstr>
      <vt:lpstr>Gellner Nations and Nationalism</vt:lpstr>
      <vt:lpstr>Anderson Imagined communities</vt:lpstr>
      <vt:lpstr>What is nationalism?</vt:lpstr>
      <vt:lpstr>What’s beyond? One world?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Consumption </dc:title>
  <dc:creator>Luci Attala</dc:creator>
  <cp:lastModifiedBy>sa025</cp:lastModifiedBy>
  <cp:revision>15</cp:revision>
  <dcterms:created xsi:type="dcterms:W3CDTF">2012-02-27T22:27:27Z</dcterms:created>
  <dcterms:modified xsi:type="dcterms:W3CDTF">2012-03-06T09:50:28Z</dcterms:modified>
</cp:coreProperties>
</file>