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61" autoAdjust="0"/>
    <p:restoredTop sz="94660"/>
  </p:normalViewPr>
  <p:slideViewPr>
    <p:cSldViewPr snapToGrid="0">
      <p:cViewPr varScale="1">
        <p:scale>
          <a:sx n="47" d="100"/>
          <a:sy n="47" d="100"/>
        </p:scale>
        <p:origin x="74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A6BC7-2516-40D6-A1DC-2AC47AA7A986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E9BD5C-CEE2-43EA-A399-C58599371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540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0192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156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349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Mae’r</a:t>
            </a:r>
            <a:r>
              <a:rPr lang="en-GB" dirty="0" smtClean="0"/>
              <a:t> data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canranau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gordewdra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draws </a:t>
            </a:r>
            <a:r>
              <a:rPr lang="en-GB" baseline="0" dirty="0" err="1" smtClean="0"/>
              <a:t>Byrddau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Iechyd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top ac </a:t>
            </a:r>
            <a:r>
              <a:rPr lang="en-GB" baseline="0" dirty="0" err="1" smtClean="0"/>
              <a:t>yna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dangos</a:t>
            </a:r>
            <a:r>
              <a:rPr lang="en-GB" baseline="0" dirty="0" smtClean="0"/>
              <a:t> y data </a:t>
            </a:r>
            <a:r>
              <a:rPr lang="en-GB" baseline="0" dirty="0" err="1" smtClean="0"/>
              <a:t>gordewdra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gyfer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pob</a:t>
            </a:r>
            <a:r>
              <a:rPr lang="en-GB" baseline="0" dirty="0" smtClean="0"/>
              <a:t> sir. </a:t>
            </a:r>
            <a:r>
              <a:rPr lang="en-GB" baseline="0" dirty="0" err="1" smtClean="0"/>
              <a:t>Mae’r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canlyniadau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dangos</a:t>
            </a:r>
            <a:r>
              <a:rPr lang="en-GB" baseline="0" dirty="0" smtClean="0"/>
              <a:t> Mae Merthyr </a:t>
            </a:r>
            <a:r>
              <a:rPr lang="en-GB" baseline="0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canran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uchaf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</a:t>
            </a:r>
            <a:r>
              <a:rPr lang="en-GB" baseline="0" dirty="0" smtClean="0"/>
              <a:t> Sir Gar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ail –</a:t>
            </a:r>
            <a:r>
              <a:rPr lang="en-GB" baseline="0" dirty="0" err="1" smtClean="0"/>
              <a:t>gyda</a:t>
            </a:r>
            <a:r>
              <a:rPr lang="en-GB" baseline="0" dirty="0" smtClean="0"/>
              <a:t> 13.2 % o </a:t>
            </a:r>
            <a:r>
              <a:rPr lang="en-GB" baseline="0" dirty="0" err="1" smtClean="0"/>
              <a:t>blant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rhwn</a:t>
            </a:r>
            <a:r>
              <a:rPr lang="en-GB" baseline="0" dirty="0" smtClean="0"/>
              <a:t> 4-5 </a:t>
            </a:r>
            <a:r>
              <a:rPr lang="en-GB" baseline="0" dirty="0" err="1" smtClean="0"/>
              <a:t>oed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gordew</a:t>
            </a:r>
            <a:r>
              <a:rPr lang="en-GB" baseline="0" dirty="0" smtClean="0"/>
              <a:t>  - Out of the 22 local authorities Carmarthenshire has the 2</a:t>
            </a:r>
            <a:r>
              <a:rPr lang="en-GB" baseline="30000" dirty="0" smtClean="0"/>
              <a:t>nd</a:t>
            </a:r>
            <a:r>
              <a:rPr lang="en-GB" baseline="0" dirty="0" smtClean="0"/>
              <a:t> highest in wales.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9445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628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canllawiau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rhannu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nifer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adrannau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gwahanol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cyfeirio</a:t>
            </a:r>
            <a:r>
              <a:rPr lang="en-GB" baseline="0" dirty="0" smtClean="0"/>
              <a:t> at y </a:t>
            </a:r>
            <a:r>
              <a:rPr lang="en-GB" baseline="0" dirty="0" err="1" smtClean="0"/>
              <a:t>Mesur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Bwyta’n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Iach</a:t>
            </a:r>
            <a:r>
              <a:rPr lang="en-GB" baseline="0" dirty="0" smtClean="0"/>
              <a:t> 2009 </a:t>
            </a:r>
            <a:r>
              <a:rPr lang="en-GB" baseline="0" dirty="0" err="1" smtClean="0"/>
              <a:t>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Rheoliadau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mwyaf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diweddar</a:t>
            </a:r>
            <a:r>
              <a:rPr lang="en-GB" baseline="0" dirty="0" smtClean="0"/>
              <a:t> 2013 </a:t>
            </a:r>
            <a:r>
              <a:rPr lang="en-GB" baseline="0" dirty="0" err="1" smtClean="0"/>
              <a:t>ynglyn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bwyta’n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ysgolion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Nid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ydwyf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mynd</a:t>
            </a:r>
            <a:r>
              <a:rPr lang="en-GB" baseline="0" dirty="0" smtClean="0"/>
              <a:t> am bod </a:t>
            </a:r>
            <a:r>
              <a:rPr lang="en-GB" baseline="0" dirty="0" err="1" smtClean="0"/>
              <a:t>adran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fewn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ddogfen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nwu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byddwn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trwy’r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nos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mae’r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ddogfen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hun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tua</a:t>
            </a:r>
            <a:r>
              <a:rPr lang="en-GB" baseline="0" dirty="0" smtClean="0"/>
              <a:t> 60 </a:t>
            </a:r>
            <a:r>
              <a:rPr lang="en-GB" baseline="0" dirty="0" err="1" smtClean="0"/>
              <a:t>tud</a:t>
            </a:r>
            <a:r>
              <a:rPr lang="en-GB" baseline="0" dirty="0" smtClean="0"/>
              <a:t> felly </a:t>
            </a:r>
            <a:r>
              <a:rPr lang="en-GB" baseline="0" dirty="0" err="1" smtClean="0"/>
              <a:t>dwi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ceisio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crynhoir</a:t>
            </a:r>
            <a:r>
              <a:rPr lang="en-GB" baseline="0" dirty="0" smtClean="0"/>
              <a:t>’ </a:t>
            </a:r>
            <a:r>
              <a:rPr lang="en-GB" baseline="0" dirty="0" err="1" smtClean="0"/>
              <a:t>ddogfen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chanolbwybtio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mwyaf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perthnasol</a:t>
            </a:r>
            <a:r>
              <a:rPr lang="en-GB" baseline="0" dirty="0" smtClean="0"/>
              <a:t> I chi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rhieni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Cafodd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Mesur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Bwuta’n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Iach</a:t>
            </a:r>
            <a:r>
              <a:rPr lang="en-GB" baseline="0" dirty="0" smtClean="0"/>
              <a:t> 2009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basio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gan</a:t>
            </a:r>
            <a:r>
              <a:rPr lang="en-GB" baseline="0" dirty="0" smtClean="0"/>
              <a:t> 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27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5055519"/>
            <a:ext cx="5438140" cy="3908614"/>
          </a:xfrm>
        </p:spPr>
        <p:txBody>
          <a:bodyPr/>
          <a:lstStyle/>
          <a:p>
            <a:r>
              <a:rPr lang="en-GB" dirty="0" smtClean="0"/>
              <a:t>This is section 1 within the Guidance</a:t>
            </a:r>
            <a:r>
              <a:rPr lang="en-GB" baseline="0" dirty="0" smtClean="0"/>
              <a:t> which looks at the Measure – </a:t>
            </a:r>
            <a:r>
              <a:rPr lang="en-GB" baseline="0" dirty="0" err="1" smtClean="0"/>
              <a:t>Dyma’r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adran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cyntaf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fewn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canllawiau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cyfeirio</a:t>
            </a:r>
            <a:r>
              <a:rPr lang="en-GB" baseline="0" dirty="0" smtClean="0"/>
              <a:t> at Y </a:t>
            </a:r>
            <a:r>
              <a:rPr lang="en-GB" baseline="0" dirty="0" err="1" smtClean="0"/>
              <a:t>Mesur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pwrpas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Mesur</a:t>
            </a:r>
            <a:r>
              <a:rPr lang="en-GB" baseline="0" dirty="0" smtClean="0"/>
              <a:t>….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2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Section 2 of the measure</a:t>
            </a:r>
            <a:r>
              <a:rPr lang="en-GB" baseline="0" dirty="0" smtClean="0"/>
              <a:t> focusses on the responsibilities of the Governors and the fact that they have to include in their annual report – what actions has the school taken in promoting Healthy eating.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Mae </a:t>
            </a:r>
            <a:r>
              <a:rPr lang="en-GB" baseline="0" dirty="0" err="1" smtClean="0"/>
              <a:t>yna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nifer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bwyntiau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gynnwys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adran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darllenwch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ddogfen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hun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ddarganfod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wybodaeth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8282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Diwrnod</a:t>
            </a:r>
            <a:r>
              <a:rPr lang="en-GB" dirty="0" smtClean="0"/>
              <a:t> Ysgol </a:t>
            </a:r>
            <a:r>
              <a:rPr lang="en-GB" dirty="0" err="1" smtClean="0"/>
              <a:t>Cyfan</a:t>
            </a:r>
            <a:r>
              <a:rPr lang="en-GB" dirty="0" smtClean="0"/>
              <a:t> – gall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o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Clwb</a:t>
            </a:r>
            <a:r>
              <a:rPr lang="en-GB" dirty="0" smtClean="0"/>
              <a:t> </a:t>
            </a:r>
            <a:r>
              <a:rPr lang="en-GB" dirty="0" err="1" smtClean="0"/>
              <a:t>Brecwast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Clwb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Ysgol – </a:t>
            </a:r>
            <a:r>
              <a:rPr lang="en-GB" dirty="0" err="1" smtClean="0"/>
              <a:t>gwasanathae</a:t>
            </a:r>
            <a:r>
              <a:rPr lang="en-GB" dirty="0" smtClean="0"/>
              <a:t>,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cylch</a:t>
            </a:r>
            <a:r>
              <a:rPr lang="en-GB" dirty="0" smtClean="0"/>
              <a:t> </a:t>
            </a:r>
            <a:r>
              <a:rPr lang="en-GB" dirty="0" err="1" smtClean="0"/>
              <a:t>arddangosfeydd</a:t>
            </a:r>
            <a:r>
              <a:rPr lang="en-GB" dirty="0" smtClean="0"/>
              <a:t> </a:t>
            </a:r>
            <a:r>
              <a:rPr lang="en-GB" dirty="0" err="1" smtClean="0"/>
              <a:t>ayyb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654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Diwrnod</a:t>
            </a:r>
            <a:r>
              <a:rPr lang="en-GB" dirty="0" smtClean="0"/>
              <a:t> Ysgol </a:t>
            </a:r>
            <a:r>
              <a:rPr lang="en-GB" dirty="0" err="1" smtClean="0"/>
              <a:t>Cyfan</a:t>
            </a:r>
            <a:r>
              <a:rPr lang="en-GB" dirty="0" smtClean="0"/>
              <a:t> – gall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o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Clwb</a:t>
            </a:r>
            <a:r>
              <a:rPr lang="en-GB" dirty="0" smtClean="0"/>
              <a:t> </a:t>
            </a:r>
            <a:r>
              <a:rPr lang="en-GB" dirty="0" err="1" smtClean="0"/>
              <a:t>Brecwast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Clwb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Ysgol – </a:t>
            </a:r>
            <a:r>
              <a:rPr lang="en-GB" dirty="0" err="1" smtClean="0"/>
              <a:t>gwasanathae</a:t>
            </a:r>
            <a:r>
              <a:rPr lang="en-GB" dirty="0" smtClean="0"/>
              <a:t>,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cylch</a:t>
            </a:r>
            <a:r>
              <a:rPr lang="en-GB" dirty="0" smtClean="0"/>
              <a:t> </a:t>
            </a:r>
            <a:r>
              <a:rPr lang="en-GB" dirty="0" err="1" smtClean="0"/>
              <a:t>arddangosfeydd</a:t>
            </a:r>
            <a:r>
              <a:rPr lang="en-GB" dirty="0" smtClean="0"/>
              <a:t> </a:t>
            </a:r>
            <a:r>
              <a:rPr lang="en-GB" dirty="0" err="1" smtClean="0"/>
              <a:t>ayyb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8723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82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4938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79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7902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2501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335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06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864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70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56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30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64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32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759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1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714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660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82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0349D-6D0E-4242-80A0-33B3523CA41F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FAE870-50F6-4012-BE3E-FFAC651A1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7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35252"/>
            <a:ext cx="11658600" cy="65564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135252"/>
            <a:ext cx="10302240" cy="1002664"/>
          </a:xfrm>
        </p:spPr>
        <p:txBody>
          <a:bodyPr>
            <a:normAutofit/>
          </a:bodyPr>
          <a:lstStyle/>
          <a:p>
            <a:r>
              <a:rPr lang="en-GB" sz="3200" b="1" dirty="0" err="1" smtClean="0">
                <a:solidFill>
                  <a:srgbClr val="FF0000"/>
                </a:solidFill>
              </a:rPr>
              <a:t>Heriau</a:t>
            </a:r>
            <a:r>
              <a:rPr lang="en-GB" sz="3200" b="1" dirty="0" smtClean="0">
                <a:solidFill>
                  <a:srgbClr val="FF0000"/>
                </a:solidFill>
              </a:rPr>
              <a:t> </a:t>
            </a:r>
            <a:r>
              <a:rPr lang="en-GB" sz="3200" b="1" dirty="0" err="1" smtClean="0">
                <a:solidFill>
                  <a:srgbClr val="FF0000"/>
                </a:solidFill>
              </a:rPr>
              <a:t>Iechyd</a:t>
            </a:r>
            <a:r>
              <a:rPr lang="en-GB" sz="3200" b="1" dirty="0" smtClean="0">
                <a:solidFill>
                  <a:srgbClr val="FF0000"/>
                </a:solidFill>
              </a:rPr>
              <a:t> a </a:t>
            </a:r>
            <a:r>
              <a:rPr lang="en-GB" sz="3200" b="1" dirty="0" err="1" smtClean="0">
                <a:solidFill>
                  <a:srgbClr val="FF0000"/>
                </a:solidFill>
              </a:rPr>
              <a:t>wynebir</a:t>
            </a:r>
            <a:r>
              <a:rPr lang="en-GB" sz="3200" b="1" dirty="0" smtClean="0">
                <a:solidFill>
                  <a:srgbClr val="FF0000"/>
                </a:solidFill>
              </a:rPr>
              <a:t> </a:t>
            </a:r>
            <a:r>
              <a:rPr lang="en-GB" sz="3200" b="1" dirty="0" err="1" smtClean="0">
                <a:solidFill>
                  <a:srgbClr val="FF0000"/>
                </a:solidFill>
              </a:rPr>
              <a:t>gan</a:t>
            </a:r>
            <a:r>
              <a:rPr lang="en-GB" sz="3200" b="1" dirty="0" smtClean="0">
                <a:solidFill>
                  <a:srgbClr val="FF0000"/>
                </a:solidFill>
              </a:rPr>
              <a:t> </a:t>
            </a:r>
            <a:r>
              <a:rPr lang="en-GB" sz="3200" b="1" dirty="0" err="1" smtClean="0">
                <a:solidFill>
                  <a:srgbClr val="FF0000"/>
                </a:solidFill>
              </a:rPr>
              <a:t>bobl</a:t>
            </a:r>
            <a:r>
              <a:rPr lang="en-GB" sz="3200" b="1" dirty="0" smtClean="0">
                <a:solidFill>
                  <a:srgbClr val="FF0000"/>
                </a:solidFill>
              </a:rPr>
              <a:t>  / Current health challenges  </a:t>
            </a:r>
            <a:br>
              <a:rPr lang="en-GB" sz="3200" b="1" dirty="0" smtClean="0">
                <a:solidFill>
                  <a:srgbClr val="FF0000"/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 </a:t>
            </a:r>
            <a:r>
              <a:rPr lang="en-GB" sz="3200" b="1" dirty="0" smtClean="0">
                <a:solidFill>
                  <a:srgbClr val="FF0000"/>
                </a:solidFill>
              </a:rPr>
              <a:t>           </a:t>
            </a:r>
            <a:r>
              <a:rPr lang="en-GB" sz="3200" b="1" dirty="0" err="1" smtClean="0">
                <a:solidFill>
                  <a:srgbClr val="FF0000"/>
                </a:solidFill>
              </a:rPr>
              <a:t>ifanc</a:t>
            </a:r>
            <a:r>
              <a:rPr lang="en-GB" sz="3200" b="1" dirty="0" smtClean="0">
                <a:solidFill>
                  <a:srgbClr val="FF0000"/>
                </a:solidFill>
              </a:rPr>
              <a:t> </a:t>
            </a:r>
            <a:r>
              <a:rPr lang="en-GB" sz="3200" b="1" dirty="0" err="1" smtClean="0">
                <a:solidFill>
                  <a:srgbClr val="FF0000"/>
                </a:solidFill>
              </a:rPr>
              <a:t>yn</a:t>
            </a:r>
            <a:r>
              <a:rPr lang="en-GB" sz="3200" b="1" dirty="0" smtClean="0">
                <a:solidFill>
                  <a:srgbClr val="FF0000"/>
                </a:solidFill>
              </a:rPr>
              <a:t> </a:t>
            </a:r>
            <a:r>
              <a:rPr lang="en-GB" sz="3200" b="1" dirty="0" err="1" smtClean="0">
                <a:solidFill>
                  <a:srgbClr val="FF0000"/>
                </a:solidFill>
              </a:rPr>
              <a:t>bresennol</a:t>
            </a:r>
            <a:r>
              <a:rPr lang="en-GB" sz="3200" b="1" dirty="0" smtClean="0">
                <a:solidFill>
                  <a:srgbClr val="FF0000"/>
                </a:solidFill>
              </a:rPr>
              <a:t>                     faced by young people 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336036"/>
            <a:ext cx="6416040" cy="5815968"/>
          </a:xfrm>
        </p:spPr>
        <p:txBody>
          <a:bodyPr>
            <a:normAutofit/>
          </a:bodyPr>
          <a:lstStyle/>
          <a:p>
            <a:r>
              <a:rPr lang="en-GB" sz="2600" b="1" dirty="0" err="1" smtClean="0"/>
              <a:t>Gorbwysau</a:t>
            </a:r>
            <a:r>
              <a:rPr lang="en-GB" sz="2600" b="1" dirty="0" smtClean="0"/>
              <a:t> a </a:t>
            </a:r>
            <a:r>
              <a:rPr lang="en-GB" sz="2600" b="1" dirty="0" err="1" smtClean="0"/>
              <a:t>Gordewdra</a:t>
            </a:r>
            <a:endParaRPr lang="en-GB" sz="2600" b="1" dirty="0" smtClean="0"/>
          </a:p>
          <a:p>
            <a:r>
              <a:rPr lang="en-GB" sz="2600" b="1" dirty="0" err="1" smtClean="0"/>
              <a:t>Delwedd</a:t>
            </a:r>
            <a:r>
              <a:rPr lang="en-GB" sz="2600" b="1" dirty="0" smtClean="0"/>
              <a:t> y </a:t>
            </a:r>
            <a:r>
              <a:rPr lang="en-GB" sz="2600" b="1" dirty="0" err="1" smtClean="0"/>
              <a:t>corff</a:t>
            </a:r>
            <a:r>
              <a:rPr lang="en-GB" sz="2600" b="1" dirty="0" smtClean="0"/>
              <a:t> a Hunan </a:t>
            </a:r>
            <a:r>
              <a:rPr lang="en-GB" sz="2600" b="1" dirty="0" err="1" smtClean="0"/>
              <a:t>Barch</a:t>
            </a:r>
            <a:endParaRPr lang="en-GB" sz="2600" b="1" dirty="0" smtClean="0"/>
          </a:p>
          <a:p>
            <a:r>
              <a:rPr lang="en-GB" sz="2600" b="1" dirty="0" err="1" smtClean="0"/>
              <a:t>Bwlio</a:t>
            </a:r>
            <a:endParaRPr lang="en-GB" sz="2600" b="1" dirty="0" smtClean="0"/>
          </a:p>
          <a:p>
            <a:r>
              <a:rPr lang="en-GB" sz="2600" b="1" dirty="0" err="1" smtClean="0"/>
              <a:t>Camdrin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Domestg</a:t>
            </a:r>
            <a:r>
              <a:rPr lang="en-GB" sz="2600" b="1" dirty="0" smtClean="0"/>
              <a:t> a </a:t>
            </a:r>
            <a:r>
              <a:rPr lang="en-GB" sz="2600" b="1" dirty="0" err="1" smtClean="0"/>
              <a:t>Pherthnasoedd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Afiach</a:t>
            </a:r>
            <a:r>
              <a:rPr lang="en-GB" sz="2600" b="1" dirty="0" smtClean="0"/>
              <a:t>  </a:t>
            </a:r>
          </a:p>
          <a:p>
            <a:pPr marL="0" indent="0">
              <a:buNone/>
            </a:pPr>
            <a:r>
              <a:rPr lang="en-GB" sz="2400" b="1" dirty="0"/>
              <a:t> </a:t>
            </a:r>
            <a:r>
              <a:rPr lang="en-GB" sz="2400" b="1" dirty="0" smtClean="0"/>
              <a:t>     </a:t>
            </a:r>
            <a:r>
              <a:rPr lang="en-GB" sz="2400" dirty="0" smtClean="0"/>
              <a:t>- </a:t>
            </a:r>
            <a:r>
              <a:rPr lang="en-GB" sz="2400" i="1" dirty="0" err="1" smtClean="0"/>
              <a:t>Harddegwyr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yn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treisio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rhieni</a:t>
            </a:r>
            <a:endParaRPr lang="en-GB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dirty="0" smtClean="0">
                <a:latin typeface="Calibri" panose="020F0502020204030204" pitchFamily="34" charset="0"/>
              </a:rPr>
              <a:t>● </a:t>
            </a:r>
            <a:r>
              <a:rPr lang="en-GB" sz="2600" b="1" dirty="0" err="1">
                <a:latin typeface="Calibri" panose="020F0502020204030204" pitchFamily="34" charset="0"/>
              </a:rPr>
              <a:t>T</a:t>
            </a:r>
            <a:r>
              <a:rPr lang="en-GB" sz="2600" b="1" dirty="0" err="1" smtClean="0">
                <a:latin typeface="Calibri" panose="020F0502020204030204" pitchFamily="34" charset="0"/>
              </a:rPr>
              <a:t>rais</a:t>
            </a:r>
            <a:r>
              <a:rPr lang="en-GB" sz="2600" b="1" dirty="0" smtClean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yn</a:t>
            </a:r>
            <a:r>
              <a:rPr lang="en-GB" sz="2600" b="1" dirty="0" smtClean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eu</a:t>
            </a:r>
            <a:r>
              <a:rPr lang="en-GB" sz="2600" b="1" dirty="0" smtClean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harddegau</a:t>
            </a:r>
            <a:endParaRPr lang="en-GB" sz="2600" b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</a:rPr>
              <a:t>●</a:t>
            </a:r>
            <a:r>
              <a:rPr lang="en-GB" sz="1600" dirty="0" smtClean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Secstio</a:t>
            </a:r>
            <a:endParaRPr lang="en-GB" sz="2600" b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dirty="0" smtClean="0">
                <a:latin typeface="Calibri" panose="020F0502020204030204" pitchFamily="34" charset="0"/>
              </a:rPr>
              <a:t>●</a:t>
            </a:r>
            <a:r>
              <a:rPr lang="en-GB" sz="1600" b="1" dirty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Radicaleiddio</a:t>
            </a:r>
            <a:endParaRPr lang="en-GB" sz="2600" b="1" dirty="0"/>
          </a:p>
          <a:p>
            <a:pPr marL="0" indent="0">
              <a:buNone/>
            </a:pPr>
            <a:r>
              <a:rPr lang="en-GB" sz="1600" dirty="0" smtClean="0">
                <a:latin typeface="Calibri" panose="020F0502020204030204" pitchFamily="34" charset="0"/>
              </a:rPr>
              <a:t>●</a:t>
            </a:r>
            <a:r>
              <a:rPr lang="en-GB" sz="1600" b="1" dirty="0" smtClean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Mecanweithiau</a:t>
            </a:r>
            <a:r>
              <a:rPr lang="en-GB" sz="2600" b="1" dirty="0" smtClean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ymdopi</a:t>
            </a:r>
            <a:r>
              <a:rPr lang="en-GB" sz="2600" b="1" dirty="0" smtClean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afiach</a:t>
            </a:r>
            <a:r>
              <a:rPr lang="en-GB" sz="2600" b="1" dirty="0" smtClean="0">
                <a:latin typeface="Calibri" panose="020F0502020204030204" pitchFamily="34" charset="0"/>
              </a:rPr>
              <a:t> </a:t>
            </a:r>
            <a:r>
              <a:rPr lang="en-GB" sz="2600" b="1" dirty="0" err="1" smtClean="0">
                <a:latin typeface="Calibri" panose="020F0502020204030204" pitchFamily="34" charset="0"/>
              </a:rPr>
              <a:t>e.e</a:t>
            </a:r>
            <a:endParaRPr lang="en-GB" sz="2600" b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latin typeface="Calibri" panose="020F0502020204030204" pitchFamily="34" charset="0"/>
              </a:rPr>
              <a:t> </a:t>
            </a:r>
            <a:r>
              <a:rPr lang="en-GB" sz="2600" b="1" dirty="0" smtClean="0">
                <a:latin typeface="Calibri" panose="020F0502020204030204" pitchFamily="34" charset="0"/>
              </a:rPr>
              <a:t>   </a:t>
            </a:r>
            <a:r>
              <a:rPr lang="en-GB" sz="2600" b="1" i="1" dirty="0" err="1" smtClean="0">
                <a:latin typeface="Calibri" panose="020F0502020204030204" pitchFamily="34" charset="0"/>
              </a:rPr>
              <a:t>Hunain</a:t>
            </a:r>
            <a:r>
              <a:rPr lang="en-GB" sz="2600" b="1" i="1" dirty="0" smtClean="0">
                <a:latin typeface="Calibri" panose="020F0502020204030204" pitchFamily="34" charset="0"/>
              </a:rPr>
              <a:t> </a:t>
            </a:r>
            <a:r>
              <a:rPr lang="en-GB" sz="2600" b="1" i="1" dirty="0" err="1" smtClean="0">
                <a:latin typeface="Calibri" panose="020F0502020204030204" pitchFamily="34" charset="0"/>
              </a:rPr>
              <a:t>niweidio</a:t>
            </a:r>
            <a:endParaRPr lang="en-GB" sz="2600" b="1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latin typeface="Calibri" panose="020F0502020204030204" pitchFamily="34" charset="0"/>
              </a:rPr>
              <a:t> </a:t>
            </a:r>
            <a:r>
              <a:rPr lang="en-GB" sz="2600" b="1" dirty="0" smtClean="0">
                <a:latin typeface="Calibri" panose="020F0502020204030204" pitchFamily="34" charset="0"/>
              </a:rPr>
              <a:t>  </a:t>
            </a:r>
            <a:endParaRPr lang="en-GB" sz="2600" b="1" dirty="0">
              <a:latin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7520" y="1453512"/>
            <a:ext cx="5913120" cy="5581016"/>
          </a:xfrm>
        </p:spPr>
        <p:txBody>
          <a:bodyPr>
            <a:normAutofit/>
          </a:bodyPr>
          <a:lstStyle/>
          <a:p>
            <a:r>
              <a:rPr lang="en-GB" sz="2600" b="1" dirty="0" smtClean="0"/>
              <a:t>Overweight &amp; Obesity</a:t>
            </a:r>
          </a:p>
          <a:p>
            <a:r>
              <a:rPr lang="en-GB" sz="2600" b="1" dirty="0" smtClean="0"/>
              <a:t>Body Image &amp; Self Esteem</a:t>
            </a:r>
          </a:p>
          <a:p>
            <a:r>
              <a:rPr lang="en-GB" sz="2600" b="1" dirty="0" smtClean="0"/>
              <a:t>Bullying</a:t>
            </a:r>
          </a:p>
          <a:p>
            <a:r>
              <a:rPr lang="en-GB" sz="2600" b="1" dirty="0" smtClean="0"/>
              <a:t>Domestic Abuse / Unhealthy                           </a:t>
            </a:r>
          </a:p>
          <a:p>
            <a:pPr marL="0" indent="0">
              <a:buNone/>
            </a:pPr>
            <a:r>
              <a:rPr lang="en-GB" sz="2600" b="1" dirty="0"/>
              <a:t> </a:t>
            </a:r>
            <a:r>
              <a:rPr lang="en-GB" sz="2600" b="1" dirty="0" smtClean="0"/>
              <a:t>                                  Relationships </a:t>
            </a:r>
          </a:p>
          <a:p>
            <a:pPr marL="0" indent="0">
              <a:buNone/>
            </a:pPr>
            <a:r>
              <a:rPr lang="en-GB" dirty="0" smtClean="0"/>
              <a:t> - </a:t>
            </a:r>
            <a:r>
              <a:rPr lang="en-GB" sz="2600" i="1" dirty="0" smtClean="0"/>
              <a:t>Adolescent to Parent abuse</a:t>
            </a:r>
          </a:p>
          <a:p>
            <a:pPr marL="0" indent="0">
              <a:buNone/>
            </a:pPr>
            <a:r>
              <a:rPr lang="en-GB" sz="1600" i="1" dirty="0" smtClean="0">
                <a:latin typeface="Calibri" panose="020F0502020204030204" pitchFamily="34" charset="0"/>
              </a:rPr>
              <a:t>●</a:t>
            </a:r>
            <a:r>
              <a:rPr lang="en-GB" sz="2600" i="1" dirty="0" smtClean="0">
                <a:latin typeface="Calibri" panose="020F0502020204030204" pitchFamily="34" charset="0"/>
              </a:rPr>
              <a:t> </a:t>
            </a:r>
            <a:r>
              <a:rPr lang="en-GB" sz="2600" b="1" dirty="0" smtClean="0">
                <a:latin typeface="Calibri" panose="020F0502020204030204" pitchFamily="34" charset="0"/>
              </a:rPr>
              <a:t>Teenage violence</a:t>
            </a:r>
          </a:p>
          <a:p>
            <a:pPr marL="0" indent="0">
              <a:buNone/>
            </a:pPr>
            <a:r>
              <a:rPr lang="en-GB" sz="1600" i="1" dirty="0">
                <a:latin typeface="Calibri" panose="020F0502020204030204" pitchFamily="34" charset="0"/>
              </a:rPr>
              <a:t>●</a:t>
            </a:r>
            <a:r>
              <a:rPr lang="en-GB" sz="2600" i="1" dirty="0">
                <a:latin typeface="Calibri" panose="020F0502020204030204" pitchFamily="34" charset="0"/>
              </a:rPr>
              <a:t> </a:t>
            </a:r>
            <a:r>
              <a:rPr lang="en-GB" sz="2600" b="1" dirty="0" smtClean="0">
                <a:latin typeface="Calibri" panose="020F0502020204030204" pitchFamily="34" charset="0"/>
              </a:rPr>
              <a:t>Sexting</a:t>
            </a:r>
          </a:p>
          <a:p>
            <a:pPr marL="0" indent="0">
              <a:buNone/>
            </a:pPr>
            <a:r>
              <a:rPr lang="en-GB" sz="1600" i="1" dirty="0">
                <a:latin typeface="Calibri" panose="020F0502020204030204" pitchFamily="34" charset="0"/>
              </a:rPr>
              <a:t>●</a:t>
            </a:r>
            <a:r>
              <a:rPr lang="en-GB" sz="2600" i="1" dirty="0">
                <a:latin typeface="Calibri" panose="020F0502020204030204" pitchFamily="34" charset="0"/>
              </a:rPr>
              <a:t> </a:t>
            </a:r>
            <a:r>
              <a:rPr lang="en-GB" sz="2600" b="1" dirty="0" smtClean="0">
                <a:latin typeface="Calibri" panose="020F0502020204030204" pitchFamily="34" charset="0"/>
              </a:rPr>
              <a:t>Radicalisation</a:t>
            </a:r>
          </a:p>
          <a:p>
            <a:pPr marL="0" indent="0">
              <a:buNone/>
            </a:pPr>
            <a:r>
              <a:rPr lang="en-GB" sz="1600" dirty="0" smtClean="0">
                <a:latin typeface="Calibri" panose="020F0502020204030204" pitchFamily="34" charset="0"/>
              </a:rPr>
              <a:t>●</a:t>
            </a:r>
            <a:r>
              <a:rPr lang="en-GB" sz="2600" dirty="0">
                <a:latin typeface="Calibri" panose="020F0502020204030204" pitchFamily="34" charset="0"/>
              </a:rPr>
              <a:t> </a:t>
            </a:r>
            <a:r>
              <a:rPr lang="en-GB" sz="2600" b="1" dirty="0" smtClean="0">
                <a:latin typeface="Calibri" panose="020F0502020204030204" pitchFamily="34" charset="0"/>
              </a:rPr>
              <a:t>Unhealthy Coping Mechanisms e.g. </a:t>
            </a:r>
          </a:p>
          <a:p>
            <a:pPr marL="0" indent="0">
              <a:buNone/>
            </a:pPr>
            <a:r>
              <a:rPr lang="en-GB" sz="2600" b="1" dirty="0">
                <a:latin typeface="Calibri" panose="020F0502020204030204" pitchFamily="34" charset="0"/>
              </a:rPr>
              <a:t> </a:t>
            </a:r>
            <a:r>
              <a:rPr lang="en-GB" sz="2600" b="1" dirty="0" smtClean="0">
                <a:latin typeface="Calibri" panose="020F0502020204030204" pitchFamily="34" charset="0"/>
              </a:rPr>
              <a:t>  </a:t>
            </a:r>
            <a:r>
              <a:rPr lang="en-GB" sz="2600" b="1" i="1" dirty="0" smtClean="0">
                <a:latin typeface="Calibri" panose="020F0502020204030204" pitchFamily="34" charset="0"/>
              </a:rPr>
              <a:t>Self - Harm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4800" y="117212"/>
            <a:ext cx="11641393" cy="664797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978336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" y="201904"/>
            <a:ext cx="10866120" cy="6466114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6920" y="2620645"/>
            <a:ext cx="847344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 smtClean="0">
                <a:latin typeface="Arial Black" panose="020B0A04020102020204" pitchFamily="34" charset="0"/>
              </a:rPr>
              <a:t>Gorbwysau</a:t>
            </a:r>
            <a:r>
              <a:rPr lang="en-GB" b="1" dirty="0" smtClean="0">
                <a:latin typeface="Arial Black" panose="020B0A04020102020204" pitchFamily="34" charset="0"/>
              </a:rPr>
              <a:t> a </a:t>
            </a:r>
            <a:r>
              <a:rPr lang="en-GB" b="1" dirty="0" err="1" smtClean="0">
                <a:latin typeface="Arial Black" panose="020B0A04020102020204" pitchFamily="34" charset="0"/>
              </a:rPr>
              <a:t>Gordewdra</a:t>
            </a:r>
            <a:r>
              <a:rPr lang="en-GB" b="1" dirty="0" smtClean="0">
                <a:latin typeface="Arial Black" panose="020B0A04020102020204" pitchFamily="34" charset="0"/>
              </a:rPr>
              <a:t/>
            </a:r>
            <a:br>
              <a:rPr lang="en-GB" b="1" dirty="0" smtClean="0">
                <a:latin typeface="Arial Black" panose="020B0A04020102020204" pitchFamily="34" charset="0"/>
              </a:rPr>
            </a:br>
            <a:r>
              <a:rPr lang="en-GB" b="1" dirty="0" smtClean="0">
                <a:latin typeface="Arial Black" panose="020B0A04020102020204" pitchFamily="34" charset="0"/>
              </a:rPr>
              <a:t>Overweight &amp; Obesity</a:t>
            </a:r>
            <a:endParaRPr lang="en-GB" b="1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8200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26164" t="16875" r="44846" b="8125"/>
          <a:stretch/>
        </p:blipFill>
        <p:spPr>
          <a:xfrm>
            <a:off x="297180" y="251460"/>
            <a:ext cx="4320540" cy="628442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914900" y="777240"/>
            <a:ext cx="72771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/>
              <a:t>Iechyd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Cyhoeddus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Cymru</a:t>
            </a:r>
            <a:endParaRPr lang="en-GB" sz="2800" b="1" dirty="0" smtClean="0"/>
          </a:p>
          <a:p>
            <a:r>
              <a:rPr lang="en-GB" sz="2800" b="1" dirty="0" smtClean="0"/>
              <a:t>Public Health Wales</a:t>
            </a:r>
          </a:p>
          <a:p>
            <a:endParaRPr lang="en-GB" sz="2800" b="1" dirty="0"/>
          </a:p>
          <a:p>
            <a:endParaRPr lang="en-GB" sz="2800" b="1" dirty="0" smtClean="0"/>
          </a:p>
          <a:p>
            <a:r>
              <a:rPr lang="en-GB" sz="2800" b="1" dirty="0" err="1" smtClean="0"/>
              <a:t>Mesurir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taldra</a:t>
            </a:r>
            <a:r>
              <a:rPr lang="en-GB" sz="2800" b="1" dirty="0" smtClean="0"/>
              <a:t> a </a:t>
            </a:r>
            <a:r>
              <a:rPr lang="en-GB" sz="2800" b="1" dirty="0" err="1" smtClean="0"/>
              <a:t>phwysau</a:t>
            </a:r>
            <a:r>
              <a:rPr lang="en-GB" sz="2800" b="1" dirty="0" smtClean="0"/>
              <a:t> plant </a:t>
            </a:r>
            <a:r>
              <a:rPr lang="en-GB" sz="2800" b="1" dirty="0" err="1" smtClean="0"/>
              <a:t>rhwng</a:t>
            </a:r>
            <a:r>
              <a:rPr lang="en-GB" sz="2800" b="1" dirty="0" smtClean="0"/>
              <a:t> 4-5 </a:t>
            </a:r>
            <a:r>
              <a:rPr lang="en-GB" sz="2800" b="1" dirty="0" err="1" smtClean="0"/>
              <a:t>oed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gan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Nyrs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yr</a:t>
            </a:r>
            <a:r>
              <a:rPr lang="en-GB" sz="2800" b="1" dirty="0" smtClean="0"/>
              <a:t> Ysgol.</a:t>
            </a:r>
          </a:p>
          <a:p>
            <a:endParaRPr lang="en-GB" sz="2800" b="1" dirty="0" smtClean="0"/>
          </a:p>
          <a:p>
            <a:r>
              <a:rPr lang="en-GB" sz="2800" b="1" dirty="0" smtClean="0"/>
              <a:t>Children aged 4-5 </a:t>
            </a:r>
            <a:r>
              <a:rPr lang="en-GB" sz="2800" b="1" dirty="0" err="1" smtClean="0"/>
              <a:t>yrs</a:t>
            </a:r>
            <a:r>
              <a:rPr lang="en-GB" sz="2800" b="1" dirty="0" smtClean="0"/>
              <a:t> have their height and weight measured by the School Nurse.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57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1964" t="20867" r="44257" b="12198"/>
          <a:stretch/>
        </p:blipFill>
        <p:spPr>
          <a:xfrm>
            <a:off x="2566220" y="157964"/>
            <a:ext cx="6784258" cy="654364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22310" y="3943877"/>
            <a:ext cx="2717271" cy="2599767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019" y="2409827"/>
            <a:ext cx="3231402" cy="3068099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5" name="TextBox 4"/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0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37172" t="18998" r="37171" b="15724"/>
          <a:stretch/>
        </p:blipFill>
        <p:spPr>
          <a:xfrm>
            <a:off x="6629400" y="138249"/>
            <a:ext cx="5238750" cy="656719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685800" y="918210"/>
            <a:ext cx="501015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Obesity prevalence has increased across the Hywel Dda Health Board to 13.6 % which is greater than the welsh average at 11.6%</a:t>
            </a:r>
          </a:p>
          <a:p>
            <a:endParaRPr lang="en-GB" sz="2000" b="1" dirty="0"/>
          </a:p>
          <a:p>
            <a:r>
              <a:rPr lang="en-GB" sz="2000" b="1" dirty="0" smtClean="0"/>
              <a:t>Significant difference within Carmarthenshire at 13.2%</a:t>
            </a:r>
          </a:p>
          <a:p>
            <a:endParaRPr lang="en-GB" sz="2000" b="1" dirty="0"/>
          </a:p>
          <a:p>
            <a:r>
              <a:rPr lang="en-GB" sz="2000" b="1" dirty="0" smtClean="0"/>
              <a:t>Carmarthenshire has the 2</a:t>
            </a:r>
            <a:r>
              <a:rPr lang="en-GB" sz="2000" b="1" baseline="30000" dirty="0" smtClean="0"/>
              <a:t>nd</a:t>
            </a:r>
            <a:r>
              <a:rPr lang="en-GB" sz="2000" b="1" dirty="0" smtClean="0"/>
              <a:t> highest level of Obese Children between the age of 4-5 across Wales, compared to Merthyr Tydfil at 14.7%</a:t>
            </a:r>
          </a:p>
          <a:p>
            <a:endParaRPr lang="en-GB" sz="2000" b="1" dirty="0"/>
          </a:p>
          <a:p>
            <a:r>
              <a:rPr lang="en-GB" sz="2000" b="1" dirty="0" smtClean="0"/>
              <a:t>Levels of Obesity have increase across Carmarthenshire during the last 3 years</a:t>
            </a:r>
          </a:p>
          <a:p>
            <a:endParaRPr lang="en-GB" sz="2000" b="1" dirty="0"/>
          </a:p>
          <a:p>
            <a:r>
              <a:rPr lang="en-GB" sz="2000" b="1" dirty="0" smtClean="0"/>
              <a:t>3 years ago, 115 of 4-5 </a:t>
            </a:r>
            <a:r>
              <a:rPr lang="en-GB" sz="2000" b="1" dirty="0" err="1" smtClean="0"/>
              <a:t>yr</a:t>
            </a:r>
            <a:r>
              <a:rPr lang="en-GB" sz="2000" b="1" dirty="0" smtClean="0"/>
              <a:t> old were obese – it has now increased to 13.2 %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073130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7604" t="11589" r="40104" b="19504"/>
          <a:stretch/>
        </p:blipFill>
        <p:spPr>
          <a:xfrm>
            <a:off x="426720" y="174164"/>
            <a:ext cx="5486400" cy="645523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/>
          <a:srcRect l="25476" t="18438" r="43250" b="8109"/>
          <a:stretch/>
        </p:blipFill>
        <p:spPr>
          <a:xfrm>
            <a:off x="6400800" y="174164"/>
            <a:ext cx="5280660" cy="6493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17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0"/>
            <a:ext cx="11925300" cy="983615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    </a:t>
            </a:r>
            <a:r>
              <a:rPr lang="en-GB" sz="3600" b="1" u="sng" dirty="0" err="1" smtClean="0"/>
              <a:t>Bwyta’n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Iach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mewn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Ysgolion</a:t>
            </a:r>
            <a:r>
              <a:rPr lang="en-GB" sz="3600" b="1" dirty="0" smtClean="0"/>
              <a:t>                    </a:t>
            </a:r>
            <a:r>
              <a:rPr lang="en-GB" sz="3600" b="1" u="sng" dirty="0" smtClean="0"/>
              <a:t>Healthy Eating in Schools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/>
              <a:t> </a:t>
            </a:r>
            <a:r>
              <a:rPr lang="en-GB" sz="3600" b="1" dirty="0" smtClean="0"/>
              <a:t>                </a:t>
            </a:r>
            <a:r>
              <a:rPr lang="en-GB" sz="3600" b="1" i="1" dirty="0" smtClean="0"/>
              <a:t>Y </a:t>
            </a:r>
            <a:r>
              <a:rPr lang="en-GB" sz="3600" b="1" i="1" dirty="0" err="1" smtClean="0"/>
              <a:t>Canllawiau</a:t>
            </a:r>
            <a:r>
              <a:rPr lang="en-GB" sz="3600" b="1" dirty="0" smtClean="0"/>
              <a:t>                                          </a:t>
            </a:r>
            <a:r>
              <a:rPr lang="en-GB" sz="3600" b="1" i="1" u="sng" dirty="0" smtClean="0"/>
              <a:t>The Guidance</a:t>
            </a:r>
            <a:endParaRPr lang="en-GB" sz="3600" b="1"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6700" y="1003299"/>
            <a:ext cx="5798820" cy="553466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Y </a:t>
            </a:r>
            <a:r>
              <a:rPr lang="en-GB" b="1" dirty="0" err="1" smtClean="0"/>
              <a:t>Mesur</a:t>
            </a:r>
            <a:r>
              <a:rPr lang="en-GB" dirty="0" smtClean="0"/>
              <a:t>: </a:t>
            </a:r>
            <a:r>
              <a:rPr lang="en-GB" dirty="0" err="1" smtClean="0"/>
              <a:t>Cafodd</a:t>
            </a:r>
            <a:r>
              <a:rPr lang="en-GB" dirty="0" smtClean="0"/>
              <a:t> y </a:t>
            </a:r>
            <a:r>
              <a:rPr lang="en-GB" dirty="0" err="1" smtClean="0"/>
              <a:t>Mesur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dderbyn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Cynulliad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b="1" dirty="0" err="1" smtClean="0"/>
              <a:t>Medi</a:t>
            </a:r>
            <a:r>
              <a:rPr lang="en-GB" b="1" dirty="0" smtClean="0"/>
              <a:t> 2009</a:t>
            </a:r>
          </a:p>
          <a:p>
            <a:r>
              <a:rPr lang="en-GB" b="1" dirty="0" err="1" smtClean="0"/>
              <a:t>Gordewdra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cynyddu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gymdeithas</a:t>
            </a:r>
            <a:endParaRPr lang="en-GB" dirty="0" smtClean="0"/>
          </a:p>
          <a:p>
            <a:r>
              <a:rPr lang="en-GB" dirty="0" err="1" smtClean="0"/>
              <a:t>Gordewdra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cynyddu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plant</a:t>
            </a:r>
          </a:p>
          <a:p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mai</a:t>
            </a:r>
            <a:r>
              <a:rPr lang="en-GB" dirty="0" smtClean="0"/>
              <a:t> </a:t>
            </a:r>
            <a:r>
              <a:rPr lang="en-GB" dirty="0" err="1" smtClean="0"/>
              <a:t>deiet</a:t>
            </a:r>
            <a:r>
              <a:rPr lang="en-GB" dirty="0" smtClean="0"/>
              <a:t> </a:t>
            </a:r>
            <a:r>
              <a:rPr lang="en-GB" dirty="0" err="1" smtClean="0"/>
              <a:t>gwael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1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ffactorau</a:t>
            </a:r>
            <a:r>
              <a:rPr lang="en-GB" dirty="0" smtClean="0"/>
              <a:t> am </a:t>
            </a:r>
            <a:r>
              <a:rPr lang="en-GB" dirty="0" err="1" smtClean="0"/>
              <a:t>gordewdra</a:t>
            </a:r>
            <a:endParaRPr lang="en-GB" dirty="0" smtClean="0"/>
          </a:p>
          <a:p>
            <a:r>
              <a:rPr lang="en-GB" dirty="0" smtClean="0"/>
              <a:t>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gwario</a:t>
            </a:r>
            <a:r>
              <a:rPr lang="en-GB" dirty="0" smtClean="0"/>
              <a:t> </a:t>
            </a:r>
            <a:r>
              <a:rPr lang="en-GB" b="1" dirty="0" smtClean="0"/>
              <a:t>1/3 </a:t>
            </a:r>
            <a:r>
              <a:rPr lang="en-GB" b="1" dirty="0" err="1" smtClean="0"/>
              <a:t>o’u</a:t>
            </a:r>
            <a:r>
              <a:rPr lang="en-GB" b="1" dirty="0" smtClean="0"/>
              <a:t> </a:t>
            </a:r>
            <a:r>
              <a:rPr lang="en-GB" b="1" dirty="0" err="1" smtClean="0"/>
              <a:t>hamser</a:t>
            </a:r>
            <a:r>
              <a:rPr lang="en-GB" b="1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Ysgol</a:t>
            </a:r>
          </a:p>
          <a:p>
            <a:r>
              <a:rPr lang="en-GB" b="1" dirty="0" err="1" smtClean="0"/>
              <a:t>Gosod</a:t>
            </a:r>
            <a:r>
              <a:rPr lang="en-GB" b="1" dirty="0" smtClean="0"/>
              <a:t> </a:t>
            </a:r>
            <a:r>
              <a:rPr lang="en-GB" b="1" dirty="0" err="1" smtClean="0"/>
              <a:t>cyfrifoldeb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Awdurdodau</a:t>
            </a:r>
            <a:r>
              <a:rPr lang="en-GB" b="1" dirty="0" smtClean="0"/>
              <a:t> </a:t>
            </a:r>
            <a:r>
              <a:rPr lang="en-GB" b="1" dirty="0" err="1" smtClean="0"/>
              <a:t>Lleol</a:t>
            </a:r>
            <a:r>
              <a:rPr lang="en-GB" b="1" dirty="0" smtClean="0"/>
              <a:t>, </a:t>
            </a:r>
            <a:r>
              <a:rPr lang="en-GB" b="1" dirty="0" err="1" smtClean="0"/>
              <a:t>Cyrff</a:t>
            </a:r>
            <a:r>
              <a:rPr lang="en-GB" b="1" dirty="0" smtClean="0"/>
              <a:t> </a:t>
            </a:r>
            <a:r>
              <a:rPr lang="en-GB" b="1" dirty="0" err="1" smtClean="0"/>
              <a:t>Llywodraethol</a:t>
            </a:r>
            <a:r>
              <a:rPr lang="en-GB" b="1" dirty="0" smtClean="0"/>
              <a:t> ac </a:t>
            </a:r>
            <a:r>
              <a:rPr lang="en-GB" b="1" dirty="0" err="1" smtClean="0"/>
              <a:t>Ysgolion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hyrwyddo</a:t>
            </a:r>
            <a:r>
              <a:rPr lang="en-GB" b="1" dirty="0" smtClean="0"/>
              <a:t> </a:t>
            </a:r>
            <a:r>
              <a:rPr lang="en-GB" b="1" dirty="0" err="1" smtClean="0"/>
              <a:t>bwyta</a:t>
            </a:r>
            <a:r>
              <a:rPr lang="en-GB" b="1" dirty="0"/>
              <a:t> </a:t>
            </a:r>
            <a:r>
              <a:rPr lang="en-GB" b="1" dirty="0" smtClean="0"/>
              <a:t>ac </a:t>
            </a:r>
            <a:r>
              <a:rPr lang="en-GB" b="1" dirty="0" err="1" smtClean="0"/>
              <a:t>yfed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 </a:t>
            </a:r>
            <a:r>
              <a:rPr lang="en-GB" b="1" dirty="0" err="1" smtClean="0"/>
              <a:t>iach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ddisgyblion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3640" y="983614"/>
            <a:ext cx="5638800" cy="5554345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The Measure</a:t>
            </a:r>
            <a:r>
              <a:rPr lang="en-GB" dirty="0" smtClean="0"/>
              <a:t>: Was received by the National Assembly for Wales in </a:t>
            </a:r>
            <a:r>
              <a:rPr lang="en-GB" b="1" dirty="0" smtClean="0"/>
              <a:t>Sept</a:t>
            </a:r>
            <a:r>
              <a:rPr lang="en-GB" dirty="0" smtClean="0"/>
              <a:t> </a:t>
            </a:r>
            <a:r>
              <a:rPr lang="en-GB" b="1" dirty="0" smtClean="0"/>
              <a:t>2009</a:t>
            </a:r>
          </a:p>
          <a:p>
            <a:r>
              <a:rPr lang="en-GB" b="1" dirty="0" smtClean="0"/>
              <a:t>Obesogenic society</a:t>
            </a:r>
          </a:p>
          <a:p>
            <a:r>
              <a:rPr lang="en-GB" dirty="0" smtClean="0"/>
              <a:t>Obesity increasing amongst children</a:t>
            </a:r>
          </a:p>
          <a:p>
            <a:r>
              <a:rPr lang="en-GB" dirty="0" smtClean="0"/>
              <a:t>Identified that poor diet was 1 of the main causes for obesity</a:t>
            </a:r>
          </a:p>
          <a:p>
            <a:r>
              <a:rPr lang="en-GB" dirty="0" smtClean="0"/>
              <a:t>Children spend a </a:t>
            </a:r>
            <a:r>
              <a:rPr lang="en-GB" b="1" dirty="0" smtClean="0"/>
              <a:t>1/3 of their time </a:t>
            </a:r>
            <a:r>
              <a:rPr lang="en-GB" dirty="0" smtClean="0"/>
              <a:t>in school</a:t>
            </a:r>
          </a:p>
          <a:p>
            <a:r>
              <a:rPr lang="en-GB" b="1" dirty="0" smtClean="0"/>
              <a:t>Places responsibility on Local Authorities, Governing Bodies &amp; Schools to promote healthy eating &amp; drinking to pupils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72907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9060" y="1095377"/>
            <a:ext cx="5996940" cy="5741195"/>
          </a:xfrm>
        </p:spPr>
        <p:txBody>
          <a:bodyPr>
            <a:normAutofit fontScale="85000" lnSpcReduction="10000"/>
          </a:bodyPr>
          <a:lstStyle/>
          <a:p>
            <a:r>
              <a:rPr lang="en-GB" sz="3000" b="1" u="sng" dirty="0" err="1" smtClean="0"/>
              <a:t>Llywodraethwyr</a:t>
            </a:r>
            <a:endParaRPr lang="en-GB" sz="3000" b="1" u="sng" dirty="0" smtClean="0"/>
          </a:p>
          <a:p>
            <a:r>
              <a:rPr lang="en-GB" b="1" dirty="0" err="1" smtClean="0"/>
              <a:t>Dyleswydd</a:t>
            </a:r>
            <a:r>
              <a:rPr lang="en-GB" b="1" dirty="0" smtClean="0"/>
              <a:t> </a:t>
            </a:r>
            <a:r>
              <a:rPr lang="en-GB" b="1" dirty="0" err="1" smtClean="0"/>
              <a:t>newydd</a:t>
            </a:r>
            <a:r>
              <a:rPr lang="en-GB" b="1" dirty="0" smtClean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roddir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Gyrff</a:t>
            </a:r>
            <a:r>
              <a:rPr lang="en-GB" dirty="0" smtClean="0"/>
              <a:t> </a:t>
            </a:r>
            <a:r>
              <a:rPr lang="en-GB" dirty="0" err="1" smtClean="0"/>
              <a:t>Lywodraethol</a:t>
            </a:r>
            <a:endParaRPr lang="en-GB" dirty="0" smtClean="0"/>
          </a:p>
          <a:p>
            <a:r>
              <a:rPr lang="en-GB" b="1" dirty="0" err="1" smtClean="0"/>
              <a:t>Adroddiad</a:t>
            </a:r>
            <a:r>
              <a:rPr lang="en-GB" b="1" dirty="0" smtClean="0"/>
              <a:t> </a:t>
            </a:r>
            <a:r>
              <a:rPr lang="en-GB" b="1" dirty="0" err="1" smtClean="0"/>
              <a:t>llywodraethwyr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: </a:t>
            </a:r>
            <a:r>
              <a:rPr lang="en-GB" dirty="0" err="1" smtClean="0"/>
              <a:t>camau</a:t>
            </a:r>
            <a:r>
              <a:rPr lang="en-GB" dirty="0" smtClean="0"/>
              <a:t> a </a:t>
            </a:r>
            <a:r>
              <a:rPr lang="en-GB" dirty="0" err="1" smtClean="0"/>
              <a:t>gymerywd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Ysgol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 smtClean="0"/>
              <a:t>bwyta’n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endParaRPr lang="en-GB" dirty="0" smtClean="0"/>
          </a:p>
          <a:p>
            <a:endParaRPr lang="en-GB" dirty="0" smtClean="0"/>
          </a:p>
          <a:p>
            <a:r>
              <a:rPr lang="en-GB" sz="3000" b="1" dirty="0" smtClean="0"/>
              <a:t>ESTYN</a:t>
            </a:r>
          </a:p>
          <a:p>
            <a:r>
              <a:rPr lang="en-GB" b="1" dirty="0" err="1" smtClean="0"/>
              <a:t>Dyletswydd</a:t>
            </a:r>
            <a:r>
              <a:rPr lang="en-GB" b="1" dirty="0" smtClean="0"/>
              <a:t> </a:t>
            </a:r>
            <a:r>
              <a:rPr lang="en-GB" b="1" dirty="0" err="1" smtClean="0"/>
              <a:t>newydd</a:t>
            </a:r>
            <a:r>
              <a:rPr lang="en-GB" b="1" dirty="0" smtClean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roddir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Arolygwyr</a:t>
            </a:r>
            <a:endParaRPr lang="en-GB" dirty="0" smtClean="0"/>
          </a:p>
          <a:p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gwybod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Weinidogion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am y </a:t>
            </a:r>
            <a:r>
              <a:rPr lang="en-GB" dirty="0" err="1" smtClean="0"/>
              <a:t>camau</a:t>
            </a:r>
            <a:r>
              <a:rPr lang="en-GB" dirty="0" smtClean="0"/>
              <a:t> a </a:t>
            </a:r>
            <a:r>
              <a:rPr lang="en-GB" dirty="0" err="1" smtClean="0"/>
              <a:t>gynerwyd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 smtClean="0"/>
              <a:t>bwyta’n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b="1" dirty="0" smtClean="0"/>
              <a:t>TORRI’R  </a:t>
            </a:r>
            <a:r>
              <a:rPr lang="en-GB" dirty="0" smtClean="0"/>
              <a:t>a </a:t>
            </a:r>
            <a:r>
              <a:rPr lang="en-GB" dirty="0" err="1" smtClean="0"/>
              <a:t>wneir</a:t>
            </a:r>
            <a:r>
              <a:rPr lang="en-GB" dirty="0" smtClean="0"/>
              <a:t> o </a:t>
            </a:r>
            <a:r>
              <a:rPr lang="en-GB" dirty="0" err="1" smtClean="0"/>
              <a:t>dan</a:t>
            </a:r>
            <a:r>
              <a:rPr lang="en-GB" dirty="0" smtClean="0"/>
              <a:t> y </a:t>
            </a:r>
            <a:r>
              <a:rPr lang="en-GB" dirty="0" err="1" smtClean="0"/>
              <a:t>Mesur</a:t>
            </a:r>
            <a:endParaRPr lang="en-GB" dirty="0" smtClean="0"/>
          </a:p>
          <a:p>
            <a:r>
              <a:rPr lang="en-GB" dirty="0" err="1" smtClean="0"/>
              <a:t>Ystyried</a:t>
            </a:r>
            <a:r>
              <a:rPr lang="en-GB" dirty="0" smtClean="0"/>
              <a:t> pa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Ysgol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ati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 smtClean="0"/>
              <a:t>bwyta’n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 / </a:t>
            </a:r>
            <a:r>
              <a:rPr lang="en-GB" dirty="0" err="1" smtClean="0"/>
              <a:t>gofalwyr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347460" y="1095377"/>
            <a:ext cx="5928360" cy="5330349"/>
          </a:xfrm>
        </p:spPr>
        <p:txBody>
          <a:bodyPr>
            <a:normAutofit fontScale="85000" lnSpcReduction="10000"/>
          </a:bodyPr>
          <a:lstStyle/>
          <a:p>
            <a:r>
              <a:rPr lang="en-GB" sz="3000" b="1" u="sng" dirty="0" smtClean="0"/>
              <a:t>Governors</a:t>
            </a:r>
          </a:p>
          <a:p>
            <a:r>
              <a:rPr lang="en-GB" b="1" dirty="0" smtClean="0"/>
              <a:t>New duty </a:t>
            </a:r>
            <a:r>
              <a:rPr lang="en-GB" dirty="0" smtClean="0"/>
              <a:t>placed on Governing Bodies</a:t>
            </a:r>
          </a:p>
          <a:p>
            <a:r>
              <a:rPr lang="en-GB" b="1" dirty="0" smtClean="0"/>
              <a:t>Governors report </a:t>
            </a:r>
            <a:r>
              <a:rPr lang="en-GB" dirty="0" smtClean="0"/>
              <a:t>to include actions taken by the school to promote Healthy Eating</a:t>
            </a:r>
          </a:p>
          <a:p>
            <a:endParaRPr lang="en-GB" dirty="0"/>
          </a:p>
          <a:p>
            <a:r>
              <a:rPr lang="en-GB" sz="3000" b="1" dirty="0" smtClean="0"/>
              <a:t>ESTYN</a:t>
            </a:r>
          </a:p>
          <a:p>
            <a:r>
              <a:rPr lang="en-GB" b="1" dirty="0" smtClean="0"/>
              <a:t>New duty </a:t>
            </a:r>
            <a:r>
              <a:rPr lang="en-GB" dirty="0" smtClean="0"/>
              <a:t>placed on Inspectors</a:t>
            </a:r>
          </a:p>
          <a:p>
            <a:r>
              <a:rPr lang="en-GB" dirty="0" smtClean="0"/>
              <a:t>Inform Welsh Ministers on actions taken by schools to promote Healthy Eating</a:t>
            </a:r>
          </a:p>
          <a:p>
            <a:r>
              <a:rPr lang="en-GB" dirty="0" smtClean="0"/>
              <a:t>Note any </a:t>
            </a:r>
            <a:r>
              <a:rPr lang="en-GB" b="1" dirty="0" smtClean="0"/>
              <a:t>BREACHES</a:t>
            </a:r>
            <a:r>
              <a:rPr lang="en-GB" dirty="0" smtClean="0"/>
              <a:t> made under the Measure</a:t>
            </a:r>
          </a:p>
          <a:p>
            <a:r>
              <a:rPr lang="en-GB" dirty="0" smtClean="0"/>
              <a:t>Consider how well does the school </a:t>
            </a:r>
            <a:r>
              <a:rPr lang="en-GB" b="1" dirty="0" smtClean="0"/>
              <a:t>communicate</a:t>
            </a:r>
            <a:r>
              <a:rPr lang="en-GB" dirty="0" smtClean="0"/>
              <a:t> its promotion of Healthy Eating to parents / carers</a:t>
            </a: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556260" y="136526"/>
            <a:ext cx="11612880" cy="8223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 smtClean="0"/>
              <a:t>    </a:t>
            </a:r>
            <a:r>
              <a:rPr lang="en-GB" sz="3600" b="1" u="sng" dirty="0" err="1" smtClean="0"/>
              <a:t>Bwyta’n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Iach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mewn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Ysgolion</a:t>
            </a:r>
            <a:r>
              <a:rPr lang="en-GB" sz="3600" b="1" dirty="0" smtClean="0"/>
              <a:t>                    </a:t>
            </a:r>
            <a:r>
              <a:rPr lang="en-GB" sz="3600" b="1" u="sng" dirty="0" smtClean="0"/>
              <a:t>Healthy Eating in Schools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/>
              <a:t>                 </a:t>
            </a:r>
            <a:r>
              <a:rPr lang="en-GB" sz="3600" b="1" i="1" u="sng" dirty="0" smtClean="0"/>
              <a:t>Y </a:t>
            </a:r>
            <a:r>
              <a:rPr lang="en-GB" sz="3600" b="1" i="1" u="sng" dirty="0" err="1" smtClean="0"/>
              <a:t>Canllawiau</a:t>
            </a:r>
            <a:r>
              <a:rPr lang="en-GB" sz="3600" b="1" u="sng" dirty="0" smtClean="0"/>
              <a:t> </a:t>
            </a:r>
            <a:r>
              <a:rPr lang="en-GB" sz="3600" b="1" dirty="0" smtClean="0"/>
              <a:t>                                         </a:t>
            </a:r>
            <a:r>
              <a:rPr lang="en-GB" sz="3600" b="1" i="1" u="sng" dirty="0" smtClean="0"/>
              <a:t>The Guidance</a:t>
            </a:r>
            <a:endParaRPr lang="en-GB" sz="3600" b="1" i="1" u="sng" dirty="0"/>
          </a:p>
        </p:txBody>
      </p:sp>
    </p:spTree>
    <p:extLst>
      <p:ext uri="{BB962C8B-B14F-4D97-AF65-F5344CB8AC3E}">
        <p14:creationId xmlns:p14="http://schemas.microsoft.com/office/powerpoint/2010/main" val="8102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" y="1506856"/>
            <a:ext cx="6210300" cy="5854064"/>
          </a:xfrm>
        </p:spPr>
        <p:txBody>
          <a:bodyPr/>
          <a:lstStyle/>
          <a:p>
            <a:r>
              <a:rPr lang="en-GB" b="1" dirty="0" err="1" smtClean="0"/>
              <a:t>Hyrwyddo</a:t>
            </a:r>
            <a:r>
              <a:rPr lang="en-GB" b="1" dirty="0" smtClean="0"/>
              <a:t> </a:t>
            </a:r>
            <a:r>
              <a:rPr lang="en-GB" b="1" dirty="0" err="1" smtClean="0"/>
              <a:t>bwyta’n</a:t>
            </a:r>
            <a:r>
              <a:rPr lang="en-GB" b="1" dirty="0" smtClean="0"/>
              <a:t> </a:t>
            </a:r>
            <a:r>
              <a:rPr lang="en-GB" b="1" dirty="0" err="1" smtClean="0"/>
              <a:t>iach</a:t>
            </a:r>
            <a:r>
              <a:rPr lang="en-GB" b="1" dirty="0" smtClean="0"/>
              <a:t> </a:t>
            </a:r>
            <a:r>
              <a:rPr lang="en-GB" b="1" dirty="0" err="1" smtClean="0"/>
              <a:t>trwy</a:t>
            </a:r>
            <a:r>
              <a:rPr lang="en-GB" b="1" dirty="0" smtClean="0"/>
              <a:t>:</a:t>
            </a:r>
          </a:p>
          <a:p>
            <a:r>
              <a:rPr lang="en-GB" b="1" dirty="0" err="1" smtClean="0"/>
              <a:t>Gweithio</a:t>
            </a:r>
            <a:r>
              <a:rPr lang="en-GB" b="1" dirty="0" smtClean="0"/>
              <a:t> </a:t>
            </a:r>
            <a:r>
              <a:rPr lang="en-GB" b="1" dirty="0" err="1" smtClean="0"/>
              <a:t>mewn</a:t>
            </a:r>
            <a:r>
              <a:rPr lang="en-GB" b="1" dirty="0" smtClean="0"/>
              <a:t> </a:t>
            </a:r>
            <a:r>
              <a:rPr lang="en-GB" b="1" dirty="0" err="1" smtClean="0"/>
              <a:t>partneriaeth</a:t>
            </a:r>
            <a:r>
              <a:rPr lang="en-GB" b="1" dirty="0" smtClean="0"/>
              <a:t> </a:t>
            </a:r>
            <a:r>
              <a:rPr lang="en-GB" b="1" dirty="0" err="1" smtClean="0"/>
              <a:t>gyda’r</a:t>
            </a:r>
            <a:r>
              <a:rPr lang="en-GB" b="1" dirty="0" smtClean="0"/>
              <a:t> </a:t>
            </a:r>
            <a:r>
              <a:rPr lang="en-GB" b="1" dirty="0" err="1" smtClean="0"/>
              <a:t>Cynllun</a:t>
            </a:r>
            <a:r>
              <a:rPr lang="en-GB" b="1" dirty="0" smtClean="0"/>
              <a:t> </a:t>
            </a:r>
            <a:r>
              <a:rPr lang="en-GB" b="1" dirty="0" err="1" smtClean="0"/>
              <a:t>Ysgolion</a:t>
            </a:r>
            <a:r>
              <a:rPr lang="en-GB" b="1" dirty="0" smtClean="0"/>
              <a:t> </a:t>
            </a:r>
            <a:r>
              <a:rPr lang="en-GB" b="1" dirty="0" err="1" smtClean="0"/>
              <a:t>Iach</a:t>
            </a:r>
            <a:endParaRPr lang="en-GB" b="1" dirty="0" smtClean="0"/>
          </a:p>
          <a:p>
            <a:r>
              <a:rPr lang="en-GB" b="1" dirty="0" err="1" smtClean="0"/>
              <a:t>Cynnwys</a:t>
            </a:r>
            <a:r>
              <a:rPr lang="en-GB" b="1" dirty="0" smtClean="0"/>
              <a:t> </a:t>
            </a:r>
            <a:r>
              <a:rPr lang="en-GB" b="1" dirty="0" err="1" smtClean="0"/>
              <a:t>Bwyta’n</a:t>
            </a:r>
            <a:r>
              <a:rPr lang="en-GB" b="1" dirty="0" smtClean="0"/>
              <a:t> </a:t>
            </a:r>
            <a:r>
              <a:rPr lang="en-GB" b="1" dirty="0" err="1" smtClean="0"/>
              <a:t>Iach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y </a:t>
            </a:r>
            <a:r>
              <a:rPr lang="en-GB" b="1" dirty="0" err="1" smtClean="0"/>
              <a:t>cwriwcwlwm</a:t>
            </a:r>
            <a:endParaRPr lang="en-GB" b="1" dirty="0" smtClean="0"/>
          </a:p>
          <a:p>
            <a:r>
              <a:rPr lang="en-GB" b="1" dirty="0" err="1" smtClean="0"/>
              <a:t>Cynnwys</a:t>
            </a:r>
            <a:r>
              <a:rPr lang="en-GB" b="1" dirty="0" smtClean="0"/>
              <a:t> plant </a:t>
            </a:r>
            <a:r>
              <a:rPr lang="en-GB" b="1" dirty="0" err="1" smtClean="0"/>
              <a:t>yn</a:t>
            </a:r>
            <a:r>
              <a:rPr lang="en-GB" b="1" dirty="0" smtClean="0"/>
              <a:t> y broses o </a:t>
            </a:r>
            <a:r>
              <a:rPr lang="en-GB" b="1" dirty="0" err="1" smtClean="0"/>
              <a:t>wneud</a:t>
            </a:r>
            <a:r>
              <a:rPr lang="en-GB" b="1" dirty="0" smtClean="0"/>
              <a:t> </a:t>
            </a:r>
            <a:r>
              <a:rPr lang="en-GB" b="1" dirty="0" err="1" smtClean="0"/>
              <a:t>penderfyniadau</a:t>
            </a:r>
            <a:r>
              <a:rPr lang="en-GB" b="1" dirty="0" smtClean="0"/>
              <a:t> </a:t>
            </a:r>
            <a:r>
              <a:rPr lang="en-GB" b="1" dirty="0" err="1" smtClean="0"/>
              <a:t>yngl</a:t>
            </a:r>
            <a:r>
              <a:rPr lang="cy-GB" b="1" dirty="0" smtClean="0"/>
              <a:t>ŷ</a:t>
            </a:r>
            <a:r>
              <a:rPr lang="en-GB" b="1" dirty="0" smtClean="0"/>
              <a:t>n </a:t>
            </a:r>
            <a:r>
              <a:rPr lang="en-GB" b="1" dirty="0"/>
              <a:t>â</a:t>
            </a:r>
            <a:r>
              <a:rPr lang="en-GB" b="1" dirty="0" smtClean="0"/>
              <a:t> </a:t>
            </a:r>
            <a:r>
              <a:rPr lang="en-GB" b="1" dirty="0" err="1" smtClean="0"/>
              <a:t>dewisidau</a:t>
            </a:r>
            <a:r>
              <a:rPr lang="en-GB" b="1" dirty="0" smtClean="0"/>
              <a:t> </a:t>
            </a:r>
            <a:r>
              <a:rPr lang="en-GB" b="1" dirty="0" err="1" smtClean="0"/>
              <a:t>bwyd</a:t>
            </a:r>
            <a:r>
              <a:rPr lang="en-GB" b="1" dirty="0" smtClean="0"/>
              <a:t> / </a:t>
            </a:r>
            <a:r>
              <a:rPr lang="en-GB" b="1" dirty="0" err="1" smtClean="0"/>
              <a:t>prydau</a:t>
            </a:r>
            <a:endParaRPr lang="en-GB" b="1" dirty="0" smtClean="0"/>
          </a:p>
          <a:p>
            <a:r>
              <a:rPr lang="en-GB" b="1" dirty="0" err="1" smtClean="0"/>
              <a:t>Hybu</a:t>
            </a:r>
            <a:r>
              <a:rPr lang="en-GB" b="1" dirty="0" smtClean="0"/>
              <a:t> </a:t>
            </a:r>
            <a:r>
              <a:rPr lang="en-GB" b="1" dirty="0" err="1" smtClean="0"/>
              <a:t>negeseuon</a:t>
            </a:r>
            <a:r>
              <a:rPr lang="en-GB" b="1" dirty="0" smtClean="0"/>
              <a:t> </a:t>
            </a:r>
            <a:r>
              <a:rPr lang="en-GB" b="1" dirty="0" err="1" smtClean="0"/>
              <a:t>cyson</a:t>
            </a:r>
            <a:r>
              <a:rPr lang="en-GB" b="1" dirty="0" smtClean="0"/>
              <a:t> am </a:t>
            </a:r>
            <a:r>
              <a:rPr lang="en-GB" b="1" dirty="0" err="1" smtClean="0"/>
              <a:t>fwyta’n</a:t>
            </a:r>
            <a:r>
              <a:rPr lang="en-GB" b="1" dirty="0" smtClean="0"/>
              <a:t> </a:t>
            </a:r>
            <a:r>
              <a:rPr lang="en-GB" b="1" dirty="0" err="1" smtClean="0"/>
              <a:t>iach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ystod</a:t>
            </a:r>
            <a:r>
              <a:rPr lang="en-GB" b="1" dirty="0" smtClean="0"/>
              <a:t> </a:t>
            </a:r>
            <a:r>
              <a:rPr lang="en-GB" b="1" dirty="0" err="1" smtClean="0"/>
              <a:t>oriau’r</a:t>
            </a:r>
            <a:r>
              <a:rPr lang="en-GB" b="1" dirty="0" smtClean="0"/>
              <a:t> Ysgol </a:t>
            </a:r>
            <a:r>
              <a:rPr lang="en-GB" b="1" dirty="0" err="1" smtClean="0"/>
              <a:t>sef</a:t>
            </a:r>
            <a:r>
              <a:rPr lang="en-GB" b="1" dirty="0" smtClean="0"/>
              <a:t> 8:00 – 6:00yh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0" y="1506856"/>
            <a:ext cx="5905500" cy="5854064"/>
          </a:xfrm>
        </p:spPr>
        <p:txBody>
          <a:bodyPr/>
          <a:lstStyle/>
          <a:p>
            <a:r>
              <a:rPr lang="en-GB" b="1" dirty="0" smtClean="0"/>
              <a:t>Promote Healthy eating by:</a:t>
            </a:r>
          </a:p>
          <a:p>
            <a:r>
              <a:rPr lang="en-GB" b="1" dirty="0" smtClean="0"/>
              <a:t>Working in partnership with the Healthy Schools Scheme</a:t>
            </a:r>
          </a:p>
          <a:p>
            <a:r>
              <a:rPr lang="en-GB" b="1" dirty="0" smtClean="0"/>
              <a:t>Include Healthy Eating in the curriculum</a:t>
            </a:r>
          </a:p>
          <a:p>
            <a:r>
              <a:rPr lang="en-GB" b="1" dirty="0" smtClean="0"/>
              <a:t>Involve children in the decision making regarding food choices and meals</a:t>
            </a:r>
          </a:p>
          <a:p>
            <a:r>
              <a:rPr lang="en-GB" b="1" dirty="0" smtClean="0"/>
              <a:t>Promote consistent messages about healthy eating during school hours which are between 8:00 – 6:00pm</a:t>
            </a:r>
            <a:endParaRPr lang="en-GB" b="1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56260" y="136526"/>
            <a:ext cx="11612880" cy="822325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    </a:t>
            </a:r>
            <a:r>
              <a:rPr lang="en-GB" sz="3600" b="1" u="sng" dirty="0" err="1" smtClean="0"/>
              <a:t>Bwyta’n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Iach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mewn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Ysgolion</a:t>
            </a:r>
            <a:r>
              <a:rPr lang="en-GB" sz="3600" b="1" dirty="0" smtClean="0"/>
              <a:t>                    </a:t>
            </a:r>
            <a:r>
              <a:rPr lang="en-GB" sz="3600" b="1" u="sng" dirty="0" smtClean="0"/>
              <a:t>Healthy Eating in Schools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/>
              <a:t> </a:t>
            </a:r>
            <a:r>
              <a:rPr lang="en-GB" sz="3600" b="1" dirty="0" smtClean="0"/>
              <a:t>                </a:t>
            </a:r>
            <a:r>
              <a:rPr lang="en-GB" sz="3600" b="1" i="1" dirty="0" smtClean="0"/>
              <a:t>Y </a:t>
            </a:r>
            <a:r>
              <a:rPr lang="en-GB" sz="3600" b="1" i="1" dirty="0" err="1" smtClean="0"/>
              <a:t>Canllawiau</a:t>
            </a:r>
            <a:r>
              <a:rPr lang="en-GB" sz="3600" b="1" dirty="0" smtClean="0"/>
              <a:t>                                          </a:t>
            </a:r>
            <a:r>
              <a:rPr lang="en-GB" sz="3600" b="1" i="1" u="sng" dirty="0" smtClean="0"/>
              <a:t>The Guidance</a:t>
            </a:r>
            <a:endParaRPr lang="en-GB" sz="3600" b="1" i="1" u="sng" dirty="0"/>
          </a:p>
        </p:txBody>
      </p:sp>
    </p:spTree>
    <p:extLst>
      <p:ext uri="{BB962C8B-B14F-4D97-AF65-F5344CB8AC3E}">
        <p14:creationId xmlns:p14="http://schemas.microsoft.com/office/powerpoint/2010/main" val="168354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" y="1506856"/>
            <a:ext cx="6210300" cy="5854064"/>
          </a:xfrm>
        </p:spPr>
        <p:txBody>
          <a:bodyPr/>
          <a:lstStyle/>
          <a:p>
            <a:r>
              <a:rPr lang="en-GB" b="1" dirty="0" err="1" smtClean="0"/>
              <a:t>Hyrwyddo</a:t>
            </a:r>
            <a:r>
              <a:rPr lang="en-GB" b="1" dirty="0" smtClean="0"/>
              <a:t> </a:t>
            </a:r>
            <a:r>
              <a:rPr lang="en-GB" b="1" dirty="0" err="1" smtClean="0"/>
              <a:t>bwyta’n</a:t>
            </a:r>
            <a:r>
              <a:rPr lang="en-GB" b="1" dirty="0" smtClean="0"/>
              <a:t> </a:t>
            </a:r>
            <a:r>
              <a:rPr lang="en-GB" b="1" dirty="0" err="1" smtClean="0"/>
              <a:t>iach</a:t>
            </a:r>
            <a:r>
              <a:rPr lang="en-GB" b="1" dirty="0" smtClean="0"/>
              <a:t> </a:t>
            </a:r>
            <a:r>
              <a:rPr lang="en-GB" b="1" dirty="0" err="1" smtClean="0"/>
              <a:t>trwy</a:t>
            </a:r>
            <a:r>
              <a:rPr lang="en-GB" b="1" dirty="0" smtClean="0"/>
              <a:t>:</a:t>
            </a:r>
          </a:p>
          <a:p>
            <a:r>
              <a:rPr lang="en-GB" b="1" dirty="0" err="1" smtClean="0"/>
              <a:t>Gweithio</a:t>
            </a:r>
            <a:r>
              <a:rPr lang="en-GB" b="1" dirty="0" smtClean="0"/>
              <a:t> </a:t>
            </a:r>
            <a:r>
              <a:rPr lang="en-GB" b="1" dirty="0" err="1" smtClean="0"/>
              <a:t>mewn</a:t>
            </a:r>
            <a:r>
              <a:rPr lang="en-GB" b="1" dirty="0" smtClean="0"/>
              <a:t> </a:t>
            </a:r>
            <a:r>
              <a:rPr lang="en-GB" b="1" dirty="0" err="1" smtClean="0"/>
              <a:t>partneriaeth</a:t>
            </a:r>
            <a:r>
              <a:rPr lang="en-GB" b="1" dirty="0" smtClean="0"/>
              <a:t> </a:t>
            </a:r>
            <a:r>
              <a:rPr lang="en-GB" b="1" dirty="0" err="1" smtClean="0"/>
              <a:t>gyda’r</a:t>
            </a:r>
            <a:r>
              <a:rPr lang="en-GB" b="1" dirty="0" smtClean="0"/>
              <a:t> </a:t>
            </a:r>
            <a:r>
              <a:rPr lang="en-GB" b="1" dirty="0" err="1" smtClean="0"/>
              <a:t>Cynllun</a:t>
            </a:r>
            <a:r>
              <a:rPr lang="en-GB" b="1" dirty="0" smtClean="0"/>
              <a:t> </a:t>
            </a:r>
            <a:r>
              <a:rPr lang="en-GB" b="1" dirty="0" err="1" smtClean="0"/>
              <a:t>Ysgolion</a:t>
            </a:r>
            <a:r>
              <a:rPr lang="en-GB" b="1" dirty="0" smtClean="0"/>
              <a:t> </a:t>
            </a:r>
            <a:r>
              <a:rPr lang="en-GB" b="1" dirty="0" err="1" smtClean="0"/>
              <a:t>Iach</a:t>
            </a:r>
            <a:endParaRPr lang="en-GB" b="1" dirty="0" smtClean="0"/>
          </a:p>
          <a:p>
            <a:r>
              <a:rPr lang="en-GB" b="1" dirty="0" err="1" smtClean="0"/>
              <a:t>Cynnwys</a:t>
            </a:r>
            <a:r>
              <a:rPr lang="en-GB" b="1" dirty="0" smtClean="0"/>
              <a:t> </a:t>
            </a:r>
            <a:r>
              <a:rPr lang="en-GB" b="1" dirty="0" err="1" smtClean="0"/>
              <a:t>Bwyta’n</a:t>
            </a:r>
            <a:r>
              <a:rPr lang="en-GB" b="1" dirty="0" smtClean="0"/>
              <a:t> </a:t>
            </a:r>
            <a:r>
              <a:rPr lang="en-GB" b="1" dirty="0" err="1" smtClean="0"/>
              <a:t>Iach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y </a:t>
            </a:r>
            <a:r>
              <a:rPr lang="en-GB" b="1" dirty="0" err="1" smtClean="0"/>
              <a:t>cwriwcwlwm</a:t>
            </a:r>
            <a:endParaRPr lang="en-GB" b="1" dirty="0" smtClean="0"/>
          </a:p>
          <a:p>
            <a:r>
              <a:rPr lang="en-GB" b="1" dirty="0" err="1" smtClean="0"/>
              <a:t>Cynnwys</a:t>
            </a:r>
            <a:r>
              <a:rPr lang="en-GB" b="1" dirty="0" smtClean="0"/>
              <a:t> plant </a:t>
            </a:r>
            <a:r>
              <a:rPr lang="en-GB" b="1" dirty="0" err="1" smtClean="0"/>
              <a:t>yn</a:t>
            </a:r>
            <a:r>
              <a:rPr lang="en-GB" b="1" dirty="0" smtClean="0"/>
              <a:t> y broses o </a:t>
            </a:r>
            <a:r>
              <a:rPr lang="en-GB" b="1" dirty="0" err="1" smtClean="0"/>
              <a:t>wneud</a:t>
            </a:r>
            <a:r>
              <a:rPr lang="en-GB" b="1" dirty="0" smtClean="0"/>
              <a:t> </a:t>
            </a:r>
            <a:r>
              <a:rPr lang="en-GB" b="1" dirty="0" err="1" smtClean="0"/>
              <a:t>penderfyniadau</a:t>
            </a:r>
            <a:r>
              <a:rPr lang="en-GB" b="1" dirty="0" smtClean="0"/>
              <a:t> </a:t>
            </a:r>
            <a:r>
              <a:rPr lang="en-GB" b="1" dirty="0" err="1" smtClean="0"/>
              <a:t>yngl</a:t>
            </a:r>
            <a:r>
              <a:rPr lang="cy-GB" b="1" dirty="0" smtClean="0"/>
              <a:t>ŷ</a:t>
            </a:r>
            <a:r>
              <a:rPr lang="en-GB" b="1" dirty="0" smtClean="0"/>
              <a:t>n </a:t>
            </a:r>
            <a:r>
              <a:rPr lang="en-GB" b="1" dirty="0"/>
              <a:t>â</a:t>
            </a:r>
            <a:r>
              <a:rPr lang="en-GB" b="1" dirty="0" smtClean="0"/>
              <a:t> </a:t>
            </a:r>
            <a:r>
              <a:rPr lang="en-GB" b="1" dirty="0" err="1" smtClean="0"/>
              <a:t>dewisidau</a:t>
            </a:r>
            <a:r>
              <a:rPr lang="en-GB" b="1" dirty="0" smtClean="0"/>
              <a:t> </a:t>
            </a:r>
            <a:r>
              <a:rPr lang="en-GB" b="1" dirty="0" err="1" smtClean="0"/>
              <a:t>bwyd</a:t>
            </a:r>
            <a:r>
              <a:rPr lang="en-GB" b="1" dirty="0" smtClean="0"/>
              <a:t> / </a:t>
            </a:r>
            <a:r>
              <a:rPr lang="en-GB" b="1" dirty="0" err="1" smtClean="0"/>
              <a:t>prydau</a:t>
            </a:r>
            <a:endParaRPr lang="en-GB" b="1" dirty="0" smtClean="0"/>
          </a:p>
          <a:p>
            <a:r>
              <a:rPr lang="en-GB" b="1" dirty="0" err="1" smtClean="0"/>
              <a:t>Hybu</a:t>
            </a:r>
            <a:r>
              <a:rPr lang="en-GB" b="1" dirty="0" smtClean="0"/>
              <a:t> </a:t>
            </a:r>
            <a:r>
              <a:rPr lang="en-GB" b="1" dirty="0" err="1" smtClean="0"/>
              <a:t>negeseuon</a:t>
            </a:r>
            <a:r>
              <a:rPr lang="en-GB" b="1" dirty="0" smtClean="0"/>
              <a:t> </a:t>
            </a:r>
            <a:r>
              <a:rPr lang="en-GB" b="1" dirty="0" err="1" smtClean="0"/>
              <a:t>cyson</a:t>
            </a:r>
            <a:r>
              <a:rPr lang="en-GB" b="1" dirty="0" smtClean="0"/>
              <a:t> am </a:t>
            </a:r>
            <a:r>
              <a:rPr lang="en-GB" b="1" dirty="0" err="1" smtClean="0"/>
              <a:t>fwyta’n</a:t>
            </a:r>
            <a:r>
              <a:rPr lang="en-GB" b="1" dirty="0" smtClean="0"/>
              <a:t> </a:t>
            </a:r>
            <a:r>
              <a:rPr lang="en-GB" b="1" dirty="0" err="1" smtClean="0"/>
              <a:t>iach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ystod</a:t>
            </a:r>
            <a:r>
              <a:rPr lang="en-GB" b="1" dirty="0" smtClean="0"/>
              <a:t> </a:t>
            </a:r>
            <a:r>
              <a:rPr lang="en-GB" b="1" dirty="0" err="1" smtClean="0"/>
              <a:t>oriau’r</a:t>
            </a:r>
            <a:r>
              <a:rPr lang="en-GB" b="1" dirty="0" smtClean="0"/>
              <a:t> Ysgol </a:t>
            </a:r>
            <a:r>
              <a:rPr lang="en-GB" b="1" dirty="0" err="1" smtClean="0"/>
              <a:t>sef</a:t>
            </a:r>
            <a:r>
              <a:rPr lang="en-GB" b="1" dirty="0" smtClean="0"/>
              <a:t> 8:00 – 6:00yh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0" y="1506856"/>
            <a:ext cx="5905500" cy="5854064"/>
          </a:xfrm>
        </p:spPr>
        <p:txBody>
          <a:bodyPr/>
          <a:lstStyle/>
          <a:p>
            <a:r>
              <a:rPr lang="en-GB" b="1" dirty="0" smtClean="0"/>
              <a:t>Promote Healthy eating by:</a:t>
            </a:r>
          </a:p>
          <a:p>
            <a:r>
              <a:rPr lang="en-GB" b="1" dirty="0" smtClean="0"/>
              <a:t>Working in partnership with the Healthy Schools Scheme</a:t>
            </a:r>
          </a:p>
          <a:p>
            <a:r>
              <a:rPr lang="en-GB" b="1" dirty="0" smtClean="0"/>
              <a:t>Include Healthy Eating in the curriculum</a:t>
            </a:r>
          </a:p>
          <a:p>
            <a:r>
              <a:rPr lang="en-GB" b="1" dirty="0" smtClean="0"/>
              <a:t>Involve children in the decision making regarding food choices and meals</a:t>
            </a:r>
          </a:p>
          <a:p>
            <a:r>
              <a:rPr lang="en-GB" b="1" dirty="0" smtClean="0"/>
              <a:t>Promote consistent messages about healthy eating during school hours which are between 8:00 – 6:00pm</a:t>
            </a:r>
            <a:endParaRPr lang="en-GB" b="1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56260" y="136526"/>
            <a:ext cx="11612880" cy="822325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    </a:t>
            </a:r>
            <a:r>
              <a:rPr lang="en-GB" sz="3600" b="1" u="sng" dirty="0" err="1" smtClean="0"/>
              <a:t>Bwyta’n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Iach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mewn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Ysgolion</a:t>
            </a:r>
            <a:r>
              <a:rPr lang="en-GB" sz="3600" b="1" dirty="0" smtClean="0"/>
              <a:t>                    </a:t>
            </a:r>
            <a:r>
              <a:rPr lang="en-GB" sz="3600" b="1" u="sng" dirty="0" smtClean="0"/>
              <a:t>Healthy Eating in Schools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/>
              <a:t> </a:t>
            </a:r>
            <a:r>
              <a:rPr lang="en-GB" sz="3600" b="1" dirty="0" smtClean="0"/>
              <a:t>                </a:t>
            </a:r>
            <a:r>
              <a:rPr lang="en-GB" sz="3600" b="1" i="1" dirty="0" smtClean="0"/>
              <a:t>Y </a:t>
            </a:r>
            <a:r>
              <a:rPr lang="en-GB" sz="3600" b="1" i="1" dirty="0" err="1" smtClean="0"/>
              <a:t>Canllawiau</a:t>
            </a:r>
            <a:r>
              <a:rPr lang="en-GB" sz="3600" b="1" dirty="0" smtClean="0"/>
              <a:t>                                          </a:t>
            </a:r>
            <a:r>
              <a:rPr lang="en-GB" sz="3600" b="1" i="1" u="sng" dirty="0" smtClean="0"/>
              <a:t>The Guidance</a:t>
            </a:r>
            <a:endParaRPr lang="en-GB" sz="3600" b="1" i="1" u="sng" dirty="0"/>
          </a:p>
        </p:txBody>
      </p:sp>
    </p:spTree>
    <p:extLst>
      <p:ext uri="{BB962C8B-B14F-4D97-AF65-F5344CB8AC3E}">
        <p14:creationId xmlns:p14="http://schemas.microsoft.com/office/powerpoint/2010/main" val="3430477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" y="0"/>
            <a:ext cx="12169140" cy="6720778"/>
          </a:xfrm>
          <a:prstGeom prst="rect">
            <a:avLst/>
          </a:prstGeom>
        </p:spPr>
      </p:pic>
      <p:sp>
        <p:nvSpPr>
          <p:cNvPr id="2" name="Title 1"/>
          <p:cNvSpPr txBox="1">
            <a:spLocks/>
          </p:cNvSpPr>
          <p:nvPr/>
        </p:nvSpPr>
        <p:spPr>
          <a:xfrm>
            <a:off x="365760" y="296546"/>
            <a:ext cx="11612880" cy="8223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 smtClean="0"/>
              <a:t>    </a:t>
            </a:r>
            <a:r>
              <a:rPr lang="en-GB" sz="3600" b="1" u="sng" dirty="0" err="1" smtClean="0"/>
              <a:t>Bwyta’n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Iach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mewn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Ysgolion</a:t>
            </a:r>
            <a:r>
              <a:rPr lang="en-GB" sz="3600" b="1" dirty="0" smtClean="0"/>
              <a:t>                    </a:t>
            </a:r>
            <a:r>
              <a:rPr lang="en-GB" sz="3600" b="1" u="sng" dirty="0" smtClean="0"/>
              <a:t>Healthy Eating in Schools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/>
              <a:t>                 </a:t>
            </a:r>
            <a:r>
              <a:rPr lang="en-GB" sz="3600" b="1" i="1" u="sng" dirty="0" smtClean="0"/>
              <a:t>Y </a:t>
            </a:r>
            <a:r>
              <a:rPr lang="en-GB" sz="3600" b="1" i="1" u="sng" dirty="0" err="1" smtClean="0"/>
              <a:t>Canllawiau</a:t>
            </a:r>
            <a:r>
              <a:rPr lang="en-GB" sz="3600" b="1" u="sng" dirty="0" smtClean="0"/>
              <a:t> </a:t>
            </a:r>
            <a:r>
              <a:rPr lang="en-GB" sz="3600" b="1" dirty="0" smtClean="0"/>
              <a:t>                                         </a:t>
            </a:r>
            <a:r>
              <a:rPr lang="en-GB" sz="3600" b="1" i="1" u="sng" dirty="0" smtClean="0"/>
              <a:t>The Guidance</a:t>
            </a:r>
            <a:endParaRPr lang="en-GB" sz="3600" b="1" i="1" u="sng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760" y="1414144"/>
            <a:ext cx="5989320" cy="5215254"/>
          </a:xfrm>
        </p:spPr>
        <p:txBody>
          <a:bodyPr>
            <a:normAutofit/>
          </a:bodyPr>
          <a:lstStyle/>
          <a:p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Bwyd</a:t>
            </a:r>
            <a:r>
              <a:rPr lang="en-GB" dirty="0" smtClean="0"/>
              <a:t> a </a:t>
            </a:r>
            <a:r>
              <a:rPr lang="en-GB" dirty="0" err="1" smtClean="0"/>
              <a:t>Diod</a:t>
            </a:r>
            <a:endParaRPr lang="en-GB" dirty="0" smtClean="0"/>
          </a:p>
          <a:p>
            <a:r>
              <a:rPr lang="en-GB" dirty="0" err="1" smtClean="0"/>
              <a:t>Canllawiau</a:t>
            </a:r>
            <a:r>
              <a:rPr lang="en-GB" dirty="0" smtClean="0"/>
              <a:t> </a:t>
            </a:r>
            <a:r>
              <a:rPr lang="en-GB" dirty="0" err="1" smtClean="0"/>
              <a:t>Bwyta’n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Bwydydd</a:t>
            </a:r>
            <a:r>
              <a:rPr lang="en-GB" dirty="0" smtClean="0"/>
              <a:t> a </a:t>
            </a:r>
            <a:r>
              <a:rPr lang="en-GB" dirty="0" err="1" smtClean="0"/>
              <a:t>Diodydd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b="1" dirty="0" smtClean="0"/>
              <a:t>GELLIR a NI ELLIR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ddarparu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y </a:t>
            </a:r>
            <a:r>
              <a:rPr lang="en-GB" dirty="0" err="1" smtClean="0"/>
              <a:t>diwrnod</a:t>
            </a:r>
            <a:r>
              <a:rPr lang="en-GB" dirty="0" smtClean="0"/>
              <a:t> Ysgol</a:t>
            </a:r>
          </a:p>
          <a:p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diffinio’r</a:t>
            </a:r>
            <a:r>
              <a:rPr lang="en-GB" dirty="0" smtClean="0"/>
              <a:t> </a:t>
            </a:r>
            <a:r>
              <a:rPr lang="en-GB" b="1" dirty="0" smtClean="0"/>
              <a:t>CYNNWYS MAETH </a:t>
            </a:r>
            <a:r>
              <a:rPr lang="en-GB" dirty="0" err="1" smtClean="0"/>
              <a:t>ciniawau</a:t>
            </a:r>
            <a:r>
              <a:rPr lang="en-GB" dirty="0" smtClean="0"/>
              <a:t> Ysgol</a:t>
            </a:r>
          </a:p>
          <a:p>
            <a:r>
              <a:rPr lang="en-GB" dirty="0" err="1" smtClean="0"/>
              <a:t>Berthnasol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Diwrnod</a:t>
            </a:r>
            <a:r>
              <a:rPr lang="en-GB" dirty="0" smtClean="0"/>
              <a:t> Ysgol </a:t>
            </a:r>
            <a:r>
              <a:rPr lang="en-GB" dirty="0" err="1" smtClean="0"/>
              <a:t>Cyfan</a:t>
            </a:r>
            <a:r>
              <a:rPr lang="en-GB" dirty="0" smtClean="0"/>
              <a:t> – </a:t>
            </a:r>
            <a:r>
              <a:rPr lang="en-GB" b="1" dirty="0" smtClean="0"/>
              <a:t>8:00yb – 6:00yh (</a:t>
            </a:r>
            <a:r>
              <a:rPr lang="en-GB" b="1" dirty="0" err="1" smtClean="0"/>
              <a:t>gan</a:t>
            </a:r>
            <a:r>
              <a:rPr lang="en-GB" b="1" dirty="0" smtClean="0"/>
              <a:t> </a:t>
            </a:r>
            <a:r>
              <a:rPr lang="en-GB" b="1" dirty="0" err="1" smtClean="0"/>
              <a:t>gynnwys</a:t>
            </a:r>
            <a:r>
              <a:rPr lang="en-GB" b="1" dirty="0" smtClean="0"/>
              <a:t> </a:t>
            </a:r>
            <a:r>
              <a:rPr lang="en-GB" b="1" dirty="0" err="1" smtClean="0"/>
              <a:t>tripiau</a:t>
            </a:r>
            <a:r>
              <a:rPr lang="en-GB" b="1" dirty="0" smtClean="0"/>
              <a:t> </a:t>
            </a:r>
            <a:r>
              <a:rPr lang="en-GB" b="1" dirty="0" err="1" smtClean="0"/>
              <a:t>ysgol</a:t>
            </a:r>
            <a:r>
              <a:rPr lang="en-GB" b="1" dirty="0" smtClean="0"/>
              <a:t>)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355080" y="1414144"/>
            <a:ext cx="5623560" cy="5215255"/>
          </a:xfrm>
        </p:spPr>
        <p:txBody>
          <a:bodyPr>
            <a:normAutofit/>
          </a:bodyPr>
          <a:lstStyle/>
          <a:p>
            <a:r>
              <a:rPr lang="en-GB" dirty="0" smtClean="0"/>
              <a:t>Food &amp; Drink Requirements – </a:t>
            </a:r>
          </a:p>
          <a:p>
            <a:r>
              <a:rPr lang="en-GB" dirty="0" smtClean="0"/>
              <a:t>The Healthy Eating in Schools Regulations:</a:t>
            </a:r>
          </a:p>
          <a:p>
            <a:r>
              <a:rPr lang="en-GB" dirty="0" smtClean="0"/>
              <a:t>Foods &amp; Drinks that </a:t>
            </a:r>
            <a:r>
              <a:rPr lang="en-GB" b="1" dirty="0" smtClean="0"/>
              <a:t>CAN</a:t>
            </a:r>
            <a:r>
              <a:rPr lang="en-GB" dirty="0" smtClean="0"/>
              <a:t> &amp; </a:t>
            </a:r>
            <a:r>
              <a:rPr lang="en-GB" b="1" dirty="0" smtClean="0"/>
              <a:t>CANNOT</a:t>
            </a:r>
            <a:r>
              <a:rPr lang="en-GB" dirty="0" smtClean="0"/>
              <a:t> be provided during the school day</a:t>
            </a:r>
          </a:p>
          <a:p>
            <a:r>
              <a:rPr lang="en-GB" dirty="0" smtClean="0"/>
              <a:t>Defines the </a:t>
            </a:r>
            <a:r>
              <a:rPr lang="en-GB" b="1" dirty="0" smtClean="0"/>
              <a:t>NUTRIENT CONTENT </a:t>
            </a:r>
            <a:r>
              <a:rPr lang="en-GB" dirty="0" smtClean="0"/>
              <a:t>of school lunches</a:t>
            </a:r>
          </a:p>
          <a:p>
            <a:r>
              <a:rPr lang="en-GB" dirty="0" smtClean="0"/>
              <a:t>Apply to the Whole School Day – </a:t>
            </a:r>
            <a:r>
              <a:rPr lang="en-GB" sz="2600" b="1" dirty="0" smtClean="0"/>
              <a:t>8:00am -6:00pm (including school           trips)</a:t>
            </a:r>
          </a:p>
          <a:p>
            <a:pPr marL="0" indent="0">
              <a:buNone/>
            </a:pPr>
            <a:endParaRPr lang="en-GB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589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0" y="-2000"/>
            <a:ext cx="12169140" cy="672077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7010" y="0"/>
            <a:ext cx="6122670" cy="755809"/>
          </a:xfrm>
        </p:spPr>
        <p:txBody>
          <a:bodyPr/>
          <a:lstStyle/>
          <a:p>
            <a:r>
              <a:rPr lang="en-GB" b="1" dirty="0" smtClean="0"/>
              <a:t> </a:t>
            </a:r>
            <a:r>
              <a:rPr lang="en-GB" b="1" dirty="0" err="1" smtClean="0"/>
              <a:t>Esemptiadau</a:t>
            </a:r>
            <a:r>
              <a:rPr lang="en-GB" b="1" dirty="0" smtClean="0"/>
              <a:t>/ Exemptions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460" y="1120140"/>
            <a:ext cx="5935980" cy="5600638"/>
          </a:xfrm>
        </p:spPr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Rheoliadau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gymwys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canlynol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Digwyddiadu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 smtClean="0"/>
          </a:p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digwyddiad</a:t>
            </a:r>
            <a:r>
              <a:rPr lang="en-GB" dirty="0" smtClean="0"/>
              <a:t> </a:t>
            </a:r>
            <a:r>
              <a:rPr lang="en-GB" dirty="0" err="1" smtClean="0"/>
              <a:t>codi</a:t>
            </a:r>
            <a:r>
              <a:rPr lang="en-GB" dirty="0" smtClean="0"/>
              <a:t> </a:t>
            </a:r>
            <a:r>
              <a:rPr lang="en-GB" dirty="0" err="1" smtClean="0"/>
              <a:t>arian</a:t>
            </a:r>
            <a:endParaRPr lang="en-GB" dirty="0" smtClean="0"/>
          </a:p>
          <a:p>
            <a:r>
              <a:rPr lang="en-GB" dirty="0" err="1" smtClean="0"/>
              <a:t>Bwyd</a:t>
            </a:r>
            <a:r>
              <a:rPr lang="en-GB" dirty="0" smtClean="0"/>
              <a:t> a </a:t>
            </a:r>
            <a:r>
              <a:rPr lang="en-GB" dirty="0" err="1" smtClean="0"/>
              <a:t>diod</a:t>
            </a:r>
            <a:r>
              <a:rPr lang="en-GB" dirty="0" smtClean="0"/>
              <a:t> a </a:t>
            </a:r>
            <a:r>
              <a:rPr lang="en-GB" dirty="0" err="1" smtClean="0"/>
              <a:t>ddarperir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fagre’r</a:t>
            </a:r>
            <a:r>
              <a:rPr lang="en-GB" dirty="0" smtClean="0"/>
              <a:t> Ysgol </a:t>
            </a:r>
            <a:r>
              <a:rPr lang="en-GB" dirty="0" err="1" smtClean="0"/>
              <a:t>ar</a:t>
            </a:r>
            <a:r>
              <a:rPr lang="en-GB" dirty="0" smtClean="0"/>
              <a:t> 6:00yh</a:t>
            </a:r>
          </a:p>
          <a:p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ofynion</a:t>
            </a:r>
            <a:r>
              <a:rPr lang="en-GB" dirty="0" smtClean="0"/>
              <a:t> </a:t>
            </a:r>
            <a:r>
              <a:rPr lang="en-GB" dirty="0" err="1" smtClean="0"/>
              <a:t>deietgegol</a:t>
            </a:r>
            <a:r>
              <a:rPr lang="en-GB" dirty="0" smtClean="0"/>
              <a:t> a </a:t>
            </a:r>
            <a:r>
              <a:rPr lang="en-GB" dirty="0" err="1" smtClean="0"/>
              <a:t>brescripsiynwyd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feddyg</a:t>
            </a:r>
            <a:endParaRPr lang="en-GB" dirty="0" smtClean="0"/>
          </a:p>
          <a:p>
            <a:r>
              <a:rPr lang="en-GB" dirty="0" err="1" smtClean="0"/>
              <a:t>Bwyd</a:t>
            </a:r>
            <a:r>
              <a:rPr lang="en-GB" dirty="0" smtClean="0"/>
              <a:t> a </a:t>
            </a:r>
            <a:r>
              <a:rPr lang="en-GB" dirty="0" err="1" smtClean="0"/>
              <a:t>ddaw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ag </a:t>
            </a:r>
            <a:r>
              <a:rPr lang="en-GB" dirty="0" err="1" smtClean="0"/>
              <a:t>ef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Ysgol </a:t>
            </a:r>
            <a:r>
              <a:rPr lang="en-GB" dirty="0" err="1" smtClean="0"/>
              <a:t>sef</a:t>
            </a:r>
            <a:r>
              <a:rPr lang="en-GB" dirty="0" smtClean="0"/>
              <a:t> </a:t>
            </a:r>
            <a:r>
              <a:rPr lang="en-GB" dirty="0" err="1" smtClean="0"/>
              <a:t>byrbrydau</a:t>
            </a:r>
            <a:r>
              <a:rPr lang="en-GB" dirty="0" smtClean="0"/>
              <a:t> a </a:t>
            </a:r>
            <a:r>
              <a:rPr lang="en-GB" dirty="0" err="1" smtClean="0"/>
              <a:t>bocsys</a:t>
            </a:r>
            <a:r>
              <a:rPr lang="en-GB" dirty="0" smtClean="0"/>
              <a:t> </a:t>
            </a:r>
            <a:r>
              <a:rPr lang="en-GB" dirty="0" err="1" smtClean="0"/>
              <a:t>bwyd</a:t>
            </a:r>
            <a:endParaRPr lang="en-GB" dirty="0" smtClean="0"/>
          </a:p>
          <a:p>
            <a:r>
              <a:rPr lang="en-GB" b="1" dirty="0" smtClean="0"/>
              <a:t>OND</a:t>
            </a:r>
          </a:p>
          <a:p>
            <a:r>
              <a:rPr lang="en-GB" b="1" dirty="0" smtClean="0"/>
              <a:t>GALL BWYDYDD O’R FATH DAL CAEL EU CYFYNGU GAN Y PENNAETH A’R CORFF LLYWODRAETHOL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55080" y="1049560"/>
            <a:ext cx="5646420" cy="530752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Regulations do not apply to the following:</a:t>
            </a:r>
          </a:p>
          <a:p>
            <a:r>
              <a:rPr lang="en-GB" dirty="0" smtClean="0"/>
              <a:t>Social events held at the school</a:t>
            </a:r>
          </a:p>
          <a:p>
            <a:r>
              <a:rPr lang="en-GB" dirty="0" smtClean="0"/>
              <a:t>Fund raising events</a:t>
            </a:r>
          </a:p>
          <a:p>
            <a:r>
              <a:rPr lang="en-GB" dirty="0" smtClean="0"/>
              <a:t>Teaching of cooking skills</a:t>
            </a:r>
          </a:p>
          <a:p>
            <a:r>
              <a:rPr lang="en-GB" dirty="0" smtClean="0"/>
              <a:t>Food &amp; Drink provided on the school premises after 6:00p</a:t>
            </a:r>
          </a:p>
          <a:p>
            <a:endParaRPr lang="en-GB" dirty="0" smtClean="0"/>
          </a:p>
          <a:p>
            <a:r>
              <a:rPr lang="en-GB" dirty="0" smtClean="0"/>
              <a:t>Food bought in my pupils such as snacks and packed lunches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      </a:t>
            </a:r>
            <a:r>
              <a:rPr lang="en-GB" b="1" dirty="0" smtClean="0"/>
              <a:t>BUT</a:t>
            </a:r>
          </a:p>
          <a:p>
            <a:r>
              <a:rPr lang="en-GB" b="1" dirty="0" smtClean="0"/>
              <a:t>SUCH FOODS CAN STILL BE RESTRICTED AT THE DISCRETION OF THE HEAD-TEACHER &amp; GOVERNING BODY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2518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7" t="3170" r="7797" b="11221"/>
          <a:stretch/>
        </p:blipFill>
        <p:spPr>
          <a:xfrm>
            <a:off x="596900" y="152400"/>
            <a:ext cx="10528300" cy="6604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55084"/>
            <a:ext cx="12045833" cy="6740307"/>
          </a:xfrm>
          <a:prstGeom prst="rect">
            <a:avLst/>
          </a:prstGeom>
          <a:noFill/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84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1979" t="8333" r="13125" b="7334"/>
          <a:stretch/>
        </p:blipFill>
        <p:spPr>
          <a:xfrm>
            <a:off x="533401" y="0"/>
            <a:ext cx="108056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82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0522" t="16833" r="40057" b="13664"/>
          <a:stretch/>
        </p:blipFill>
        <p:spPr>
          <a:xfrm>
            <a:off x="123189" y="317500"/>
            <a:ext cx="5591812" cy="49149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l="80104" t="20666" r="10208" b="46667"/>
          <a:stretch/>
        </p:blipFill>
        <p:spPr>
          <a:xfrm>
            <a:off x="9613900" y="317500"/>
            <a:ext cx="2247900" cy="47375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l="9686" t="41334" r="75313" b="35667"/>
          <a:stretch/>
        </p:blipFill>
        <p:spPr>
          <a:xfrm>
            <a:off x="6228628" y="1555750"/>
            <a:ext cx="2630343" cy="25207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/>
          <a:srcRect l="11979" t="8333" r="13125" b="7334"/>
          <a:stretch/>
        </p:blipFill>
        <p:spPr>
          <a:xfrm>
            <a:off x="5262614" y="5232400"/>
            <a:ext cx="2281185" cy="1447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7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8030" y="0"/>
            <a:ext cx="5745480" cy="686435"/>
          </a:xfrm>
        </p:spPr>
        <p:txBody>
          <a:bodyPr>
            <a:normAutofit fontScale="90000"/>
          </a:bodyPr>
          <a:lstStyle/>
          <a:p>
            <a:r>
              <a:rPr lang="en-GB" b="1" u="sng" dirty="0" err="1" smtClean="0"/>
              <a:t>Bocsys</a:t>
            </a:r>
            <a:r>
              <a:rPr lang="en-GB" b="1" u="sng" dirty="0" smtClean="0"/>
              <a:t> </a:t>
            </a:r>
            <a:r>
              <a:rPr lang="en-GB" b="1" u="sng" dirty="0" err="1" smtClean="0"/>
              <a:t>Bwyd</a:t>
            </a:r>
            <a:r>
              <a:rPr lang="en-GB" b="1" u="sng" dirty="0" smtClean="0"/>
              <a:t> / lunchboxes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9550" y="888364"/>
            <a:ext cx="5951220" cy="5512436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cefnogi’r</a:t>
            </a:r>
            <a:r>
              <a:rPr lang="en-GB" dirty="0" smtClean="0"/>
              <a:t> Ysgol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hwyrwyddo</a:t>
            </a:r>
            <a:r>
              <a:rPr lang="en-GB" dirty="0" smtClean="0"/>
              <a:t> </a:t>
            </a:r>
            <a:r>
              <a:rPr lang="en-GB" dirty="0" err="1" smtClean="0"/>
              <a:t>bwyta’n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, </a:t>
            </a:r>
            <a:r>
              <a:rPr lang="en-GB" dirty="0" err="1"/>
              <a:t>f</a:t>
            </a:r>
            <a:r>
              <a:rPr lang="en-GB" dirty="0" err="1" smtClean="0"/>
              <a:t>el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, </a:t>
            </a:r>
            <a:r>
              <a:rPr lang="en-GB" dirty="0" err="1" smtClean="0"/>
              <a:t>ceisiwch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y </a:t>
            </a:r>
            <a:r>
              <a:rPr lang="en-GB" dirty="0" err="1" smtClean="0"/>
              <a:t>canlynol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mocsys</a:t>
            </a:r>
            <a:r>
              <a:rPr lang="en-GB" dirty="0" smtClean="0"/>
              <a:t> </a:t>
            </a:r>
            <a:r>
              <a:rPr lang="en-GB" dirty="0" err="1" smtClean="0"/>
              <a:t>bwydd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plant. </a:t>
            </a:r>
          </a:p>
          <a:p>
            <a:r>
              <a:rPr lang="en-GB" b="1" dirty="0" err="1" smtClean="0"/>
              <a:t>Bocs</a:t>
            </a:r>
            <a:r>
              <a:rPr lang="en-GB" b="1" dirty="0" smtClean="0"/>
              <a:t> </a:t>
            </a:r>
            <a:r>
              <a:rPr lang="en-GB" b="1" dirty="0" err="1" smtClean="0"/>
              <a:t>bwyd</a:t>
            </a:r>
            <a:endParaRPr lang="en-GB" b="1" dirty="0" smtClean="0"/>
          </a:p>
          <a:p>
            <a:r>
              <a:rPr lang="en-GB" dirty="0" err="1" smtClean="0"/>
              <a:t>Ceisiwch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oleua</a:t>
            </a:r>
            <a:r>
              <a:rPr lang="en-GB" dirty="0"/>
              <a:t> </a:t>
            </a:r>
            <a:r>
              <a:rPr lang="en-GB" dirty="0" smtClean="0"/>
              <a:t>1 </a:t>
            </a:r>
            <a:r>
              <a:rPr lang="en-GB" dirty="0" err="1" smtClean="0"/>
              <a:t>cyfran</a:t>
            </a:r>
            <a:r>
              <a:rPr lang="en-GB" dirty="0" smtClean="0"/>
              <a:t> o </a:t>
            </a:r>
            <a:r>
              <a:rPr lang="en-GB" dirty="0" err="1" smtClean="0"/>
              <a:t>ffrwyth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llysieuyn</a:t>
            </a:r>
            <a:r>
              <a:rPr lang="en-GB" dirty="0" smtClean="0"/>
              <a:t> y </a:t>
            </a:r>
            <a:r>
              <a:rPr lang="en-GB" dirty="0" err="1" smtClean="0"/>
              <a:t>dydd</a:t>
            </a:r>
            <a:r>
              <a:rPr lang="en-GB" dirty="0" smtClean="0"/>
              <a:t>.</a:t>
            </a:r>
          </a:p>
          <a:p>
            <a:r>
              <a:rPr lang="en-GB" dirty="0" smtClean="0"/>
              <a:t>1 </a:t>
            </a:r>
            <a:r>
              <a:rPr lang="en-GB" dirty="0" err="1" smtClean="0"/>
              <a:t>cyfran</a:t>
            </a:r>
            <a:r>
              <a:rPr lang="en-GB" dirty="0" smtClean="0"/>
              <a:t> o gig, </a:t>
            </a:r>
            <a:r>
              <a:rPr lang="en-GB" dirty="0" err="1" smtClean="0"/>
              <a:t>pysgod</a:t>
            </a:r>
            <a:r>
              <a:rPr lang="en-GB" dirty="0" smtClean="0"/>
              <a:t>, </a:t>
            </a:r>
            <a:r>
              <a:rPr lang="en-GB" dirty="0" err="1" smtClean="0"/>
              <a:t>wyau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protein di-</a:t>
            </a:r>
            <a:r>
              <a:rPr lang="en-GB" dirty="0" err="1" smtClean="0"/>
              <a:t>laeth</a:t>
            </a:r>
            <a:r>
              <a:rPr lang="en-GB" dirty="0" smtClean="0"/>
              <a:t> y </a:t>
            </a:r>
            <a:r>
              <a:rPr lang="en-GB" dirty="0" err="1" smtClean="0"/>
              <a:t>dydd</a:t>
            </a:r>
            <a:r>
              <a:rPr lang="en-GB" dirty="0" smtClean="0"/>
              <a:t>. </a:t>
            </a:r>
          </a:p>
          <a:p>
            <a:r>
              <a:rPr lang="en-GB" dirty="0" smtClean="0"/>
              <a:t>1 </a:t>
            </a:r>
            <a:r>
              <a:rPr lang="en-GB" dirty="0" err="1" smtClean="0"/>
              <a:t>cyfran</a:t>
            </a:r>
            <a:r>
              <a:rPr lang="en-GB" dirty="0" smtClean="0"/>
              <a:t> o </a:t>
            </a:r>
            <a:r>
              <a:rPr lang="en-GB" dirty="0" err="1" smtClean="0"/>
              <a:t>fwydydd</a:t>
            </a:r>
            <a:r>
              <a:rPr lang="en-GB" dirty="0" smtClean="0"/>
              <a:t> â starts </a:t>
            </a:r>
            <a:r>
              <a:rPr lang="en-GB" dirty="0" err="1" smtClean="0"/>
              <a:t>e.e</a:t>
            </a:r>
            <a:r>
              <a:rPr lang="en-GB" dirty="0" smtClean="0"/>
              <a:t> bara, reis </a:t>
            </a:r>
            <a:r>
              <a:rPr lang="en-GB" dirty="0" err="1" smtClean="0"/>
              <a:t>neu</a:t>
            </a:r>
            <a:r>
              <a:rPr lang="en-GB" dirty="0" smtClean="0"/>
              <a:t> pasta.</a:t>
            </a:r>
          </a:p>
          <a:p>
            <a:r>
              <a:rPr lang="en-GB" dirty="0" smtClean="0"/>
              <a:t>1 </a:t>
            </a:r>
            <a:r>
              <a:rPr lang="en-GB" dirty="0" err="1" smtClean="0"/>
              <a:t>cyfran</a:t>
            </a:r>
            <a:r>
              <a:rPr lang="en-GB" dirty="0" smtClean="0"/>
              <a:t> o </a:t>
            </a:r>
            <a:r>
              <a:rPr lang="en-GB" dirty="0" err="1" smtClean="0"/>
              <a:t>gynnyrch</a:t>
            </a:r>
            <a:r>
              <a:rPr lang="en-GB" dirty="0" smtClean="0"/>
              <a:t> </a:t>
            </a:r>
            <a:r>
              <a:rPr lang="en-GB" dirty="0" err="1" smtClean="0"/>
              <a:t>llaeth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 caws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iogwrt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dydd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Dŵr</a:t>
            </a:r>
            <a:r>
              <a:rPr lang="en-GB" dirty="0" smtClean="0"/>
              <a:t>, </a:t>
            </a:r>
            <a:r>
              <a:rPr lang="en-GB" dirty="0" err="1" smtClean="0"/>
              <a:t>sudd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smwddi</a:t>
            </a:r>
            <a:r>
              <a:rPr lang="en-GB" dirty="0" smtClean="0"/>
              <a:t> </a:t>
            </a:r>
            <a:r>
              <a:rPr lang="en-GB" dirty="0" err="1" smtClean="0"/>
              <a:t>ffrwythau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0770" y="888364"/>
            <a:ext cx="5817870" cy="55124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As parents in order to support the school in promoting healthy eating, please try to provide your children with healthy snacks and lunchboxes:</a:t>
            </a:r>
          </a:p>
          <a:p>
            <a:r>
              <a:rPr lang="en-GB" b="1" dirty="0" smtClean="0"/>
              <a:t>Lunchboxes :</a:t>
            </a:r>
          </a:p>
          <a:p>
            <a:r>
              <a:rPr lang="en-GB" dirty="0" smtClean="0"/>
              <a:t>Aim to include at least 1 portion of fruit / Veg per day</a:t>
            </a:r>
          </a:p>
          <a:p>
            <a:r>
              <a:rPr lang="en-GB" dirty="0" smtClean="0"/>
              <a:t>1 portion of meat, fish, eggs or a non-dairy protein per day</a:t>
            </a:r>
          </a:p>
          <a:p>
            <a:r>
              <a:rPr lang="en-GB" dirty="0" smtClean="0"/>
              <a:t>1 portion of starchy foods such as bread, rice, pasta</a:t>
            </a:r>
          </a:p>
          <a:p>
            <a:r>
              <a:rPr lang="en-GB" dirty="0" smtClean="0"/>
              <a:t>1 portion of dairy such as cheese, </a:t>
            </a:r>
            <a:r>
              <a:rPr lang="en-GB" dirty="0" err="1" smtClean="0"/>
              <a:t>yougurt</a:t>
            </a:r>
            <a:r>
              <a:rPr lang="en-GB" dirty="0" smtClean="0"/>
              <a:t>  every day</a:t>
            </a:r>
          </a:p>
          <a:p>
            <a:r>
              <a:rPr lang="en-GB" dirty="0" smtClean="0"/>
              <a:t>A drink of water, juice or fruit smoothie.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95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29649" t="19270" r="32138" b="21094"/>
          <a:stretch/>
        </p:blipFill>
        <p:spPr>
          <a:xfrm>
            <a:off x="1295400" y="209550"/>
            <a:ext cx="9296400" cy="6453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27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2956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1394</Words>
  <Application>Microsoft Office PowerPoint</Application>
  <PresentationFormat>Widescreen</PresentationFormat>
  <Paragraphs>213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Arial Black</vt:lpstr>
      <vt:lpstr>Calibri</vt:lpstr>
      <vt:lpstr>Calibri Light</vt:lpstr>
      <vt:lpstr>Office Theme</vt:lpstr>
      <vt:lpstr>Heriau Iechyd a wynebir gan bobl  / Current health challenges               ifanc yn bresennol                     faced by young people </vt:lpstr>
      <vt:lpstr>Gorbwysau a Gordewdra Overweight &amp; Obesity</vt:lpstr>
      <vt:lpstr>PowerPoint Presentation</vt:lpstr>
      <vt:lpstr>PowerPoint Presentation</vt:lpstr>
      <vt:lpstr>PowerPoint Presentation</vt:lpstr>
      <vt:lpstr>PowerPoint Presentation</vt:lpstr>
      <vt:lpstr>    Bwyta’n Iach mewn Ysgolion                    Healthy Eating in Schools                  Y Canllawiau                                          The Guidance</vt:lpstr>
      <vt:lpstr>PowerPoint Presentation</vt:lpstr>
      <vt:lpstr>    Bwyta’n Iach mewn Ysgolion                    Healthy Eating in Schools                  Y Canllawiau                                          The Guidance</vt:lpstr>
      <vt:lpstr>    Bwyta’n Iach mewn Ysgolion                    Healthy Eating in Schools                  Y Canllawiau                                          The Guidance</vt:lpstr>
      <vt:lpstr>PowerPoint Presentation</vt:lpstr>
      <vt:lpstr> Esemptiadau/ Exemptions</vt:lpstr>
      <vt:lpstr>PowerPoint Presentation</vt:lpstr>
      <vt:lpstr>PowerPoint Presentation</vt:lpstr>
      <vt:lpstr>PowerPoint Presentation</vt:lpstr>
      <vt:lpstr>Bocsys Bwyd / lunchboxes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Heriau Iechyd a wynebir gan bobl  / Current health challenges               ifanc yn bresennol                     faced by young people </dc:title>
  <dc:creator>Catrin L Rees</dc:creator>
  <cp:lastModifiedBy>Catrin L Rees</cp:lastModifiedBy>
  <cp:revision>1</cp:revision>
  <dcterms:created xsi:type="dcterms:W3CDTF">2017-03-13T15:26:51Z</dcterms:created>
  <dcterms:modified xsi:type="dcterms:W3CDTF">2017-03-13T15:27:11Z</dcterms:modified>
</cp:coreProperties>
</file>