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3"/>
  </p:notesMasterIdLst>
  <p:handoutMasterIdLst>
    <p:handoutMasterId r:id="rId34"/>
  </p:handoutMasterIdLst>
  <p:sldIdLst>
    <p:sldId id="256" r:id="rId6"/>
    <p:sldId id="658" r:id="rId7"/>
    <p:sldId id="305" r:id="rId8"/>
    <p:sldId id="308" r:id="rId9"/>
    <p:sldId id="309" r:id="rId10"/>
    <p:sldId id="307" r:id="rId11"/>
    <p:sldId id="306" r:id="rId12"/>
    <p:sldId id="348" r:id="rId13"/>
    <p:sldId id="324" r:id="rId14"/>
    <p:sldId id="463" r:id="rId15"/>
    <p:sldId id="660" r:id="rId16"/>
    <p:sldId id="659" r:id="rId17"/>
    <p:sldId id="662" r:id="rId18"/>
    <p:sldId id="637" r:id="rId19"/>
    <p:sldId id="666" r:id="rId20"/>
    <p:sldId id="671" r:id="rId21"/>
    <p:sldId id="661" r:id="rId22"/>
    <p:sldId id="667" r:id="rId23"/>
    <p:sldId id="663" r:id="rId24"/>
    <p:sldId id="616" r:id="rId25"/>
    <p:sldId id="619" r:id="rId26"/>
    <p:sldId id="668" r:id="rId27"/>
    <p:sldId id="673" r:id="rId28"/>
    <p:sldId id="265" r:id="rId29"/>
    <p:sldId id="672" r:id="rId30"/>
    <p:sldId id="674" r:id="rId31"/>
    <p:sldId id="323" r:id="rId32"/>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57E691-A74C-412A-8940-F4F1D108A513}" v="300" dt="2025-05-01T22:10:51.3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79" d="100"/>
          <a:sy n="79" d="100"/>
        </p:scale>
        <p:origin x="132" y="51"/>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A657E691-A74C-412A-8940-F4F1D108A513}"/>
    <pc:docChg chg="custSel modSld">
      <pc:chgData name="Rhiannon Akers" userId="fb3c9d12-5c8c-42d7-8dc7-d872d7a3d202" providerId="ADAL" clId="{A657E691-A74C-412A-8940-F4F1D108A513}" dt="2025-05-01T22:13:16.985" v="430" actId="20577"/>
      <pc:docMkLst>
        <pc:docMk/>
      </pc:docMkLst>
      <pc:sldChg chg="modSp mod">
        <pc:chgData name="Rhiannon Akers" userId="fb3c9d12-5c8c-42d7-8dc7-d872d7a3d202" providerId="ADAL" clId="{A657E691-A74C-412A-8940-F4F1D108A513}" dt="2025-05-01T22:13:16.985" v="430" actId="20577"/>
        <pc:sldMkLst>
          <pc:docMk/>
          <pc:sldMk cId="2087353130" sldId="256"/>
        </pc:sldMkLst>
        <pc:spChg chg="mod">
          <ac:chgData name="Rhiannon Akers" userId="fb3c9d12-5c8c-42d7-8dc7-d872d7a3d202" providerId="ADAL" clId="{A657E691-A74C-412A-8940-F4F1D108A513}" dt="2025-05-01T22:13:16.985" v="430" actId="20577"/>
          <ac:spMkLst>
            <pc:docMk/>
            <pc:sldMk cId="2087353130" sldId="256"/>
            <ac:spMk id="3" creationId="{22C6E451-9A9C-40B0-8CEB-03CB8540F3F1}"/>
          </ac:spMkLst>
        </pc:spChg>
      </pc:sldChg>
      <pc:sldChg chg="modSp mod">
        <pc:chgData name="Rhiannon Akers" userId="fb3c9d12-5c8c-42d7-8dc7-d872d7a3d202" providerId="ADAL" clId="{A657E691-A74C-412A-8940-F4F1D108A513}" dt="2025-05-01T22:10:11.295" v="291" actId="20577"/>
        <pc:sldMkLst>
          <pc:docMk/>
          <pc:sldMk cId="4113894366" sldId="305"/>
        </pc:sldMkLst>
        <pc:spChg chg="mod">
          <ac:chgData name="Rhiannon Akers" userId="fb3c9d12-5c8c-42d7-8dc7-d872d7a3d202" providerId="ADAL" clId="{A657E691-A74C-412A-8940-F4F1D108A513}" dt="2025-05-01T22:10:11.295" v="291" actId="20577"/>
          <ac:spMkLst>
            <pc:docMk/>
            <pc:sldMk cId="4113894366" sldId="305"/>
            <ac:spMk id="6" creationId="{00000000-0000-0000-0000-000000000000}"/>
          </ac:spMkLst>
        </pc:spChg>
      </pc:sldChg>
      <pc:sldChg chg="modSp mod">
        <pc:chgData name="Rhiannon Akers" userId="fb3c9d12-5c8c-42d7-8dc7-d872d7a3d202" providerId="ADAL" clId="{A657E691-A74C-412A-8940-F4F1D108A513}" dt="2025-05-01T22:11:47.601" v="374" actId="20577"/>
        <pc:sldMkLst>
          <pc:docMk/>
          <pc:sldMk cId="1156163496" sldId="324"/>
        </pc:sldMkLst>
        <pc:spChg chg="mod">
          <ac:chgData name="Rhiannon Akers" userId="fb3c9d12-5c8c-42d7-8dc7-d872d7a3d202" providerId="ADAL" clId="{A657E691-A74C-412A-8940-F4F1D108A513}" dt="2025-05-01T22:11:47.601" v="374" actId="20577"/>
          <ac:spMkLst>
            <pc:docMk/>
            <pc:sldMk cId="1156163496" sldId="324"/>
            <ac:spMk id="6" creationId="{E6ED4053-CEA7-009A-8268-A19BCCF67243}"/>
          </ac:spMkLst>
        </pc:spChg>
      </pc:sldChg>
      <pc:sldChg chg="modSp">
        <pc:chgData name="Rhiannon Akers" userId="fb3c9d12-5c8c-42d7-8dc7-d872d7a3d202" providerId="ADAL" clId="{A657E691-A74C-412A-8940-F4F1D108A513}" dt="2025-05-01T22:10:51.333" v="301" actId="20577"/>
        <pc:sldMkLst>
          <pc:docMk/>
          <pc:sldMk cId="1666141350" sldId="348"/>
        </pc:sldMkLst>
        <pc:spChg chg="mod">
          <ac:chgData name="Rhiannon Akers" userId="fb3c9d12-5c8c-42d7-8dc7-d872d7a3d202" providerId="ADAL" clId="{A657E691-A74C-412A-8940-F4F1D108A513}" dt="2025-05-01T22:10:51.333" v="301" actId="20577"/>
          <ac:spMkLst>
            <pc:docMk/>
            <pc:sldMk cId="1666141350" sldId="348"/>
            <ac:spMk id="3" creationId="{E825B2F9-EFAF-4672-915F-C88A872463E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01/05/2025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01/05/2025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en.wikipedia.org/wiki/Relational_dialectics#:~:text=The%20theory%2C%20proposed%20respectively%20by,we%20need%20and%2F%20or%20wan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110966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 discussion – what is it? Give some examples of unacceptable use. Must be all own work. </a:t>
            </a:r>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317533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Acting with integrity – being honest, trustworthy, be responsible for your actions.</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920581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8</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CF7A-96CC-27B0-AEDF-EB2CE5D61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187-24D0-A111-604C-8D67CD944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B570C-7D93-757E-61E0-34CE045AEDA4}"/>
              </a:ext>
            </a:extLst>
          </p:cNvPr>
          <p:cNvSpPr>
            <a:spLocks noGrp="1"/>
          </p:cNvSpPr>
          <p:nvPr>
            <p:ph type="body" idx="1"/>
          </p:nvPr>
        </p:nvSpPr>
        <p:spPr/>
        <p:txBody>
          <a:bodyPr/>
          <a:lstStyle/>
          <a:p>
            <a:r>
              <a:rPr lang="en-GB" dirty="0"/>
              <a:t>Talk through the handbook and assessments.</a:t>
            </a:r>
          </a:p>
        </p:txBody>
      </p:sp>
      <p:sp>
        <p:nvSpPr>
          <p:cNvPr id="4" name="Slide Number Placeholder 3">
            <a:extLst>
              <a:ext uri="{FF2B5EF4-FFF2-40B4-BE49-F238E27FC236}">
                <a16:creationId xmlns:a16="http://schemas.microsoft.com/office/drawing/2014/main" id="{789E2B1F-8ED9-C0F6-5136-B77F9EBDB184}"/>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812432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9 minutes. </a:t>
            </a:r>
          </a:p>
          <a:p>
            <a:endParaRPr lang="en-GB" dirty="0"/>
          </a:p>
          <a:p>
            <a:r>
              <a:rPr lang="en-GB" dirty="0"/>
              <a:t>Debrief for about 25 minutes – “what did you notice?” (inevitably people [often extroverts initially] will try to repeat their conversation…try to avoid this…with prompting questions – “so what are your lessons from this?” Make it clear that you want to hear every voice (and that there is no specific order that people need to speak!).</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12</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 highlighting the importance of difference and disagreeing.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See </a:t>
            </a:r>
            <a:r>
              <a:rPr lang="en-GB" dirty="0"/>
              <a:t>for more information: </a:t>
            </a:r>
            <a:r>
              <a:rPr lang="en-GB" dirty="0">
                <a:hlinkClick r:id="rId3"/>
              </a:rPr>
              <a:t>https://en.wikipedia.org/wiki/Relational_dialectics#:~:text=The%20theory%2C%20proposed%20respectively%20by,we%20need%20and%2F%20or%20want</a:t>
            </a:r>
            <a:r>
              <a:rPr lang="en-GB" dirty="0"/>
              <a:t>. </a:t>
            </a:r>
            <a:endParaRPr lang="en-US" dirty="0"/>
          </a:p>
          <a:p>
            <a:endParaRPr lang="en-GB" dirty="0"/>
          </a:p>
          <a:p>
            <a:r>
              <a:rPr lang="en-GB"/>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a:t>
            </a:r>
          </a:p>
          <a:p>
            <a:r>
              <a:rPr lang="en-GB" dirty="0"/>
              <a:t>Break into groups to discuss</a:t>
            </a:r>
          </a:p>
          <a:p>
            <a:r>
              <a:rPr lang="en-GB" dirty="0"/>
              <a:t>Bring the whole group back together to share </a:t>
            </a:r>
            <a:r>
              <a:rPr lang="en-GB"/>
              <a:t>individual reflections</a:t>
            </a:r>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23802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01/05/2025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4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4492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7512095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s://www.youtube.com/watch?v=gtePFvYP7A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PTo9e3ILmms?si=tlam10KX09OpZuQ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ed.com/talks/margaret_heffernan_dare_to_disagree?language=e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youtu.be/nmUwCpX5YDo"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TUmX53H9PKs?si=Nr9oJLa2XOOdFY6P"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124744"/>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a:cs typeface="Helvetica-Bold" pitchFamily="2" charset="0"/>
              </a:rPr>
              <a:t>BMSW4009</a:t>
            </a:r>
            <a:r>
              <a:rPr lang="en-GB" sz="3600" b="1" dirty="0">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3312840" y="3428980"/>
            <a:ext cx="5560368" cy="2160240"/>
          </a:xfrm>
        </p:spPr>
        <p:txBody>
          <a:bodyPr>
            <a:normAutofit fontScale="85000" lnSpcReduction="20000"/>
          </a:bodyPr>
          <a:lstStyle/>
          <a:p>
            <a:r>
              <a:rPr lang="en-GB" b="1" dirty="0">
                <a:solidFill>
                  <a:schemeClr val="bg1"/>
                </a:solidFill>
              </a:rPr>
              <a:t>Week 1</a:t>
            </a:r>
          </a:p>
          <a:p>
            <a:r>
              <a:rPr lang="en-GB" b="1" dirty="0">
                <a:solidFill>
                  <a:schemeClr val="bg1"/>
                </a:solidFill>
              </a:rPr>
              <a:t>Summer term 2025</a:t>
            </a:r>
          </a:p>
          <a:p>
            <a:endParaRPr lang="en-GB" b="1" dirty="0">
              <a:solidFill>
                <a:schemeClr val="bg1"/>
              </a:solidFill>
            </a:endParaRPr>
          </a:p>
          <a:p>
            <a:r>
              <a:rPr lang="en-GB" b="1" dirty="0">
                <a:solidFill>
                  <a:schemeClr val="bg1"/>
                </a:solidFill>
              </a:rPr>
              <a:t>Rhiannon Akers and Melanie Squire</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700808"/>
            <a:ext cx="9649072" cy="3642023"/>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Introductions: to each other &amp; the module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Difference: the power of (and downsides of!)</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how to build and maintain them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 Know-Like-Trust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Benefits of collaboration</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457200" indent="-457200">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Introduce 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Introduction</a:t>
            </a:r>
          </a:p>
        </p:txBody>
      </p:sp>
      <p:sp>
        <p:nvSpPr>
          <p:cNvPr id="6" name="Rectangle 1027"/>
          <p:cNvSpPr txBox="1">
            <a:spLocks noChangeArrowheads="1"/>
          </p:cNvSpPr>
          <p:nvPr/>
        </p:nvSpPr>
        <p:spPr>
          <a:xfrm>
            <a:off x="983432" y="1371600"/>
            <a:ext cx="972108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Effective Teamworking and Communication.</a:t>
            </a:r>
          </a:p>
          <a:p>
            <a:r>
              <a:rPr lang="en-GB" altLang="en-US" sz="2400" dirty="0">
                <a:solidFill>
                  <a:prstClr val="black"/>
                </a:solidFill>
                <a:latin typeface="Arial" panose="020B0604020202020204" pitchFamily="34" charset="0"/>
                <a:cs typeface="Arial" panose="020B0604020202020204" pitchFamily="34" charset="0"/>
              </a:rPr>
              <a:t> 11-week term, up to and including week commencing 14/07/25.</a:t>
            </a:r>
          </a:p>
          <a:p>
            <a:r>
              <a:rPr lang="en-GB" altLang="en-US" sz="2400" dirty="0">
                <a:solidFill>
                  <a:prstClr val="black"/>
                </a:solidFill>
                <a:latin typeface="Arial" panose="020B0604020202020204" pitchFamily="34" charset="0"/>
                <a:cs typeface="Arial" panose="020B0604020202020204" pitchFamily="34" charset="0"/>
              </a:rPr>
              <a:t>9am-9.30am or 4.30pm-5pm will be reserved for 121 support/questions each week. Please book in advance with your lecturer. </a:t>
            </a:r>
          </a:p>
          <a:p>
            <a:r>
              <a:rPr lang="en-GB" altLang="en-US" sz="2400" dirty="0">
                <a:solidFill>
                  <a:prstClr val="black"/>
                </a:solidFill>
                <a:latin typeface="Arial" panose="020B0604020202020204" pitchFamily="34" charset="0"/>
                <a:cs typeface="Arial" panose="020B0604020202020204" pitchFamily="34" charset="0"/>
              </a:rPr>
              <a:t>Reading week is week commencing 26/05/25 – no lectures.</a:t>
            </a:r>
          </a:p>
          <a:p>
            <a:r>
              <a:rPr lang="en-GB" altLang="en-US" sz="2400" dirty="0">
                <a:solidFill>
                  <a:prstClr val="black"/>
                </a:solidFill>
                <a:latin typeface="Arial" panose="020B0604020202020204" pitchFamily="34" charset="0"/>
                <a:cs typeface="Arial" panose="020B0604020202020204" pitchFamily="34" charset="0"/>
              </a:rPr>
              <a:t>There will be additional resources added to Moodle/Teams throughout the term for you to view in your own time.</a:t>
            </a:r>
          </a:p>
          <a:p>
            <a:r>
              <a:rPr lang="en-GB" altLang="en-US" sz="2400" dirty="0">
                <a:solidFill>
                  <a:prstClr val="black"/>
                </a:solidFill>
                <a:latin typeface="Arial" panose="020B0604020202020204" pitchFamily="34" charset="0"/>
                <a:cs typeface="Arial" panose="020B0604020202020204" pitchFamily="34" charset="0"/>
              </a:rPr>
              <a:t>2 assessments – first deadline is a report due on 27/06/25, second deadline is a group presentation week commencing 30/06/25. </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20000"/>
          </a:bodyPr>
          <a:lstStyle/>
          <a:p>
            <a:r>
              <a:rPr lang="en-GB" dirty="0"/>
              <a:t>Support with academic writing</a:t>
            </a:r>
          </a:p>
          <a:p>
            <a:r>
              <a:rPr lang="en-GB" dirty="0"/>
              <a:t>Study skills</a:t>
            </a:r>
          </a:p>
          <a:p>
            <a:r>
              <a:rPr lang="en-GB" dirty="0"/>
              <a:t>Counselling services</a:t>
            </a:r>
          </a:p>
          <a:p>
            <a:r>
              <a:rPr lang="en-GB" dirty="0"/>
              <a:t>Extenuating Circumstances</a:t>
            </a:r>
          </a:p>
          <a:p>
            <a:r>
              <a:rPr lang="en-GB" dirty="0"/>
              <a:t>Full details on the Hwb</a:t>
            </a:r>
          </a:p>
          <a:p>
            <a:pPr marL="0" indent="0">
              <a:buNone/>
            </a:pPr>
            <a:endParaRPr lang="en-GB" dirty="0"/>
          </a:p>
          <a:p>
            <a:pPr marL="0" indent="0" algn="ctr">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 Specific reference handbook. Please speak to me with any questions.</a:t>
            </a:r>
          </a:p>
        </p:txBody>
      </p:sp>
    </p:spTree>
    <p:extLst>
      <p:ext uri="{BB962C8B-B14F-4D97-AF65-F5344CB8AC3E}">
        <p14:creationId xmlns:p14="http://schemas.microsoft.com/office/powerpoint/2010/main" val="27926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Expectations</a:t>
            </a:r>
          </a:p>
        </p:txBody>
      </p:sp>
      <p:sp>
        <p:nvSpPr>
          <p:cNvPr id="6" name="Rectangle 1027"/>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Attend lectures on time every week. </a:t>
            </a:r>
          </a:p>
          <a:p>
            <a:r>
              <a:rPr lang="en-GB" altLang="en-US" sz="2400" dirty="0">
                <a:latin typeface="Arial" panose="020B0604020202020204" pitchFamily="34" charset="0"/>
                <a:cs typeface="Arial" panose="020B0604020202020204" pitchFamily="34" charset="0"/>
              </a:rPr>
              <a:t>Notify me if you are unable to attend or running late.</a:t>
            </a:r>
          </a:p>
          <a:p>
            <a:r>
              <a:rPr lang="en-GB" altLang="en-US" sz="2400" dirty="0">
                <a:latin typeface="Arial" panose="020B0604020202020204" pitchFamily="34" charset="0"/>
                <a:cs typeface="Arial" panose="020B0604020202020204" pitchFamily="34" charset="0"/>
              </a:rPr>
              <a:t>Reach out for support if you need it. </a:t>
            </a:r>
          </a:p>
          <a:p>
            <a:r>
              <a:rPr lang="en-GB" altLang="en-US" sz="2400" dirty="0">
                <a:latin typeface="Arial" panose="020B0604020202020204" pitchFamily="34" charset="0"/>
                <a:cs typeface="Arial" panose="020B0604020202020204" pitchFamily="34" charset="0"/>
              </a:rPr>
              <a:t>Ask questions if you are unsure (after the lecture if you would prefer).</a:t>
            </a:r>
          </a:p>
          <a:p>
            <a:r>
              <a:rPr lang="en-GB" altLang="en-US" sz="2400" dirty="0">
                <a:latin typeface="Arial" panose="020B0604020202020204" pitchFamily="34" charset="0"/>
                <a:cs typeface="Arial" panose="020B0604020202020204" pitchFamily="34" charset="0"/>
              </a:rPr>
              <a:t>Act with integrity. What does this mean?</a:t>
            </a:r>
          </a:p>
          <a:p>
            <a:r>
              <a:rPr lang="en-GB" altLang="en-US" sz="2400" dirty="0">
                <a:latin typeface="Arial" panose="020B0604020202020204" pitchFamily="34" charset="0"/>
                <a:cs typeface="Arial" panose="020B0604020202020204" pitchFamily="34" charset="0"/>
              </a:rPr>
              <a:t>Reference your work accordingly.</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1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Learning outcomes</a:t>
            </a:r>
          </a:p>
        </p:txBody>
      </p:sp>
      <p:sp>
        <p:nvSpPr>
          <p:cNvPr id="6" name="Rectangle 1027"/>
          <p:cNvSpPr txBox="1">
            <a:spLocks noChangeArrowheads="1"/>
          </p:cNvSpPr>
          <p:nvPr/>
        </p:nvSpPr>
        <p:spPr>
          <a:xfrm>
            <a:off x="1199456" y="1417638"/>
            <a:ext cx="1008112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600" b="1" dirty="0">
                <a:latin typeface="Arial" panose="020B0604020202020204" pitchFamily="34" charset="0"/>
                <a:cs typeface="Arial" panose="020B0604020202020204" pitchFamily="34" charset="0"/>
              </a:rPr>
              <a:t>AIMS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To introduce students to strategies for effective team working. </a:t>
            </a:r>
          </a:p>
          <a:p>
            <a:r>
              <a:rPr lang="en-GB" altLang="en-US" sz="2400" dirty="0">
                <a:latin typeface="Arial" panose="020B0604020202020204" pitchFamily="34" charset="0"/>
                <a:cs typeface="Arial" panose="020B0604020202020204" pitchFamily="34" charset="0"/>
              </a:rPr>
              <a:t>To develop students’ awareness of the range of communication skills integral to success within the workplace. </a:t>
            </a:r>
          </a:p>
          <a:p>
            <a:pPr marL="0" indent="0">
              <a:buNone/>
            </a:pPr>
            <a:r>
              <a:rPr lang="en-GB" altLang="en-US" sz="2400" dirty="0">
                <a:latin typeface="Arial" panose="020B0604020202020204" pitchFamily="34" charset="0"/>
                <a:cs typeface="Arial" panose="020B0604020202020204" pitchFamily="34" charset="0"/>
              </a:rPr>
              <a:t>   </a:t>
            </a:r>
          </a:p>
          <a:p>
            <a:pPr marL="0" indent="0">
              <a:buNone/>
            </a:pPr>
            <a:r>
              <a:rPr lang="en-GB" altLang="en-US" sz="2600" b="1" dirty="0">
                <a:latin typeface="Arial" panose="020B0604020202020204" pitchFamily="34" charset="0"/>
                <a:cs typeface="Arial" panose="020B0604020202020204" pitchFamily="34" charset="0"/>
              </a:rPr>
              <a:t>LEARNING OUTCOMES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Apply the main theories relating to relationships, group dynamics, team working and communication to their own workplace examples </a:t>
            </a:r>
          </a:p>
          <a:p>
            <a:r>
              <a:rPr lang="en-GB" altLang="en-US" sz="2400" dirty="0">
                <a:latin typeface="Arial" panose="020B0604020202020204" pitchFamily="34" charset="0"/>
                <a:cs typeface="Arial" panose="020B0604020202020204" pitchFamily="34" charset="0"/>
              </a:rPr>
              <a:t>Analyse and apply team working theories and models </a:t>
            </a:r>
          </a:p>
        </p:txBody>
      </p:sp>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5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500"/>
                                        <p:tgtEl>
                                          <p:spTgt spid="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7" end="7"/>
                                            </p:txEl>
                                          </p:spTgt>
                                        </p:tgtEl>
                                        <p:attrNameLst>
                                          <p:attrName>style.visibility</p:attrName>
                                        </p:attrNameLst>
                                      </p:cBhvr>
                                      <p:to>
                                        <p:strVal val="visible"/>
                                      </p:to>
                                    </p:set>
                                    <p:animEffect transition="in" filter="fade">
                                      <p:cBhvr>
                                        <p:cTn id="26" dur="500"/>
                                        <p:tgtEl>
                                          <p:spTgt spid="6">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27/06/25</a:t>
            </a:r>
          </a:p>
          <a:p>
            <a:r>
              <a:rPr lang="en-GB" sz="2400" dirty="0"/>
              <a:t>See Pages 8-11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30/06/25	 </a:t>
            </a:r>
          </a:p>
          <a:p>
            <a:r>
              <a:rPr lang="en-GB" sz="2400" dirty="0"/>
              <a:t>See Pages 8-11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1FC31-F819-EE43-072D-715284BB94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83727B-08D3-A70E-1D67-867DFA8F60E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t>Module Handbook</a:t>
            </a:r>
          </a:p>
        </p:txBody>
      </p:sp>
      <p:sp>
        <p:nvSpPr>
          <p:cNvPr id="6" name="Rectangle 1027">
            <a:extLst>
              <a:ext uri="{FF2B5EF4-FFF2-40B4-BE49-F238E27FC236}">
                <a16:creationId xmlns:a16="http://schemas.microsoft.com/office/drawing/2014/main" id="{E6ED4053-CEA7-009A-8268-A19BCCF67243}"/>
              </a:ext>
            </a:extLst>
          </p:cNvPr>
          <p:cNvSpPr txBox="1">
            <a:spLocks noChangeArrowheads="1"/>
          </p:cNvSpPr>
          <p:nvPr/>
        </p:nvSpPr>
        <p:spPr>
          <a:xfrm>
            <a:off x="609600" y="16002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spcAft>
                <a:spcPts val="1000"/>
              </a:spcAft>
              <a:buNone/>
            </a:pPr>
            <a:r>
              <a:rPr lang="en-US" sz="2700" b="1" dirty="0">
                <a:effectLst/>
              </a:rPr>
              <a:t>MODULE HANDBOOK</a:t>
            </a:r>
          </a:p>
          <a:p>
            <a:pPr marL="0" indent="0">
              <a:lnSpc>
                <a:spcPct val="90000"/>
              </a:lnSpc>
              <a:spcAft>
                <a:spcPts val="1000"/>
              </a:spcAft>
              <a:buNone/>
            </a:pPr>
            <a:r>
              <a:rPr lang="en-US" sz="2700" b="1" dirty="0">
                <a:effectLst/>
              </a:rPr>
              <a:t>Certificate of Higher Education in Employability Skills</a:t>
            </a:r>
            <a:endParaRPr lang="en-US" sz="2700" dirty="0">
              <a:effectLst/>
            </a:endParaRPr>
          </a:p>
          <a:p>
            <a:pPr marL="0" indent="0">
              <a:lnSpc>
                <a:spcPct val="90000"/>
              </a:lnSpc>
              <a:spcAft>
                <a:spcPts val="1000"/>
              </a:spcAft>
              <a:buNone/>
            </a:pPr>
            <a:r>
              <a:rPr lang="en-US" sz="2700" b="1" dirty="0">
                <a:effectLst/>
              </a:rPr>
              <a:t>LEVEL 4 </a:t>
            </a:r>
            <a:endParaRPr lang="en-US" sz="2700" dirty="0">
              <a:effectLst/>
            </a:endParaRPr>
          </a:p>
          <a:p>
            <a:pPr marL="0" indent="0">
              <a:lnSpc>
                <a:spcPct val="90000"/>
              </a:lnSpc>
              <a:spcAft>
                <a:spcPts val="1000"/>
              </a:spcAft>
              <a:buNone/>
            </a:pPr>
            <a:r>
              <a:rPr lang="en-US" sz="2700" b="1" dirty="0">
                <a:effectLst/>
              </a:rPr>
              <a:t>Effective Team Working and Communication (BMSW4009)</a:t>
            </a:r>
            <a:endParaRPr lang="en-US" sz="2700" dirty="0">
              <a:effectLst/>
            </a:endParaRPr>
          </a:p>
          <a:p>
            <a:pPr marL="0" indent="0">
              <a:lnSpc>
                <a:spcPct val="90000"/>
              </a:lnSpc>
              <a:spcAft>
                <a:spcPts val="1000"/>
              </a:spcAft>
              <a:buNone/>
            </a:pPr>
            <a:r>
              <a:rPr lang="en-US" sz="2700" b="1" dirty="0">
                <a:effectLst/>
              </a:rPr>
              <a:t>Lecturer: Rhiannon Akers/Melanie Squire</a:t>
            </a:r>
            <a:endParaRPr lang="en-US" sz="2700" dirty="0">
              <a:effectLst/>
            </a:endParaRPr>
          </a:p>
          <a:p>
            <a:pPr marL="0" indent="0">
              <a:lnSpc>
                <a:spcPct val="90000"/>
              </a:lnSpc>
              <a:spcAft>
                <a:spcPts val="1000"/>
              </a:spcAft>
              <a:buNone/>
            </a:pPr>
            <a:r>
              <a:rPr lang="en-US" sz="2700" b="1" dirty="0">
                <a:effectLst/>
              </a:rPr>
              <a:t>Email: r.akers@uwtsd.ac.uk/m.squire@uwtsd.ac.uk</a:t>
            </a:r>
            <a:endParaRPr lang="en-US" sz="2700" dirty="0">
              <a:effectLst/>
            </a:endParaRPr>
          </a:p>
        </p:txBody>
      </p:sp>
    </p:spTree>
    <p:extLst>
      <p:ext uri="{BB962C8B-B14F-4D97-AF65-F5344CB8AC3E}">
        <p14:creationId xmlns:p14="http://schemas.microsoft.com/office/powerpoint/2010/main" val="1156163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dirty="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8904312" y="1340768"/>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7F03-EE85-4055-C215-87D8EF3C85C0}"/>
              </a:ext>
            </a:extLst>
          </p:cNvPr>
          <p:cNvSpPr>
            <a:spLocks noGrp="1"/>
          </p:cNvSpPr>
          <p:nvPr>
            <p:ph type="title"/>
          </p:nvPr>
        </p:nvSpPr>
        <p:spPr/>
        <p:txBody>
          <a:bodyPr/>
          <a:lstStyle/>
          <a:p>
            <a:r>
              <a:rPr lang="en-GB" dirty="0"/>
              <a:t>Why Trust Matters</a:t>
            </a:r>
          </a:p>
        </p:txBody>
      </p:sp>
      <p:sp>
        <p:nvSpPr>
          <p:cNvPr id="3" name="Content Placeholder 2">
            <a:extLst>
              <a:ext uri="{FF2B5EF4-FFF2-40B4-BE49-F238E27FC236}">
                <a16:creationId xmlns:a16="http://schemas.microsoft.com/office/drawing/2014/main" id="{72834E43-1B59-CC19-9805-82560C704971}"/>
              </a:ext>
            </a:extLst>
          </p:cNvPr>
          <p:cNvSpPr>
            <a:spLocks noGrp="1"/>
          </p:cNvSpPr>
          <p:nvPr>
            <p:ph idx="1"/>
          </p:nvPr>
        </p:nvSpPr>
        <p:spPr>
          <a:xfrm>
            <a:off x="609600" y="4797151"/>
            <a:ext cx="10972800" cy="720081"/>
          </a:xfrm>
        </p:spPr>
        <p:txBody>
          <a:bodyPr/>
          <a:lstStyle/>
          <a:p>
            <a:pPr marL="0" indent="0" algn="ctr">
              <a:buNone/>
            </a:pPr>
            <a:r>
              <a:rPr lang="en-GB" dirty="0">
                <a:hlinkClick r:id="rId2"/>
              </a:rPr>
              <a:t>https://youtu.be/PTo9e3ILmms?si=tlam10KX09OpZuQ4</a:t>
            </a:r>
            <a:r>
              <a:rPr lang="en-GB" dirty="0"/>
              <a:t> </a:t>
            </a:r>
          </a:p>
        </p:txBody>
      </p:sp>
      <p:pic>
        <p:nvPicPr>
          <p:cNvPr id="1026" name="Picture 2" descr="Performance vs Trust – teams vs ...">
            <a:extLst>
              <a:ext uri="{FF2B5EF4-FFF2-40B4-BE49-F238E27FC236}">
                <a16:creationId xmlns:a16="http://schemas.microsoft.com/office/drawing/2014/main" id="{7BBA5D2A-66E7-FCED-9C8E-33AFA4250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4080" y="1198471"/>
            <a:ext cx="5763840" cy="3592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782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151002" y="386821"/>
            <a:ext cx="11744136" cy="1030287"/>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600" dirty="0">
                <a:latin typeface="Arial" panose="020B0604020202020204" pitchFamily="34" charset="0"/>
                <a:cs typeface="Arial" panose="020B0604020202020204" pitchFamily="34" charset="0"/>
              </a:rPr>
              <a:t>Creating teams…by promoting differences</a:t>
            </a:r>
          </a:p>
        </p:txBody>
      </p:sp>
      <p:sp>
        <p:nvSpPr>
          <p:cNvPr id="5" name="TextBox 4">
            <a:extLst>
              <a:ext uri="{FF2B5EF4-FFF2-40B4-BE49-F238E27FC236}">
                <a16:creationId xmlns:a16="http://schemas.microsoft.com/office/drawing/2014/main" id="{5BA69614-7123-EDF3-BEFE-F1D4CD64841C}"/>
              </a:ext>
            </a:extLst>
          </p:cNvPr>
          <p:cNvSpPr txBox="1"/>
          <p:nvPr/>
        </p:nvSpPr>
        <p:spPr>
          <a:xfrm>
            <a:off x="434975" y="5086394"/>
            <a:ext cx="11490692" cy="369332"/>
          </a:xfrm>
          <a:prstGeom prst="rect">
            <a:avLst/>
          </a:prstGeom>
          <a:noFill/>
        </p:spPr>
        <p:txBody>
          <a:bodyPr wrap="square">
            <a:spAutoFit/>
          </a:bodyPr>
          <a:lstStyle/>
          <a:p>
            <a:pPr algn="ctr"/>
            <a:r>
              <a:rPr lang="en-GB" dirty="0">
                <a:hlinkClick r:id="rId3"/>
              </a:rPr>
              <a:t>https://www.ted.com/talks/margaret_heffernan_dare_to_disagree?language=en</a:t>
            </a:r>
            <a:endParaRPr lang="en-GB" dirty="0"/>
          </a:p>
        </p:txBody>
      </p:sp>
      <p:pic>
        <p:nvPicPr>
          <p:cNvPr id="6" name="Picture 2" descr="Margaret Heffernan: Dare to disagree | TED Talk">
            <a:hlinkClick r:id="rId3"/>
            <a:extLst>
              <a:ext uri="{FF2B5EF4-FFF2-40B4-BE49-F238E27FC236}">
                <a16:creationId xmlns:a16="http://schemas.microsoft.com/office/drawing/2014/main" id="{776BD98B-B6E9-2DFD-FB3B-7528135168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5442" y="1767438"/>
            <a:ext cx="5301116" cy="296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170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endParaRPr lang="en-GB" dirty="0"/>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500"/>
                                        <p:tgtEl>
                                          <p:spTgt spid="5">
                                            <p:txEl>
                                              <p:pRg st="0" end="0"/>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0F531-3CD8-3C12-8CBD-17E9AA7E7A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187E7-2CC2-9468-7399-BDEBABD9E37F}"/>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Tell me about…</a:t>
            </a:r>
          </a:p>
        </p:txBody>
      </p:sp>
      <p:sp>
        <p:nvSpPr>
          <p:cNvPr id="3" name="Content Placeholder 2">
            <a:extLst>
              <a:ext uri="{FF2B5EF4-FFF2-40B4-BE49-F238E27FC236}">
                <a16:creationId xmlns:a16="http://schemas.microsoft.com/office/drawing/2014/main" id="{E9B71B41-C9AD-7C51-0D4C-01BCE4112D3A}"/>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Find another person you don’t know (well!)</a:t>
            </a:r>
          </a:p>
          <a:p>
            <a:pPr>
              <a:buFont typeface="Courier New" panose="02070309020205020404" pitchFamily="49" charset="0"/>
              <a:buChar char="o"/>
            </a:pPr>
            <a:r>
              <a:rPr lang="en-GB" dirty="0">
                <a:latin typeface="Arial"/>
                <a:cs typeface="Arial"/>
              </a:rPr>
              <a:t>Ask them about their 3 happiest memories when growing up (really listen!)</a:t>
            </a:r>
          </a:p>
          <a:p>
            <a:pPr>
              <a:buFont typeface="Courier New" panose="02070309020205020404" pitchFamily="49" charset="0"/>
              <a:buChar char="o"/>
            </a:pPr>
            <a:r>
              <a:rPr lang="en-GB" dirty="0">
                <a:latin typeface="Arial"/>
                <a:cs typeface="Arial"/>
              </a:rPr>
              <a:t>Ask them how they think that these have shaped them</a:t>
            </a:r>
          </a:p>
          <a:p>
            <a:pPr>
              <a:buFont typeface="Courier New" panose="02070309020205020404" pitchFamily="49" charset="0"/>
              <a:buChar char="o"/>
            </a:pPr>
            <a:r>
              <a:rPr lang="en-GB" dirty="0">
                <a:latin typeface="Arial"/>
                <a:cs typeface="Arial"/>
              </a:rPr>
              <a:t>Swap over</a:t>
            </a:r>
          </a:p>
        </p:txBody>
      </p:sp>
    </p:spTree>
    <p:extLst>
      <p:ext uri="{BB962C8B-B14F-4D97-AF65-F5344CB8AC3E}">
        <p14:creationId xmlns:p14="http://schemas.microsoft.com/office/powerpoint/2010/main" val="40824278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57C9AC-182D-547B-8FC2-ECE994DE8C68}"/>
              </a:ext>
            </a:extLst>
          </p:cNvPr>
          <p:cNvSpPr txBox="1"/>
          <p:nvPr/>
        </p:nvSpPr>
        <p:spPr>
          <a:xfrm>
            <a:off x="3045373" y="4509120"/>
            <a:ext cx="6101254"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YouTube Noto"/>
                <a:ea typeface="+mn-ea"/>
                <a:cs typeface="+mn-cs"/>
                <a:hlinkClick r:id="rId2"/>
              </a:rPr>
              <a:t>https://youtu.be/nmUwCpX5YDo</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2050" name="Picture 2" descr="Betaris Box - Help Children Live Better">
            <a:extLst>
              <a:ext uri="{FF2B5EF4-FFF2-40B4-BE49-F238E27FC236}">
                <a16:creationId xmlns:a16="http://schemas.microsoft.com/office/drawing/2014/main" id="{2BC77053-183D-B343-29F3-B665BC0C86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38" y="307836"/>
            <a:ext cx="5714923" cy="408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318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4398B2-CD3A-D087-FD48-2660812787D9}"/>
              </a:ext>
            </a:extLst>
          </p:cNvPr>
          <p:cNvSpPr txBox="1"/>
          <p:nvPr/>
        </p:nvSpPr>
        <p:spPr>
          <a:xfrm>
            <a:off x="1127448" y="692696"/>
            <a:ext cx="878497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Collaboration: why, what and how </a:t>
            </a:r>
          </a:p>
        </p:txBody>
      </p:sp>
      <p:sp>
        <p:nvSpPr>
          <p:cNvPr id="4" name="TextBox 3">
            <a:extLst>
              <a:ext uri="{FF2B5EF4-FFF2-40B4-BE49-F238E27FC236}">
                <a16:creationId xmlns:a16="http://schemas.microsoft.com/office/drawing/2014/main" id="{4632F340-F683-CDCE-2BBD-215F0AE36FA1}"/>
              </a:ext>
            </a:extLst>
          </p:cNvPr>
          <p:cNvSpPr txBox="1"/>
          <p:nvPr/>
        </p:nvSpPr>
        <p:spPr>
          <a:xfrm>
            <a:off x="3045373" y="4970785"/>
            <a:ext cx="6101254"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3"/>
              </a:rPr>
              <a:t>https://youtu.be/TUmX53H9PKs?si=Nr9oJLa2XOOdFY6P</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pic>
        <p:nvPicPr>
          <p:cNvPr id="1026" name="Picture 2" descr="Simon Sinek quote: A team is not a ...">
            <a:extLst>
              <a:ext uri="{FF2B5EF4-FFF2-40B4-BE49-F238E27FC236}">
                <a16:creationId xmlns:a16="http://schemas.microsoft.com/office/drawing/2014/main" id="{731CF61A-4C79-B668-D906-B8C40847B6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5373" y="1517883"/>
            <a:ext cx="6101254" cy="3248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70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Review the effects and learn from this experience.</a:t>
            </a:r>
          </a:p>
          <a:p>
            <a:r>
              <a:rPr lang="en-GB" altLang="en-US" sz="2400" dirty="0">
                <a:solidFill>
                  <a:prstClr val="black"/>
                </a:solidFill>
                <a:latin typeface="Arial" panose="020B0604020202020204" pitchFamily="34" charset="0"/>
                <a:cs typeface="Arial" panose="020B0604020202020204" pitchFamily="34" charset="0"/>
              </a:rPr>
              <a:t>Emphasis should be on the first step to understanding ourselves and the people around us than immediate solutions to problems and situations</a:t>
            </a:r>
          </a:p>
          <a:p>
            <a:r>
              <a:rPr lang="en-GB" altLang="en-US" sz="2400" dirty="0">
                <a:solidFill>
                  <a:prstClr val="black"/>
                </a:solidFill>
                <a:latin typeface="Arial" panose="020B0604020202020204" pitchFamily="34" charset="0"/>
                <a:cs typeface="Arial" panose="020B0604020202020204" pitchFamily="34" charset="0"/>
              </a:rPr>
              <a:t>Try to look at yourself and how you interact with people this week </a:t>
            </a:r>
          </a:p>
          <a:p>
            <a:r>
              <a:rPr lang="en-GB" altLang="en-US" sz="2400" dirty="0">
                <a:solidFill>
                  <a:prstClr val="black"/>
                </a:solidFill>
                <a:latin typeface="Arial" panose="020B0604020202020204" pitchFamily="34" charset="0"/>
                <a:cs typeface="Arial" panose="020B0604020202020204" pitchFamily="34" charset="0"/>
              </a:rPr>
              <a:t>See if you notice anything different</a:t>
            </a:r>
          </a:p>
          <a:p>
            <a:endParaRPr lang="en-GB" altLang="en-US" sz="2400" dirty="0">
              <a:solidFill>
                <a:prstClr val="black"/>
              </a:solidFill>
              <a:latin typeface="Arial" panose="020B0604020202020204" pitchFamily="34" charset="0"/>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www.w3.org/XML/1998/namespace"/>
    <ds:schemaRef ds:uri="http://purl.org/dc/elements/1.1/"/>
    <ds:schemaRef ds:uri="http://purl.org/dc/dcmitype/"/>
    <ds:schemaRef ds:uri="http://schemas.microsoft.com/office/2006/metadata/properties"/>
    <ds:schemaRef ds:uri="303dbf9b-b85b-46a0-94f1-894078c07ec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2040</Words>
  <Application>Microsoft Office PowerPoint</Application>
  <PresentationFormat>Widescreen</PresentationFormat>
  <Paragraphs>252</Paragraphs>
  <Slides>27</Slides>
  <Notes>23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27</vt:i4>
      </vt:variant>
    </vt:vector>
  </HeadingPairs>
  <TitlesOfParts>
    <vt:vector size="35" baseType="lpstr">
      <vt:lpstr>Helvetica-Bold</vt:lpstr>
      <vt:lpstr>Myriad Pro</vt:lpstr>
      <vt:lpstr>YouTube Noto</vt:lpstr>
      <vt:lpstr>Arial</vt:lpstr>
      <vt:lpstr>Calibri</vt:lpstr>
      <vt:lpstr>Courier New</vt:lpstr>
      <vt:lpstr>20140311PresentationUWTSDTemplate</vt:lpstr>
      <vt:lpstr>1_20140311PresentationUWTSDTemplate</vt:lpstr>
      <vt:lpstr>BMSW4009   Effective Team Working and Communication</vt:lpstr>
      <vt:lpstr>PowerPoint Presentation</vt:lpstr>
      <vt:lpstr>Introduction</vt:lpstr>
      <vt:lpstr>Student Support Services</vt:lpstr>
      <vt:lpstr>Student Conduct</vt:lpstr>
      <vt:lpstr>Expectations</vt:lpstr>
      <vt:lpstr>Learning outcomes</vt:lpstr>
      <vt:lpstr>Assessment</vt:lpstr>
      <vt:lpstr>Module Handbook</vt:lpstr>
      <vt:lpstr>PowerPoint Presentation</vt:lpstr>
      <vt:lpstr>What do we know about people:</vt:lpstr>
      <vt:lpstr>PowerPoint Presentation</vt:lpstr>
      <vt:lpstr>Why did we do this exercise?</vt:lpstr>
      <vt:lpstr>PowerPoint Presentation</vt:lpstr>
      <vt:lpstr>Relationships: the building blocks</vt:lpstr>
      <vt:lpstr>Why Trust Matters</vt:lpstr>
      <vt:lpstr>Valuing Difference</vt:lpstr>
      <vt:lpstr>PowerPoint Presentation</vt:lpstr>
      <vt:lpstr>Can you have too much difference?</vt:lpstr>
      <vt:lpstr>Gestalt/Dialectical Tension</vt:lpstr>
      <vt:lpstr>PowerPoint Presentation</vt:lpstr>
      <vt:lpstr>Exploring you – who are you?</vt:lpstr>
      <vt:lpstr>Tell me about…</vt:lpstr>
      <vt:lpstr>PowerPoint Presentation</vt:lpstr>
      <vt:lpstr>PowerPoint Presentation</vt:lpstr>
      <vt:lpstr>PowerPoint Presentation</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363</cp:revision>
  <cp:lastPrinted>2019-10-01T11:26:54Z</cp:lastPrinted>
  <dcterms:created xsi:type="dcterms:W3CDTF">2015-04-14T15:21:28Z</dcterms:created>
  <dcterms:modified xsi:type="dcterms:W3CDTF">2025-05-01T22:13:23Z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