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8D8D1C43-534B-6F9E-C83E-D08243A8AEC8}">
          <p14:sldIdLst>
            <p14:sldId id="256"/>
            <p14:sldId id="257"/>
          </p14:sldIdLst>
        </p14:section>
        <p14:section name="Understanding lung cancer" id="{A5CBEEEF-937B-FE08-CE42-AE2BCA5A9B82}">
          <p14:sldIdLst>
            <p14:sldId id="258"/>
            <p14:sldId id="259"/>
            <p14:sldId id="260"/>
            <p14:sldId id="261"/>
            <p14:sldId id="262"/>
            <p14:sldId id="263"/>
          </p14:sldIdLst>
        </p14:section>
        <p14:section name="Michael's needs" id="{8AE85770-0320-3553-51C8-779413A46B3A}">
          <p14:sldIdLst>
            <p14:sldId id="264"/>
            <p14:sldId id="265"/>
            <p14:sldId id="266"/>
            <p14:sldId id="267"/>
          </p14:sldIdLst>
        </p14:section>
        <p14:section name="Care plan" id="{EEC568BB-7E96-45FF-5018-9DC052DEAFFC}">
          <p14:sldIdLst>
            <p14:sldId id="268"/>
            <p14:sldId id="269"/>
            <p14:sldId id="270"/>
            <p14:sldId id="271"/>
            <p14:sldId id="272"/>
          </p14:sldIdLst>
        </p14:section>
        <p14:section name="References" id="{4AB4786C-98D5-2C64-249B-DD282CE92617}">
          <p14:sldIdLst>
            <p14:sldId id="273"/>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4"/>
    <p:restoredTop sz="94599"/>
  </p:normalViewPr>
  <p:slideViewPr>
    <p:cSldViewPr snapToGrid="0" snapToObjects="1">
      <p:cViewPr varScale="1">
        <p:scale>
          <a:sx n="147" d="100"/>
          <a:sy n="147" d="100"/>
        </p:scale>
        <p:origin x="224"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972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for health and social care students. Michael is 42, has lung cancer, works full-time at Tesco and lives in London. Only these details are given; everything else is treated as a question to ask at assessment.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the difference between what the case gives us and what a practitioner must find out. Ask students what they would want to know first, and why assumptions (for example about smoking) are risky.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Headline figures from Cancer Research UK. Lung cancer is the third most common cancer in the UK and 11% of all new cancer cases. Most cases are non small cell lung cancer.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age line shows why Michael's diagnosis is unusual. He is 13 years below the starting age for lung cancer screening (55 to 74, for people who smoke or used to smoke), so his diagnosis depended on symptoms being noticed and acted on. NICE symptom criteria for an urgent chest X-ray apply from age 40.</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Cause-and-effect (fishbone) diagram. Only two factors have a measured share on the Cancer Research UK page: smoking (more than 60 in 100 cases) and outdoor air pollution (8 in 100). We do not know Michael's smoking history, so ask without judgement.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from the NHS. Having symptoms does not definitely mean lung cancer, but finding it early makes it more treatable. The ladder on the right shows the three levels of urgency.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 row is the pathway most people follow. The bars underneath are the three waiting time standards in England with their targets and the June 2026 performance reported by Cancer Research UK. Ask students where delays would affect Michael most.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do not know Michael's type or stage, so we cannot assume his treatment. Use this slide to show the range of options and what the team weighs up. NICE says a lung cancer clinical nurse specialist should be available at all stages of care.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five areas come from the Macmillan Holistic Needs Assessment. The examples are prompts for Michael's situation, not facts about him. Ask students which area they think would worry a 42-year-old in full-time work most.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Dahlgren and Whitehead rainbow model, applied to Michael. Work from the centre outwards. Items marked 'not yet known' are assessment questions. Deprivation matters: Cancer Research UK estimates around 18,300 extra lung cancer cases a year in the UK are linked to deprivation.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Cancer is named as a disability in Schedule 1 of the Equality Act 2010, so Michael is protected from discrimination at work. We do not know Tesco's policies or Michael's contract: he should ask HR. Statutory Sick Pay figure checked on GOV.UK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support map (ecomap). The clinical nurse specialist is Michael's main contact. Personal support is shown but not yet known. Phone numbers were checked on the charities' websites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Personalised care and support planning in cancer is built on the Holistic Needs Assessment. NHS England reported that around 83% of cancer MDTs offered this. It can be done by clinical nurse specialists, cancer support workers, GPs, practice nurses or cancer care coordinators.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plan is written without knowing Michael's stage or treatment, so each action applies whatever the plan turns out to be. Review points are suggestions for teaching, not fixed standards.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Macmillan's national grants scheme is no longer available, so the plan points to benefits advice instead. Smoking advice applies only if Michael smokes; NICE says to advise stopping at diagnosis and not to delay surgery for it.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recommends a specialist follow-up appointment within 6 weeks of finishing treatment and regular appointments after that, with nurse-led follow-up. NHS England says GP teams offer two cancer care reviews in the first year after diagnosis.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Every link was opened or checked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UWTSD Harvard style. Every link was opened or checked on 7 October 2026.</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1005840" y="1600200"/>
            <a:ext cx="10177272" cy="1554480"/>
          </a:xfrm>
          <a:prstGeom prst="rect">
            <a:avLst/>
          </a:prstGeom>
          <a:noFill/>
          <a:ln/>
        </p:spPr>
        <p:txBody>
          <a:bodyPr wrap="square" rtlCol="0"/>
          <a:lstStyle>
            <a:lvl1pPr marL="0" indent="0" algn="ctr">
              <a:buNone/>
              <a:defRPr lang="en-US" sz="4400" b="1" dirty="0">
                <a:solidFill>
                  <a:schemeClr val="bg1"/>
                </a:solidFill>
              </a:defRPr>
            </a:lvl1pPr>
          </a:lstStyle>
          <a:p>
            <a:pPr marL="0" indent="0" algn="ctr">
              <a:buNone/>
            </a:pPr>
            <a:endParaRPr lang="en-US" sz="4400" dirty="0"/>
          </a:p>
        </p:txBody>
      </p:sp>
      <p:sp>
        <p:nvSpPr>
          <p:cNvPr id="3" name="Text 0"/>
          <p:cNvSpPr>
            <a:spLocks noGrp="1"/>
          </p:cNvSpPr>
          <p:nvPr>
            <p:ph type="body" idx="101" hasCustomPrompt="1"/>
          </p:nvPr>
        </p:nvSpPr>
        <p:spPr>
          <a:xfrm>
            <a:off x="1005840" y="3246120"/>
            <a:ext cx="10177272" cy="1188720"/>
          </a:xfrm>
          <a:prstGeom prst="rect">
            <a:avLst/>
          </a:prstGeom>
          <a:noFill/>
          <a:ln/>
        </p:spPr>
        <p:txBody>
          <a:bodyPr wrap="square" rtlCol="0"/>
          <a:lstStyle>
            <a:lvl1pPr marL="0" indent="0" algn="ctr">
              <a:buNone/>
              <a:defRPr lang="en-US" sz="2400" b="1" dirty="0">
                <a:solidFill>
                  <a:schemeClr val="bg1"/>
                </a:solidFill>
              </a:defRPr>
            </a:lvl1pPr>
          </a:lstStyle>
          <a:p>
            <a:pPr marL="0" indent="0" algn="ctr">
              <a:buNone/>
            </a:pPr>
            <a:endParaRPr lang="en-US" sz="24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lstStyle>
            <a:lvl1pPr marL="0" indent="0" algn="ctr">
              <a:buNone/>
              <a:defRPr lang="en-US" sz="3200" b="1" dirty="0">
                <a:solidFill>
                  <a:schemeClr val="tx1"/>
                </a:solidFill>
              </a:defRPr>
            </a:lvl1pPr>
          </a:lstStyle>
          <a:p>
            <a:pPr marL="0" indent="0" algn="ctr">
              <a:buNone/>
            </a:pPr>
            <a:endParaRPr lang="en-US" sz="32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3.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3.xml"/><Relationship Id="rId7" Type="http://schemas.openxmlformats.org/officeDocument/2006/relationships/image" Target="../media/image1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3.png"/><Relationship Id="rId4" Type="http://schemas.openxmlformats.org/officeDocument/2006/relationships/notesSlide" Target="../notesSlides/notesSlide8.xml"/><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1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j.puhe.2021.08.009" TargetMode="External"/><Relationship Id="rId13" Type="http://schemas.openxmlformats.org/officeDocument/2006/relationships/hyperlink" Target="https://www.macmillan.org.uk/cancer-information-and-support/impacts-of-cancer/work-and-cancer" TargetMode="External"/><Relationship Id="rId3" Type="http://schemas.openxmlformats.org/officeDocument/2006/relationships/hyperlink" Target="https://www.cancerresearchuk.org/about-cancer/lung-cancer/risks-causes" TargetMode="External"/><Relationship Id="rId7" Type="http://schemas.openxmlformats.org/officeDocument/2006/relationships/hyperlink" Target="https://www.cancerresearchuk.org/health-professional/cancer-statistics/statistics-by-cancer-type/lung-cancer/incidence" TargetMode="External"/><Relationship Id="rId12" Type="http://schemas.openxmlformats.org/officeDocument/2006/relationships/hyperlink" Target="https://www.macmillan.org.uk/cancer-information-and-support/impacts-of-cancer/work-and-cancer/cancer-and-employment-rights"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hyperlink" Target="https://www.cancerresearchuk.org/health-professional/cancer-statistics/statistics-by-cancer-type/lung-cancer" TargetMode="External"/><Relationship Id="rId11" Type="http://schemas.openxmlformats.org/officeDocument/2006/relationships/hyperlink" Target="https://news.cancerresearchuk.org/2026/05/15/cancer-waiting-times-latest-updates-and-analysis/" TargetMode="External"/><Relationship Id="rId5" Type="http://schemas.openxmlformats.org/officeDocument/2006/relationships/hyperlink" Target="https://www.cancerresearchuk.org/about-cancer/lung-cancer/stages-types/types" TargetMode="External"/><Relationship Id="rId10" Type="http://schemas.openxmlformats.org/officeDocument/2006/relationships/hyperlink" Target="https://www.gov.uk/statutory-sick-pay" TargetMode="External"/><Relationship Id="rId4" Type="http://schemas.openxmlformats.org/officeDocument/2006/relationships/hyperlink" Target="https://www.cancerresearchuk.org/about-cancer/lung-cancer/what-is" TargetMode="External"/><Relationship Id="rId9" Type="http://schemas.openxmlformats.org/officeDocument/2006/relationships/hyperlink" Target="https://www.legislation.gov.uk/ukpga/2010/15/schedule/1/part/1"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hs.uk/conditions/lung-cancer/tests-and-next-steps/" TargetMode="External"/><Relationship Id="rId13" Type="http://schemas.openxmlformats.org/officeDocument/2006/relationships/hyperlink" Target="https://www.england.nhs.uk/cancer/quarterly-report-overviews/q4-2021-q1-2122/personalised-care-across-the-cancer-pathway/" TargetMode="External"/><Relationship Id="rId3" Type="http://schemas.openxmlformats.org/officeDocument/2006/relationships/hyperlink" Target="https://www.macmillan.org.uk/cancer-information-and-support/treatment/coping-with-treatment/holistic-needs-assessment-hna" TargetMode="External"/><Relationship Id="rId7" Type="http://schemas.openxmlformats.org/officeDocument/2006/relationships/hyperlink" Target="https://www.nhs.uk/conditions/lung-cancer/symptoms/" TargetMode="External"/><Relationship Id="rId12" Type="http://schemas.openxmlformats.org/officeDocument/2006/relationships/hyperlink" Target="https://nhsbsa.nhs.uk/check-if-you-have-nhs-exemption/medical-exemption-certificates"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www.nhs.uk/conditions/lung-cancer/causes/" TargetMode="External"/><Relationship Id="rId11" Type="http://schemas.openxmlformats.org/officeDocument/2006/relationships/hyperlink" Target="https://www.nice.org.uk/guidance/ng12" TargetMode="External"/><Relationship Id="rId5" Type="http://schemas.openxmlformats.org/officeDocument/2006/relationships/hyperlink" Target="https://www.nhs.uk/tests-and-treatments/lung-cancer-screening/" TargetMode="External"/><Relationship Id="rId10" Type="http://schemas.openxmlformats.org/officeDocument/2006/relationships/hyperlink" Target="https://www.nice.org.uk/guidance/ng122" TargetMode="External"/><Relationship Id="rId4" Type="http://schemas.openxmlformats.org/officeDocument/2006/relationships/hyperlink" Target="https://www.macmillan.org.uk/cancer-information-and-support/impacts-of-cancer/benefits-and-financial-support" TargetMode="External"/><Relationship Id="rId9" Type="http://schemas.openxmlformats.org/officeDocument/2006/relationships/hyperlink" Target="https://www.nhs.uk/conditions/lung-cancer/treatment/" TargetMode="External"/><Relationship Id="rId14" Type="http://schemas.openxmlformats.org/officeDocument/2006/relationships/hyperlink" Target="https://roycastle.org/help-and-sup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966651" y="2272936"/>
            <a:ext cx="10216461" cy="881743"/>
          </a:xfrm>
          <a:prstGeom prst="rect">
            <a:avLst/>
          </a:prstGeom>
          <a:noFill/>
          <a:ln/>
        </p:spPr>
        <p:txBody>
          <a:bodyPr wrap="square" rtlCol="0" anchor="ctr"/>
          <a:lstStyle/>
          <a:p>
            <a:pPr marL="0" indent="0" algn="ctr">
              <a:buNone/>
            </a:pPr>
            <a:br>
              <a:rPr lang="en-US" sz="4400" b="1" dirty="0">
                <a:solidFill>
                  <a:schemeClr val="bg1"/>
                </a:solidFill>
              </a:rPr>
            </a:br>
            <a:br>
              <a:rPr lang="en-US" sz="4400" b="1" dirty="0">
                <a:solidFill>
                  <a:schemeClr val="bg1"/>
                </a:solidFill>
              </a:rPr>
            </a:br>
            <a:r>
              <a:rPr lang="en-GB" b="0" i="0" dirty="0">
                <a:effectLst/>
                <a:latin typeface="Arial" panose="020B0604020202020204" pitchFamily="34" charset="0"/>
                <a:cs typeface="Arial" panose="020B0604020202020204" pitchFamily="34" charset="0"/>
              </a:rPr>
              <a:t>BMHP5023 – Introduction to Physiology</a:t>
            </a:r>
            <a:br>
              <a:rPr lang="en-GB" b="0" i="0" dirty="0">
                <a:effectLst/>
                <a:latin typeface="Arial" panose="020B0604020202020204" pitchFamily="34" charset="0"/>
                <a:cs typeface="Arial" panose="020B0604020202020204" pitchFamily="34" charset="0"/>
              </a:rPr>
            </a:br>
            <a:br>
              <a:rPr lang="en-GB" b="0" i="0" dirty="0">
                <a:effectLst/>
                <a:latin typeface="Arial" panose="020B0604020202020204" pitchFamily="34" charset="0"/>
                <a:cs typeface="Arial" panose="020B0604020202020204" pitchFamily="34" charset="0"/>
              </a:rPr>
            </a:br>
            <a:r>
              <a:rPr lang="en-GB" b="0" i="0" dirty="0">
                <a:effectLst/>
                <a:latin typeface="Arial" panose="020B0604020202020204" pitchFamily="34" charset="0"/>
                <a:cs typeface="Arial" panose="020B0604020202020204" pitchFamily="34" charset="0"/>
              </a:rPr>
              <a:t>Student name and </a:t>
            </a:r>
            <a:r>
              <a:rPr lang="en-GB" b="0" dirty="0">
                <a:latin typeface="Arial" panose="020B0604020202020204" pitchFamily="34" charset="0"/>
                <a:cs typeface="Arial" panose="020B0604020202020204" pitchFamily="34" charset="0"/>
              </a:rPr>
              <a:t>ID: Abdul </a:t>
            </a:r>
            <a:r>
              <a:rPr lang="en-GB" b="0" dirty="0" err="1">
                <a:latin typeface="Arial" panose="020B0604020202020204" pitchFamily="34" charset="0"/>
                <a:cs typeface="Arial" panose="020B0604020202020204" pitchFamily="34" charset="0"/>
              </a:rPr>
              <a:t>Wakabi</a:t>
            </a:r>
            <a:br>
              <a:rPr lang="en-GB" b="0" dirty="0">
                <a:latin typeface="Arial" panose="020B0604020202020204" pitchFamily="34" charset="0"/>
                <a:cs typeface="Arial" panose="020B0604020202020204" pitchFamily="34" charset="0"/>
              </a:rPr>
            </a:br>
            <a:r>
              <a:rPr lang="en-GB" b="0" dirty="0">
                <a:latin typeface="Arial" panose="020B0604020202020204" pitchFamily="34" charset="0"/>
                <a:cs typeface="Arial" panose="020B0604020202020204" pitchFamily="34" charset="0"/>
              </a:rPr>
              <a:t>2333084</a:t>
            </a:r>
            <a:br>
              <a:rPr lang="en-GB" b="0" dirty="0">
                <a:latin typeface="Arial" panose="020B0604020202020204" pitchFamily="34" charset="0"/>
                <a:cs typeface="Arial" panose="020B0604020202020204" pitchFamily="34" charset="0"/>
              </a:rPr>
            </a:br>
            <a:br>
              <a:rPr lang="en-US" sz="4400" b="1" dirty="0">
                <a:solidFill>
                  <a:schemeClr val="bg1"/>
                </a:solidFill>
              </a:rPr>
            </a:br>
            <a:r>
              <a:rPr lang="en-US" sz="4400" b="1" dirty="0">
                <a:solidFill>
                  <a:schemeClr val="bg1"/>
                </a:solidFill>
              </a:rPr>
              <a:t>Case study: Michael, 42</a:t>
            </a:r>
            <a:endParaRPr lang="en-US" sz="4400" dirty="0"/>
          </a:p>
        </p:txBody>
      </p:sp>
      <p:pic>
        <p:nvPicPr>
          <p:cNvPr id="8" name="Audio 7">
            <a:extLst>
              <a:ext uri="{FF2B5EF4-FFF2-40B4-BE49-F238E27FC236}">
                <a16:creationId xmlns:a16="http://schemas.microsoft.com/office/drawing/2014/main" id="{7738CAAB-ECE6-1209-4C92-4D2259C992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422"/>
    </mc:Choice>
    <mc:Fallback>
      <p:transition spd="slow" advTm="2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Meet Michael</a:t>
            </a:r>
            <a:endParaRPr lang="en-US" sz="3200" dirty="0"/>
          </a:p>
        </p:txBody>
      </p:sp>
      <p:sp>
        <p:nvSpPr>
          <p:cNvPr id="4" name="Box 1"/>
          <p:cNvSpPr/>
          <p:nvPr/>
        </p:nvSpPr>
        <p:spPr>
          <a:xfrm>
            <a:off x="548640" y="1325880"/>
            <a:ext cx="5394960" cy="3840480"/>
          </a:xfrm>
          <a:prstGeom prst="roundRect">
            <a:avLst>
              <a:gd name="adj" fmla="val 1905"/>
            </a:avLst>
          </a:prstGeom>
          <a:solidFill>
            <a:schemeClr val="tx2"/>
          </a:solidFill>
          <a:ln w="12700">
            <a:solidFill>
              <a:schemeClr val="tx2"/>
            </a:solidFill>
            <a:prstDash val="solid"/>
          </a:ln>
        </p:spPr>
        <p:txBody>
          <a:bodyPr/>
          <a:lstStyle/>
          <a:p>
            <a:endParaRPr lang="en-GB"/>
          </a:p>
        </p:txBody>
      </p:sp>
      <p:sp>
        <p:nvSpPr>
          <p:cNvPr id="5" name="Text 2"/>
          <p:cNvSpPr txBox="1"/>
          <p:nvPr/>
        </p:nvSpPr>
        <p:spPr>
          <a:xfrm>
            <a:off x="822960" y="1481328"/>
            <a:ext cx="4846320" cy="411480"/>
          </a:xfrm>
          <a:prstGeom prst="rect">
            <a:avLst/>
          </a:prstGeom>
          <a:noFill/>
          <a:ln/>
        </p:spPr>
        <p:txBody>
          <a:bodyPr wrap="square" lIns="0" tIns="0" rIns="0" bIns="0" rtlCol="0" anchor="t"/>
          <a:lstStyle/>
          <a:p>
            <a:pPr marL="0" indent="0">
              <a:buNone/>
            </a:pPr>
            <a:r>
              <a:rPr lang="en-US" sz="2000" b="1" dirty="0">
                <a:solidFill>
                  <a:schemeClr val="bg1"/>
                </a:solidFill>
              </a:rPr>
              <a:t>What we know</a:t>
            </a:r>
            <a:endParaRPr lang="en-US" sz="2000" dirty="0"/>
          </a:p>
        </p:txBody>
      </p:sp>
      <p:sp>
        <p:nvSpPr>
          <p:cNvPr id="6" name="Icon circle 3"/>
          <p:cNvSpPr/>
          <p:nvPr/>
        </p:nvSpPr>
        <p:spPr>
          <a:xfrm>
            <a:off x="822960" y="2057400"/>
            <a:ext cx="566928" cy="566928"/>
          </a:xfrm>
          <a:prstGeom prst="ellipse">
            <a:avLst/>
          </a:prstGeom>
          <a:solidFill>
            <a:schemeClr val="accent2"/>
          </a:solidFill>
          <a:ln w="12700">
            <a:solidFill>
              <a:schemeClr val="accent2"/>
            </a:solidFill>
            <a:prstDash val="solid"/>
          </a:ln>
        </p:spPr>
        <p:txBody>
          <a:bodyPr/>
          <a:lstStyle/>
          <a:p>
            <a:endParaRPr lang="en-GB"/>
          </a:p>
        </p:txBody>
      </p:sp>
      <p:pic>
        <p:nvPicPr>
          <p:cNvPr id="7" name="Icon 4" descr="preencoded.png"/>
          <p:cNvPicPr>
            <a:picLocks noChangeAspect="1"/>
          </p:cNvPicPr>
          <p:nvPr/>
        </p:nvPicPr>
        <p:blipFill>
          <a:blip r:embed="rId5"/>
          <a:stretch>
            <a:fillRect/>
          </a:stretch>
        </p:blipFill>
        <p:spPr>
          <a:xfrm>
            <a:off x="959023" y="2193463"/>
            <a:ext cx="294803" cy="294803"/>
          </a:xfrm>
          <a:prstGeom prst="rect">
            <a:avLst/>
          </a:prstGeom>
        </p:spPr>
      </p:pic>
      <p:sp>
        <p:nvSpPr>
          <p:cNvPr id="8" name="Text 5"/>
          <p:cNvSpPr txBox="1"/>
          <p:nvPr/>
        </p:nvSpPr>
        <p:spPr>
          <a:xfrm>
            <a:off x="1600200" y="2057400"/>
            <a:ext cx="4114800" cy="566928"/>
          </a:xfrm>
          <a:prstGeom prst="rect">
            <a:avLst/>
          </a:prstGeom>
          <a:noFill/>
          <a:ln/>
        </p:spPr>
        <p:txBody>
          <a:bodyPr wrap="square" lIns="0" tIns="0" rIns="0" bIns="0" rtlCol="0" anchor="ctr"/>
          <a:lstStyle/>
          <a:p>
            <a:pPr marL="0" indent="0">
              <a:buNone/>
            </a:pPr>
            <a:r>
              <a:rPr lang="en-US" sz="1800" dirty="0">
                <a:solidFill>
                  <a:schemeClr val="bg1"/>
                </a:solidFill>
              </a:rPr>
              <a:t>Michael, a 42-year-old man</a:t>
            </a:r>
            <a:endParaRPr lang="en-US" sz="1800" dirty="0"/>
          </a:p>
        </p:txBody>
      </p:sp>
      <p:sp>
        <p:nvSpPr>
          <p:cNvPr id="9" name="Icon circle 6"/>
          <p:cNvSpPr/>
          <p:nvPr/>
        </p:nvSpPr>
        <p:spPr>
          <a:xfrm>
            <a:off x="822960" y="2816352"/>
            <a:ext cx="566928" cy="566928"/>
          </a:xfrm>
          <a:prstGeom prst="ellipse">
            <a:avLst/>
          </a:prstGeom>
          <a:solidFill>
            <a:schemeClr val="accent2"/>
          </a:solidFill>
          <a:ln w="12700">
            <a:solidFill>
              <a:schemeClr val="accent2"/>
            </a:solidFill>
            <a:prstDash val="solid"/>
          </a:ln>
        </p:spPr>
        <p:txBody>
          <a:bodyPr/>
          <a:lstStyle/>
          <a:p>
            <a:endParaRPr lang="en-GB"/>
          </a:p>
        </p:txBody>
      </p:sp>
      <p:pic>
        <p:nvPicPr>
          <p:cNvPr id="10" name="Icon 7" descr="preencoded.png"/>
          <p:cNvPicPr>
            <a:picLocks noChangeAspect="1"/>
          </p:cNvPicPr>
          <p:nvPr/>
        </p:nvPicPr>
        <p:blipFill>
          <a:blip r:embed="rId6"/>
          <a:stretch>
            <a:fillRect/>
          </a:stretch>
        </p:blipFill>
        <p:spPr>
          <a:xfrm>
            <a:off x="959023" y="2952415"/>
            <a:ext cx="294803" cy="294803"/>
          </a:xfrm>
          <a:prstGeom prst="rect">
            <a:avLst/>
          </a:prstGeom>
        </p:spPr>
      </p:pic>
      <p:sp>
        <p:nvSpPr>
          <p:cNvPr id="11" name="Text 8"/>
          <p:cNvSpPr txBox="1"/>
          <p:nvPr/>
        </p:nvSpPr>
        <p:spPr>
          <a:xfrm>
            <a:off x="1600200" y="2816352"/>
            <a:ext cx="4114800" cy="566928"/>
          </a:xfrm>
          <a:prstGeom prst="rect">
            <a:avLst/>
          </a:prstGeom>
          <a:noFill/>
          <a:ln/>
        </p:spPr>
        <p:txBody>
          <a:bodyPr wrap="square" lIns="0" tIns="0" rIns="0" bIns="0" rtlCol="0" anchor="ctr"/>
          <a:lstStyle/>
          <a:p>
            <a:pPr marL="0" indent="0">
              <a:buNone/>
            </a:pPr>
            <a:r>
              <a:rPr lang="en-US" sz="1800" dirty="0">
                <a:solidFill>
                  <a:schemeClr val="bg1"/>
                </a:solidFill>
              </a:rPr>
              <a:t>Diagnosed with lung cancer</a:t>
            </a:r>
            <a:endParaRPr lang="en-US" sz="1800" dirty="0"/>
          </a:p>
        </p:txBody>
      </p:sp>
      <p:sp>
        <p:nvSpPr>
          <p:cNvPr id="12" name="Icon circle 9"/>
          <p:cNvSpPr/>
          <p:nvPr/>
        </p:nvSpPr>
        <p:spPr>
          <a:xfrm>
            <a:off x="822960" y="3575304"/>
            <a:ext cx="566928" cy="566928"/>
          </a:xfrm>
          <a:prstGeom prst="ellipse">
            <a:avLst/>
          </a:prstGeom>
          <a:solidFill>
            <a:schemeClr val="accent2"/>
          </a:solidFill>
          <a:ln w="12700">
            <a:solidFill>
              <a:schemeClr val="accent2"/>
            </a:solidFill>
            <a:prstDash val="solid"/>
          </a:ln>
        </p:spPr>
        <p:txBody>
          <a:bodyPr/>
          <a:lstStyle/>
          <a:p>
            <a:endParaRPr lang="en-GB"/>
          </a:p>
        </p:txBody>
      </p:sp>
      <p:pic>
        <p:nvPicPr>
          <p:cNvPr id="13" name="Icon 10" descr="preencoded.png"/>
          <p:cNvPicPr>
            <a:picLocks noChangeAspect="1"/>
          </p:cNvPicPr>
          <p:nvPr/>
        </p:nvPicPr>
        <p:blipFill>
          <a:blip r:embed="rId7"/>
          <a:stretch>
            <a:fillRect/>
          </a:stretch>
        </p:blipFill>
        <p:spPr>
          <a:xfrm>
            <a:off x="959023" y="3711367"/>
            <a:ext cx="294803" cy="294803"/>
          </a:xfrm>
          <a:prstGeom prst="rect">
            <a:avLst/>
          </a:prstGeom>
        </p:spPr>
      </p:pic>
      <p:sp>
        <p:nvSpPr>
          <p:cNvPr id="14" name="Text 11"/>
          <p:cNvSpPr txBox="1"/>
          <p:nvPr/>
        </p:nvSpPr>
        <p:spPr>
          <a:xfrm>
            <a:off x="1600200" y="3575304"/>
            <a:ext cx="4114800" cy="566928"/>
          </a:xfrm>
          <a:prstGeom prst="rect">
            <a:avLst/>
          </a:prstGeom>
          <a:noFill/>
          <a:ln/>
        </p:spPr>
        <p:txBody>
          <a:bodyPr wrap="square" lIns="0" tIns="0" rIns="0" bIns="0" rtlCol="0" anchor="ctr"/>
          <a:lstStyle/>
          <a:p>
            <a:pPr marL="0" indent="0">
              <a:buNone/>
            </a:pPr>
            <a:r>
              <a:rPr lang="en-US" sz="1800" dirty="0">
                <a:solidFill>
                  <a:schemeClr val="bg1"/>
                </a:solidFill>
              </a:rPr>
              <a:t>Works full-time at Tesco</a:t>
            </a:r>
            <a:endParaRPr lang="en-US" sz="1800" dirty="0"/>
          </a:p>
        </p:txBody>
      </p:sp>
      <p:sp>
        <p:nvSpPr>
          <p:cNvPr id="15" name="Icon circle 12"/>
          <p:cNvSpPr/>
          <p:nvPr/>
        </p:nvSpPr>
        <p:spPr>
          <a:xfrm>
            <a:off x="822960" y="4334256"/>
            <a:ext cx="566928" cy="566928"/>
          </a:xfrm>
          <a:prstGeom prst="ellipse">
            <a:avLst/>
          </a:prstGeom>
          <a:solidFill>
            <a:schemeClr val="accent2"/>
          </a:solidFill>
          <a:ln w="12700">
            <a:solidFill>
              <a:schemeClr val="accent2"/>
            </a:solidFill>
            <a:prstDash val="solid"/>
          </a:ln>
        </p:spPr>
        <p:txBody>
          <a:bodyPr/>
          <a:lstStyle/>
          <a:p>
            <a:endParaRPr lang="en-GB"/>
          </a:p>
        </p:txBody>
      </p:sp>
      <p:pic>
        <p:nvPicPr>
          <p:cNvPr id="16" name="Icon 13" descr="preencoded.png"/>
          <p:cNvPicPr>
            <a:picLocks noChangeAspect="1"/>
          </p:cNvPicPr>
          <p:nvPr/>
        </p:nvPicPr>
        <p:blipFill>
          <a:blip r:embed="rId8"/>
          <a:stretch>
            <a:fillRect/>
          </a:stretch>
        </p:blipFill>
        <p:spPr>
          <a:xfrm>
            <a:off x="959023" y="4470319"/>
            <a:ext cx="294803" cy="294803"/>
          </a:xfrm>
          <a:prstGeom prst="rect">
            <a:avLst/>
          </a:prstGeom>
        </p:spPr>
      </p:pic>
      <p:sp>
        <p:nvSpPr>
          <p:cNvPr id="17" name="Text 14"/>
          <p:cNvSpPr txBox="1"/>
          <p:nvPr/>
        </p:nvSpPr>
        <p:spPr>
          <a:xfrm>
            <a:off x="1600200" y="4334256"/>
            <a:ext cx="4114800" cy="566928"/>
          </a:xfrm>
          <a:prstGeom prst="rect">
            <a:avLst/>
          </a:prstGeom>
          <a:noFill/>
          <a:ln/>
        </p:spPr>
        <p:txBody>
          <a:bodyPr wrap="square" lIns="0" tIns="0" rIns="0" bIns="0" rtlCol="0" anchor="ctr"/>
          <a:lstStyle/>
          <a:p>
            <a:pPr marL="0" indent="0">
              <a:buNone/>
            </a:pPr>
            <a:r>
              <a:rPr lang="en-US" sz="1800" dirty="0">
                <a:solidFill>
                  <a:schemeClr val="bg1"/>
                </a:solidFill>
              </a:rPr>
              <a:t>Lives in London</a:t>
            </a:r>
            <a:endParaRPr lang="en-US" sz="1800" dirty="0"/>
          </a:p>
        </p:txBody>
      </p:sp>
      <p:sp>
        <p:nvSpPr>
          <p:cNvPr id="18" name="Box 15"/>
          <p:cNvSpPr/>
          <p:nvPr/>
        </p:nvSpPr>
        <p:spPr>
          <a:xfrm>
            <a:off x="6217920" y="1325880"/>
            <a:ext cx="5422392" cy="3840480"/>
          </a:xfrm>
          <a:prstGeom prst="roundRect">
            <a:avLst>
              <a:gd name="adj" fmla="val 1905"/>
            </a:avLst>
          </a:prstGeom>
          <a:solidFill>
            <a:schemeClr val="bg2"/>
          </a:solidFill>
          <a:ln w="12700">
            <a:solidFill>
              <a:schemeClr val="bg2"/>
            </a:solidFill>
            <a:prstDash val="solid"/>
          </a:ln>
        </p:spPr>
        <p:txBody>
          <a:bodyPr/>
          <a:lstStyle/>
          <a:p>
            <a:endParaRPr lang="en-GB"/>
          </a:p>
        </p:txBody>
      </p:sp>
      <p:sp>
        <p:nvSpPr>
          <p:cNvPr id="19" name="Text 16"/>
          <p:cNvSpPr txBox="1"/>
          <p:nvPr/>
        </p:nvSpPr>
        <p:spPr>
          <a:xfrm>
            <a:off x="6492240" y="1481328"/>
            <a:ext cx="4937760" cy="411480"/>
          </a:xfrm>
          <a:prstGeom prst="rect">
            <a:avLst/>
          </a:prstGeom>
          <a:noFill/>
          <a:ln/>
        </p:spPr>
        <p:txBody>
          <a:bodyPr wrap="square" lIns="0" tIns="0" rIns="0" bIns="0" rtlCol="0" anchor="t"/>
          <a:lstStyle/>
          <a:p>
            <a:pPr marL="0" indent="0">
              <a:buNone/>
            </a:pPr>
            <a:r>
              <a:rPr lang="en-US" sz="2000" b="1" dirty="0">
                <a:solidFill>
                  <a:schemeClr val="tx2"/>
                </a:solidFill>
              </a:rPr>
              <a:t>What we still need to find out</a:t>
            </a:r>
            <a:endParaRPr lang="en-US" sz="2000" dirty="0"/>
          </a:p>
        </p:txBody>
      </p:sp>
      <p:sp>
        <p:nvSpPr>
          <p:cNvPr id="20" name="Text 17"/>
          <p:cNvSpPr txBox="1"/>
          <p:nvPr/>
        </p:nvSpPr>
        <p:spPr>
          <a:xfrm>
            <a:off x="6492240" y="2057400"/>
            <a:ext cx="4937760" cy="3017520"/>
          </a:xfrm>
          <a:prstGeom prst="rect">
            <a:avLst/>
          </a:prstGeom>
          <a:noFill/>
          <a:ln/>
        </p:spPr>
        <p:txBody>
          <a:bodyPr wrap="square" lIns="0" tIns="0" rIns="0" bIns="0" rtlCol="0" anchor="t"/>
          <a:lstStyle/>
          <a:p>
            <a:pPr marL="177800" indent="-177800">
              <a:spcAft>
                <a:spcPts val="1200"/>
              </a:spcAft>
              <a:buSzPct val="100000"/>
              <a:buChar char="•"/>
            </a:pPr>
            <a:r>
              <a:rPr lang="en-US" sz="1700" dirty="0">
                <a:solidFill>
                  <a:schemeClr val="tx1"/>
                </a:solidFill>
              </a:rPr>
              <a:t>The type and stage of his cancer, and the treatment plan</a:t>
            </a:r>
            <a:endParaRPr lang="en-US" sz="1700" dirty="0"/>
          </a:p>
          <a:p>
            <a:pPr marL="177800" indent="-177800">
              <a:spcAft>
                <a:spcPts val="1200"/>
              </a:spcAft>
              <a:buSzPct val="100000"/>
              <a:buChar char="•"/>
            </a:pPr>
            <a:r>
              <a:rPr lang="en-US" sz="1700" dirty="0">
                <a:solidFill>
                  <a:schemeClr val="tx1"/>
                </a:solidFill>
              </a:rPr>
              <a:t>Whether he smokes or used to smoke</a:t>
            </a:r>
            <a:endParaRPr lang="en-US" sz="1700" dirty="0"/>
          </a:p>
          <a:p>
            <a:pPr marL="177800" indent="-177800">
              <a:spcAft>
                <a:spcPts val="1200"/>
              </a:spcAft>
              <a:buSzPct val="100000"/>
              <a:buChar char="•"/>
            </a:pPr>
            <a:r>
              <a:rPr lang="en-US" sz="1700" dirty="0">
                <a:solidFill>
                  <a:schemeClr val="tx1"/>
                </a:solidFill>
              </a:rPr>
              <a:t>Who he lives with and who relies on him</a:t>
            </a:r>
            <a:endParaRPr lang="en-US" sz="1700" dirty="0"/>
          </a:p>
          <a:p>
            <a:pPr marL="177800" indent="-177800">
              <a:spcAft>
                <a:spcPts val="1200"/>
              </a:spcAft>
              <a:buSzPct val="100000"/>
              <a:buChar char="•"/>
            </a:pPr>
            <a:r>
              <a:rPr lang="en-US" sz="1700" dirty="0">
                <a:solidFill>
                  <a:schemeClr val="tx1"/>
                </a:solidFill>
              </a:rPr>
              <a:t>His job role, shift pattern and sick pay</a:t>
            </a:r>
            <a:endParaRPr lang="en-US" sz="1700" dirty="0"/>
          </a:p>
          <a:p>
            <a:pPr marL="177800" indent="-177800">
              <a:spcAft>
                <a:spcPts val="1200"/>
              </a:spcAft>
              <a:buSzPct val="100000"/>
              <a:buChar char="•"/>
            </a:pPr>
            <a:r>
              <a:rPr lang="en-US" sz="1700" dirty="0">
                <a:solidFill>
                  <a:schemeClr val="tx1"/>
                </a:solidFill>
              </a:rPr>
              <a:t>Housing, money worries and travel to hospital</a:t>
            </a:r>
            <a:endParaRPr lang="en-US" sz="1700" dirty="0"/>
          </a:p>
          <a:p>
            <a:pPr marL="177800" indent="-177800">
              <a:spcAft>
                <a:spcPts val="1200"/>
              </a:spcAft>
              <a:buSzPct val="100000"/>
              <a:buChar char="•"/>
            </a:pPr>
            <a:r>
              <a:rPr lang="en-US" sz="1700" dirty="0">
                <a:solidFill>
                  <a:schemeClr val="tx1"/>
                </a:solidFill>
              </a:rPr>
              <a:t>What matters most to Michael</a:t>
            </a:r>
            <a:endParaRPr lang="en-US" sz="1700" dirty="0"/>
          </a:p>
        </p:txBody>
      </p:sp>
      <p:sp>
        <p:nvSpPr>
          <p:cNvPr id="21" name="Source 18"/>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This case study uses only the details given. Everything else is a question to ask Michael, not an assumption.</a:t>
            </a:r>
            <a:endParaRPr lang="en-US" sz="1050" dirty="0"/>
          </a:p>
        </p:txBody>
      </p:sp>
      <p:pic>
        <p:nvPicPr>
          <p:cNvPr id="24" name="Audio 23">
            <a:extLst>
              <a:ext uri="{FF2B5EF4-FFF2-40B4-BE49-F238E27FC236}">
                <a16:creationId xmlns:a16="http://schemas.microsoft.com/office/drawing/2014/main" id="{1A5A8C02-02A3-F857-358A-9138F164852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247"/>
    </mc:Choice>
    <mc:Fallback>
      <p:transition spd="slow" advTm="13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Lung cancer in the UK</a:t>
            </a:r>
            <a:endParaRPr lang="en-US" sz="3200" dirty="0"/>
          </a:p>
        </p:txBody>
      </p:sp>
      <p:sp>
        <p:nvSpPr>
          <p:cNvPr id="4" name="Box 20"/>
          <p:cNvSpPr/>
          <p:nvPr/>
        </p:nvSpPr>
        <p:spPr>
          <a:xfrm>
            <a:off x="548640" y="1325880"/>
            <a:ext cx="2670048" cy="1874520"/>
          </a:xfrm>
          <a:prstGeom prst="roundRect">
            <a:avLst>
              <a:gd name="adj" fmla="val 3902"/>
            </a:avLst>
          </a:prstGeom>
          <a:solidFill>
            <a:schemeClr val="tx2"/>
          </a:solidFill>
          <a:ln w="12700">
            <a:solidFill>
              <a:schemeClr val="tx2"/>
            </a:solidFill>
            <a:prstDash val="solid"/>
          </a:ln>
        </p:spPr>
        <p:txBody>
          <a:bodyPr/>
          <a:lstStyle/>
          <a:p>
            <a:endParaRPr lang="en-GB"/>
          </a:p>
        </p:txBody>
      </p:sp>
      <p:sp>
        <p:nvSpPr>
          <p:cNvPr id="5" name="Text 21"/>
          <p:cNvSpPr txBox="1"/>
          <p:nvPr/>
        </p:nvSpPr>
        <p:spPr>
          <a:xfrm>
            <a:off x="548640" y="1417320"/>
            <a:ext cx="2670048" cy="868680"/>
          </a:xfrm>
          <a:prstGeom prst="rect">
            <a:avLst/>
          </a:prstGeom>
          <a:noFill/>
          <a:ln/>
        </p:spPr>
        <p:txBody>
          <a:bodyPr wrap="square" lIns="0" tIns="0" rIns="0" bIns="0" rtlCol="0" anchor="ctr"/>
          <a:lstStyle/>
          <a:p>
            <a:pPr marL="0" indent="0" algn="ctr">
              <a:buNone/>
            </a:pPr>
            <a:r>
              <a:rPr lang="en-US" sz="4800" b="1" dirty="0">
                <a:solidFill>
                  <a:schemeClr val="bg1"/>
                </a:solidFill>
              </a:rPr>
              <a:t>50,218</a:t>
            </a:r>
            <a:endParaRPr lang="en-US" sz="4800" dirty="0"/>
          </a:p>
        </p:txBody>
      </p:sp>
      <p:sp>
        <p:nvSpPr>
          <p:cNvPr id="6" name="Text 22"/>
          <p:cNvSpPr txBox="1"/>
          <p:nvPr/>
        </p:nvSpPr>
        <p:spPr>
          <a:xfrm>
            <a:off x="685800" y="2286000"/>
            <a:ext cx="2395728" cy="384048"/>
          </a:xfrm>
          <a:prstGeom prst="rect">
            <a:avLst/>
          </a:prstGeom>
          <a:noFill/>
          <a:ln/>
        </p:spPr>
        <p:txBody>
          <a:bodyPr wrap="square" lIns="0" tIns="0" rIns="0" bIns="0" rtlCol="0" anchor="ctr"/>
          <a:lstStyle/>
          <a:p>
            <a:pPr marL="0" indent="0" algn="ctr">
              <a:buNone/>
            </a:pPr>
            <a:r>
              <a:rPr lang="en-US" sz="1600" dirty="0">
                <a:solidFill>
                  <a:schemeClr val="bg1"/>
                </a:solidFill>
              </a:rPr>
              <a:t>new cases each year</a:t>
            </a:r>
            <a:endParaRPr lang="en-US" sz="1600" dirty="0"/>
          </a:p>
        </p:txBody>
      </p:sp>
      <p:sp>
        <p:nvSpPr>
          <p:cNvPr id="7" name="Text 23"/>
          <p:cNvSpPr txBox="1"/>
          <p:nvPr/>
        </p:nvSpPr>
        <p:spPr>
          <a:xfrm>
            <a:off x="685800" y="2697480"/>
            <a:ext cx="2395728" cy="320040"/>
          </a:xfrm>
          <a:prstGeom prst="rect">
            <a:avLst/>
          </a:prstGeom>
          <a:noFill/>
          <a:ln/>
        </p:spPr>
        <p:txBody>
          <a:bodyPr wrap="square" lIns="0" tIns="0" rIns="0" bIns="0" rtlCol="0" anchor="ctr"/>
          <a:lstStyle/>
          <a:p>
            <a:pPr marL="0" indent="0" algn="ctr">
              <a:buNone/>
            </a:pPr>
            <a:r>
              <a:rPr lang="en-US" sz="1200" dirty="0">
                <a:solidFill>
                  <a:schemeClr val="bg1"/>
                </a:solidFill>
              </a:rPr>
              <a:t>2019, 2021 to 2022</a:t>
            </a:r>
            <a:endParaRPr lang="en-US" sz="1200" dirty="0"/>
          </a:p>
        </p:txBody>
      </p:sp>
      <p:sp>
        <p:nvSpPr>
          <p:cNvPr id="8" name="Box 24"/>
          <p:cNvSpPr/>
          <p:nvPr/>
        </p:nvSpPr>
        <p:spPr>
          <a:xfrm>
            <a:off x="3355848" y="1325880"/>
            <a:ext cx="2670048" cy="1874520"/>
          </a:xfrm>
          <a:prstGeom prst="roundRect">
            <a:avLst>
              <a:gd name="adj" fmla="val 3902"/>
            </a:avLst>
          </a:prstGeom>
          <a:solidFill>
            <a:schemeClr val="bg2"/>
          </a:solidFill>
          <a:ln w="12700">
            <a:solidFill>
              <a:schemeClr val="bg2"/>
            </a:solidFill>
            <a:prstDash val="solid"/>
          </a:ln>
        </p:spPr>
        <p:txBody>
          <a:bodyPr/>
          <a:lstStyle/>
          <a:p>
            <a:endParaRPr lang="en-GB"/>
          </a:p>
        </p:txBody>
      </p:sp>
      <p:sp>
        <p:nvSpPr>
          <p:cNvPr id="9" name="Text 25"/>
          <p:cNvSpPr txBox="1"/>
          <p:nvPr/>
        </p:nvSpPr>
        <p:spPr>
          <a:xfrm>
            <a:off x="3355848" y="1417320"/>
            <a:ext cx="2670048" cy="868680"/>
          </a:xfrm>
          <a:prstGeom prst="rect">
            <a:avLst/>
          </a:prstGeom>
          <a:noFill/>
          <a:ln/>
        </p:spPr>
        <p:txBody>
          <a:bodyPr wrap="square" lIns="0" tIns="0" rIns="0" bIns="0" rtlCol="0" anchor="ctr"/>
          <a:lstStyle/>
          <a:p>
            <a:pPr marL="0" indent="0" algn="ctr">
              <a:buNone/>
            </a:pPr>
            <a:r>
              <a:rPr lang="en-US" sz="4800" b="1" dirty="0">
                <a:solidFill>
                  <a:schemeClr val="tx2"/>
                </a:solidFill>
              </a:rPr>
              <a:t>32,800</a:t>
            </a:r>
            <a:endParaRPr lang="en-US" sz="4800" dirty="0"/>
          </a:p>
        </p:txBody>
      </p:sp>
      <p:sp>
        <p:nvSpPr>
          <p:cNvPr id="10" name="Text 26"/>
          <p:cNvSpPr txBox="1"/>
          <p:nvPr/>
        </p:nvSpPr>
        <p:spPr>
          <a:xfrm>
            <a:off x="3493008" y="2286000"/>
            <a:ext cx="2395728" cy="384048"/>
          </a:xfrm>
          <a:prstGeom prst="rect">
            <a:avLst/>
          </a:prstGeom>
          <a:noFill/>
          <a:ln/>
        </p:spPr>
        <p:txBody>
          <a:bodyPr wrap="square" lIns="0" tIns="0" rIns="0" bIns="0" rtlCol="0" anchor="ctr"/>
          <a:lstStyle/>
          <a:p>
            <a:pPr marL="0" indent="0" algn="ctr">
              <a:buNone/>
            </a:pPr>
            <a:r>
              <a:rPr lang="en-US" sz="1600" dirty="0">
                <a:solidFill>
                  <a:schemeClr val="tx1"/>
                </a:solidFill>
              </a:rPr>
              <a:t>deaths each year</a:t>
            </a:r>
            <a:endParaRPr lang="en-US" sz="1600" dirty="0"/>
          </a:p>
        </p:txBody>
      </p:sp>
      <p:sp>
        <p:nvSpPr>
          <p:cNvPr id="11" name="Text 27"/>
          <p:cNvSpPr txBox="1"/>
          <p:nvPr/>
        </p:nvSpPr>
        <p:spPr>
          <a:xfrm>
            <a:off x="3493008" y="2697480"/>
            <a:ext cx="2395728" cy="320040"/>
          </a:xfrm>
          <a:prstGeom prst="rect">
            <a:avLst/>
          </a:prstGeom>
          <a:noFill/>
          <a:ln/>
        </p:spPr>
        <p:txBody>
          <a:bodyPr wrap="square" lIns="0" tIns="0" rIns="0" bIns="0" rtlCol="0" anchor="ctr"/>
          <a:lstStyle/>
          <a:p>
            <a:pPr marL="0" indent="0" algn="ctr">
              <a:buNone/>
            </a:pPr>
            <a:r>
              <a:rPr lang="en-US" sz="1200" dirty="0">
                <a:solidFill>
                  <a:schemeClr val="accent5"/>
                </a:solidFill>
              </a:rPr>
              <a:t>2022 to 2024</a:t>
            </a:r>
            <a:endParaRPr lang="en-US" sz="1200" dirty="0"/>
          </a:p>
        </p:txBody>
      </p:sp>
      <p:sp>
        <p:nvSpPr>
          <p:cNvPr id="12" name="Box 28"/>
          <p:cNvSpPr/>
          <p:nvPr/>
        </p:nvSpPr>
        <p:spPr>
          <a:xfrm>
            <a:off x="6163056" y="1325880"/>
            <a:ext cx="2670048" cy="1874520"/>
          </a:xfrm>
          <a:prstGeom prst="roundRect">
            <a:avLst>
              <a:gd name="adj" fmla="val 3902"/>
            </a:avLst>
          </a:prstGeom>
          <a:solidFill>
            <a:schemeClr val="bg2"/>
          </a:solidFill>
          <a:ln w="12700">
            <a:solidFill>
              <a:schemeClr val="bg2"/>
            </a:solidFill>
            <a:prstDash val="solid"/>
          </a:ln>
        </p:spPr>
        <p:txBody>
          <a:bodyPr/>
          <a:lstStyle/>
          <a:p>
            <a:endParaRPr lang="en-GB"/>
          </a:p>
        </p:txBody>
      </p:sp>
      <p:sp>
        <p:nvSpPr>
          <p:cNvPr id="13" name="Text 29"/>
          <p:cNvSpPr txBox="1"/>
          <p:nvPr/>
        </p:nvSpPr>
        <p:spPr>
          <a:xfrm>
            <a:off x="6163056" y="1417320"/>
            <a:ext cx="2670048" cy="868680"/>
          </a:xfrm>
          <a:prstGeom prst="rect">
            <a:avLst/>
          </a:prstGeom>
          <a:noFill/>
          <a:ln/>
        </p:spPr>
        <p:txBody>
          <a:bodyPr wrap="square" lIns="0" tIns="0" rIns="0" bIns="0" rtlCol="0" anchor="ctr"/>
          <a:lstStyle/>
          <a:p>
            <a:pPr marL="0" indent="0" algn="ctr">
              <a:buNone/>
            </a:pPr>
            <a:r>
              <a:rPr lang="en-US" sz="4800" b="1" dirty="0">
                <a:solidFill>
                  <a:schemeClr val="tx2"/>
                </a:solidFill>
              </a:rPr>
              <a:t>11.1%</a:t>
            </a:r>
            <a:endParaRPr lang="en-US" sz="4800" dirty="0"/>
          </a:p>
        </p:txBody>
      </p:sp>
      <p:sp>
        <p:nvSpPr>
          <p:cNvPr id="14" name="Text 30"/>
          <p:cNvSpPr txBox="1"/>
          <p:nvPr/>
        </p:nvSpPr>
        <p:spPr>
          <a:xfrm>
            <a:off x="6300216" y="2286000"/>
            <a:ext cx="2395728" cy="384048"/>
          </a:xfrm>
          <a:prstGeom prst="rect">
            <a:avLst/>
          </a:prstGeom>
          <a:noFill/>
          <a:ln/>
        </p:spPr>
        <p:txBody>
          <a:bodyPr wrap="square" lIns="0" tIns="0" rIns="0" bIns="0" rtlCol="0" anchor="ctr"/>
          <a:lstStyle/>
          <a:p>
            <a:pPr marL="0" indent="0" algn="ctr">
              <a:buNone/>
            </a:pPr>
            <a:r>
              <a:rPr lang="en-US" sz="1600" dirty="0">
                <a:solidFill>
                  <a:schemeClr val="tx1"/>
                </a:solidFill>
              </a:rPr>
              <a:t>survive 10 years or more</a:t>
            </a:r>
            <a:endParaRPr lang="en-US" sz="1600" dirty="0"/>
          </a:p>
        </p:txBody>
      </p:sp>
      <p:sp>
        <p:nvSpPr>
          <p:cNvPr id="15" name="Text 31"/>
          <p:cNvSpPr txBox="1"/>
          <p:nvPr/>
        </p:nvSpPr>
        <p:spPr>
          <a:xfrm>
            <a:off x="6300216" y="2697480"/>
            <a:ext cx="2395728" cy="320040"/>
          </a:xfrm>
          <a:prstGeom prst="rect">
            <a:avLst/>
          </a:prstGeom>
          <a:noFill/>
          <a:ln/>
        </p:spPr>
        <p:txBody>
          <a:bodyPr wrap="square" lIns="0" tIns="0" rIns="0" bIns="0" rtlCol="0" anchor="ctr"/>
          <a:lstStyle/>
          <a:p>
            <a:pPr marL="0" indent="0" algn="ctr">
              <a:buNone/>
            </a:pPr>
            <a:r>
              <a:rPr lang="en-US" sz="1200" dirty="0">
                <a:solidFill>
                  <a:schemeClr val="accent5"/>
                </a:solidFill>
              </a:rPr>
              <a:t>2018</a:t>
            </a:r>
            <a:endParaRPr lang="en-US" sz="1200" dirty="0"/>
          </a:p>
        </p:txBody>
      </p:sp>
      <p:sp>
        <p:nvSpPr>
          <p:cNvPr id="16" name="Box 32"/>
          <p:cNvSpPr/>
          <p:nvPr/>
        </p:nvSpPr>
        <p:spPr>
          <a:xfrm>
            <a:off x="8970264" y="1325880"/>
            <a:ext cx="2670048" cy="1874520"/>
          </a:xfrm>
          <a:prstGeom prst="roundRect">
            <a:avLst>
              <a:gd name="adj" fmla="val 3902"/>
            </a:avLst>
          </a:prstGeom>
          <a:solidFill>
            <a:schemeClr val="bg2"/>
          </a:solidFill>
          <a:ln w="12700">
            <a:solidFill>
              <a:schemeClr val="bg2"/>
            </a:solidFill>
            <a:prstDash val="solid"/>
          </a:ln>
        </p:spPr>
        <p:txBody>
          <a:bodyPr/>
          <a:lstStyle/>
          <a:p>
            <a:endParaRPr lang="en-GB"/>
          </a:p>
        </p:txBody>
      </p:sp>
      <p:sp>
        <p:nvSpPr>
          <p:cNvPr id="17" name="Text 33"/>
          <p:cNvSpPr txBox="1"/>
          <p:nvPr/>
        </p:nvSpPr>
        <p:spPr>
          <a:xfrm>
            <a:off x="8970264" y="1417320"/>
            <a:ext cx="2670048" cy="868680"/>
          </a:xfrm>
          <a:prstGeom prst="rect">
            <a:avLst/>
          </a:prstGeom>
          <a:noFill/>
          <a:ln/>
        </p:spPr>
        <p:txBody>
          <a:bodyPr wrap="square" lIns="0" tIns="0" rIns="0" bIns="0" rtlCol="0" anchor="ctr"/>
          <a:lstStyle/>
          <a:p>
            <a:pPr marL="0" indent="0" algn="ctr">
              <a:buNone/>
            </a:pPr>
            <a:r>
              <a:rPr lang="en-US" sz="4800" b="1" dirty="0">
                <a:solidFill>
                  <a:schemeClr val="tx2"/>
                </a:solidFill>
              </a:rPr>
              <a:t>79%</a:t>
            </a:r>
            <a:endParaRPr lang="en-US" sz="4800" dirty="0"/>
          </a:p>
        </p:txBody>
      </p:sp>
      <p:sp>
        <p:nvSpPr>
          <p:cNvPr id="18" name="Text 34"/>
          <p:cNvSpPr txBox="1"/>
          <p:nvPr/>
        </p:nvSpPr>
        <p:spPr>
          <a:xfrm>
            <a:off x="9107424" y="2286000"/>
            <a:ext cx="2395728" cy="384048"/>
          </a:xfrm>
          <a:prstGeom prst="rect">
            <a:avLst/>
          </a:prstGeom>
          <a:noFill/>
          <a:ln/>
        </p:spPr>
        <p:txBody>
          <a:bodyPr wrap="square" lIns="0" tIns="0" rIns="0" bIns="0" rtlCol="0" anchor="ctr"/>
          <a:lstStyle/>
          <a:p>
            <a:pPr marL="0" indent="0" algn="ctr">
              <a:buNone/>
            </a:pPr>
            <a:r>
              <a:rPr lang="en-US" sz="1600" dirty="0">
                <a:solidFill>
                  <a:schemeClr val="tx1"/>
                </a:solidFill>
              </a:rPr>
              <a:t>of cases are preventable</a:t>
            </a:r>
            <a:endParaRPr lang="en-US" sz="1600" dirty="0"/>
          </a:p>
        </p:txBody>
      </p:sp>
      <p:sp>
        <p:nvSpPr>
          <p:cNvPr id="19" name="Text 35"/>
          <p:cNvSpPr txBox="1"/>
          <p:nvPr/>
        </p:nvSpPr>
        <p:spPr>
          <a:xfrm>
            <a:off x="9107424" y="2697480"/>
            <a:ext cx="2395728" cy="320040"/>
          </a:xfrm>
          <a:prstGeom prst="rect">
            <a:avLst/>
          </a:prstGeom>
          <a:noFill/>
          <a:ln/>
        </p:spPr>
        <p:txBody>
          <a:bodyPr wrap="square" lIns="0" tIns="0" rIns="0" bIns="0" rtlCol="0" anchor="ctr"/>
          <a:lstStyle/>
          <a:p>
            <a:pPr marL="0" indent="0" algn="ctr">
              <a:buNone/>
            </a:pPr>
            <a:r>
              <a:rPr lang="en-US" sz="1200" dirty="0">
                <a:solidFill>
                  <a:schemeClr val="accent5"/>
                </a:solidFill>
              </a:rPr>
              <a:t>2015</a:t>
            </a:r>
            <a:endParaRPr lang="en-US" sz="1200" dirty="0"/>
          </a:p>
        </p:txBody>
      </p:sp>
      <p:sp>
        <p:nvSpPr>
          <p:cNvPr id="20" name="Text 36"/>
          <p:cNvSpPr txBox="1"/>
          <p:nvPr/>
        </p:nvSpPr>
        <p:spPr>
          <a:xfrm>
            <a:off x="548640" y="3474720"/>
            <a:ext cx="5486400" cy="365760"/>
          </a:xfrm>
          <a:prstGeom prst="rect">
            <a:avLst/>
          </a:prstGeom>
          <a:noFill/>
          <a:ln/>
        </p:spPr>
        <p:txBody>
          <a:bodyPr wrap="square" lIns="0" tIns="0" rIns="0" bIns="0" rtlCol="0" anchor="t"/>
          <a:lstStyle/>
          <a:p>
            <a:pPr marL="0" indent="0">
              <a:buNone/>
            </a:pPr>
            <a:r>
              <a:rPr lang="en-US" sz="1800" b="1" dirty="0">
                <a:solidFill>
                  <a:schemeClr val="tx2"/>
                </a:solidFill>
              </a:rPr>
              <a:t>Two main types</a:t>
            </a:r>
            <a:endParaRPr lang="en-US" sz="1800" dirty="0"/>
          </a:p>
        </p:txBody>
      </p:sp>
      <p:sp>
        <p:nvSpPr>
          <p:cNvPr id="21" name="NSCLC bar 37"/>
          <p:cNvSpPr/>
          <p:nvPr/>
        </p:nvSpPr>
        <p:spPr>
          <a:xfrm>
            <a:off x="548640" y="3931920"/>
            <a:ext cx="9150629" cy="685800"/>
          </a:xfrm>
          <a:prstGeom prst="rect">
            <a:avLst/>
          </a:prstGeom>
          <a:solidFill>
            <a:schemeClr val="tx2"/>
          </a:solidFill>
          <a:ln>
            <a:solidFill>
              <a:schemeClr val="tx2"/>
            </a:solidFill>
          </a:ln>
        </p:spPr>
        <p:txBody>
          <a:bodyPr wrap="square" lIns="635" tIns="635" rIns="635" bIns="635" rtlCol="0" anchor="ctr"/>
          <a:lstStyle/>
          <a:p>
            <a:pPr marL="0" indent="0" algn="ctr">
              <a:buNone/>
            </a:pPr>
            <a:r>
              <a:rPr lang="en-US" sz="1600" b="1" dirty="0">
                <a:solidFill>
                  <a:schemeClr val="bg1"/>
                </a:solidFill>
              </a:rPr>
              <a:t>Non small cell lung cancer: around 80 to 85 in every 100 cases</a:t>
            </a:r>
            <a:endParaRPr lang="en-US" sz="1600" dirty="0"/>
          </a:p>
        </p:txBody>
      </p:sp>
      <p:sp>
        <p:nvSpPr>
          <p:cNvPr id="22" name="SCLC bar 38"/>
          <p:cNvSpPr/>
          <p:nvPr/>
        </p:nvSpPr>
        <p:spPr>
          <a:xfrm>
            <a:off x="9699269" y="3931920"/>
            <a:ext cx="1941043" cy="685800"/>
          </a:xfrm>
          <a:prstGeom prst="rect">
            <a:avLst/>
          </a:prstGeom>
          <a:solidFill>
            <a:schemeClr val="accent1"/>
          </a:solidFill>
          <a:ln w="12700">
            <a:solidFill>
              <a:schemeClr val="accent1"/>
            </a:solidFill>
            <a:prstDash val="solid"/>
          </a:ln>
        </p:spPr>
        <p:txBody>
          <a:bodyPr/>
          <a:lstStyle/>
          <a:p>
            <a:endParaRPr lang="en-GB"/>
          </a:p>
        </p:txBody>
      </p:sp>
      <p:sp>
        <p:nvSpPr>
          <p:cNvPr id="23" name="Text 39"/>
          <p:cNvSpPr txBox="1"/>
          <p:nvPr/>
        </p:nvSpPr>
        <p:spPr>
          <a:xfrm>
            <a:off x="6949440" y="4681728"/>
            <a:ext cx="4690872" cy="320040"/>
          </a:xfrm>
          <a:prstGeom prst="rect">
            <a:avLst/>
          </a:prstGeom>
          <a:noFill/>
          <a:ln/>
        </p:spPr>
        <p:txBody>
          <a:bodyPr wrap="square" lIns="0" tIns="0" rIns="0" bIns="0" rtlCol="0" anchor="t"/>
          <a:lstStyle/>
          <a:p>
            <a:pPr marL="0" indent="0" algn="r">
              <a:buNone/>
            </a:pPr>
            <a:r>
              <a:rPr lang="en-US" sz="1400" dirty="0">
                <a:solidFill>
                  <a:schemeClr val="tx1"/>
                </a:solidFill>
              </a:rPr>
              <a:t>Small cell lung cancer: around 15 to 20 in every 100</a:t>
            </a:r>
            <a:endParaRPr lang="en-US" sz="1400" dirty="0"/>
          </a:p>
        </p:txBody>
      </p:sp>
      <p:sp>
        <p:nvSpPr>
          <p:cNvPr id="24" name="Text 40"/>
          <p:cNvSpPr txBox="1"/>
          <p:nvPr/>
        </p:nvSpPr>
        <p:spPr>
          <a:xfrm>
            <a:off x="548640" y="4681728"/>
            <a:ext cx="5486400" cy="320040"/>
          </a:xfrm>
          <a:prstGeom prst="rect">
            <a:avLst/>
          </a:prstGeom>
          <a:noFill/>
          <a:ln/>
        </p:spPr>
        <p:txBody>
          <a:bodyPr wrap="square" lIns="0" tIns="0" rIns="0" bIns="0" rtlCol="0" anchor="t"/>
          <a:lstStyle/>
          <a:p>
            <a:pPr marL="0" indent="0">
              <a:buNone/>
            </a:pPr>
            <a:r>
              <a:rPr lang="en-US" sz="1400" dirty="0">
                <a:solidFill>
                  <a:schemeClr val="tx1"/>
                </a:solidFill>
              </a:rPr>
              <a:t>Third most common cancer in the UK</a:t>
            </a:r>
            <a:endParaRPr lang="en-US" sz="1400" dirty="0"/>
          </a:p>
        </p:txBody>
      </p:sp>
      <p:sp>
        <p:nvSpPr>
          <p:cNvPr id="25" name="Source 41"/>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Cancer Research UK (2025b; 2026; no date a)</a:t>
            </a:r>
            <a:endParaRPr lang="en-US" sz="1050" dirty="0"/>
          </a:p>
        </p:txBody>
      </p:sp>
      <p:pic>
        <p:nvPicPr>
          <p:cNvPr id="27" name="Audio 26">
            <a:extLst>
              <a:ext uri="{FF2B5EF4-FFF2-40B4-BE49-F238E27FC236}">
                <a16:creationId xmlns:a16="http://schemas.microsoft.com/office/drawing/2014/main" id="{1B15E4B6-9590-C4E8-0DA3-F9078C9E81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7763"/>
    </mc:Choice>
    <mc:Fallback>
      <p:transition spd="slow" advTm="37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At 42, Michael is far younger than most people diagnosed</a:t>
            </a:r>
            <a:endParaRPr lang="en-US" sz="3200" dirty="0"/>
          </a:p>
        </p:txBody>
      </p:sp>
      <p:sp>
        <p:nvSpPr>
          <p:cNvPr id="4" name="Line 43"/>
          <p:cNvSpPr/>
          <p:nvPr/>
        </p:nvSpPr>
        <p:spPr>
          <a:xfrm>
            <a:off x="914400" y="2514600"/>
            <a:ext cx="10332720" cy="0"/>
          </a:xfrm>
          <a:prstGeom prst="line">
            <a:avLst/>
          </a:prstGeom>
          <a:noFill/>
          <a:ln w="31750">
            <a:solidFill>
              <a:schemeClr val="tx2"/>
            </a:solidFill>
            <a:prstDash val="solid"/>
          </a:ln>
        </p:spPr>
        <p:txBody>
          <a:bodyPr/>
          <a:lstStyle/>
          <a:p>
            <a:endParaRPr lang="en-GB"/>
          </a:p>
        </p:txBody>
      </p:sp>
      <p:sp>
        <p:nvSpPr>
          <p:cNvPr id="5" name="Line 44"/>
          <p:cNvSpPr/>
          <p:nvPr/>
        </p:nvSpPr>
        <p:spPr>
          <a:xfrm>
            <a:off x="914400" y="2441448"/>
            <a:ext cx="0" cy="146304"/>
          </a:xfrm>
          <a:prstGeom prst="line">
            <a:avLst/>
          </a:prstGeom>
          <a:noFill/>
          <a:ln w="19050">
            <a:solidFill>
              <a:schemeClr val="tx2"/>
            </a:solidFill>
            <a:prstDash val="solid"/>
          </a:ln>
        </p:spPr>
        <p:txBody>
          <a:bodyPr/>
          <a:lstStyle/>
          <a:p>
            <a:endParaRPr lang="en-GB"/>
          </a:p>
        </p:txBody>
      </p:sp>
      <p:sp>
        <p:nvSpPr>
          <p:cNvPr id="6" name="Text 45"/>
          <p:cNvSpPr txBox="1"/>
          <p:nvPr/>
        </p:nvSpPr>
        <p:spPr>
          <a:xfrm>
            <a:off x="64008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30</a:t>
            </a:r>
            <a:endParaRPr lang="en-US" sz="1200" dirty="0"/>
          </a:p>
        </p:txBody>
      </p:sp>
      <p:sp>
        <p:nvSpPr>
          <p:cNvPr id="7" name="Line 46"/>
          <p:cNvSpPr/>
          <p:nvPr/>
        </p:nvSpPr>
        <p:spPr>
          <a:xfrm>
            <a:off x="2636520" y="2441448"/>
            <a:ext cx="0" cy="146304"/>
          </a:xfrm>
          <a:prstGeom prst="line">
            <a:avLst/>
          </a:prstGeom>
          <a:noFill/>
          <a:ln w="19050">
            <a:solidFill>
              <a:schemeClr val="tx2"/>
            </a:solidFill>
            <a:prstDash val="solid"/>
          </a:ln>
        </p:spPr>
        <p:txBody>
          <a:bodyPr/>
          <a:lstStyle/>
          <a:p>
            <a:endParaRPr lang="en-GB"/>
          </a:p>
        </p:txBody>
      </p:sp>
      <p:sp>
        <p:nvSpPr>
          <p:cNvPr id="8" name="Text 47"/>
          <p:cNvSpPr txBox="1"/>
          <p:nvPr/>
        </p:nvSpPr>
        <p:spPr>
          <a:xfrm>
            <a:off x="236220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40</a:t>
            </a:r>
            <a:endParaRPr lang="en-US" sz="1200" dirty="0"/>
          </a:p>
        </p:txBody>
      </p:sp>
      <p:sp>
        <p:nvSpPr>
          <p:cNvPr id="9" name="Line 48"/>
          <p:cNvSpPr/>
          <p:nvPr/>
        </p:nvSpPr>
        <p:spPr>
          <a:xfrm>
            <a:off x="4358640" y="2441448"/>
            <a:ext cx="0" cy="146304"/>
          </a:xfrm>
          <a:prstGeom prst="line">
            <a:avLst/>
          </a:prstGeom>
          <a:noFill/>
          <a:ln w="19050">
            <a:solidFill>
              <a:schemeClr val="tx2"/>
            </a:solidFill>
            <a:prstDash val="solid"/>
          </a:ln>
        </p:spPr>
        <p:txBody>
          <a:bodyPr/>
          <a:lstStyle/>
          <a:p>
            <a:endParaRPr lang="en-GB"/>
          </a:p>
        </p:txBody>
      </p:sp>
      <p:sp>
        <p:nvSpPr>
          <p:cNvPr id="10" name="Text 49"/>
          <p:cNvSpPr txBox="1"/>
          <p:nvPr/>
        </p:nvSpPr>
        <p:spPr>
          <a:xfrm>
            <a:off x="408432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50</a:t>
            </a:r>
            <a:endParaRPr lang="en-US" sz="1200" dirty="0"/>
          </a:p>
        </p:txBody>
      </p:sp>
      <p:sp>
        <p:nvSpPr>
          <p:cNvPr id="11" name="Line 50"/>
          <p:cNvSpPr/>
          <p:nvPr/>
        </p:nvSpPr>
        <p:spPr>
          <a:xfrm>
            <a:off x="6080760" y="2441448"/>
            <a:ext cx="0" cy="146304"/>
          </a:xfrm>
          <a:prstGeom prst="line">
            <a:avLst/>
          </a:prstGeom>
          <a:noFill/>
          <a:ln w="19050">
            <a:solidFill>
              <a:schemeClr val="tx2"/>
            </a:solidFill>
            <a:prstDash val="solid"/>
          </a:ln>
        </p:spPr>
        <p:txBody>
          <a:bodyPr/>
          <a:lstStyle/>
          <a:p>
            <a:endParaRPr lang="en-GB"/>
          </a:p>
        </p:txBody>
      </p:sp>
      <p:sp>
        <p:nvSpPr>
          <p:cNvPr id="12" name="Text 51"/>
          <p:cNvSpPr txBox="1"/>
          <p:nvPr/>
        </p:nvSpPr>
        <p:spPr>
          <a:xfrm>
            <a:off x="580644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60</a:t>
            </a:r>
            <a:endParaRPr lang="en-US" sz="1200" dirty="0"/>
          </a:p>
        </p:txBody>
      </p:sp>
      <p:sp>
        <p:nvSpPr>
          <p:cNvPr id="13" name="Line 52"/>
          <p:cNvSpPr/>
          <p:nvPr/>
        </p:nvSpPr>
        <p:spPr>
          <a:xfrm>
            <a:off x="7802880" y="2441448"/>
            <a:ext cx="0" cy="146304"/>
          </a:xfrm>
          <a:prstGeom prst="line">
            <a:avLst/>
          </a:prstGeom>
          <a:noFill/>
          <a:ln w="19050">
            <a:solidFill>
              <a:schemeClr val="tx2"/>
            </a:solidFill>
            <a:prstDash val="solid"/>
          </a:ln>
        </p:spPr>
        <p:txBody>
          <a:bodyPr/>
          <a:lstStyle/>
          <a:p>
            <a:endParaRPr lang="en-GB"/>
          </a:p>
        </p:txBody>
      </p:sp>
      <p:sp>
        <p:nvSpPr>
          <p:cNvPr id="14" name="Text 53"/>
          <p:cNvSpPr txBox="1"/>
          <p:nvPr/>
        </p:nvSpPr>
        <p:spPr>
          <a:xfrm>
            <a:off x="752856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70</a:t>
            </a:r>
            <a:endParaRPr lang="en-US" sz="1200" dirty="0"/>
          </a:p>
        </p:txBody>
      </p:sp>
      <p:sp>
        <p:nvSpPr>
          <p:cNvPr id="15" name="Line 54"/>
          <p:cNvSpPr/>
          <p:nvPr/>
        </p:nvSpPr>
        <p:spPr>
          <a:xfrm>
            <a:off x="9525000" y="2441448"/>
            <a:ext cx="0" cy="146304"/>
          </a:xfrm>
          <a:prstGeom prst="line">
            <a:avLst/>
          </a:prstGeom>
          <a:noFill/>
          <a:ln w="19050">
            <a:solidFill>
              <a:schemeClr val="tx2"/>
            </a:solidFill>
            <a:prstDash val="solid"/>
          </a:ln>
        </p:spPr>
        <p:txBody>
          <a:bodyPr/>
          <a:lstStyle/>
          <a:p>
            <a:endParaRPr lang="en-GB"/>
          </a:p>
        </p:txBody>
      </p:sp>
      <p:sp>
        <p:nvSpPr>
          <p:cNvPr id="16" name="Text 55"/>
          <p:cNvSpPr txBox="1"/>
          <p:nvPr/>
        </p:nvSpPr>
        <p:spPr>
          <a:xfrm>
            <a:off x="925068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80</a:t>
            </a:r>
            <a:endParaRPr lang="en-US" sz="1200" dirty="0"/>
          </a:p>
        </p:txBody>
      </p:sp>
      <p:sp>
        <p:nvSpPr>
          <p:cNvPr id="17" name="Line 56"/>
          <p:cNvSpPr/>
          <p:nvPr/>
        </p:nvSpPr>
        <p:spPr>
          <a:xfrm>
            <a:off x="11247120" y="2441448"/>
            <a:ext cx="0" cy="146304"/>
          </a:xfrm>
          <a:prstGeom prst="line">
            <a:avLst/>
          </a:prstGeom>
          <a:noFill/>
          <a:ln w="19050">
            <a:solidFill>
              <a:schemeClr val="tx2"/>
            </a:solidFill>
            <a:prstDash val="solid"/>
          </a:ln>
        </p:spPr>
        <p:txBody>
          <a:bodyPr/>
          <a:lstStyle/>
          <a:p>
            <a:endParaRPr lang="en-GB"/>
          </a:p>
        </p:txBody>
      </p:sp>
      <p:sp>
        <p:nvSpPr>
          <p:cNvPr id="18" name="Text 57"/>
          <p:cNvSpPr txBox="1"/>
          <p:nvPr/>
        </p:nvSpPr>
        <p:spPr>
          <a:xfrm>
            <a:off x="10972800" y="2624328"/>
            <a:ext cx="548640" cy="274320"/>
          </a:xfrm>
          <a:prstGeom prst="rect">
            <a:avLst/>
          </a:prstGeom>
          <a:noFill/>
          <a:ln/>
        </p:spPr>
        <p:txBody>
          <a:bodyPr wrap="square" lIns="0" tIns="0" rIns="0" bIns="0" rtlCol="0" anchor="t"/>
          <a:lstStyle/>
          <a:p>
            <a:pPr marL="0" indent="0" algn="ctr">
              <a:buNone/>
            </a:pPr>
            <a:r>
              <a:rPr lang="en-US" sz="1200" dirty="0">
                <a:solidFill>
                  <a:schemeClr val="accent5"/>
                </a:solidFill>
              </a:rPr>
              <a:t>90</a:t>
            </a:r>
            <a:endParaRPr lang="en-US" sz="1200" dirty="0"/>
          </a:p>
        </p:txBody>
      </p:sp>
      <p:sp>
        <p:nvSpPr>
          <p:cNvPr id="19" name="Axis label 58"/>
          <p:cNvSpPr txBox="1"/>
          <p:nvPr/>
        </p:nvSpPr>
        <p:spPr>
          <a:xfrm>
            <a:off x="9875520" y="2103120"/>
            <a:ext cx="1371600" cy="274320"/>
          </a:xfrm>
          <a:prstGeom prst="rect">
            <a:avLst/>
          </a:prstGeom>
          <a:noFill/>
          <a:ln/>
        </p:spPr>
        <p:txBody>
          <a:bodyPr wrap="square" lIns="0" tIns="0" rIns="0" bIns="0" rtlCol="0" anchor="t"/>
          <a:lstStyle/>
          <a:p>
            <a:pPr marL="0" indent="0" algn="r">
              <a:buNone/>
            </a:pPr>
            <a:r>
              <a:rPr lang="en-US" sz="1200" dirty="0">
                <a:solidFill>
                  <a:schemeClr val="accent5"/>
                </a:solidFill>
              </a:rPr>
              <a:t>Age in years</a:t>
            </a:r>
            <a:endParaRPr lang="en-US" sz="1200" dirty="0"/>
          </a:p>
        </p:txBody>
      </p:sp>
      <p:sp>
        <p:nvSpPr>
          <p:cNvPr id="20" name="Label 60"/>
          <p:cNvSpPr/>
          <p:nvPr/>
        </p:nvSpPr>
        <p:spPr>
          <a:xfrm>
            <a:off x="2203704" y="1371600"/>
            <a:ext cx="1554480" cy="457200"/>
          </a:xfrm>
          <a:prstGeom prst="roundRect">
            <a:avLst>
              <a:gd name="adj" fmla="val 16000"/>
            </a:avLst>
          </a:prstGeom>
          <a:solidFill>
            <a:schemeClr val="accent3"/>
          </a:solidFill>
          <a:ln>
            <a:solidFill>
              <a:schemeClr val="accent3"/>
            </a:solidFill>
          </a:ln>
        </p:spPr>
        <p:txBody>
          <a:bodyPr wrap="square" lIns="63500" tIns="63500" rIns="63500" bIns="63500" rtlCol="0" anchor="ctr"/>
          <a:lstStyle/>
          <a:p>
            <a:pPr marL="0" indent="0" algn="ctr">
              <a:buNone/>
            </a:pPr>
            <a:r>
              <a:rPr lang="en-US" sz="1600" b="1" dirty="0">
                <a:solidFill>
                  <a:schemeClr val="tx2"/>
                </a:solidFill>
              </a:rPr>
              <a:t>Michael, 42</a:t>
            </a:r>
            <a:endParaRPr lang="en-US" sz="1600" dirty="0"/>
          </a:p>
        </p:txBody>
      </p:sp>
      <p:sp>
        <p:nvSpPr>
          <p:cNvPr id="21" name="Line 61"/>
          <p:cNvSpPr/>
          <p:nvPr/>
        </p:nvSpPr>
        <p:spPr>
          <a:xfrm>
            <a:off x="2980944" y="1828800"/>
            <a:ext cx="0" cy="685800"/>
          </a:xfrm>
          <a:prstGeom prst="line">
            <a:avLst/>
          </a:prstGeom>
          <a:noFill/>
          <a:ln w="31750">
            <a:solidFill>
              <a:srgbClr val="E8A317"/>
            </a:solidFill>
            <a:prstDash val="solid"/>
          </a:ln>
        </p:spPr>
        <p:txBody>
          <a:bodyPr/>
          <a:lstStyle/>
          <a:p>
            <a:endParaRPr lang="en-GB"/>
          </a:p>
        </p:txBody>
      </p:sp>
      <p:sp>
        <p:nvSpPr>
          <p:cNvPr id="22" name="Michael point 62"/>
          <p:cNvSpPr/>
          <p:nvPr/>
        </p:nvSpPr>
        <p:spPr>
          <a:xfrm>
            <a:off x="2871216" y="2404872"/>
            <a:ext cx="219456" cy="219456"/>
          </a:xfrm>
          <a:prstGeom prst="ellipse">
            <a:avLst/>
          </a:prstGeom>
          <a:solidFill>
            <a:schemeClr val="accent3"/>
          </a:solidFill>
          <a:ln w="12700">
            <a:solidFill>
              <a:schemeClr val="tx2"/>
            </a:solidFill>
            <a:prstDash val="solid"/>
          </a:ln>
        </p:spPr>
        <p:txBody>
          <a:bodyPr/>
          <a:lstStyle/>
          <a:p>
            <a:endParaRPr lang="en-GB"/>
          </a:p>
        </p:txBody>
      </p:sp>
      <p:sp>
        <p:nvSpPr>
          <p:cNvPr id="23" name="Age band 63"/>
          <p:cNvSpPr/>
          <p:nvPr/>
        </p:nvSpPr>
        <p:spPr>
          <a:xfrm>
            <a:off x="2636520" y="2971800"/>
            <a:ext cx="8610600" cy="493776"/>
          </a:xfrm>
          <a:prstGeom prst="roundRect">
            <a:avLst>
              <a:gd name="adj" fmla="val 11111"/>
            </a:avLst>
          </a:prstGeom>
          <a:solidFill>
            <a:schemeClr val="bg2"/>
          </a:solidFill>
          <a:ln>
            <a:solidFill>
              <a:schemeClr val="bg2"/>
            </a:solidFill>
          </a:ln>
        </p:spPr>
        <p:txBody>
          <a:bodyPr wrap="square" lIns="88900" tIns="88900" rIns="88900" bIns="88900" rtlCol="0" anchor="ctr"/>
          <a:lstStyle/>
          <a:p>
            <a:pPr marL="0" indent="0" algn="l">
              <a:buNone/>
            </a:pPr>
            <a:r>
              <a:rPr lang="en-US" sz="1300" b="1" dirty="0">
                <a:solidFill>
                  <a:schemeClr val="tx1"/>
                </a:solidFill>
              </a:rPr>
              <a:t>From 40: NICE symptom criteria for an urgent chest X-ray</a:t>
            </a:r>
            <a:endParaRPr lang="en-US" sz="1300" dirty="0"/>
          </a:p>
        </p:txBody>
      </p:sp>
      <p:sp>
        <p:nvSpPr>
          <p:cNvPr id="24" name="Age band 64"/>
          <p:cNvSpPr/>
          <p:nvPr/>
        </p:nvSpPr>
        <p:spPr>
          <a:xfrm>
            <a:off x="5219700" y="3557016"/>
            <a:ext cx="3272028" cy="493776"/>
          </a:xfrm>
          <a:prstGeom prst="roundRect">
            <a:avLst>
              <a:gd name="adj" fmla="val 11111"/>
            </a:avLst>
          </a:prstGeom>
          <a:solidFill>
            <a:schemeClr val="accent1"/>
          </a:solidFill>
          <a:ln>
            <a:solidFill>
              <a:schemeClr val="accent1"/>
            </a:solidFill>
          </a:ln>
        </p:spPr>
        <p:txBody>
          <a:bodyPr wrap="square" lIns="88900" tIns="88900" rIns="88900" bIns="88900" rtlCol="0" anchor="ctr"/>
          <a:lstStyle/>
          <a:p>
            <a:pPr marL="0" indent="0" algn="l">
              <a:buNone/>
            </a:pPr>
            <a:r>
              <a:rPr lang="en-US" sz="1300" b="1" dirty="0">
                <a:solidFill>
                  <a:schemeClr val="tx2"/>
                </a:solidFill>
              </a:rPr>
              <a:t>55 to 74: lung screening if ever smoked</a:t>
            </a:r>
            <a:endParaRPr lang="en-US" sz="1300" dirty="0"/>
          </a:p>
        </p:txBody>
      </p:sp>
      <p:sp>
        <p:nvSpPr>
          <p:cNvPr id="25" name="Age band 65"/>
          <p:cNvSpPr/>
          <p:nvPr/>
        </p:nvSpPr>
        <p:spPr>
          <a:xfrm>
            <a:off x="8663940" y="4142232"/>
            <a:ext cx="2583180" cy="493776"/>
          </a:xfrm>
          <a:prstGeom prst="roundRect">
            <a:avLst>
              <a:gd name="adj" fmla="val 11111"/>
            </a:avLst>
          </a:prstGeom>
          <a:solidFill>
            <a:schemeClr val="accent2"/>
          </a:solidFill>
          <a:ln>
            <a:solidFill>
              <a:schemeClr val="accent2"/>
            </a:solidFill>
          </a:ln>
        </p:spPr>
        <p:txBody>
          <a:bodyPr wrap="square" lIns="88900" tIns="88900" rIns="88900" bIns="88900" rtlCol="0" anchor="ctr"/>
          <a:lstStyle/>
          <a:p>
            <a:pPr marL="0" indent="0" algn="l">
              <a:buNone/>
            </a:pPr>
            <a:r>
              <a:rPr lang="en-US" sz="1300" b="1" dirty="0">
                <a:solidFill>
                  <a:schemeClr val="bg1"/>
                </a:solidFill>
              </a:rPr>
              <a:t>75 and over: 46% of new cases</a:t>
            </a:r>
            <a:endParaRPr lang="en-US" sz="1300" dirty="0"/>
          </a:p>
        </p:txBody>
      </p:sp>
      <p:sp>
        <p:nvSpPr>
          <p:cNvPr id="26" name="Age band 66"/>
          <p:cNvSpPr/>
          <p:nvPr/>
        </p:nvSpPr>
        <p:spPr>
          <a:xfrm>
            <a:off x="9525000" y="4727448"/>
            <a:ext cx="688848" cy="493776"/>
          </a:xfrm>
          <a:prstGeom prst="roundRect">
            <a:avLst>
              <a:gd name="adj" fmla="val 11111"/>
            </a:avLst>
          </a:prstGeom>
          <a:solidFill>
            <a:schemeClr val="tx2"/>
          </a:solidFill>
          <a:ln>
            <a:solidFill>
              <a:schemeClr val="tx2"/>
            </a:solidFill>
          </a:ln>
        </p:spPr>
        <p:txBody>
          <a:bodyPr wrap="square" lIns="88900" tIns="88900" rIns="88900" bIns="88900" rtlCol="0" anchor="ctr"/>
          <a:lstStyle/>
          <a:p>
            <a:pPr marL="0" indent="0" algn="l">
              <a:buNone/>
            </a:pPr>
            <a:endParaRPr lang="en-US" sz="1300" dirty="0"/>
          </a:p>
        </p:txBody>
      </p:sp>
      <p:sp>
        <p:nvSpPr>
          <p:cNvPr id="27" name="Text 67"/>
          <p:cNvSpPr txBox="1"/>
          <p:nvPr/>
        </p:nvSpPr>
        <p:spPr>
          <a:xfrm>
            <a:off x="7193280" y="4727448"/>
            <a:ext cx="2240280" cy="493776"/>
          </a:xfrm>
          <a:prstGeom prst="rect">
            <a:avLst/>
          </a:prstGeom>
          <a:noFill/>
          <a:ln/>
        </p:spPr>
        <p:txBody>
          <a:bodyPr wrap="square" lIns="0" tIns="0" rIns="0" bIns="0" rtlCol="0" anchor="ctr"/>
          <a:lstStyle/>
          <a:p>
            <a:pPr marL="0" indent="0" algn="r">
              <a:buNone/>
            </a:pPr>
            <a:r>
              <a:rPr lang="en-US" sz="1300" b="1" dirty="0">
                <a:solidFill>
                  <a:schemeClr val="tx2"/>
                </a:solidFill>
              </a:rPr>
              <a:t>80 to 84: highest rates</a:t>
            </a:r>
            <a:endParaRPr lang="en-US" sz="1300" dirty="0"/>
          </a:p>
        </p:txBody>
      </p:sp>
      <p:sp>
        <p:nvSpPr>
          <p:cNvPr id="28" name="Text 68"/>
          <p:cNvSpPr txBox="1"/>
          <p:nvPr/>
        </p:nvSpPr>
        <p:spPr>
          <a:xfrm>
            <a:off x="3931920" y="1353312"/>
            <a:ext cx="7680960" cy="502920"/>
          </a:xfrm>
          <a:prstGeom prst="rect">
            <a:avLst/>
          </a:prstGeom>
          <a:noFill/>
          <a:ln/>
        </p:spPr>
        <p:txBody>
          <a:bodyPr wrap="square" lIns="0" tIns="0" rIns="0" bIns="0" rtlCol="0" anchor="ctr"/>
          <a:lstStyle/>
          <a:p>
            <a:pPr marL="0" indent="0">
              <a:buNone/>
            </a:pPr>
            <a:r>
              <a:rPr lang="en-US" sz="1500" dirty="0">
                <a:solidFill>
                  <a:schemeClr val="tx1"/>
                </a:solidFill>
              </a:rPr>
              <a:t>Michael is 13 years too young for screening, so his diagnosis relied on symptoms being noticed and acted on.</a:t>
            </a:r>
            <a:endParaRPr lang="en-US" sz="1500" dirty="0"/>
          </a:p>
        </p:txBody>
      </p:sp>
      <p:sp>
        <p:nvSpPr>
          <p:cNvPr id="29" name="Source 69"/>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Cancer Research UK (no date b); NHS (2023); NICE (2026)</a:t>
            </a:r>
            <a:endParaRPr lang="en-US" sz="1050" dirty="0"/>
          </a:p>
        </p:txBody>
      </p:sp>
      <p:pic>
        <p:nvPicPr>
          <p:cNvPr id="31" name="Audio 30">
            <a:extLst>
              <a:ext uri="{FF2B5EF4-FFF2-40B4-BE49-F238E27FC236}">
                <a16:creationId xmlns:a16="http://schemas.microsoft.com/office/drawing/2014/main" id="{779CC32E-BB64-770D-0BFE-777AD5D774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293"/>
    </mc:Choice>
    <mc:Fallback>
      <p:transition spd="slow" advTm="24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What increases the risk of lung cancer?</a:t>
            </a:r>
            <a:endParaRPr lang="en-US" sz="3200" dirty="0"/>
          </a:p>
        </p:txBody>
      </p:sp>
      <p:sp>
        <p:nvSpPr>
          <p:cNvPr id="4" name="Line 71"/>
          <p:cNvSpPr/>
          <p:nvPr/>
        </p:nvSpPr>
        <p:spPr>
          <a:xfrm>
            <a:off x="731520" y="3017520"/>
            <a:ext cx="8549640" cy="0"/>
          </a:xfrm>
          <a:prstGeom prst="line">
            <a:avLst/>
          </a:prstGeom>
          <a:noFill/>
          <a:ln w="38100">
            <a:solidFill>
              <a:schemeClr val="tx2"/>
            </a:solidFill>
            <a:prstDash val="solid"/>
            <a:tailEnd type="triangle"/>
          </a:ln>
        </p:spPr>
        <p:txBody>
          <a:bodyPr/>
          <a:lstStyle/>
          <a:p>
            <a:endParaRPr lang="en-GB"/>
          </a:p>
        </p:txBody>
      </p:sp>
      <p:sp>
        <p:nvSpPr>
          <p:cNvPr id="5" name="Label 72"/>
          <p:cNvSpPr/>
          <p:nvPr/>
        </p:nvSpPr>
        <p:spPr>
          <a:xfrm>
            <a:off x="9281160" y="2514600"/>
            <a:ext cx="2359152" cy="1005840"/>
          </a:xfrm>
          <a:prstGeom prst="roundRect">
            <a:avLst>
              <a:gd name="adj" fmla="val 7273"/>
            </a:avLst>
          </a:prstGeom>
          <a:solidFill>
            <a:schemeClr val="tx2"/>
          </a:solidFill>
          <a:ln>
            <a:solidFill>
              <a:schemeClr val="tx2"/>
            </a:solidFill>
          </a:ln>
        </p:spPr>
        <p:txBody>
          <a:bodyPr wrap="square" lIns="63500" tIns="63500" rIns="63500" bIns="63500" rtlCol="0" anchor="ctr"/>
          <a:lstStyle/>
          <a:p>
            <a:pPr marL="0" indent="0" algn="ctr">
              <a:buNone/>
            </a:pPr>
            <a:r>
              <a:rPr lang="en-US" sz="2000" b="1" dirty="0">
                <a:solidFill>
                  <a:schemeClr val="bg1"/>
                </a:solidFill>
              </a:rPr>
              <a:t>Lung cancer</a:t>
            </a:r>
            <a:endParaRPr lang="en-US" sz="2000" dirty="0"/>
          </a:p>
        </p:txBody>
      </p:sp>
      <p:sp>
        <p:nvSpPr>
          <p:cNvPr id="6" name="Risk factor 73"/>
          <p:cNvSpPr/>
          <p:nvPr/>
        </p:nvSpPr>
        <p:spPr>
          <a:xfrm>
            <a:off x="640080" y="1325880"/>
            <a:ext cx="2011680" cy="841248"/>
          </a:xfrm>
          <a:prstGeom prst="roundRect">
            <a:avLst>
              <a:gd name="adj" fmla="val 8696"/>
            </a:avLst>
          </a:prstGeom>
          <a:solidFill>
            <a:schemeClr val="tx2"/>
          </a:solidFill>
          <a:ln>
            <a:solidFill>
              <a:schemeClr val="tx2"/>
            </a:solidFill>
          </a:ln>
        </p:spPr>
        <p:txBody>
          <a:bodyPr wrap="square" lIns="762" tIns="762" rIns="762" bIns="762" rtlCol="0" anchor="ctr"/>
          <a:lstStyle/>
          <a:p>
            <a:pPr marL="0" indent="0" algn="ctr">
              <a:buNone/>
            </a:pPr>
            <a:r>
              <a:rPr lang="en-US" sz="1400" b="1" dirty="0">
                <a:solidFill>
                  <a:schemeClr val="bg1"/>
                </a:solidFill>
              </a:rPr>
              <a:t>Smoking</a:t>
            </a:r>
            <a:endParaRPr lang="en-US" sz="1400" dirty="0"/>
          </a:p>
          <a:p>
            <a:pPr marL="0" indent="0" algn="ctr">
              <a:buNone/>
            </a:pPr>
            <a:r>
              <a:rPr lang="en-US" sz="1200" dirty="0">
                <a:solidFill>
                  <a:schemeClr val="bg1"/>
                </a:solidFill>
              </a:rPr>
              <a:t>more than 60 in 100 cases</a:t>
            </a:r>
            <a:endParaRPr lang="en-US" sz="1400" dirty="0"/>
          </a:p>
        </p:txBody>
      </p:sp>
      <p:sp>
        <p:nvSpPr>
          <p:cNvPr id="7" name="Line 74"/>
          <p:cNvSpPr/>
          <p:nvPr/>
        </p:nvSpPr>
        <p:spPr>
          <a:xfrm>
            <a:off x="1645920" y="2167128"/>
            <a:ext cx="502920" cy="850392"/>
          </a:xfrm>
          <a:prstGeom prst="line">
            <a:avLst/>
          </a:prstGeom>
          <a:noFill/>
          <a:ln w="19050">
            <a:solidFill>
              <a:schemeClr val="accent2"/>
            </a:solidFill>
            <a:prstDash val="solid"/>
          </a:ln>
        </p:spPr>
        <p:txBody>
          <a:bodyPr/>
          <a:lstStyle/>
          <a:p>
            <a:endParaRPr lang="en-GB"/>
          </a:p>
        </p:txBody>
      </p:sp>
      <p:sp>
        <p:nvSpPr>
          <p:cNvPr id="8" name="Risk factor 75"/>
          <p:cNvSpPr/>
          <p:nvPr/>
        </p:nvSpPr>
        <p:spPr>
          <a:xfrm>
            <a:off x="2788920" y="1325880"/>
            <a:ext cx="2011680" cy="841248"/>
          </a:xfrm>
          <a:prstGeom prst="roundRect">
            <a:avLst>
              <a:gd name="adj" fmla="val 8696"/>
            </a:avLst>
          </a:prstGeom>
          <a:solidFill>
            <a:schemeClr val="bg2"/>
          </a:solidFill>
          <a:ln>
            <a:solidFill>
              <a:schemeClr val="bg2"/>
            </a:solidFill>
          </a:ln>
        </p:spPr>
        <p:txBody>
          <a:bodyPr wrap="square" lIns="762" tIns="762" rIns="762" bIns="762" rtlCol="0" anchor="ctr"/>
          <a:lstStyle/>
          <a:p>
            <a:pPr marL="0" indent="0" algn="ctr">
              <a:buNone/>
            </a:pPr>
            <a:r>
              <a:rPr lang="en-US" sz="1400" b="1" dirty="0">
                <a:solidFill>
                  <a:schemeClr val="tx1"/>
                </a:solidFill>
              </a:rPr>
              <a:t>Passive smoking</a:t>
            </a:r>
            <a:endParaRPr lang="en-US" sz="1400" dirty="0"/>
          </a:p>
          <a:p>
            <a:pPr marL="0" indent="0" algn="ctr">
              <a:buNone/>
            </a:pPr>
            <a:r>
              <a:rPr lang="en-US" sz="1200" dirty="0">
                <a:solidFill>
                  <a:schemeClr val="tx1"/>
                </a:solidFill>
              </a:rPr>
              <a:t>breathing other people's smoke</a:t>
            </a:r>
            <a:endParaRPr lang="en-US" sz="1400" dirty="0"/>
          </a:p>
        </p:txBody>
      </p:sp>
      <p:sp>
        <p:nvSpPr>
          <p:cNvPr id="9" name="Line 76"/>
          <p:cNvSpPr/>
          <p:nvPr/>
        </p:nvSpPr>
        <p:spPr>
          <a:xfrm>
            <a:off x="3794760" y="2167128"/>
            <a:ext cx="502920" cy="850392"/>
          </a:xfrm>
          <a:prstGeom prst="line">
            <a:avLst/>
          </a:prstGeom>
          <a:noFill/>
          <a:ln w="19050">
            <a:solidFill>
              <a:schemeClr val="accent2"/>
            </a:solidFill>
            <a:prstDash val="solid"/>
          </a:ln>
        </p:spPr>
        <p:txBody>
          <a:bodyPr/>
          <a:lstStyle/>
          <a:p>
            <a:endParaRPr lang="en-GB"/>
          </a:p>
        </p:txBody>
      </p:sp>
      <p:sp>
        <p:nvSpPr>
          <p:cNvPr id="10" name="Risk factor 77"/>
          <p:cNvSpPr/>
          <p:nvPr/>
        </p:nvSpPr>
        <p:spPr>
          <a:xfrm>
            <a:off x="4937760" y="1325880"/>
            <a:ext cx="2011680" cy="841248"/>
          </a:xfrm>
          <a:prstGeom prst="roundRect">
            <a:avLst>
              <a:gd name="adj" fmla="val 8696"/>
            </a:avLst>
          </a:prstGeom>
          <a:solidFill>
            <a:schemeClr val="accent2"/>
          </a:solidFill>
          <a:ln>
            <a:solidFill>
              <a:schemeClr val="accent2"/>
            </a:solidFill>
          </a:ln>
        </p:spPr>
        <p:txBody>
          <a:bodyPr wrap="square" lIns="762" tIns="762" rIns="762" bIns="762" rtlCol="0" anchor="ctr"/>
          <a:lstStyle/>
          <a:p>
            <a:pPr marL="0" indent="0" algn="ctr">
              <a:buNone/>
            </a:pPr>
            <a:r>
              <a:rPr lang="en-US" sz="1400" b="1" dirty="0">
                <a:solidFill>
                  <a:schemeClr val="bg1"/>
                </a:solidFill>
              </a:rPr>
              <a:t>Outdoor air pollution</a:t>
            </a:r>
            <a:endParaRPr lang="en-US" sz="1400" dirty="0"/>
          </a:p>
          <a:p>
            <a:pPr marL="0" indent="0" algn="ctr">
              <a:buNone/>
            </a:pPr>
            <a:r>
              <a:rPr lang="en-US" sz="1200" dirty="0">
                <a:solidFill>
                  <a:schemeClr val="bg1"/>
                </a:solidFill>
              </a:rPr>
              <a:t>8 in 100 cases</a:t>
            </a:r>
            <a:endParaRPr lang="en-US" sz="1400" dirty="0"/>
          </a:p>
        </p:txBody>
      </p:sp>
      <p:sp>
        <p:nvSpPr>
          <p:cNvPr id="11" name="Line 78"/>
          <p:cNvSpPr/>
          <p:nvPr/>
        </p:nvSpPr>
        <p:spPr>
          <a:xfrm>
            <a:off x="5943600" y="2167128"/>
            <a:ext cx="502920" cy="850392"/>
          </a:xfrm>
          <a:prstGeom prst="line">
            <a:avLst/>
          </a:prstGeom>
          <a:noFill/>
          <a:ln w="19050">
            <a:solidFill>
              <a:schemeClr val="accent2"/>
            </a:solidFill>
            <a:prstDash val="solid"/>
          </a:ln>
        </p:spPr>
        <p:txBody>
          <a:bodyPr/>
          <a:lstStyle/>
          <a:p>
            <a:endParaRPr lang="en-GB"/>
          </a:p>
        </p:txBody>
      </p:sp>
      <p:sp>
        <p:nvSpPr>
          <p:cNvPr id="12" name="Risk factor 79"/>
          <p:cNvSpPr/>
          <p:nvPr/>
        </p:nvSpPr>
        <p:spPr>
          <a:xfrm>
            <a:off x="7086600" y="1325880"/>
            <a:ext cx="2011680" cy="841248"/>
          </a:xfrm>
          <a:prstGeom prst="roundRect">
            <a:avLst>
              <a:gd name="adj" fmla="val 8696"/>
            </a:avLst>
          </a:prstGeom>
          <a:solidFill>
            <a:schemeClr val="bg2"/>
          </a:solidFill>
          <a:ln>
            <a:solidFill>
              <a:schemeClr val="bg2"/>
            </a:solidFill>
          </a:ln>
        </p:spPr>
        <p:txBody>
          <a:bodyPr wrap="square" lIns="762" tIns="762" rIns="762" bIns="762" rtlCol="0" anchor="ctr"/>
          <a:lstStyle/>
          <a:p>
            <a:pPr marL="0" indent="0" algn="ctr">
              <a:buNone/>
            </a:pPr>
            <a:r>
              <a:rPr lang="en-US" sz="1400" b="1" dirty="0">
                <a:solidFill>
                  <a:schemeClr val="tx1"/>
                </a:solidFill>
              </a:rPr>
              <a:t>Radon gas</a:t>
            </a:r>
            <a:endParaRPr lang="en-US" sz="1400" dirty="0"/>
          </a:p>
          <a:p>
            <a:pPr marL="0" indent="0" algn="ctr">
              <a:buNone/>
            </a:pPr>
            <a:r>
              <a:rPr lang="en-US" sz="1200" dirty="0">
                <a:solidFill>
                  <a:schemeClr val="tx1"/>
                </a:solidFill>
              </a:rPr>
              <a:t>a small number of cases</a:t>
            </a:r>
            <a:endParaRPr lang="en-US" sz="1400" dirty="0"/>
          </a:p>
        </p:txBody>
      </p:sp>
      <p:sp>
        <p:nvSpPr>
          <p:cNvPr id="13" name="Line 80"/>
          <p:cNvSpPr/>
          <p:nvPr/>
        </p:nvSpPr>
        <p:spPr>
          <a:xfrm>
            <a:off x="8092440" y="2167128"/>
            <a:ext cx="502920" cy="850392"/>
          </a:xfrm>
          <a:prstGeom prst="line">
            <a:avLst/>
          </a:prstGeom>
          <a:noFill/>
          <a:ln w="19050">
            <a:solidFill>
              <a:schemeClr val="accent2"/>
            </a:solidFill>
            <a:prstDash val="solid"/>
          </a:ln>
        </p:spPr>
        <p:txBody>
          <a:bodyPr/>
          <a:lstStyle/>
          <a:p>
            <a:endParaRPr lang="en-GB"/>
          </a:p>
        </p:txBody>
      </p:sp>
      <p:sp>
        <p:nvSpPr>
          <p:cNvPr id="14" name="Risk factor 81"/>
          <p:cNvSpPr/>
          <p:nvPr/>
        </p:nvSpPr>
        <p:spPr>
          <a:xfrm>
            <a:off x="1691640" y="3657600"/>
            <a:ext cx="2011680" cy="841248"/>
          </a:xfrm>
          <a:prstGeom prst="roundRect">
            <a:avLst>
              <a:gd name="adj" fmla="val 8696"/>
            </a:avLst>
          </a:prstGeom>
          <a:solidFill>
            <a:schemeClr val="bg2"/>
          </a:solidFill>
          <a:ln>
            <a:solidFill>
              <a:schemeClr val="bg2"/>
            </a:solidFill>
          </a:ln>
        </p:spPr>
        <p:txBody>
          <a:bodyPr wrap="square" lIns="762" tIns="762" rIns="762" bIns="762" rtlCol="0" anchor="ctr"/>
          <a:lstStyle/>
          <a:p>
            <a:pPr marL="0" indent="0" algn="ctr">
              <a:buNone/>
            </a:pPr>
            <a:r>
              <a:rPr lang="en-US" sz="1400" b="1" dirty="0">
                <a:solidFill>
                  <a:schemeClr val="tx1"/>
                </a:solidFill>
              </a:rPr>
              <a:t>Workplace chemicals</a:t>
            </a:r>
            <a:endParaRPr lang="en-US" sz="1400" dirty="0"/>
          </a:p>
          <a:p>
            <a:pPr marL="0" indent="0" algn="ctr">
              <a:buNone/>
            </a:pPr>
            <a:r>
              <a:rPr lang="en-US" sz="1200" dirty="0">
                <a:solidFill>
                  <a:schemeClr val="tx1"/>
                </a:solidFill>
              </a:rPr>
              <a:t>asbestos, silica, diesel exhaust</a:t>
            </a:r>
            <a:endParaRPr lang="en-US" sz="1400" dirty="0"/>
          </a:p>
        </p:txBody>
      </p:sp>
      <p:sp>
        <p:nvSpPr>
          <p:cNvPr id="15" name="Line 82"/>
          <p:cNvSpPr/>
          <p:nvPr/>
        </p:nvSpPr>
        <p:spPr>
          <a:xfrm flipV="1">
            <a:off x="2697480" y="3017520"/>
            <a:ext cx="502920" cy="640080"/>
          </a:xfrm>
          <a:prstGeom prst="line">
            <a:avLst/>
          </a:prstGeom>
          <a:noFill/>
          <a:ln w="19050">
            <a:solidFill>
              <a:schemeClr val="accent2"/>
            </a:solidFill>
            <a:prstDash val="solid"/>
          </a:ln>
        </p:spPr>
        <p:txBody>
          <a:bodyPr/>
          <a:lstStyle/>
          <a:p>
            <a:endParaRPr lang="en-GB"/>
          </a:p>
        </p:txBody>
      </p:sp>
      <p:sp>
        <p:nvSpPr>
          <p:cNvPr id="16" name="Risk factor 83"/>
          <p:cNvSpPr/>
          <p:nvPr/>
        </p:nvSpPr>
        <p:spPr>
          <a:xfrm>
            <a:off x="3840480" y="3657600"/>
            <a:ext cx="2011680" cy="841248"/>
          </a:xfrm>
          <a:prstGeom prst="roundRect">
            <a:avLst>
              <a:gd name="adj" fmla="val 8696"/>
            </a:avLst>
          </a:prstGeom>
          <a:solidFill>
            <a:schemeClr val="bg2"/>
          </a:solidFill>
          <a:ln>
            <a:solidFill>
              <a:schemeClr val="bg2"/>
            </a:solidFill>
          </a:ln>
        </p:spPr>
        <p:txBody>
          <a:bodyPr wrap="square" lIns="762" tIns="762" rIns="762" bIns="762" rtlCol="0" anchor="ctr"/>
          <a:lstStyle/>
          <a:p>
            <a:pPr marL="0" indent="0" algn="ctr">
              <a:buNone/>
            </a:pPr>
            <a:r>
              <a:rPr lang="en-US" sz="1400" b="1" dirty="0">
                <a:solidFill>
                  <a:schemeClr val="tx1"/>
                </a:solidFill>
              </a:rPr>
              <a:t>Previous lung disease</a:t>
            </a:r>
            <a:endParaRPr lang="en-US" sz="1400" dirty="0"/>
          </a:p>
          <a:p>
            <a:pPr marL="0" indent="0" algn="ctr">
              <a:buNone/>
            </a:pPr>
            <a:r>
              <a:rPr lang="en-US" sz="1200" dirty="0">
                <a:solidFill>
                  <a:schemeClr val="tx1"/>
                </a:solidFill>
              </a:rPr>
              <a:t>for example COPD</a:t>
            </a:r>
            <a:endParaRPr lang="en-US" sz="1400" dirty="0"/>
          </a:p>
        </p:txBody>
      </p:sp>
      <p:sp>
        <p:nvSpPr>
          <p:cNvPr id="17" name="Line 84"/>
          <p:cNvSpPr/>
          <p:nvPr/>
        </p:nvSpPr>
        <p:spPr>
          <a:xfrm flipV="1">
            <a:off x="4846320" y="3017520"/>
            <a:ext cx="502920" cy="640080"/>
          </a:xfrm>
          <a:prstGeom prst="line">
            <a:avLst/>
          </a:prstGeom>
          <a:noFill/>
          <a:ln w="19050">
            <a:solidFill>
              <a:schemeClr val="accent2"/>
            </a:solidFill>
            <a:prstDash val="solid"/>
          </a:ln>
        </p:spPr>
        <p:txBody>
          <a:bodyPr/>
          <a:lstStyle/>
          <a:p>
            <a:endParaRPr lang="en-GB"/>
          </a:p>
        </p:txBody>
      </p:sp>
      <p:sp>
        <p:nvSpPr>
          <p:cNvPr id="18" name="Risk factor 85"/>
          <p:cNvSpPr/>
          <p:nvPr/>
        </p:nvSpPr>
        <p:spPr>
          <a:xfrm>
            <a:off x="5989320" y="3657600"/>
            <a:ext cx="2011680" cy="841248"/>
          </a:xfrm>
          <a:prstGeom prst="roundRect">
            <a:avLst>
              <a:gd name="adj" fmla="val 8696"/>
            </a:avLst>
          </a:prstGeom>
          <a:solidFill>
            <a:schemeClr val="bg2"/>
          </a:solidFill>
          <a:ln>
            <a:solidFill>
              <a:schemeClr val="bg2"/>
            </a:solidFill>
          </a:ln>
        </p:spPr>
        <p:txBody>
          <a:bodyPr wrap="square" lIns="762" tIns="762" rIns="762" bIns="762" rtlCol="0" anchor="ctr"/>
          <a:lstStyle/>
          <a:p>
            <a:pPr marL="0" indent="0" algn="ctr">
              <a:buNone/>
            </a:pPr>
            <a:r>
              <a:rPr lang="en-US" sz="1400" b="1" dirty="0">
                <a:solidFill>
                  <a:schemeClr val="tx1"/>
                </a:solidFill>
              </a:rPr>
              <a:t>Family history</a:t>
            </a:r>
            <a:endParaRPr lang="en-US" sz="1400" dirty="0"/>
          </a:p>
          <a:p>
            <a:pPr marL="0" indent="0" algn="ctr">
              <a:buNone/>
            </a:pPr>
            <a:r>
              <a:rPr lang="en-US" sz="1200" dirty="0">
                <a:solidFill>
                  <a:schemeClr val="tx1"/>
                </a:solidFill>
              </a:rPr>
              <a:t>a close relative with lung cancer</a:t>
            </a:r>
            <a:endParaRPr lang="en-US" sz="1400" dirty="0"/>
          </a:p>
        </p:txBody>
      </p:sp>
      <p:sp>
        <p:nvSpPr>
          <p:cNvPr id="19" name="Line 86"/>
          <p:cNvSpPr/>
          <p:nvPr/>
        </p:nvSpPr>
        <p:spPr>
          <a:xfrm flipV="1">
            <a:off x="6995160" y="3017520"/>
            <a:ext cx="502920" cy="640080"/>
          </a:xfrm>
          <a:prstGeom prst="line">
            <a:avLst/>
          </a:prstGeom>
          <a:noFill/>
          <a:ln w="19050">
            <a:solidFill>
              <a:schemeClr val="accent2"/>
            </a:solidFill>
            <a:prstDash val="solid"/>
          </a:ln>
        </p:spPr>
        <p:txBody>
          <a:bodyPr/>
          <a:lstStyle/>
          <a:p>
            <a:endParaRPr lang="en-GB"/>
          </a:p>
        </p:txBody>
      </p:sp>
      <p:sp>
        <p:nvSpPr>
          <p:cNvPr id="20" name="Box 87"/>
          <p:cNvSpPr/>
          <p:nvPr/>
        </p:nvSpPr>
        <p:spPr>
          <a:xfrm>
            <a:off x="8229600" y="3657600"/>
            <a:ext cx="3410712" cy="1554480"/>
          </a:xfrm>
          <a:prstGeom prst="roundRect">
            <a:avLst>
              <a:gd name="adj" fmla="val 4706"/>
            </a:avLst>
          </a:prstGeom>
          <a:solidFill>
            <a:schemeClr val="accent3"/>
          </a:solidFill>
          <a:ln w="12700">
            <a:solidFill>
              <a:schemeClr val="accent3"/>
            </a:solidFill>
            <a:prstDash val="solid"/>
          </a:ln>
        </p:spPr>
        <p:txBody>
          <a:bodyPr/>
          <a:lstStyle/>
          <a:p>
            <a:endParaRPr lang="en-GB"/>
          </a:p>
        </p:txBody>
      </p:sp>
      <p:sp>
        <p:nvSpPr>
          <p:cNvPr id="21" name="Text 88"/>
          <p:cNvSpPr txBox="1"/>
          <p:nvPr/>
        </p:nvSpPr>
        <p:spPr>
          <a:xfrm>
            <a:off x="8366760" y="3730752"/>
            <a:ext cx="3136392" cy="1408176"/>
          </a:xfrm>
          <a:prstGeom prst="rect">
            <a:avLst/>
          </a:prstGeom>
          <a:noFill/>
          <a:ln/>
        </p:spPr>
        <p:txBody>
          <a:bodyPr wrap="square" lIns="0" tIns="0" rIns="0" bIns="0" rtlCol="0" anchor="ctr"/>
          <a:lstStyle/>
          <a:p>
            <a:pPr marL="0" indent="0">
              <a:buNone/>
            </a:pPr>
            <a:r>
              <a:rPr lang="en-US" sz="1500" b="1" dirty="0">
                <a:solidFill>
                  <a:schemeClr val="tx2"/>
                </a:solidFill>
              </a:rPr>
              <a:t>For Michael</a:t>
            </a:r>
            <a:endParaRPr lang="en-US" sz="1400" dirty="0"/>
          </a:p>
          <a:p>
            <a:pPr marL="0" indent="0">
              <a:buNone/>
            </a:pPr>
            <a:r>
              <a:rPr lang="en-US" sz="1300" dirty="0">
                <a:solidFill>
                  <a:schemeClr val="tx2"/>
                </a:solidFill>
              </a:rPr>
              <a:t>His smoking history is not known. Ask without judgement: a large minority of lung cancers are not caused by smoking.</a:t>
            </a:r>
            <a:endParaRPr lang="en-US" sz="1400" dirty="0"/>
          </a:p>
        </p:txBody>
      </p:sp>
      <p:sp>
        <p:nvSpPr>
          <p:cNvPr id="22" name="Text 89"/>
          <p:cNvSpPr txBox="1"/>
          <p:nvPr/>
        </p:nvSpPr>
        <p:spPr>
          <a:xfrm>
            <a:off x="640080" y="4709160"/>
            <a:ext cx="7406640" cy="365760"/>
          </a:xfrm>
          <a:prstGeom prst="rect">
            <a:avLst/>
          </a:prstGeom>
          <a:noFill/>
          <a:ln/>
        </p:spPr>
        <p:txBody>
          <a:bodyPr wrap="square" lIns="0" tIns="0" rIns="0" bIns="0" rtlCol="0" anchor="ctr"/>
          <a:lstStyle/>
          <a:p>
            <a:pPr marL="0" indent="0">
              <a:buNone/>
            </a:pPr>
            <a:r>
              <a:rPr lang="en-US" sz="1200" dirty="0">
                <a:solidFill>
                  <a:schemeClr val="accent5"/>
                </a:solidFill>
              </a:rPr>
              <a:t>Shaded boxes show the two factors with a measured share of UK cases.</a:t>
            </a:r>
            <a:endParaRPr lang="en-US" sz="1200" dirty="0"/>
          </a:p>
        </p:txBody>
      </p:sp>
      <p:sp>
        <p:nvSpPr>
          <p:cNvPr id="23" name="Source 90"/>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Cancer Research UK (2025a); NHS (2026a)</a:t>
            </a:r>
            <a:endParaRPr lang="en-US" sz="1050" dirty="0"/>
          </a:p>
        </p:txBody>
      </p:sp>
      <p:pic>
        <p:nvPicPr>
          <p:cNvPr id="25" name="Audio 24">
            <a:extLst>
              <a:ext uri="{FF2B5EF4-FFF2-40B4-BE49-F238E27FC236}">
                <a16:creationId xmlns:a16="http://schemas.microsoft.com/office/drawing/2014/main" id="{425BE628-7CF7-F148-2628-46AE236E29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344"/>
    </mc:Choice>
    <mc:Fallback>
      <p:transition spd="slow" advTm="16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Recognising the symptoms and acting on them</a:t>
            </a:r>
            <a:endParaRPr lang="en-US" sz="3200" dirty="0"/>
          </a:p>
        </p:txBody>
      </p:sp>
      <p:sp>
        <p:nvSpPr>
          <p:cNvPr id="4" name="Text 92"/>
          <p:cNvSpPr txBox="1"/>
          <p:nvPr/>
        </p:nvSpPr>
        <p:spPr>
          <a:xfrm>
            <a:off x="548640" y="1325880"/>
            <a:ext cx="5760720" cy="365760"/>
          </a:xfrm>
          <a:prstGeom prst="rect">
            <a:avLst/>
          </a:prstGeom>
          <a:noFill/>
          <a:ln/>
        </p:spPr>
        <p:txBody>
          <a:bodyPr wrap="square" lIns="0" tIns="0" rIns="0" bIns="0" rtlCol="0" anchor="t"/>
          <a:lstStyle/>
          <a:p>
            <a:pPr marL="0" indent="0">
              <a:buNone/>
            </a:pPr>
            <a:r>
              <a:rPr lang="en-US" sz="1800" b="1" dirty="0">
                <a:solidFill>
                  <a:schemeClr val="tx2"/>
                </a:solidFill>
              </a:rPr>
              <a:t>Main symptoms</a:t>
            </a:r>
            <a:endParaRPr lang="en-US" sz="1800" dirty="0"/>
          </a:p>
        </p:txBody>
      </p:sp>
      <p:sp>
        <p:nvSpPr>
          <p:cNvPr id="5" name="Label 93"/>
          <p:cNvSpPr/>
          <p:nvPr/>
        </p:nvSpPr>
        <p:spPr>
          <a:xfrm>
            <a:off x="548640" y="1783080"/>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A cough that does not go away</a:t>
            </a:r>
            <a:endParaRPr lang="en-US" sz="1400" dirty="0"/>
          </a:p>
        </p:txBody>
      </p:sp>
      <p:sp>
        <p:nvSpPr>
          <p:cNvPr id="6" name="Label 94"/>
          <p:cNvSpPr/>
          <p:nvPr/>
        </p:nvSpPr>
        <p:spPr>
          <a:xfrm>
            <a:off x="3474720" y="1783080"/>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Shortness of breath</a:t>
            </a:r>
            <a:endParaRPr lang="en-US" sz="1400" dirty="0"/>
          </a:p>
        </p:txBody>
      </p:sp>
      <p:sp>
        <p:nvSpPr>
          <p:cNvPr id="7" name="Label 95"/>
          <p:cNvSpPr/>
          <p:nvPr/>
        </p:nvSpPr>
        <p:spPr>
          <a:xfrm>
            <a:off x="548640" y="2441448"/>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Coughing up blood</a:t>
            </a:r>
            <a:endParaRPr lang="en-US" sz="1400" dirty="0"/>
          </a:p>
        </p:txBody>
      </p:sp>
      <p:sp>
        <p:nvSpPr>
          <p:cNvPr id="8" name="Label 96"/>
          <p:cNvSpPr/>
          <p:nvPr/>
        </p:nvSpPr>
        <p:spPr>
          <a:xfrm>
            <a:off x="3474720" y="2441448"/>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Chest or shoulder pain</a:t>
            </a:r>
            <a:endParaRPr lang="en-US" sz="1400" dirty="0"/>
          </a:p>
        </p:txBody>
      </p:sp>
      <p:sp>
        <p:nvSpPr>
          <p:cNvPr id="9" name="Label 97"/>
          <p:cNvSpPr/>
          <p:nvPr/>
        </p:nvSpPr>
        <p:spPr>
          <a:xfrm>
            <a:off x="548640" y="3099816"/>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Chest infections that keep coming back</a:t>
            </a:r>
            <a:endParaRPr lang="en-US" sz="1400" dirty="0"/>
          </a:p>
        </p:txBody>
      </p:sp>
      <p:sp>
        <p:nvSpPr>
          <p:cNvPr id="10" name="Label 98"/>
          <p:cNvSpPr/>
          <p:nvPr/>
        </p:nvSpPr>
        <p:spPr>
          <a:xfrm>
            <a:off x="3474720" y="3099816"/>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Unexplained weight loss</a:t>
            </a:r>
            <a:endParaRPr lang="en-US" sz="1400" dirty="0"/>
          </a:p>
        </p:txBody>
      </p:sp>
      <p:sp>
        <p:nvSpPr>
          <p:cNvPr id="11" name="Label 99"/>
          <p:cNvSpPr/>
          <p:nvPr/>
        </p:nvSpPr>
        <p:spPr>
          <a:xfrm>
            <a:off x="548640" y="3758184"/>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Changes in appetite</a:t>
            </a:r>
            <a:endParaRPr lang="en-US" sz="1400" dirty="0"/>
          </a:p>
        </p:txBody>
      </p:sp>
      <p:sp>
        <p:nvSpPr>
          <p:cNvPr id="12" name="Label 100"/>
          <p:cNvSpPr/>
          <p:nvPr/>
        </p:nvSpPr>
        <p:spPr>
          <a:xfrm>
            <a:off x="3474720" y="3758184"/>
            <a:ext cx="2788920" cy="548640"/>
          </a:xfrm>
          <a:prstGeom prst="roundRect">
            <a:avLst>
              <a:gd name="adj" fmla="val 13333"/>
            </a:avLst>
          </a:prstGeom>
          <a:solidFill>
            <a:schemeClr val="bg2"/>
          </a:solidFill>
          <a:ln>
            <a:solidFill>
              <a:schemeClr val="bg2"/>
            </a:solidFill>
          </a:ln>
        </p:spPr>
        <p:txBody>
          <a:bodyPr wrap="square" lIns="63500" tIns="63500" rIns="63500" bIns="63500" rtlCol="0" anchor="ctr"/>
          <a:lstStyle/>
          <a:p>
            <a:pPr marL="0" indent="0" algn="ctr">
              <a:buNone/>
            </a:pPr>
            <a:r>
              <a:rPr lang="en-US" sz="1400" dirty="0">
                <a:solidFill>
                  <a:schemeClr val="tx1"/>
                </a:solidFill>
              </a:rPr>
              <a:t>Tiredness that does not go away</a:t>
            </a:r>
            <a:endParaRPr lang="en-US" sz="1400" dirty="0"/>
          </a:p>
        </p:txBody>
      </p:sp>
      <p:sp>
        <p:nvSpPr>
          <p:cNvPr id="13" name="Text 101"/>
          <p:cNvSpPr txBox="1"/>
          <p:nvPr/>
        </p:nvSpPr>
        <p:spPr>
          <a:xfrm>
            <a:off x="548640" y="4526280"/>
            <a:ext cx="5715000" cy="640080"/>
          </a:xfrm>
          <a:prstGeom prst="rect">
            <a:avLst/>
          </a:prstGeom>
          <a:noFill/>
          <a:ln/>
        </p:spPr>
        <p:txBody>
          <a:bodyPr wrap="square" lIns="0" tIns="0" rIns="0" bIns="0" rtlCol="0" anchor="t"/>
          <a:lstStyle/>
          <a:p>
            <a:pPr marL="0" indent="0">
              <a:buNone/>
            </a:pPr>
            <a:r>
              <a:rPr lang="en-US" sz="1400" b="1" dirty="0">
                <a:solidFill>
                  <a:schemeClr val="tx1"/>
                </a:solidFill>
              </a:rPr>
              <a:t>Less common: </a:t>
            </a:r>
            <a:r>
              <a:rPr lang="en-US" sz="1400" dirty="0">
                <a:solidFill>
                  <a:schemeClr val="tx1"/>
                </a:solidFill>
              </a:rPr>
              <a:t>swelling of the face or neck, difficulty swallowing, a hoarse voice, and finger clubbing.</a:t>
            </a:r>
            <a:endParaRPr lang="en-US" sz="1400" dirty="0"/>
          </a:p>
        </p:txBody>
      </p:sp>
      <p:sp>
        <p:nvSpPr>
          <p:cNvPr id="14" name="Text 102"/>
          <p:cNvSpPr txBox="1"/>
          <p:nvPr/>
        </p:nvSpPr>
        <p:spPr>
          <a:xfrm>
            <a:off x="6766560" y="1325880"/>
            <a:ext cx="4846320" cy="365760"/>
          </a:xfrm>
          <a:prstGeom prst="rect">
            <a:avLst/>
          </a:prstGeom>
          <a:noFill/>
          <a:ln/>
        </p:spPr>
        <p:txBody>
          <a:bodyPr wrap="square" lIns="0" tIns="0" rIns="0" bIns="0" rtlCol="0" anchor="t"/>
          <a:lstStyle/>
          <a:p>
            <a:pPr marL="0" indent="0">
              <a:buNone/>
            </a:pPr>
            <a:r>
              <a:rPr lang="en-US" sz="1800" b="1" dirty="0">
                <a:solidFill>
                  <a:schemeClr val="tx2"/>
                </a:solidFill>
              </a:rPr>
              <a:t>When to get help</a:t>
            </a:r>
            <a:endParaRPr lang="en-US" sz="1800" dirty="0"/>
          </a:p>
        </p:txBody>
      </p:sp>
      <p:sp>
        <p:nvSpPr>
          <p:cNvPr id="15" name="Box 103"/>
          <p:cNvSpPr/>
          <p:nvPr/>
        </p:nvSpPr>
        <p:spPr>
          <a:xfrm>
            <a:off x="6766560" y="1783080"/>
            <a:ext cx="4873752" cy="1005840"/>
          </a:xfrm>
          <a:prstGeom prst="roundRect">
            <a:avLst>
              <a:gd name="adj" fmla="val 7273"/>
            </a:avLst>
          </a:prstGeom>
          <a:solidFill>
            <a:schemeClr val="bg2"/>
          </a:solidFill>
          <a:ln w="12700">
            <a:solidFill>
              <a:schemeClr val="bg2"/>
            </a:solidFill>
            <a:prstDash val="solid"/>
          </a:ln>
        </p:spPr>
        <p:txBody>
          <a:bodyPr/>
          <a:lstStyle/>
          <a:p>
            <a:endParaRPr lang="en-GB"/>
          </a:p>
        </p:txBody>
      </p:sp>
      <p:sp>
        <p:nvSpPr>
          <p:cNvPr id="16" name="Text 104"/>
          <p:cNvSpPr txBox="1"/>
          <p:nvPr/>
        </p:nvSpPr>
        <p:spPr>
          <a:xfrm>
            <a:off x="6995160" y="1783080"/>
            <a:ext cx="4416552" cy="1005840"/>
          </a:xfrm>
          <a:prstGeom prst="rect">
            <a:avLst/>
          </a:prstGeom>
          <a:noFill/>
          <a:ln/>
        </p:spPr>
        <p:txBody>
          <a:bodyPr wrap="square" lIns="0" tIns="0" rIns="0" bIns="0" rtlCol="0" anchor="ctr"/>
          <a:lstStyle/>
          <a:p>
            <a:pPr marL="0" indent="0">
              <a:buNone/>
            </a:pPr>
            <a:r>
              <a:rPr lang="en-US" sz="1800" b="1" dirty="0">
                <a:solidFill>
                  <a:schemeClr val="tx2"/>
                </a:solidFill>
              </a:rPr>
              <a:t>See a GP</a:t>
            </a:r>
            <a:endParaRPr lang="en-US" sz="1400" dirty="0"/>
          </a:p>
          <a:p>
            <a:pPr marL="0" indent="0">
              <a:buNone/>
            </a:pPr>
            <a:r>
              <a:rPr lang="en-US" sz="1400" dirty="0">
                <a:solidFill>
                  <a:schemeClr val="tx1"/>
                </a:solidFill>
              </a:rPr>
              <a:t>a cough for more than 3 weeks, or other symptoms</a:t>
            </a:r>
            <a:endParaRPr lang="en-US" sz="1400" dirty="0"/>
          </a:p>
        </p:txBody>
      </p:sp>
      <p:sp>
        <p:nvSpPr>
          <p:cNvPr id="17" name="Box 105"/>
          <p:cNvSpPr/>
          <p:nvPr/>
        </p:nvSpPr>
        <p:spPr>
          <a:xfrm>
            <a:off x="7086600" y="2926080"/>
            <a:ext cx="4553712" cy="1005840"/>
          </a:xfrm>
          <a:prstGeom prst="roundRect">
            <a:avLst>
              <a:gd name="adj" fmla="val 7273"/>
            </a:avLst>
          </a:prstGeom>
          <a:solidFill>
            <a:schemeClr val="accent2"/>
          </a:solidFill>
          <a:ln w="12700">
            <a:solidFill>
              <a:schemeClr val="accent2"/>
            </a:solidFill>
            <a:prstDash val="solid"/>
          </a:ln>
        </p:spPr>
        <p:txBody>
          <a:bodyPr/>
          <a:lstStyle/>
          <a:p>
            <a:endParaRPr lang="en-GB"/>
          </a:p>
        </p:txBody>
      </p:sp>
      <p:sp>
        <p:nvSpPr>
          <p:cNvPr id="18" name="Text 106"/>
          <p:cNvSpPr txBox="1"/>
          <p:nvPr/>
        </p:nvSpPr>
        <p:spPr>
          <a:xfrm>
            <a:off x="7315200" y="2926080"/>
            <a:ext cx="4096512" cy="1005840"/>
          </a:xfrm>
          <a:prstGeom prst="rect">
            <a:avLst/>
          </a:prstGeom>
          <a:noFill/>
          <a:ln/>
        </p:spPr>
        <p:txBody>
          <a:bodyPr wrap="square" lIns="0" tIns="0" rIns="0" bIns="0" rtlCol="0" anchor="ctr"/>
          <a:lstStyle/>
          <a:p>
            <a:pPr marL="0" indent="0">
              <a:buNone/>
            </a:pPr>
            <a:r>
              <a:rPr lang="en-US" sz="1800" b="1" dirty="0">
                <a:solidFill>
                  <a:schemeClr val="bg1"/>
                </a:solidFill>
              </a:rPr>
              <a:t>Call NHS 111</a:t>
            </a:r>
            <a:endParaRPr lang="en-US" sz="1400" dirty="0"/>
          </a:p>
          <a:p>
            <a:pPr marL="0" indent="0">
              <a:buNone/>
            </a:pPr>
            <a:r>
              <a:rPr lang="en-US" sz="1400" dirty="0">
                <a:solidFill>
                  <a:schemeClr val="bg1"/>
                </a:solidFill>
              </a:rPr>
              <a:t>coughing up blood</a:t>
            </a:r>
            <a:endParaRPr lang="en-US" sz="1400" dirty="0"/>
          </a:p>
        </p:txBody>
      </p:sp>
      <p:sp>
        <p:nvSpPr>
          <p:cNvPr id="19" name="Box 107"/>
          <p:cNvSpPr/>
          <p:nvPr/>
        </p:nvSpPr>
        <p:spPr>
          <a:xfrm>
            <a:off x="7406640" y="4069080"/>
            <a:ext cx="4233672" cy="1005840"/>
          </a:xfrm>
          <a:prstGeom prst="roundRect">
            <a:avLst>
              <a:gd name="adj" fmla="val 7273"/>
            </a:avLst>
          </a:prstGeom>
          <a:solidFill>
            <a:schemeClr val="tx2"/>
          </a:solidFill>
          <a:ln w="12700">
            <a:solidFill>
              <a:schemeClr val="tx2"/>
            </a:solidFill>
            <a:prstDash val="solid"/>
          </a:ln>
        </p:spPr>
        <p:txBody>
          <a:bodyPr/>
          <a:lstStyle/>
          <a:p>
            <a:endParaRPr lang="en-GB"/>
          </a:p>
        </p:txBody>
      </p:sp>
      <p:sp>
        <p:nvSpPr>
          <p:cNvPr id="20" name="Text 108"/>
          <p:cNvSpPr txBox="1"/>
          <p:nvPr/>
        </p:nvSpPr>
        <p:spPr>
          <a:xfrm>
            <a:off x="7635240" y="4069080"/>
            <a:ext cx="3776472" cy="1005840"/>
          </a:xfrm>
          <a:prstGeom prst="rect">
            <a:avLst/>
          </a:prstGeom>
          <a:noFill/>
          <a:ln/>
        </p:spPr>
        <p:txBody>
          <a:bodyPr wrap="square" lIns="0" tIns="0" rIns="0" bIns="0" rtlCol="0" anchor="ctr"/>
          <a:lstStyle/>
          <a:p>
            <a:pPr marL="0" indent="0">
              <a:buNone/>
            </a:pPr>
            <a:r>
              <a:rPr lang="en-US" sz="1800" b="1" dirty="0">
                <a:solidFill>
                  <a:schemeClr val="bg1"/>
                </a:solidFill>
              </a:rPr>
              <a:t>Call 999 or go to A&amp;E</a:t>
            </a:r>
            <a:endParaRPr lang="en-US" sz="1400" dirty="0"/>
          </a:p>
          <a:p>
            <a:pPr marL="0" indent="0">
              <a:buNone/>
            </a:pPr>
            <a:r>
              <a:rPr lang="en-US" sz="1400" dirty="0">
                <a:solidFill>
                  <a:schemeClr val="bg1"/>
                </a:solidFill>
              </a:rPr>
              <a:t>severe difficulty breathing</a:t>
            </a:r>
            <a:endParaRPr lang="en-US" sz="1400" dirty="0"/>
          </a:p>
        </p:txBody>
      </p:sp>
      <p:sp>
        <p:nvSpPr>
          <p:cNvPr id="21" name="Source 109"/>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NHS (2026b)</a:t>
            </a:r>
            <a:endParaRPr lang="en-US" sz="1050" dirty="0"/>
          </a:p>
        </p:txBody>
      </p:sp>
      <p:pic>
        <p:nvPicPr>
          <p:cNvPr id="23" name="Audio 22">
            <a:extLst>
              <a:ext uri="{FF2B5EF4-FFF2-40B4-BE49-F238E27FC236}">
                <a16:creationId xmlns:a16="http://schemas.microsoft.com/office/drawing/2014/main" id="{93026EBB-292D-BB71-E6E1-41ACC44AAE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451"/>
    </mc:Choice>
    <mc:Fallback>
      <p:transition spd="slow" advTm="18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From first symptoms to treatment: the pathway and the clock</a:t>
            </a:r>
            <a:endParaRPr lang="en-US" sz="3200" dirty="0"/>
          </a:p>
        </p:txBody>
      </p:sp>
      <p:sp>
        <p:nvSpPr>
          <p:cNvPr id="4" name="Label 111"/>
          <p:cNvSpPr/>
          <p:nvPr/>
        </p:nvSpPr>
        <p:spPr>
          <a:xfrm>
            <a:off x="548640" y="1325880"/>
            <a:ext cx="1691640" cy="1325880"/>
          </a:xfrm>
          <a:prstGeom prst="roundRect">
            <a:avLst>
              <a:gd name="adj" fmla="val 5517"/>
            </a:avLst>
          </a:prstGeom>
          <a:solidFill>
            <a:schemeClr val="tx2"/>
          </a:solidFill>
          <a:ln>
            <a:solidFill>
              <a:schemeClr val="tx2"/>
            </a:solidFill>
          </a:ln>
        </p:spPr>
        <p:txBody>
          <a:bodyPr wrap="square" lIns="63500" tIns="63500" rIns="63500" bIns="63500" rtlCol="0" anchor="ctr"/>
          <a:lstStyle/>
          <a:p>
            <a:pPr marL="0" indent="0" algn="ctr">
              <a:buNone/>
            </a:pPr>
            <a:r>
              <a:rPr lang="en-US" sz="1600" b="1" dirty="0">
                <a:solidFill>
                  <a:schemeClr val="bg1"/>
                </a:solidFill>
              </a:rPr>
              <a:t>1</a:t>
            </a:r>
            <a:endParaRPr lang="en-US" sz="1400" dirty="0"/>
          </a:p>
          <a:p>
            <a:pPr marL="0" indent="0" algn="ctr">
              <a:buNone/>
            </a:pPr>
            <a:r>
              <a:rPr lang="en-US" sz="1300" dirty="0">
                <a:solidFill>
                  <a:schemeClr val="bg1"/>
                </a:solidFill>
              </a:rPr>
              <a:t>GP appointment</a:t>
            </a:r>
            <a:endParaRPr lang="en-US" sz="1400" dirty="0"/>
          </a:p>
        </p:txBody>
      </p:sp>
      <p:sp>
        <p:nvSpPr>
          <p:cNvPr id="5" name="Line 112"/>
          <p:cNvSpPr/>
          <p:nvPr/>
        </p:nvSpPr>
        <p:spPr>
          <a:xfrm>
            <a:off x="2240280" y="1988820"/>
            <a:ext cx="182880" cy="0"/>
          </a:xfrm>
          <a:prstGeom prst="line">
            <a:avLst/>
          </a:prstGeom>
          <a:noFill/>
          <a:ln w="19050">
            <a:solidFill>
              <a:schemeClr val="tx2"/>
            </a:solidFill>
            <a:prstDash val="solid"/>
            <a:tailEnd type="triangle"/>
          </a:ln>
        </p:spPr>
        <p:txBody>
          <a:bodyPr/>
          <a:lstStyle/>
          <a:p>
            <a:endParaRPr lang="en-GB"/>
          </a:p>
        </p:txBody>
      </p:sp>
      <p:sp>
        <p:nvSpPr>
          <p:cNvPr id="6" name="Label 113"/>
          <p:cNvSpPr/>
          <p:nvPr/>
        </p:nvSpPr>
        <p:spPr>
          <a:xfrm>
            <a:off x="2423160" y="1325880"/>
            <a:ext cx="1691640" cy="1325880"/>
          </a:xfrm>
          <a:prstGeom prst="roundRect">
            <a:avLst>
              <a:gd name="adj" fmla="val 5517"/>
            </a:avLst>
          </a:prstGeom>
          <a:solidFill>
            <a:schemeClr val="accent2"/>
          </a:solidFill>
          <a:ln>
            <a:solidFill>
              <a:schemeClr val="accent2"/>
            </a:solidFill>
          </a:ln>
        </p:spPr>
        <p:txBody>
          <a:bodyPr wrap="square" lIns="63500" tIns="63500" rIns="63500" bIns="63500" rtlCol="0" anchor="ctr"/>
          <a:lstStyle/>
          <a:p>
            <a:pPr marL="0" indent="0" algn="ctr">
              <a:buNone/>
            </a:pPr>
            <a:r>
              <a:rPr lang="en-US" sz="1600" b="1" dirty="0">
                <a:solidFill>
                  <a:schemeClr val="bg1"/>
                </a:solidFill>
              </a:rPr>
              <a:t>2</a:t>
            </a:r>
            <a:endParaRPr lang="en-US" sz="1400" dirty="0"/>
          </a:p>
          <a:p>
            <a:pPr marL="0" indent="0" algn="ctr">
              <a:buNone/>
            </a:pPr>
            <a:r>
              <a:rPr lang="en-US" sz="1300" dirty="0">
                <a:solidFill>
                  <a:schemeClr val="bg1"/>
                </a:solidFill>
              </a:rPr>
              <a:t>Urgent chest X-ray or suspected cancer referral</a:t>
            </a:r>
            <a:endParaRPr lang="en-US" sz="1400" dirty="0"/>
          </a:p>
        </p:txBody>
      </p:sp>
      <p:sp>
        <p:nvSpPr>
          <p:cNvPr id="7" name="Line 114"/>
          <p:cNvSpPr/>
          <p:nvPr/>
        </p:nvSpPr>
        <p:spPr>
          <a:xfrm>
            <a:off x="4114800" y="1988820"/>
            <a:ext cx="182880" cy="0"/>
          </a:xfrm>
          <a:prstGeom prst="line">
            <a:avLst/>
          </a:prstGeom>
          <a:noFill/>
          <a:ln w="19050">
            <a:solidFill>
              <a:schemeClr val="tx2"/>
            </a:solidFill>
            <a:prstDash val="solid"/>
            <a:tailEnd type="triangle"/>
          </a:ln>
        </p:spPr>
        <p:txBody>
          <a:bodyPr/>
          <a:lstStyle/>
          <a:p>
            <a:endParaRPr lang="en-GB"/>
          </a:p>
        </p:txBody>
      </p:sp>
      <p:sp>
        <p:nvSpPr>
          <p:cNvPr id="8" name="Label 115"/>
          <p:cNvSpPr/>
          <p:nvPr/>
        </p:nvSpPr>
        <p:spPr>
          <a:xfrm>
            <a:off x="4297680" y="1325880"/>
            <a:ext cx="1691640" cy="1325880"/>
          </a:xfrm>
          <a:prstGeom prst="roundRect">
            <a:avLst>
              <a:gd name="adj" fmla="val 5517"/>
            </a:avLst>
          </a:prstGeom>
          <a:solidFill>
            <a:schemeClr val="tx2"/>
          </a:solidFill>
          <a:ln>
            <a:solidFill>
              <a:schemeClr val="tx2"/>
            </a:solidFill>
          </a:ln>
        </p:spPr>
        <p:txBody>
          <a:bodyPr wrap="square" lIns="63500" tIns="63500" rIns="63500" bIns="63500" rtlCol="0" anchor="ctr"/>
          <a:lstStyle/>
          <a:p>
            <a:pPr marL="0" indent="0" algn="ctr">
              <a:buNone/>
            </a:pPr>
            <a:r>
              <a:rPr lang="en-US" sz="1600" b="1" dirty="0">
                <a:solidFill>
                  <a:schemeClr val="bg1"/>
                </a:solidFill>
              </a:rPr>
              <a:t>3</a:t>
            </a:r>
            <a:endParaRPr lang="en-US" sz="1400" dirty="0"/>
          </a:p>
          <a:p>
            <a:pPr marL="0" indent="0" algn="ctr">
              <a:buNone/>
            </a:pPr>
            <a:r>
              <a:rPr lang="en-US" sz="1300" dirty="0">
                <a:solidFill>
                  <a:schemeClr val="bg1"/>
                </a:solidFill>
              </a:rPr>
              <a:t>Tests: CT scan, bronchoscopy, biopsy, PET scan</a:t>
            </a:r>
            <a:endParaRPr lang="en-US" sz="1400" dirty="0"/>
          </a:p>
        </p:txBody>
      </p:sp>
      <p:sp>
        <p:nvSpPr>
          <p:cNvPr id="9" name="Line 116"/>
          <p:cNvSpPr/>
          <p:nvPr/>
        </p:nvSpPr>
        <p:spPr>
          <a:xfrm>
            <a:off x="5989320" y="1988820"/>
            <a:ext cx="182880" cy="0"/>
          </a:xfrm>
          <a:prstGeom prst="line">
            <a:avLst/>
          </a:prstGeom>
          <a:noFill/>
          <a:ln w="19050">
            <a:solidFill>
              <a:schemeClr val="tx2"/>
            </a:solidFill>
            <a:prstDash val="solid"/>
            <a:tailEnd type="triangle"/>
          </a:ln>
        </p:spPr>
        <p:txBody>
          <a:bodyPr/>
          <a:lstStyle/>
          <a:p>
            <a:endParaRPr lang="en-GB"/>
          </a:p>
        </p:txBody>
      </p:sp>
      <p:sp>
        <p:nvSpPr>
          <p:cNvPr id="10" name="Label 117"/>
          <p:cNvSpPr/>
          <p:nvPr/>
        </p:nvSpPr>
        <p:spPr>
          <a:xfrm>
            <a:off x="6172200" y="1325880"/>
            <a:ext cx="1691640" cy="1325880"/>
          </a:xfrm>
          <a:prstGeom prst="roundRect">
            <a:avLst>
              <a:gd name="adj" fmla="val 5517"/>
            </a:avLst>
          </a:prstGeom>
          <a:solidFill>
            <a:schemeClr val="accent2"/>
          </a:solidFill>
          <a:ln>
            <a:solidFill>
              <a:schemeClr val="accent2"/>
            </a:solidFill>
          </a:ln>
        </p:spPr>
        <p:txBody>
          <a:bodyPr wrap="square" lIns="63500" tIns="63500" rIns="63500" bIns="63500" rtlCol="0" anchor="ctr"/>
          <a:lstStyle/>
          <a:p>
            <a:pPr marL="0" indent="0" algn="ctr">
              <a:buNone/>
            </a:pPr>
            <a:r>
              <a:rPr lang="en-US" sz="1600" b="1" dirty="0">
                <a:solidFill>
                  <a:schemeClr val="bg1"/>
                </a:solidFill>
              </a:rPr>
              <a:t>4</a:t>
            </a:r>
            <a:endParaRPr lang="en-US" sz="1400" dirty="0"/>
          </a:p>
          <a:p>
            <a:pPr marL="0" indent="0" algn="ctr">
              <a:buNone/>
            </a:pPr>
            <a:r>
              <a:rPr lang="en-US" sz="1300" dirty="0">
                <a:solidFill>
                  <a:schemeClr val="bg1"/>
                </a:solidFill>
              </a:rPr>
              <a:t>Lung cancer MDT reviews the results</a:t>
            </a:r>
            <a:endParaRPr lang="en-US" sz="1400" dirty="0"/>
          </a:p>
        </p:txBody>
      </p:sp>
      <p:sp>
        <p:nvSpPr>
          <p:cNvPr id="11" name="Line 118"/>
          <p:cNvSpPr/>
          <p:nvPr/>
        </p:nvSpPr>
        <p:spPr>
          <a:xfrm>
            <a:off x="7863840" y="1988820"/>
            <a:ext cx="182880" cy="0"/>
          </a:xfrm>
          <a:prstGeom prst="line">
            <a:avLst/>
          </a:prstGeom>
          <a:noFill/>
          <a:ln w="19050">
            <a:solidFill>
              <a:schemeClr val="tx2"/>
            </a:solidFill>
            <a:prstDash val="solid"/>
            <a:tailEnd type="triangle"/>
          </a:ln>
        </p:spPr>
        <p:txBody>
          <a:bodyPr/>
          <a:lstStyle/>
          <a:p>
            <a:endParaRPr lang="en-GB"/>
          </a:p>
        </p:txBody>
      </p:sp>
      <p:sp>
        <p:nvSpPr>
          <p:cNvPr id="12" name="Label 119"/>
          <p:cNvSpPr/>
          <p:nvPr/>
        </p:nvSpPr>
        <p:spPr>
          <a:xfrm>
            <a:off x="8046720" y="1325880"/>
            <a:ext cx="1691640" cy="1325880"/>
          </a:xfrm>
          <a:prstGeom prst="roundRect">
            <a:avLst>
              <a:gd name="adj" fmla="val 5517"/>
            </a:avLst>
          </a:prstGeom>
          <a:solidFill>
            <a:schemeClr val="accent3"/>
          </a:solidFill>
          <a:ln>
            <a:solidFill>
              <a:schemeClr val="accent3"/>
            </a:solidFill>
          </a:ln>
        </p:spPr>
        <p:txBody>
          <a:bodyPr wrap="square" lIns="63500" tIns="63500" rIns="63500" bIns="63500" rtlCol="0" anchor="ctr"/>
          <a:lstStyle/>
          <a:p>
            <a:pPr marL="0" indent="0" algn="ctr">
              <a:buNone/>
            </a:pPr>
            <a:r>
              <a:rPr lang="en-US" sz="1600" b="1" dirty="0">
                <a:solidFill>
                  <a:schemeClr val="tx2"/>
                </a:solidFill>
              </a:rPr>
              <a:t>5</a:t>
            </a:r>
            <a:endParaRPr lang="en-US" sz="1400" dirty="0"/>
          </a:p>
          <a:p>
            <a:pPr marL="0" indent="0" algn="ctr">
              <a:buNone/>
            </a:pPr>
            <a:r>
              <a:rPr lang="en-US" sz="1300" dirty="0">
                <a:solidFill>
                  <a:schemeClr val="tx2"/>
                </a:solidFill>
              </a:rPr>
              <a:t>Treatment plan agreed with Michael</a:t>
            </a:r>
            <a:endParaRPr lang="en-US" sz="1400" dirty="0"/>
          </a:p>
        </p:txBody>
      </p:sp>
      <p:sp>
        <p:nvSpPr>
          <p:cNvPr id="13" name="Line 120"/>
          <p:cNvSpPr/>
          <p:nvPr/>
        </p:nvSpPr>
        <p:spPr>
          <a:xfrm>
            <a:off x="9738360" y="1988820"/>
            <a:ext cx="182880" cy="0"/>
          </a:xfrm>
          <a:prstGeom prst="line">
            <a:avLst/>
          </a:prstGeom>
          <a:noFill/>
          <a:ln w="19050">
            <a:solidFill>
              <a:schemeClr val="tx2"/>
            </a:solidFill>
            <a:prstDash val="solid"/>
            <a:tailEnd type="triangle"/>
          </a:ln>
        </p:spPr>
        <p:txBody>
          <a:bodyPr/>
          <a:lstStyle/>
          <a:p>
            <a:endParaRPr lang="en-GB"/>
          </a:p>
        </p:txBody>
      </p:sp>
      <p:sp>
        <p:nvSpPr>
          <p:cNvPr id="14" name="Label 121"/>
          <p:cNvSpPr/>
          <p:nvPr/>
        </p:nvSpPr>
        <p:spPr>
          <a:xfrm>
            <a:off x="9921240" y="1325880"/>
            <a:ext cx="1691640" cy="1325880"/>
          </a:xfrm>
          <a:prstGeom prst="roundRect">
            <a:avLst>
              <a:gd name="adj" fmla="val 5517"/>
            </a:avLst>
          </a:prstGeom>
          <a:solidFill>
            <a:schemeClr val="accent2"/>
          </a:solidFill>
          <a:ln>
            <a:solidFill>
              <a:schemeClr val="accent2"/>
            </a:solidFill>
          </a:ln>
        </p:spPr>
        <p:txBody>
          <a:bodyPr wrap="square" lIns="63500" tIns="63500" rIns="63500" bIns="63500" rtlCol="0" anchor="ctr"/>
          <a:lstStyle/>
          <a:p>
            <a:pPr marL="0" indent="0" algn="ctr">
              <a:buNone/>
            </a:pPr>
            <a:r>
              <a:rPr lang="en-US" sz="1600" b="1" dirty="0">
                <a:solidFill>
                  <a:schemeClr val="bg1"/>
                </a:solidFill>
              </a:rPr>
              <a:t>6</a:t>
            </a:r>
            <a:endParaRPr lang="en-US" sz="1400" dirty="0"/>
          </a:p>
          <a:p>
            <a:pPr marL="0" indent="0" algn="ctr">
              <a:buNone/>
            </a:pPr>
            <a:r>
              <a:rPr lang="en-US" sz="1300" dirty="0">
                <a:solidFill>
                  <a:schemeClr val="bg1"/>
                </a:solidFill>
              </a:rPr>
              <a:t>Treatment starts, then follow-up</a:t>
            </a:r>
            <a:endParaRPr lang="en-US" sz="1400" dirty="0"/>
          </a:p>
        </p:txBody>
      </p:sp>
      <p:sp>
        <p:nvSpPr>
          <p:cNvPr id="15" name="Standard bar 122"/>
          <p:cNvSpPr/>
          <p:nvPr/>
        </p:nvSpPr>
        <p:spPr>
          <a:xfrm>
            <a:off x="2423160" y="2926080"/>
            <a:ext cx="3566160" cy="676656"/>
          </a:xfrm>
          <a:prstGeom prst="roundRect">
            <a:avLst>
              <a:gd name="adj" fmla="val 8108"/>
            </a:avLst>
          </a:prstGeom>
          <a:solidFill>
            <a:schemeClr val="accent1"/>
          </a:solidFill>
          <a:ln>
            <a:solidFill>
              <a:schemeClr val="accent1"/>
            </a:solidFill>
          </a:ln>
        </p:spPr>
        <p:txBody>
          <a:bodyPr wrap="square" lIns="635" tIns="635" rIns="635" bIns="635" rtlCol="0" anchor="ctr"/>
          <a:lstStyle/>
          <a:p>
            <a:pPr marL="0" indent="0" algn="ctr">
              <a:buNone/>
            </a:pPr>
            <a:r>
              <a:rPr lang="en-US" sz="1400" b="1" dirty="0">
                <a:solidFill>
                  <a:schemeClr val="tx2"/>
                </a:solidFill>
              </a:rPr>
              <a:t>28 days: cancer diagnosed or ruled out</a:t>
            </a:r>
            <a:endParaRPr lang="en-US" sz="1400" dirty="0"/>
          </a:p>
          <a:p>
            <a:pPr marL="0" indent="0" algn="ctr">
              <a:buNone/>
            </a:pPr>
            <a:r>
              <a:rPr lang="en-US" sz="1200" dirty="0">
                <a:solidFill>
                  <a:schemeClr val="tx2"/>
                </a:solidFill>
              </a:rPr>
              <a:t>Target 80%. June 2026: 79%</a:t>
            </a:r>
            <a:endParaRPr lang="en-US" sz="1400" dirty="0"/>
          </a:p>
        </p:txBody>
      </p:sp>
      <p:sp>
        <p:nvSpPr>
          <p:cNvPr id="16" name="Standard bar 123"/>
          <p:cNvSpPr/>
          <p:nvPr/>
        </p:nvSpPr>
        <p:spPr>
          <a:xfrm>
            <a:off x="2423160" y="3712464"/>
            <a:ext cx="9189720" cy="676656"/>
          </a:xfrm>
          <a:prstGeom prst="roundRect">
            <a:avLst>
              <a:gd name="adj" fmla="val 8108"/>
            </a:avLst>
          </a:prstGeom>
          <a:solidFill>
            <a:schemeClr val="bg2"/>
          </a:solidFill>
          <a:ln>
            <a:solidFill>
              <a:schemeClr val="bg2"/>
            </a:solidFill>
          </a:ln>
        </p:spPr>
        <p:txBody>
          <a:bodyPr wrap="square" lIns="635" tIns="635" rIns="635" bIns="635" rtlCol="0" anchor="ctr"/>
          <a:lstStyle/>
          <a:p>
            <a:pPr marL="0" indent="0" algn="ctr">
              <a:buNone/>
            </a:pPr>
            <a:r>
              <a:rPr lang="en-US" sz="1400" b="1" dirty="0">
                <a:solidFill>
                  <a:schemeClr val="tx1"/>
                </a:solidFill>
              </a:rPr>
              <a:t>62 days: urgent referral to first treatment</a:t>
            </a:r>
            <a:endParaRPr lang="en-US" sz="1400" dirty="0"/>
          </a:p>
          <a:p>
            <a:pPr marL="0" indent="0" algn="ctr">
              <a:buNone/>
            </a:pPr>
            <a:r>
              <a:rPr lang="en-US" sz="1200" dirty="0">
                <a:solidFill>
                  <a:schemeClr val="tx1"/>
                </a:solidFill>
              </a:rPr>
              <a:t>Target 85%. June 2026: 69.9%</a:t>
            </a:r>
            <a:endParaRPr lang="en-US" sz="1400" dirty="0"/>
          </a:p>
        </p:txBody>
      </p:sp>
      <p:sp>
        <p:nvSpPr>
          <p:cNvPr id="17" name="Standard bar 124"/>
          <p:cNvSpPr/>
          <p:nvPr/>
        </p:nvSpPr>
        <p:spPr>
          <a:xfrm>
            <a:off x="8046720" y="4498848"/>
            <a:ext cx="3566160" cy="676656"/>
          </a:xfrm>
          <a:prstGeom prst="roundRect">
            <a:avLst>
              <a:gd name="adj" fmla="val 8108"/>
            </a:avLst>
          </a:prstGeom>
          <a:solidFill>
            <a:schemeClr val="accent2"/>
          </a:solidFill>
          <a:ln>
            <a:solidFill>
              <a:schemeClr val="accent2"/>
            </a:solidFill>
          </a:ln>
        </p:spPr>
        <p:txBody>
          <a:bodyPr wrap="square" lIns="635" tIns="635" rIns="635" bIns="635" rtlCol="0" anchor="ctr"/>
          <a:lstStyle/>
          <a:p>
            <a:pPr marL="0" indent="0" algn="ctr">
              <a:buNone/>
            </a:pPr>
            <a:r>
              <a:rPr lang="en-US" sz="1400" b="1" dirty="0">
                <a:solidFill>
                  <a:schemeClr val="bg1"/>
                </a:solidFill>
              </a:rPr>
              <a:t>31 days: decision to treat to treatment</a:t>
            </a:r>
            <a:endParaRPr lang="en-US" sz="1400" dirty="0"/>
          </a:p>
          <a:p>
            <a:pPr marL="0" indent="0" algn="ctr">
              <a:buNone/>
            </a:pPr>
            <a:r>
              <a:rPr lang="en-US" sz="1200" dirty="0">
                <a:solidFill>
                  <a:schemeClr val="bg1"/>
                </a:solidFill>
              </a:rPr>
              <a:t>Target 96%. June 2026: 92.2%</a:t>
            </a:r>
            <a:endParaRPr lang="en-US" sz="1400" dirty="0"/>
          </a:p>
        </p:txBody>
      </p:sp>
      <p:sp>
        <p:nvSpPr>
          <p:cNvPr id="18" name="Text 125"/>
          <p:cNvSpPr txBox="1"/>
          <p:nvPr/>
        </p:nvSpPr>
        <p:spPr>
          <a:xfrm>
            <a:off x="548640" y="4498848"/>
            <a:ext cx="7132320" cy="676656"/>
          </a:xfrm>
          <a:prstGeom prst="rect">
            <a:avLst/>
          </a:prstGeom>
          <a:noFill/>
          <a:ln/>
        </p:spPr>
        <p:txBody>
          <a:bodyPr wrap="square" lIns="0" tIns="0" rIns="0" bIns="0" rtlCol="0" anchor="ctr"/>
          <a:lstStyle/>
          <a:p>
            <a:pPr marL="0" indent="0">
              <a:buNone/>
            </a:pPr>
            <a:r>
              <a:rPr lang="en-US" sz="1400" b="1" dirty="0">
                <a:solidFill>
                  <a:schemeClr val="tx2"/>
                </a:solidFill>
              </a:rPr>
              <a:t>Waiting time standards in England</a:t>
            </a:r>
            <a:endParaRPr lang="en-US" sz="1400" dirty="0"/>
          </a:p>
        </p:txBody>
      </p:sp>
      <p:sp>
        <p:nvSpPr>
          <p:cNvPr id="19" name="Source 126"/>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Lowes and Bowles (2026); NHS (2026c); NICE (2024; 2026)</a:t>
            </a:r>
            <a:endParaRPr lang="en-US" sz="1050" dirty="0"/>
          </a:p>
        </p:txBody>
      </p:sp>
      <p:pic>
        <p:nvPicPr>
          <p:cNvPr id="21" name="Audio 20">
            <a:extLst>
              <a:ext uri="{FF2B5EF4-FFF2-40B4-BE49-F238E27FC236}">
                <a16:creationId xmlns:a16="http://schemas.microsoft.com/office/drawing/2014/main" id="{EF721512-5843-86D2-372D-0CDD466034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017"/>
    </mc:Choice>
    <mc:Fallback>
      <p:transition spd="slow" advTm="30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Treatment depends on the cancer and on Michael</a:t>
            </a:r>
            <a:endParaRPr lang="en-US" sz="3200" dirty="0"/>
          </a:p>
        </p:txBody>
      </p:sp>
      <p:sp>
        <p:nvSpPr>
          <p:cNvPr id="4" name="Text 128"/>
          <p:cNvSpPr txBox="1"/>
          <p:nvPr/>
        </p:nvSpPr>
        <p:spPr>
          <a:xfrm>
            <a:off x="548640" y="1325880"/>
            <a:ext cx="2743200" cy="457200"/>
          </a:xfrm>
          <a:prstGeom prst="rect">
            <a:avLst/>
          </a:prstGeom>
          <a:noFill/>
          <a:ln/>
        </p:spPr>
        <p:txBody>
          <a:bodyPr wrap="square" lIns="0" tIns="0" rIns="0" bIns="0" rtlCol="0" anchor="ctr"/>
          <a:lstStyle/>
          <a:p>
            <a:pPr marL="0" indent="0">
              <a:buNone/>
            </a:pPr>
            <a:r>
              <a:rPr lang="en-US" sz="1600" b="1" dirty="0">
                <a:solidFill>
                  <a:schemeClr val="tx2"/>
                </a:solidFill>
              </a:rPr>
              <a:t>What shapes the plan</a:t>
            </a:r>
            <a:endParaRPr lang="en-US" sz="1600" dirty="0"/>
          </a:p>
        </p:txBody>
      </p:sp>
      <p:sp>
        <p:nvSpPr>
          <p:cNvPr id="5" name="Label 129"/>
          <p:cNvSpPr/>
          <p:nvPr/>
        </p:nvSpPr>
        <p:spPr>
          <a:xfrm>
            <a:off x="2971800" y="1325880"/>
            <a:ext cx="1645920" cy="457200"/>
          </a:xfrm>
          <a:prstGeom prst="roundRect">
            <a:avLst>
              <a:gd name="adj" fmla="val 16000"/>
            </a:avLst>
          </a:prstGeom>
          <a:solidFill>
            <a:schemeClr val="bg2"/>
          </a:solidFill>
          <a:ln>
            <a:solidFill>
              <a:schemeClr val="bg2"/>
            </a:solidFill>
          </a:ln>
        </p:spPr>
        <p:txBody>
          <a:bodyPr wrap="square" lIns="63500" tIns="63500" rIns="63500" bIns="63500" rtlCol="0" anchor="ctr"/>
          <a:lstStyle/>
          <a:p>
            <a:pPr marL="0" indent="0" algn="ctr">
              <a:buNone/>
            </a:pPr>
            <a:r>
              <a:rPr lang="en-US" sz="1300" dirty="0">
                <a:solidFill>
                  <a:schemeClr val="tx1"/>
                </a:solidFill>
              </a:rPr>
              <a:t>Type of lung cancer</a:t>
            </a:r>
            <a:endParaRPr lang="en-US" sz="1300" dirty="0"/>
          </a:p>
        </p:txBody>
      </p:sp>
      <p:sp>
        <p:nvSpPr>
          <p:cNvPr id="6" name="Label 130"/>
          <p:cNvSpPr/>
          <p:nvPr/>
        </p:nvSpPr>
        <p:spPr>
          <a:xfrm>
            <a:off x="4727448" y="1325880"/>
            <a:ext cx="1645920" cy="457200"/>
          </a:xfrm>
          <a:prstGeom prst="roundRect">
            <a:avLst>
              <a:gd name="adj" fmla="val 16000"/>
            </a:avLst>
          </a:prstGeom>
          <a:solidFill>
            <a:schemeClr val="bg2"/>
          </a:solidFill>
          <a:ln>
            <a:solidFill>
              <a:schemeClr val="bg2"/>
            </a:solidFill>
          </a:ln>
        </p:spPr>
        <p:txBody>
          <a:bodyPr wrap="square" lIns="63500" tIns="63500" rIns="63500" bIns="63500" rtlCol="0" anchor="ctr"/>
          <a:lstStyle/>
          <a:p>
            <a:pPr marL="0" indent="0" algn="ctr">
              <a:buNone/>
            </a:pPr>
            <a:r>
              <a:rPr lang="en-US" sz="1300" dirty="0">
                <a:solidFill>
                  <a:schemeClr val="tx1"/>
                </a:solidFill>
              </a:rPr>
              <a:t>Size</a:t>
            </a:r>
            <a:endParaRPr lang="en-US" sz="1300" dirty="0"/>
          </a:p>
        </p:txBody>
      </p:sp>
      <p:sp>
        <p:nvSpPr>
          <p:cNvPr id="7" name="Label 131"/>
          <p:cNvSpPr/>
          <p:nvPr/>
        </p:nvSpPr>
        <p:spPr>
          <a:xfrm>
            <a:off x="6483096" y="1325880"/>
            <a:ext cx="1645920" cy="457200"/>
          </a:xfrm>
          <a:prstGeom prst="roundRect">
            <a:avLst>
              <a:gd name="adj" fmla="val 16000"/>
            </a:avLst>
          </a:prstGeom>
          <a:solidFill>
            <a:schemeClr val="bg2"/>
          </a:solidFill>
          <a:ln>
            <a:solidFill>
              <a:schemeClr val="bg2"/>
            </a:solidFill>
          </a:ln>
        </p:spPr>
        <p:txBody>
          <a:bodyPr wrap="square" lIns="63500" tIns="63500" rIns="63500" bIns="63500" rtlCol="0" anchor="ctr"/>
          <a:lstStyle/>
          <a:p>
            <a:pPr marL="0" indent="0" algn="ctr">
              <a:buNone/>
            </a:pPr>
            <a:r>
              <a:rPr lang="en-US" sz="1300" dirty="0">
                <a:solidFill>
                  <a:schemeClr val="tx1"/>
                </a:solidFill>
              </a:rPr>
              <a:t>Whether it has spread</a:t>
            </a:r>
            <a:endParaRPr lang="en-US" sz="1300" dirty="0"/>
          </a:p>
        </p:txBody>
      </p:sp>
      <p:sp>
        <p:nvSpPr>
          <p:cNvPr id="8" name="Label 132"/>
          <p:cNvSpPr/>
          <p:nvPr/>
        </p:nvSpPr>
        <p:spPr>
          <a:xfrm>
            <a:off x="8238744" y="1325880"/>
            <a:ext cx="1645920" cy="457200"/>
          </a:xfrm>
          <a:prstGeom prst="roundRect">
            <a:avLst>
              <a:gd name="adj" fmla="val 16000"/>
            </a:avLst>
          </a:prstGeom>
          <a:solidFill>
            <a:schemeClr val="bg2"/>
          </a:solidFill>
          <a:ln>
            <a:solidFill>
              <a:schemeClr val="bg2"/>
            </a:solidFill>
          </a:ln>
        </p:spPr>
        <p:txBody>
          <a:bodyPr wrap="square" lIns="63500" tIns="63500" rIns="63500" bIns="63500" rtlCol="0" anchor="ctr"/>
          <a:lstStyle/>
          <a:p>
            <a:pPr marL="0" indent="0" algn="ctr">
              <a:buNone/>
            </a:pPr>
            <a:r>
              <a:rPr lang="en-US" sz="1300" dirty="0">
                <a:solidFill>
                  <a:schemeClr val="tx1"/>
                </a:solidFill>
              </a:rPr>
              <a:t>Gene changes</a:t>
            </a:r>
            <a:endParaRPr lang="en-US" sz="1300" dirty="0"/>
          </a:p>
        </p:txBody>
      </p:sp>
      <p:sp>
        <p:nvSpPr>
          <p:cNvPr id="9" name="Label 133"/>
          <p:cNvSpPr/>
          <p:nvPr/>
        </p:nvSpPr>
        <p:spPr>
          <a:xfrm>
            <a:off x="9994392" y="1325880"/>
            <a:ext cx="1645920" cy="457200"/>
          </a:xfrm>
          <a:prstGeom prst="roundRect">
            <a:avLst>
              <a:gd name="adj" fmla="val 16000"/>
            </a:avLst>
          </a:prstGeom>
          <a:solidFill>
            <a:schemeClr val="bg2"/>
          </a:solidFill>
          <a:ln>
            <a:solidFill>
              <a:schemeClr val="bg2"/>
            </a:solidFill>
          </a:ln>
        </p:spPr>
        <p:txBody>
          <a:bodyPr wrap="square" lIns="63500" tIns="63500" rIns="63500" bIns="63500" rtlCol="0" anchor="ctr"/>
          <a:lstStyle/>
          <a:p>
            <a:pPr marL="0" indent="0" algn="ctr">
              <a:buNone/>
            </a:pPr>
            <a:r>
              <a:rPr lang="en-US" sz="1300" dirty="0">
                <a:solidFill>
                  <a:schemeClr val="tx1"/>
                </a:solidFill>
              </a:rPr>
              <a:t>General health</a:t>
            </a:r>
            <a:endParaRPr lang="en-US" sz="1300" dirty="0"/>
          </a:p>
        </p:txBody>
      </p:sp>
      <p:sp>
        <p:nvSpPr>
          <p:cNvPr id="10" name="Box 134"/>
          <p:cNvSpPr/>
          <p:nvPr/>
        </p:nvSpPr>
        <p:spPr>
          <a:xfrm>
            <a:off x="548640" y="2011680"/>
            <a:ext cx="2075688" cy="2148840"/>
          </a:xfrm>
          <a:prstGeom prst="roundRect">
            <a:avLst>
              <a:gd name="adj" fmla="val 3524"/>
            </a:avLst>
          </a:prstGeom>
          <a:solidFill>
            <a:schemeClr val="tx2"/>
          </a:solidFill>
          <a:ln w="12700">
            <a:solidFill>
              <a:schemeClr val="tx2"/>
            </a:solidFill>
            <a:prstDash val="solid"/>
          </a:ln>
        </p:spPr>
        <p:txBody>
          <a:bodyPr/>
          <a:lstStyle/>
          <a:p>
            <a:endParaRPr lang="en-GB"/>
          </a:p>
        </p:txBody>
      </p:sp>
      <p:sp>
        <p:nvSpPr>
          <p:cNvPr id="11" name="Icon circle 135"/>
          <p:cNvSpPr/>
          <p:nvPr/>
        </p:nvSpPr>
        <p:spPr>
          <a:xfrm>
            <a:off x="1275588" y="2148840"/>
            <a:ext cx="621792" cy="621792"/>
          </a:xfrm>
          <a:prstGeom prst="ellipse">
            <a:avLst/>
          </a:prstGeom>
          <a:solidFill>
            <a:schemeClr val="accent2"/>
          </a:solidFill>
          <a:ln w="12700">
            <a:solidFill>
              <a:schemeClr val="accent2"/>
            </a:solidFill>
            <a:prstDash val="solid"/>
          </a:ln>
        </p:spPr>
        <p:txBody>
          <a:bodyPr/>
          <a:lstStyle/>
          <a:p>
            <a:endParaRPr lang="en-GB"/>
          </a:p>
        </p:txBody>
      </p:sp>
      <p:pic>
        <p:nvPicPr>
          <p:cNvPr id="12" name="Icon 136" descr="preencoded.png"/>
          <p:cNvPicPr>
            <a:picLocks noChangeAspect="1"/>
          </p:cNvPicPr>
          <p:nvPr/>
        </p:nvPicPr>
        <p:blipFill>
          <a:blip r:embed="rId5"/>
          <a:stretch>
            <a:fillRect/>
          </a:stretch>
        </p:blipFill>
        <p:spPr>
          <a:xfrm>
            <a:off x="1424818" y="2298070"/>
            <a:ext cx="323332" cy="323332"/>
          </a:xfrm>
          <a:prstGeom prst="rect">
            <a:avLst/>
          </a:prstGeom>
        </p:spPr>
      </p:pic>
      <p:sp>
        <p:nvSpPr>
          <p:cNvPr id="13" name="Text 137"/>
          <p:cNvSpPr txBox="1"/>
          <p:nvPr/>
        </p:nvSpPr>
        <p:spPr>
          <a:xfrm>
            <a:off x="658368" y="2834640"/>
            <a:ext cx="1856232" cy="566928"/>
          </a:xfrm>
          <a:prstGeom prst="rect">
            <a:avLst/>
          </a:prstGeom>
          <a:noFill/>
          <a:ln/>
        </p:spPr>
        <p:txBody>
          <a:bodyPr wrap="square" lIns="0" tIns="0" rIns="0" bIns="0" rtlCol="0" anchor="ctr"/>
          <a:lstStyle/>
          <a:p>
            <a:pPr marL="0" indent="0" algn="ctr">
              <a:buNone/>
            </a:pPr>
            <a:r>
              <a:rPr lang="en-US" sz="1500" b="1" dirty="0">
                <a:solidFill>
                  <a:schemeClr val="bg1"/>
                </a:solidFill>
              </a:rPr>
              <a:t>Surgery</a:t>
            </a:r>
            <a:endParaRPr lang="en-US" sz="1500" dirty="0"/>
          </a:p>
        </p:txBody>
      </p:sp>
      <p:sp>
        <p:nvSpPr>
          <p:cNvPr id="14" name="Text 138"/>
          <p:cNvSpPr txBox="1"/>
          <p:nvPr/>
        </p:nvSpPr>
        <p:spPr>
          <a:xfrm>
            <a:off x="658368" y="3419856"/>
            <a:ext cx="1856232" cy="685800"/>
          </a:xfrm>
          <a:prstGeom prst="rect">
            <a:avLst/>
          </a:prstGeom>
          <a:noFill/>
          <a:ln/>
        </p:spPr>
        <p:txBody>
          <a:bodyPr wrap="square" lIns="0" tIns="0" rIns="0" bIns="0" rtlCol="0" anchor="t"/>
          <a:lstStyle/>
          <a:p>
            <a:pPr marL="0" indent="0" algn="ctr">
              <a:buNone/>
            </a:pPr>
            <a:r>
              <a:rPr lang="en-US" sz="1300" dirty="0">
                <a:solidFill>
                  <a:schemeClr val="bg1"/>
                </a:solidFill>
              </a:rPr>
              <a:t>Removing part or all of a lung</a:t>
            </a:r>
            <a:endParaRPr lang="en-US" sz="1300" dirty="0"/>
          </a:p>
        </p:txBody>
      </p:sp>
      <p:sp>
        <p:nvSpPr>
          <p:cNvPr id="15" name="Box 139"/>
          <p:cNvSpPr/>
          <p:nvPr/>
        </p:nvSpPr>
        <p:spPr>
          <a:xfrm>
            <a:off x="2802636" y="2011680"/>
            <a:ext cx="2075688" cy="2148840"/>
          </a:xfrm>
          <a:prstGeom prst="roundRect">
            <a:avLst>
              <a:gd name="adj" fmla="val 3524"/>
            </a:avLst>
          </a:prstGeom>
          <a:solidFill>
            <a:schemeClr val="tx2"/>
          </a:solidFill>
          <a:ln w="12700">
            <a:solidFill>
              <a:schemeClr val="tx2"/>
            </a:solidFill>
            <a:prstDash val="solid"/>
          </a:ln>
        </p:spPr>
        <p:txBody>
          <a:bodyPr/>
          <a:lstStyle/>
          <a:p>
            <a:endParaRPr lang="en-GB"/>
          </a:p>
        </p:txBody>
      </p:sp>
      <p:sp>
        <p:nvSpPr>
          <p:cNvPr id="16" name="Icon circle 140"/>
          <p:cNvSpPr/>
          <p:nvPr/>
        </p:nvSpPr>
        <p:spPr>
          <a:xfrm>
            <a:off x="3529584" y="2148840"/>
            <a:ext cx="621792" cy="621792"/>
          </a:xfrm>
          <a:prstGeom prst="ellipse">
            <a:avLst/>
          </a:prstGeom>
          <a:solidFill>
            <a:schemeClr val="accent2"/>
          </a:solidFill>
          <a:ln w="12700">
            <a:solidFill>
              <a:schemeClr val="accent2"/>
            </a:solidFill>
            <a:prstDash val="solid"/>
          </a:ln>
        </p:spPr>
        <p:txBody>
          <a:bodyPr/>
          <a:lstStyle/>
          <a:p>
            <a:endParaRPr lang="en-GB"/>
          </a:p>
        </p:txBody>
      </p:sp>
      <p:pic>
        <p:nvPicPr>
          <p:cNvPr id="17" name="Icon 141" descr="preencoded.png"/>
          <p:cNvPicPr>
            <a:picLocks noChangeAspect="1"/>
          </p:cNvPicPr>
          <p:nvPr/>
        </p:nvPicPr>
        <p:blipFill>
          <a:blip r:embed="rId6"/>
          <a:stretch>
            <a:fillRect/>
          </a:stretch>
        </p:blipFill>
        <p:spPr>
          <a:xfrm>
            <a:off x="3678814" y="2298070"/>
            <a:ext cx="323332" cy="323332"/>
          </a:xfrm>
          <a:prstGeom prst="rect">
            <a:avLst/>
          </a:prstGeom>
        </p:spPr>
      </p:pic>
      <p:sp>
        <p:nvSpPr>
          <p:cNvPr id="18" name="Text 142"/>
          <p:cNvSpPr txBox="1"/>
          <p:nvPr/>
        </p:nvSpPr>
        <p:spPr>
          <a:xfrm>
            <a:off x="2912364" y="2834640"/>
            <a:ext cx="1856232" cy="566928"/>
          </a:xfrm>
          <a:prstGeom prst="rect">
            <a:avLst/>
          </a:prstGeom>
          <a:noFill/>
          <a:ln/>
        </p:spPr>
        <p:txBody>
          <a:bodyPr wrap="square" lIns="0" tIns="0" rIns="0" bIns="0" rtlCol="0" anchor="ctr"/>
          <a:lstStyle/>
          <a:p>
            <a:pPr marL="0" indent="0" algn="ctr">
              <a:buNone/>
            </a:pPr>
            <a:r>
              <a:rPr lang="en-US" sz="1500" b="1" dirty="0">
                <a:solidFill>
                  <a:schemeClr val="bg1"/>
                </a:solidFill>
              </a:rPr>
              <a:t>Radiotherapy</a:t>
            </a:r>
            <a:endParaRPr lang="en-US" sz="1500" dirty="0"/>
          </a:p>
        </p:txBody>
      </p:sp>
      <p:sp>
        <p:nvSpPr>
          <p:cNvPr id="19" name="Text 143"/>
          <p:cNvSpPr txBox="1"/>
          <p:nvPr/>
        </p:nvSpPr>
        <p:spPr>
          <a:xfrm>
            <a:off x="2912364" y="3419856"/>
            <a:ext cx="1856232" cy="685800"/>
          </a:xfrm>
          <a:prstGeom prst="rect">
            <a:avLst/>
          </a:prstGeom>
          <a:noFill/>
          <a:ln/>
        </p:spPr>
        <p:txBody>
          <a:bodyPr wrap="square" lIns="0" tIns="0" rIns="0" bIns="0" rtlCol="0" anchor="t"/>
          <a:lstStyle/>
          <a:p>
            <a:pPr marL="0" indent="0" algn="ctr">
              <a:buNone/>
            </a:pPr>
            <a:r>
              <a:rPr lang="en-US" sz="1300" dirty="0">
                <a:solidFill>
                  <a:schemeClr val="bg1"/>
                </a:solidFill>
              </a:rPr>
              <a:t>Beams of radiation aimed at the tumour</a:t>
            </a:r>
            <a:endParaRPr lang="en-US" sz="1300" dirty="0"/>
          </a:p>
        </p:txBody>
      </p:sp>
      <p:sp>
        <p:nvSpPr>
          <p:cNvPr id="20" name="Box 144"/>
          <p:cNvSpPr/>
          <p:nvPr/>
        </p:nvSpPr>
        <p:spPr>
          <a:xfrm>
            <a:off x="5056632" y="2011680"/>
            <a:ext cx="2075688" cy="2148840"/>
          </a:xfrm>
          <a:prstGeom prst="roundRect">
            <a:avLst>
              <a:gd name="adj" fmla="val 3524"/>
            </a:avLst>
          </a:prstGeom>
          <a:solidFill>
            <a:schemeClr val="tx2"/>
          </a:solidFill>
          <a:ln w="12700">
            <a:solidFill>
              <a:schemeClr val="tx2"/>
            </a:solidFill>
            <a:prstDash val="solid"/>
          </a:ln>
        </p:spPr>
        <p:txBody>
          <a:bodyPr/>
          <a:lstStyle/>
          <a:p>
            <a:endParaRPr lang="en-GB"/>
          </a:p>
        </p:txBody>
      </p:sp>
      <p:sp>
        <p:nvSpPr>
          <p:cNvPr id="21" name="Icon circle 145"/>
          <p:cNvSpPr/>
          <p:nvPr/>
        </p:nvSpPr>
        <p:spPr>
          <a:xfrm>
            <a:off x="5783580" y="2148840"/>
            <a:ext cx="621792" cy="621792"/>
          </a:xfrm>
          <a:prstGeom prst="ellipse">
            <a:avLst/>
          </a:prstGeom>
          <a:solidFill>
            <a:schemeClr val="accent2"/>
          </a:solidFill>
          <a:ln w="12700">
            <a:solidFill>
              <a:schemeClr val="accent2"/>
            </a:solidFill>
            <a:prstDash val="solid"/>
          </a:ln>
        </p:spPr>
        <p:txBody>
          <a:bodyPr/>
          <a:lstStyle/>
          <a:p>
            <a:endParaRPr lang="en-GB"/>
          </a:p>
        </p:txBody>
      </p:sp>
      <p:pic>
        <p:nvPicPr>
          <p:cNvPr id="22" name="Icon 146" descr="preencoded.png"/>
          <p:cNvPicPr>
            <a:picLocks noChangeAspect="1"/>
          </p:cNvPicPr>
          <p:nvPr/>
        </p:nvPicPr>
        <p:blipFill>
          <a:blip r:embed="rId7"/>
          <a:stretch>
            <a:fillRect/>
          </a:stretch>
        </p:blipFill>
        <p:spPr>
          <a:xfrm>
            <a:off x="5932810" y="2298070"/>
            <a:ext cx="323332" cy="323332"/>
          </a:xfrm>
          <a:prstGeom prst="rect">
            <a:avLst/>
          </a:prstGeom>
        </p:spPr>
      </p:pic>
      <p:sp>
        <p:nvSpPr>
          <p:cNvPr id="23" name="Text 147"/>
          <p:cNvSpPr txBox="1"/>
          <p:nvPr/>
        </p:nvSpPr>
        <p:spPr>
          <a:xfrm>
            <a:off x="5166360" y="2834640"/>
            <a:ext cx="1856232" cy="566928"/>
          </a:xfrm>
          <a:prstGeom prst="rect">
            <a:avLst/>
          </a:prstGeom>
          <a:noFill/>
          <a:ln/>
        </p:spPr>
        <p:txBody>
          <a:bodyPr wrap="square" lIns="0" tIns="0" rIns="0" bIns="0" rtlCol="0" anchor="ctr"/>
          <a:lstStyle/>
          <a:p>
            <a:pPr marL="0" indent="0" algn="ctr">
              <a:buNone/>
            </a:pPr>
            <a:r>
              <a:rPr lang="en-US" sz="1500" b="1" dirty="0">
                <a:solidFill>
                  <a:schemeClr val="bg1"/>
                </a:solidFill>
              </a:rPr>
              <a:t>Chemotherapy</a:t>
            </a:r>
            <a:endParaRPr lang="en-US" sz="1500" dirty="0"/>
          </a:p>
        </p:txBody>
      </p:sp>
      <p:sp>
        <p:nvSpPr>
          <p:cNvPr id="24" name="Text 148"/>
          <p:cNvSpPr txBox="1"/>
          <p:nvPr/>
        </p:nvSpPr>
        <p:spPr>
          <a:xfrm>
            <a:off x="5166360" y="3419856"/>
            <a:ext cx="1856232" cy="685800"/>
          </a:xfrm>
          <a:prstGeom prst="rect">
            <a:avLst/>
          </a:prstGeom>
          <a:noFill/>
          <a:ln/>
        </p:spPr>
        <p:txBody>
          <a:bodyPr wrap="square" lIns="0" tIns="0" rIns="0" bIns="0" rtlCol="0" anchor="t"/>
          <a:lstStyle/>
          <a:p>
            <a:pPr marL="0" indent="0" algn="ctr">
              <a:buNone/>
            </a:pPr>
            <a:r>
              <a:rPr lang="en-US" sz="1300" dirty="0">
                <a:solidFill>
                  <a:schemeClr val="bg1"/>
                </a:solidFill>
              </a:rPr>
              <a:t>Before or after surgery, or when surgery is not possible</a:t>
            </a:r>
            <a:endParaRPr lang="en-US" sz="1300" dirty="0"/>
          </a:p>
        </p:txBody>
      </p:sp>
      <p:sp>
        <p:nvSpPr>
          <p:cNvPr id="25" name="Box 149"/>
          <p:cNvSpPr/>
          <p:nvPr/>
        </p:nvSpPr>
        <p:spPr>
          <a:xfrm>
            <a:off x="7310628" y="2011680"/>
            <a:ext cx="2075688" cy="2148840"/>
          </a:xfrm>
          <a:prstGeom prst="roundRect">
            <a:avLst>
              <a:gd name="adj" fmla="val 3524"/>
            </a:avLst>
          </a:prstGeom>
          <a:solidFill>
            <a:schemeClr val="tx2"/>
          </a:solidFill>
          <a:ln w="12700">
            <a:solidFill>
              <a:schemeClr val="tx2"/>
            </a:solidFill>
            <a:prstDash val="solid"/>
          </a:ln>
        </p:spPr>
        <p:txBody>
          <a:bodyPr/>
          <a:lstStyle/>
          <a:p>
            <a:endParaRPr lang="en-GB"/>
          </a:p>
        </p:txBody>
      </p:sp>
      <p:sp>
        <p:nvSpPr>
          <p:cNvPr id="26" name="Icon circle 150"/>
          <p:cNvSpPr/>
          <p:nvPr/>
        </p:nvSpPr>
        <p:spPr>
          <a:xfrm>
            <a:off x="8037576" y="2148840"/>
            <a:ext cx="621792" cy="621792"/>
          </a:xfrm>
          <a:prstGeom prst="ellipse">
            <a:avLst/>
          </a:prstGeom>
          <a:solidFill>
            <a:schemeClr val="accent2"/>
          </a:solidFill>
          <a:ln w="12700">
            <a:solidFill>
              <a:schemeClr val="accent2"/>
            </a:solidFill>
            <a:prstDash val="solid"/>
          </a:ln>
        </p:spPr>
        <p:txBody>
          <a:bodyPr/>
          <a:lstStyle/>
          <a:p>
            <a:endParaRPr lang="en-GB"/>
          </a:p>
        </p:txBody>
      </p:sp>
      <p:pic>
        <p:nvPicPr>
          <p:cNvPr id="27" name="Icon 151" descr="preencoded.png"/>
          <p:cNvPicPr>
            <a:picLocks noChangeAspect="1"/>
          </p:cNvPicPr>
          <p:nvPr/>
        </p:nvPicPr>
        <p:blipFill>
          <a:blip r:embed="rId8"/>
          <a:stretch>
            <a:fillRect/>
          </a:stretch>
        </p:blipFill>
        <p:spPr>
          <a:xfrm>
            <a:off x="8186806" y="2298070"/>
            <a:ext cx="323332" cy="323332"/>
          </a:xfrm>
          <a:prstGeom prst="rect">
            <a:avLst/>
          </a:prstGeom>
        </p:spPr>
      </p:pic>
      <p:sp>
        <p:nvSpPr>
          <p:cNvPr id="28" name="Text 152"/>
          <p:cNvSpPr txBox="1"/>
          <p:nvPr/>
        </p:nvSpPr>
        <p:spPr>
          <a:xfrm>
            <a:off x="7420356" y="2834640"/>
            <a:ext cx="1856232" cy="566928"/>
          </a:xfrm>
          <a:prstGeom prst="rect">
            <a:avLst/>
          </a:prstGeom>
          <a:noFill/>
          <a:ln/>
        </p:spPr>
        <p:txBody>
          <a:bodyPr wrap="square" lIns="0" tIns="0" rIns="0" bIns="0" rtlCol="0" anchor="ctr"/>
          <a:lstStyle/>
          <a:p>
            <a:pPr marL="0" indent="0" algn="ctr">
              <a:buNone/>
            </a:pPr>
            <a:r>
              <a:rPr lang="en-US" sz="1500" b="1" dirty="0">
                <a:solidFill>
                  <a:schemeClr val="bg1"/>
                </a:solidFill>
              </a:rPr>
              <a:t>Targeted medicines and immunotherapy</a:t>
            </a:r>
            <a:endParaRPr lang="en-US" sz="1500" dirty="0"/>
          </a:p>
        </p:txBody>
      </p:sp>
      <p:sp>
        <p:nvSpPr>
          <p:cNvPr id="29" name="Text 153"/>
          <p:cNvSpPr txBox="1"/>
          <p:nvPr/>
        </p:nvSpPr>
        <p:spPr>
          <a:xfrm>
            <a:off x="7420356" y="3419856"/>
            <a:ext cx="1856232" cy="685800"/>
          </a:xfrm>
          <a:prstGeom prst="rect">
            <a:avLst/>
          </a:prstGeom>
          <a:noFill/>
          <a:ln/>
        </p:spPr>
        <p:txBody>
          <a:bodyPr wrap="square" lIns="0" tIns="0" rIns="0" bIns="0" rtlCol="0" anchor="t"/>
          <a:lstStyle/>
          <a:p>
            <a:pPr marL="0" indent="0" algn="ctr">
              <a:buNone/>
            </a:pPr>
            <a:r>
              <a:rPr lang="en-US" sz="1300" dirty="0">
                <a:solidFill>
                  <a:schemeClr val="bg1"/>
                </a:solidFill>
              </a:rPr>
              <a:t>Used for advanced cancer</a:t>
            </a:r>
            <a:endParaRPr lang="en-US" sz="1300" dirty="0"/>
          </a:p>
        </p:txBody>
      </p:sp>
      <p:sp>
        <p:nvSpPr>
          <p:cNvPr id="30" name="Box 154"/>
          <p:cNvSpPr/>
          <p:nvPr/>
        </p:nvSpPr>
        <p:spPr>
          <a:xfrm>
            <a:off x="9564624" y="2011680"/>
            <a:ext cx="2075688" cy="2148840"/>
          </a:xfrm>
          <a:prstGeom prst="roundRect">
            <a:avLst>
              <a:gd name="adj" fmla="val 3524"/>
            </a:avLst>
          </a:prstGeom>
          <a:solidFill>
            <a:schemeClr val="tx2"/>
          </a:solidFill>
          <a:ln w="12700">
            <a:solidFill>
              <a:schemeClr val="tx2"/>
            </a:solidFill>
            <a:prstDash val="solid"/>
          </a:ln>
        </p:spPr>
        <p:txBody>
          <a:bodyPr/>
          <a:lstStyle/>
          <a:p>
            <a:endParaRPr lang="en-GB"/>
          </a:p>
        </p:txBody>
      </p:sp>
      <p:sp>
        <p:nvSpPr>
          <p:cNvPr id="31" name="Icon circle 155"/>
          <p:cNvSpPr/>
          <p:nvPr/>
        </p:nvSpPr>
        <p:spPr>
          <a:xfrm>
            <a:off x="10291572" y="2148840"/>
            <a:ext cx="621792" cy="621792"/>
          </a:xfrm>
          <a:prstGeom prst="ellipse">
            <a:avLst/>
          </a:prstGeom>
          <a:solidFill>
            <a:schemeClr val="accent2"/>
          </a:solidFill>
          <a:ln w="12700">
            <a:solidFill>
              <a:schemeClr val="accent2"/>
            </a:solidFill>
            <a:prstDash val="solid"/>
          </a:ln>
        </p:spPr>
        <p:txBody>
          <a:bodyPr/>
          <a:lstStyle/>
          <a:p>
            <a:endParaRPr lang="en-GB"/>
          </a:p>
        </p:txBody>
      </p:sp>
      <p:pic>
        <p:nvPicPr>
          <p:cNvPr id="32" name="Icon 156" descr="preencoded.png"/>
          <p:cNvPicPr>
            <a:picLocks noChangeAspect="1"/>
          </p:cNvPicPr>
          <p:nvPr/>
        </p:nvPicPr>
        <p:blipFill>
          <a:blip r:embed="rId9"/>
          <a:stretch>
            <a:fillRect/>
          </a:stretch>
        </p:blipFill>
        <p:spPr>
          <a:xfrm>
            <a:off x="10440802" y="2298070"/>
            <a:ext cx="323332" cy="323332"/>
          </a:xfrm>
          <a:prstGeom prst="rect">
            <a:avLst/>
          </a:prstGeom>
        </p:spPr>
      </p:pic>
      <p:sp>
        <p:nvSpPr>
          <p:cNvPr id="33" name="Text 157"/>
          <p:cNvSpPr txBox="1"/>
          <p:nvPr/>
        </p:nvSpPr>
        <p:spPr>
          <a:xfrm>
            <a:off x="9674352" y="2834640"/>
            <a:ext cx="1856232" cy="566928"/>
          </a:xfrm>
          <a:prstGeom prst="rect">
            <a:avLst/>
          </a:prstGeom>
          <a:noFill/>
          <a:ln/>
        </p:spPr>
        <p:txBody>
          <a:bodyPr wrap="square" lIns="0" tIns="0" rIns="0" bIns="0" rtlCol="0" anchor="ctr"/>
          <a:lstStyle/>
          <a:p>
            <a:pPr marL="0" indent="0" algn="ctr">
              <a:buNone/>
            </a:pPr>
            <a:r>
              <a:rPr lang="en-US" sz="1500" b="1" dirty="0">
                <a:solidFill>
                  <a:schemeClr val="bg1"/>
                </a:solidFill>
              </a:rPr>
              <a:t>Supportive and palliative care</a:t>
            </a:r>
            <a:endParaRPr lang="en-US" sz="1500" dirty="0"/>
          </a:p>
        </p:txBody>
      </p:sp>
      <p:sp>
        <p:nvSpPr>
          <p:cNvPr id="34" name="Text 158"/>
          <p:cNvSpPr txBox="1"/>
          <p:nvPr/>
        </p:nvSpPr>
        <p:spPr>
          <a:xfrm>
            <a:off x="9674352" y="3419856"/>
            <a:ext cx="1856232" cy="685800"/>
          </a:xfrm>
          <a:prstGeom prst="rect">
            <a:avLst/>
          </a:prstGeom>
          <a:noFill/>
          <a:ln/>
        </p:spPr>
        <p:txBody>
          <a:bodyPr wrap="square" lIns="0" tIns="0" rIns="0" bIns="0" rtlCol="0" anchor="t"/>
          <a:lstStyle/>
          <a:p>
            <a:pPr marL="0" indent="0" algn="ctr">
              <a:buNone/>
            </a:pPr>
            <a:r>
              <a:rPr lang="en-US" sz="1300" dirty="0">
                <a:solidFill>
                  <a:schemeClr val="bg1"/>
                </a:solidFill>
              </a:rPr>
              <a:t>Symptom control and support from a palliative care team</a:t>
            </a:r>
            <a:endParaRPr lang="en-US" sz="1300" dirty="0"/>
          </a:p>
        </p:txBody>
      </p:sp>
      <p:sp>
        <p:nvSpPr>
          <p:cNvPr id="35" name="Box 159"/>
          <p:cNvSpPr/>
          <p:nvPr/>
        </p:nvSpPr>
        <p:spPr>
          <a:xfrm>
            <a:off x="548640" y="4343400"/>
            <a:ext cx="11091672" cy="868680"/>
          </a:xfrm>
          <a:prstGeom prst="roundRect">
            <a:avLst>
              <a:gd name="adj" fmla="val 8421"/>
            </a:avLst>
          </a:prstGeom>
          <a:solidFill>
            <a:schemeClr val="accent3"/>
          </a:solidFill>
          <a:ln w="12700">
            <a:solidFill>
              <a:schemeClr val="accent3"/>
            </a:solidFill>
            <a:prstDash val="solid"/>
          </a:ln>
        </p:spPr>
        <p:txBody>
          <a:bodyPr/>
          <a:lstStyle/>
          <a:p>
            <a:endParaRPr lang="en-GB"/>
          </a:p>
        </p:txBody>
      </p:sp>
      <p:sp>
        <p:nvSpPr>
          <p:cNvPr id="36" name="Text 160"/>
          <p:cNvSpPr txBox="1"/>
          <p:nvPr/>
        </p:nvSpPr>
        <p:spPr>
          <a:xfrm>
            <a:off x="731520" y="4343400"/>
            <a:ext cx="10725912" cy="868680"/>
          </a:xfrm>
          <a:prstGeom prst="rect">
            <a:avLst/>
          </a:prstGeom>
          <a:noFill/>
          <a:ln/>
        </p:spPr>
        <p:txBody>
          <a:bodyPr wrap="square" lIns="0" tIns="0" rIns="0" bIns="0" rtlCol="0" anchor="ctr"/>
          <a:lstStyle/>
          <a:p>
            <a:pPr marL="0" indent="0">
              <a:buNone/>
            </a:pPr>
            <a:r>
              <a:rPr lang="en-US" sz="1400" b="1" dirty="0">
                <a:solidFill>
                  <a:schemeClr val="tx2"/>
                </a:solidFill>
              </a:rPr>
              <a:t>For Michael: </a:t>
            </a:r>
            <a:r>
              <a:rPr lang="en-US" sz="1400" dirty="0">
                <a:solidFill>
                  <a:schemeClr val="tx2"/>
                </a:solidFill>
              </a:rPr>
              <a:t>his type and stage are not known, so his treatment cannot be assumed. A lung cancer clinical nurse specialist should support him at every stage, and if he smokes he should be advised to stop at diagnosis.</a:t>
            </a:r>
            <a:endParaRPr lang="en-US" sz="1400" dirty="0"/>
          </a:p>
        </p:txBody>
      </p:sp>
      <p:sp>
        <p:nvSpPr>
          <p:cNvPr id="37" name="Source 161"/>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Sources: NHS (2026d); NICE (2024)</a:t>
            </a:r>
            <a:endParaRPr lang="en-US" sz="1050" dirty="0"/>
          </a:p>
        </p:txBody>
      </p:sp>
      <p:pic>
        <p:nvPicPr>
          <p:cNvPr id="39" name="Audio 38">
            <a:extLst>
              <a:ext uri="{FF2B5EF4-FFF2-40B4-BE49-F238E27FC236}">
                <a16:creationId xmlns:a16="http://schemas.microsoft.com/office/drawing/2014/main" id="{C298449D-3ACC-12D0-D0C2-6EA9907455B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479"/>
    </mc:Choice>
    <mc:Fallback>
      <p:transition spd="slow" advTm="38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Seeing the whole person: five areas of need</a:t>
            </a:r>
            <a:endParaRPr lang="en-US" sz="3200" dirty="0"/>
          </a:p>
        </p:txBody>
      </p:sp>
      <p:sp>
        <p:nvSpPr>
          <p:cNvPr id="4" name="Line 163"/>
          <p:cNvSpPr/>
          <p:nvPr/>
        </p:nvSpPr>
        <p:spPr>
          <a:xfrm>
            <a:off x="4297680" y="2606040"/>
            <a:ext cx="1796796" cy="182880"/>
          </a:xfrm>
          <a:prstGeom prst="line">
            <a:avLst/>
          </a:prstGeom>
          <a:noFill/>
          <a:ln w="19050">
            <a:solidFill>
              <a:schemeClr val="accent2"/>
            </a:solidFill>
            <a:prstDash val="solid"/>
          </a:ln>
        </p:spPr>
        <p:txBody>
          <a:bodyPr/>
          <a:lstStyle/>
          <a:p>
            <a:endParaRPr lang="en-GB"/>
          </a:p>
        </p:txBody>
      </p:sp>
      <p:sp>
        <p:nvSpPr>
          <p:cNvPr id="5" name="Line 164"/>
          <p:cNvSpPr/>
          <p:nvPr/>
        </p:nvSpPr>
        <p:spPr>
          <a:xfrm flipV="1">
            <a:off x="6094476" y="2606040"/>
            <a:ext cx="1796796" cy="182880"/>
          </a:xfrm>
          <a:prstGeom prst="line">
            <a:avLst/>
          </a:prstGeom>
          <a:noFill/>
          <a:ln w="19050">
            <a:solidFill>
              <a:schemeClr val="accent2"/>
            </a:solidFill>
            <a:prstDash val="solid"/>
          </a:ln>
        </p:spPr>
        <p:txBody>
          <a:bodyPr/>
          <a:lstStyle/>
          <a:p>
            <a:endParaRPr lang="en-GB"/>
          </a:p>
        </p:txBody>
      </p:sp>
      <p:sp>
        <p:nvSpPr>
          <p:cNvPr id="6" name="Line 165"/>
          <p:cNvSpPr/>
          <p:nvPr/>
        </p:nvSpPr>
        <p:spPr>
          <a:xfrm flipV="1">
            <a:off x="4297680" y="2788920"/>
            <a:ext cx="1796796" cy="1005840"/>
          </a:xfrm>
          <a:prstGeom prst="line">
            <a:avLst/>
          </a:prstGeom>
          <a:noFill/>
          <a:ln w="19050">
            <a:solidFill>
              <a:schemeClr val="accent2"/>
            </a:solidFill>
            <a:prstDash val="solid"/>
          </a:ln>
        </p:spPr>
        <p:txBody>
          <a:bodyPr/>
          <a:lstStyle/>
          <a:p>
            <a:endParaRPr lang="en-GB"/>
          </a:p>
        </p:txBody>
      </p:sp>
      <p:sp>
        <p:nvSpPr>
          <p:cNvPr id="7" name="Line 166"/>
          <p:cNvSpPr/>
          <p:nvPr/>
        </p:nvSpPr>
        <p:spPr>
          <a:xfrm>
            <a:off x="6094476" y="2788920"/>
            <a:ext cx="1796796" cy="1005840"/>
          </a:xfrm>
          <a:prstGeom prst="line">
            <a:avLst/>
          </a:prstGeom>
          <a:noFill/>
          <a:ln w="19050">
            <a:solidFill>
              <a:schemeClr val="accent2"/>
            </a:solidFill>
            <a:prstDash val="solid"/>
          </a:ln>
        </p:spPr>
        <p:txBody>
          <a:bodyPr/>
          <a:lstStyle/>
          <a:p>
            <a:endParaRPr lang="en-GB"/>
          </a:p>
        </p:txBody>
      </p:sp>
      <p:sp>
        <p:nvSpPr>
          <p:cNvPr id="8" name="Line 167"/>
          <p:cNvSpPr/>
          <p:nvPr/>
        </p:nvSpPr>
        <p:spPr>
          <a:xfrm>
            <a:off x="6094476" y="2788920"/>
            <a:ext cx="0" cy="1280160"/>
          </a:xfrm>
          <a:prstGeom prst="line">
            <a:avLst/>
          </a:prstGeom>
          <a:noFill/>
          <a:ln w="19050">
            <a:solidFill>
              <a:schemeClr val="accent2"/>
            </a:solidFill>
            <a:prstDash val="solid"/>
          </a:ln>
        </p:spPr>
        <p:txBody>
          <a:bodyPr/>
          <a:lstStyle/>
          <a:p>
            <a:endParaRPr lang="en-GB"/>
          </a:p>
        </p:txBody>
      </p:sp>
      <p:sp>
        <p:nvSpPr>
          <p:cNvPr id="9" name="Box 168"/>
          <p:cNvSpPr/>
          <p:nvPr/>
        </p:nvSpPr>
        <p:spPr>
          <a:xfrm>
            <a:off x="548640" y="1325880"/>
            <a:ext cx="3749040" cy="1828800"/>
          </a:xfrm>
          <a:prstGeom prst="roundRect">
            <a:avLst>
              <a:gd name="adj" fmla="val 4000"/>
            </a:avLst>
          </a:prstGeom>
          <a:solidFill>
            <a:schemeClr val="bg2"/>
          </a:solidFill>
          <a:ln w="12700">
            <a:solidFill>
              <a:schemeClr val="bg2"/>
            </a:solidFill>
            <a:prstDash val="solid"/>
          </a:ln>
        </p:spPr>
        <p:txBody>
          <a:bodyPr/>
          <a:lstStyle/>
          <a:p>
            <a:endParaRPr lang="en-GB"/>
          </a:p>
        </p:txBody>
      </p:sp>
      <p:sp>
        <p:nvSpPr>
          <p:cNvPr id="10" name="Text 169"/>
          <p:cNvSpPr txBox="1"/>
          <p:nvPr/>
        </p:nvSpPr>
        <p:spPr>
          <a:xfrm>
            <a:off x="731520" y="1435608"/>
            <a:ext cx="3383280" cy="365760"/>
          </a:xfrm>
          <a:prstGeom prst="rect">
            <a:avLst/>
          </a:prstGeom>
          <a:noFill/>
          <a:ln/>
        </p:spPr>
        <p:txBody>
          <a:bodyPr wrap="square" lIns="0" tIns="0" rIns="0" bIns="0" rtlCol="0" anchor="t"/>
          <a:lstStyle/>
          <a:p>
            <a:pPr marL="0" indent="0">
              <a:buNone/>
            </a:pPr>
            <a:r>
              <a:rPr lang="en-US" sz="1700" b="1" dirty="0">
                <a:solidFill>
                  <a:schemeClr val="tx2"/>
                </a:solidFill>
              </a:rPr>
              <a:t>Physical</a:t>
            </a:r>
            <a:endParaRPr lang="en-US" sz="1700" dirty="0"/>
          </a:p>
        </p:txBody>
      </p:sp>
      <p:sp>
        <p:nvSpPr>
          <p:cNvPr id="11" name="Text 170"/>
          <p:cNvSpPr txBox="1"/>
          <p:nvPr/>
        </p:nvSpPr>
        <p:spPr>
          <a:xfrm>
            <a:off x="731520" y="1856232"/>
            <a:ext cx="3383280" cy="1207008"/>
          </a:xfrm>
          <a:prstGeom prst="rect">
            <a:avLst/>
          </a:prstGeom>
          <a:noFill/>
          <a:ln/>
        </p:spPr>
        <p:txBody>
          <a:bodyPr wrap="square" lIns="0" tIns="0" rIns="0" bIns="0" rtlCol="0" anchor="t"/>
          <a:lstStyle/>
          <a:p>
            <a:pPr marL="177800" indent="-177800">
              <a:spcAft>
                <a:spcPts val="200"/>
              </a:spcAft>
              <a:buSzPct val="100000"/>
              <a:buChar char="•"/>
            </a:pPr>
            <a:r>
              <a:rPr lang="en-US" sz="1400" dirty="0">
                <a:solidFill>
                  <a:schemeClr val="tx1"/>
                </a:solidFill>
              </a:rPr>
              <a:t>Breathlessness, cough, pain</a:t>
            </a:r>
            <a:endParaRPr lang="en-US" sz="1400" dirty="0"/>
          </a:p>
          <a:p>
            <a:pPr marL="177800" indent="-177800">
              <a:spcAft>
                <a:spcPts val="200"/>
              </a:spcAft>
              <a:buSzPct val="100000"/>
              <a:buChar char="•"/>
            </a:pPr>
            <a:r>
              <a:rPr lang="en-US" sz="1400" dirty="0">
                <a:solidFill>
                  <a:schemeClr val="tx1"/>
                </a:solidFill>
              </a:rPr>
              <a:t>Tiredness</a:t>
            </a:r>
            <a:endParaRPr lang="en-US" sz="1400" dirty="0"/>
          </a:p>
          <a:p>
            <a:pPr marL="177800" indent="-177800">
              <a:spcAft>
                <a:spcPts val="200"/>
              </a:spcAft>
              <a:buSzPct val="100000"/>
              <a:buChar char="•"/>
            </a:pPr>
            <a:r>
              <a:rPr lang="en-US" sz="1400" dirty="0">
                <a:solidFill>
                  <a:schemeClr val="tx1"/>
                </a:solidFill>
              </a:rPr>
              <a:t>Side effects of treatment</a:t>
            </a:r>
            <a:endParaRPr lang="en-US" sz="1400" dirty="0"/>
          </a:p>
        </p:txBody>
      </p:sp>
      <p:sp>
        <p:nvSpPr>
          <p:cNvPr id="12" name="Box 171"/>
          <p:cNvSpPr/>
          <p:nvPr/>
        </p:nvSpPr>
        <p:spPr>
          <a:xfrm>
            <a:off x="7891272" y="1325880"/>
            <a:ext cx="3749040" cy="1828800"/>
          </a:xfrm>
          <a:prstGeom prst="roundRect">
            <a:avLst>
              <a:gd name="adj" fmla="val 4000"/>
            </a:avLst>
          </a:prstGeom>
          <a:solidFill>
            <a:schemeClr val="bg2"/>
          </a:solidFill>
          <a:ln w="12700">
            <a:solidFill>
              <a:schemeClr val="bg2"/>
            </a:solidFill>
            <a:prstDash val="solid"/>
          </a:ln>
        </p:spPr>
        <p:txBody>
          <a:bodyPr/>
          <a:lstStyle/>
          <a:p>
            <a:endParaRPr lang="en-GB"/>
          </a:p>
        </p:txBody>
      </p:sp>
      <p:sp>
        <p:nvSpPr>
          <p:cNvPr id="13" name="Text 172"/>
          <p:cNvSpPr txBox="1"/>
          <p:nvPr/>
        </p:nvSpPr>
        <p:spPr>
          <a:xfrm>
            <a:off x="8074152" y="1435608"/>
            <a:ext cx="3383280" cy="365760"/>
          </a:xfrm>
          <a:prstGeom prst="rect">
            <a:avLst/>
          </a:prstGeom>
          <a:noFill/>
          <a:ln/>
        </p:spPr>
        <p:txBody>
          <a:bodyPr wrap="square" lIns="0" tIns="0" rIns="0" bIns="0" rtlCol="0" anchor="t"/>
          <a:lstStyle/>
          <a:p>
            <a:pPr marL="0" indent="0">
              <a:buNone/>
            </a:pPr>
            <a:r>
              <a:rPr lang="en-US" sz="1700" b="1" dirty="0">
                <a:solidFill>
                  <a:schemeClr val="tx2"/>
                </a:solidFill>
              </a:rPr>
              <a:t>Practical</a:t>
            </a:r>
            <a:endParaRPr lang="en-US" sz="1700" dirty="0"/>
          </a:p>
        </p:txBody>
      </p:sp>
      <p:sp>
        <p:nvSpPr>
          <p:cNvPr id="14" name="Text 173"/>
          <p:cNvSpPr txBox="1"/>
          <p:nvPr/>
        </p:nvSpPr>
        <p:spPr>
          <a:xfrm>
            <a:off x="8074152" y="1856232"/>
            <a:ext cx="3383280" cy="1207008"/>
          </a:xfrm>
          <a:prstGeom prst="rect">
            <a:avLst/>
          </a:prstGeom>
          <a:noFill/>
          <a:ln/>
        </p:spPr>
        <p:txBody>
          <a:bodyPr wrap="square" lIns="0" tIns="0" rIns="0" bIns="0" rtlCol="0" anchor="t"/>
          <a:lstStyle/>
          <a:p>
            <a:pPr marL="177800" indent="-177800">
              <a:spcAft>
                <a:spcPts val="200"/>
              </a:spcAft>
              <a:buSzPct val="100000"/>
              <a:buChar char="•"/>
            </a:pPr>
            <a:r>
              <a:rPr lang="en-US" sz="1400" dirty="0">
                <a:solidFill>
                  <a:schemeClr val="tx1"/>
                </a:solidFill>
              </a:rPr>
              <a:t>His job at Tesco</a:t>
            </a:r>
            <a:endParaRPr lang="en-US" sz="1400" dirty="0"/>
          </a:p>
          <a:p>
            <a:pPr marL="177800" indent="-177800">
              <a:spcAft>
                <a:spcPts val="200"/>
              </a:spcAft>
              <a:buSzPct val="100000"/>
              <a:buChar char="•"/>
            </a:pPr>
            <a:r>
              <a:rPr lang="en-US" sz="1400" dirty="0">
                <a:solidFill>
                  <a:schemeClr val="tx1"/>
                </a:solidFill>
              </a:rPr>
              <a:t>Money and housing</a:t>
            </a:r>
            <a:endParaRPr lang="en-US" sz="1400" dirty="0"/>
          </a:p>
          <a:p>
            <a:pPr marL="177800" indent="-177800">
              <a:spcAft>
                <a:spcPts val="200"/>
              </a:spcAft>
              <a:buSzPct val="100000"/>
              <a:buChar char="•"/>
            </a:pPr>
            <a:r>
              <a:rPr lang="en-US" sz="1400" dirty="0">
                <a:solidFill>
                  <a:schemeClr val="tx1"/>
                </a:solidFill>
              </a:rPr>
              <a:t>Travel to hospital in London</a:t>
            </a:r>
            <a:endParaRPr lang="en-US" sz="1400" dirty="0"/>
          </a:p>
        </p:txBody>
      </p:sp>
      <p:sp>
        <p:nvSpPr>
          <p:cNvPr id="15" name="Box 174"/>
          <p:cNvSpPr/>
          <p:nvPr/>
        </p:nvSpPr>
        <p:spPr>
          <a:xfrm>
            <a:off x="548640" y="3337560"/>
            <a:ext cx="3749040" cy="1828800"/>
          </a:xfrm>
          <a:prstGeom prst="roundRect">
            <a:avLst>
              <a:gd name="adj" fmla="val 4000"/>
            </a:avLst>
          </a:prstGeom>
          <a:solidFill>
            <a:schemeClr val="bg2"/>
          </a:solidFill>
          <a:ln w="12700">
            <a:solidFill>
              <a:schemeClr val="bg2"/>
            </a:solidFill>
            <a:prstDash val="solid"/>
          </a:ln>
        </p:spPr>
        <p:txBody>
          <a:bodyPr/>
          <a:lstStyle/>
          <a:p>
            <a:endParaRPr lang="en-GB"/>
          </a:p>
        </p:txBody>
      </p:sp>
      <p:sp>
        <p:nvSpPr>
          <p:cNvPr id="16" name="Text 175"/>
          <p:cNvSpPr txBox="1"/>
          <p:nvPr/>
        </p:nvSpPr>
        <p:spPr>
          <a:xfrm>
            <a:off x="731520" y="3447288"/>
            <a:ext cx="3383280" cy="365760"/>
          </a:xfrm>
          <a:prstGeom prst="rect">
            <a:avLst/>
          </a:prstGeom>
          <a:noFill/>
          <a:ln/>
        </p:spPr>
        <p:txBody>
          <a:bodyPr wrap="square" lIns="0" tIns="0" rIns="0" bIns="0" rtlCol="0" anchor="t"/>
          <a:lstStyle/>
          <a:p>
            <a:pPr marL="0" indent="0">
              <a:buNone/>
            </a:pPr>
            <a:r>
              <a:rPr lang="en-US" sz="1700" b="1" dirty="0">
                <a:solidFill>
                  <a:schemeClr val="tx2"/>
                </a:solidFill>
              </a:rPr>
              <a:t>Emotional</a:t>
            </a:r>
            <a:endParaRPr lang="en-US" sz="1700" dirty="0"/>
          </a:p>
        </p:txBody>
      </p:sp>
      <p:sp>
        <p:nvSpPr>
          <p:cNvPr id="17" name="Text 176"/>
          <p:cNvSpPr txBox="1"/>
          <p:nvPr/>
        </p:nvSpPr>
        <p:spPr>
          <a:xfrm>
            <a:off x="731520" y="3867912"/>
            <a:ext cx="3383280" cy="1207008"/>
          </a:xfrm>
          <a:prstGeom prst="rect">
            <a:avLst/>
          </a:prstGeom>
          <a:noFill/>
          <a:ln/>
        </p:spPr>
        <p:txBody>
          <a:bodyPr wrap="square" lIns="0" tIns="0" rIns="0" bIns="0" rtlCol="0" anchor="t"/>
          <a:lstStyle/>
          <a:p>
            <a:pPr marL="177800" indent="-177800">
              <a:spcAft>
                <a:spcPts val="200"/>
              </a:spcAft>
              <a:buSzPct val="100000"/>
              <a:buChar char="•"/>
            </a:pPr>
            <a:r>
              <a:rPr lang="en-US" sz="1400" dirty="0">
                <a:solidFill>
                  <a:schemeClr val="tx1"/>
                </a:solidFill>
              </a:rPr>
              <a:t>Shock of a diagnosis at 42</a:t>
            </a:r>
            <a:endParaRPr lang="en-US" sz="1400" dirty="0"/>
          </a:p>
          <a:p>
            <a:pPr marL="177800" indent="-177800">
              <a:spcAft>
                <a:spcPts val="200"/>
              </a:spcAft>
              <a:buSzPct val="100000"/>
              <a:buChar char="•"/>
            </a:pPr>
            <a:r>
              <a:rPr lang="en-US" sz="1400" dirty="0">
                <a:solidFill>
                  <a:schemeClr val="tx1"/>
                </a:solidFill>
              </a:rPr>
              <a:t>Anxiety about the future</a:t>
            </a:r>
            <a:endParaRPr lang="en-US" sz="1400" dirty="0"/>
          </a:p>
          <a:p>
            <a:pPr marL="177800" indent="-177800">
              <a:spcAft>
                <a:spcPts val="200"/>
              </a:spcAft>
              <a:buSzPct val="100000"/>
              <a:buChar char="•"/>
            </a:pPr>
            <a:r>
              <a:rPr lang="en-US" sz="1400" dirty="0">
                <a:solidFill>
                  <a:schemeClr val="tx1"/>
                </a:solidFill>
              </a:rPr>
              <a:t>Effect on relationships</a:t>
            </a:r>
            <a:endParaRPr lang="en-US" sz="1400" dirty="0"/>
          </a:p>
        </p:txBody>
      </p:sp>
      <p:sp>
        <p:nvSpPr>
          <p:cNvPr id="18" name="Box 177"/>
          <p:cNvSpPr/>
          <p:nvPr/>
        </p:nvSpPr>
        <p:spPr>
          <a:xfrm>
            <a:off x="7891272" y="3337560"/>
            <a:ext cx="3749040" cy="1828800"/>
          </a:xfrm>
          <a:prstGeom prst="roundRect">
            <a:avLst>
              <a:gd name="adj" fmla="val 4000"/>
            </a:avLst>
          </a:prstGeom>
          <a:solidFill>
            <a:schemeClr val="bg2"/>
          </a:solidFill>
          <a:ln w="12700">
            <a:solidFill>
              <a:schemeClr val="bg2"/>
            </a:solidFill>
            <a:prstDash val="solid"/>
          </a:ln>
        </p:spPr>
        <p:txBody>
          <a:bodyPr/>
          <a:lstStyle/>
          <a:p>
            <a:endParaRPr lang="en-GB"/>
          </a:p>
        </p:txBody>
      </p:sp>
      <p:sp>
        <p:nvSpPr>
          <p:cNvPr id="19" name="Text 178"/>
          <p:cNvSpPr txBox="1"/>
          <p:nvPr/>
        </p:nvSpPr>
        <p:spPr>
          <a:xfrm>
            <a:off x="8074152" y="3447288"/>
            <a:ext cx="3383280" cy="365760"/>
          </a:xfrm>
          <a:prstGeom prst="rect">
            <a:avLst/>
          </a:prstGeom>
          <a:noFill/>
          <a:ln/>
        </p:spPr>
        <p:txBody>
          <a:bodyPr wrap="square" lIns="0" tIns="0" rIns="0" bIns="0" rtlCol="0" anchor="t"/>
          <a:lstStyle/>
          <a:p>
            <a:pPr marL="0" indent="0">
              <a:buNone/>
            </a:pPr>
            <a:r>
              <a:rPr lang="en-US" sz="1700" b="1" dirty="0">
                <a:solidFill>
                  <a:schemeClr val="tx2"/>
                </a:solidFill>
              </a:rPr>
              <a:t>Family and spiritual</a:t>
            </a:r>
            <a:endParaRPr lang="en-US" sz="1700" dirty="0"/>
          </a:p>
        </p:txBody>
      </p:sp>
      <p:sp>
        <p:nvSpPr>
          <p:cNvPr id="20" name="Text 179"/>
          <p:cNvSpPr txBox="1"/>
          <p:nvPr/>
        </p:nvSpPr>
        <p:spPr>
          <a:xfrm>
            <a:off x="8074152" y="3867912"/>
            <a:ext cx="3383280" cy="1207008"/>
          </a:xfrm>
          <a:prstGeom prst="rect">
            <a:avLst/>
          </a:prstGeom>
          <a:noFill/>
          <a:ln/>
        </p:spPr>
        <p:txBody>
          <a:bodyPr wrap="square" lIns="0" tIns="0" rIns="0" bIns="0" rtlCol="0" anchor="t"/>
          <a:lstStyle/>
          <a:p>
            <a:pPr marL="177800" indent="-177800">
              <a:spcAft>
                <a:spcPts val="200"/>
              </a:spcAft>
              <a:buSzPct val="100000"/>
              <a:buChar char="•"/>
            </a:pPr>
            <a:r>
              <a:rPr lang="en-US" sz="1400" dirty="0">
                <a:solidFill>
                  <a:schemeClr val="tx1"/>
                </a:solidFill>
              </a:rPr>
              <a:t>Who to tell, and how</a:t>
            </a:r>
            <a:endParaRPr lang="en-US" sz="1400" dirty="0"/>
          </a:p>
          <a:p>
            <a:pPr marL="177800" indent="-177800">
              <a:spcAft>
                <a:spcPts val="200"/>
              </a:spcAft>
              <a:buSzPct val="100000"/>
              <a:buChar char="•"/>
            </a:pPr>
            <a:r>
              <a:rPr lang="en-US" sz="1400" dirty="0">
                <a:solidFill>
                  <a:schemeClr val="tx1"/>
                </a:solidFill>
              </a:rPr>
              <a:t>People who rely on him</a:t>
            </a:r>
            <a:endParaRPr lang="en-US" sz="1400" dirty="0"/>
          </a:p>
          <a:p>
            <a:pPr marL="177800" indent="-177800">
              <a:spcAft>
                <a:spcPts val="200"/>
              </a:spcAft>
              <a:buSzPct val="100000"/>
              <a:buChar char="•"/>
            </a:pPr>
            <a:r>
              <a:rPr lang="en-US" sz="1400" dirty="0">
                <a:solidFill>
                  <a:schemeClr val="tx1"/>
                </a:solidFill>
              </a:rPr>
              <a:t>Faith and meaning</a:t>
            </a:r>
            <a:endParaRPr lang="en-US" sz="1400" dirty="0"/>
          </a:p>
        </p:txBody>
      </p:sp>
      <p:sp>
        <p:nvSpPr>
          <p:cNvPr id="21" name="Box 180"/>
          <p:cNvSpPr/>
          <p:nvPr/>
        </p:nvSpPr>
        <p:spPr>
          <a:xfrm>
            <a:off x="4526280" y="4069080"/>
            <a:ext cx="3136392" cy="1097280"/>
          </a:xfrm>
          <a:prstGeom prst="roundRect">
            <a:avLst>
              <a:gd name="adj" fmla="val 6667"/>
            </a:avLst>
          </a:prstGeom>
          <a:solidFill>
            <a:schemeClr val="bg2"/>
          </a:solidFill>
          <a:ln w="12700">
            <a:solidFill>
              <a:schemeClr val="bg2"/>
            </a:solidFill>
            <a:prstDash val="solid"/>
          </a:ln>
        </p:spPr>
        <p:txBody>
          <a:bodyPr/>
          <a:lstStyle/>
          <a:p>
            <a:endParaRPr lang="en-GB"/>
          </a:p>
        </p:txBody>
      </p:sp>
      <p:sp>
        <p:nvSpPr>
          <p:cNvPr id="22" name="Text 181"/>
          <p:cNvSpPr txBox="1"/>
          <p:nvPr/>
        </p:nvSpPr>
        <p:spPr>
          <a:xfrm>
            <a:off x="4663440" y="4114800"/>
            <a:ext cx="2862072" cy="1005840"/>
          </a:xfrm>
          <a:prstGeom prst="rect">
            <a:avLst/>
          </a:prstGeom>
          <a:noFill/>
          <a:ln/>
        </p:spPr>
        <p:txBody>
          <a:bodyPr wrap="square" lIns="0" tIns="0" rIns="0" bIns="0" rtlCol="0" anchor="ctr"/>
          <a:lstStyle/>
          <a:p>
            <a:pPr marL="0" indent="0" algn="ctr">
              <a:buNone/>
            </a:pPr>
            <a:r>
              <a:rPr lang="en-US" sz="1500" b="1" dirty="0">
                <a:solidFill>
                  <a:schemeClr val="tx2"/>
                </a:solidFill>
              </a:rPr>
              <a:t>Information and support</a:t>
            </a:r>
            <a:endParaRPr lang="en-US" sz="1400" dirty="0"/>
          </a:p>
          <a:p>
            <a:pPr marL="0" indent="0" algn="ctr">
              <a:buNone/>
            </a:pPr>
            <a:r>
              <a:rPr lang="en-US" sz="1300" dirty="0">
                <a:solidFill>
                  <a:schemeClr val="tx1"/>
                </a:solidFill>
              </a:rPr>
              <a:t>Understanding treatment and follow-up; local services</a:t>
            </a:r>
            <a:endParaRPr lang="en-US" sz="1400" dirty="0"/>
          </a:p>
        </p:txBody>
      </p:sp>
      <p:sp>
        <p:nvSpPr>
          <p:cNvPr id="23" name="Michael 182"/>
          <p:cNvSpPr/>
          <p:nvPr/>
        </p:nvSpPr>
        <p:spPr>
          <a:xfrm>
            <a:off x="5317236" y="2011680"/>
            <a:ext cx="1554480" cy="1554480"/>
          </a:xfrm>
          <a:prstGeom prst="ellipse">
            <a:avLst/>
          </a:prstGeom>
          <a:solidFill>
            <a:schemeClr val="accent3"/>
          </a:solidFill>
          <a:ln w="19050">
            <a:solidFill>
              <a:schemeClr val="tx2"/>
            </a:solidFill>
          </a:ln>
        </p:spPr>
        <p:txBody>
          <a:bodyPr wrap="square" lIns="0" tIns="0" rIns="0" bIns="0" rtlCol="0" anchor="ctr"/>
          <a:lstStyle/>
          <a:p>
            <a:pPr marL="0" indent="0" algn="ctr">
              <a:buNone/>
            </a:pPr>
            <a:r>
              <a:rPr lang="en-US" sz="2000" b="1" dirty="0">
                <a:solidFill>
                  <a:schemeClr val="tx2"/>
                </a:solidFill>
              </a:rPr>
              <a:t>Michael</a:t>
            </a:r>
            <a:endParaRPr lang="en-US" sz="2000" dirty="0"/>
          </a:p>
        </p:txBody>
      </p:sp>
      <p:sp>
        <p:nvSpPr>
          <p:cNvPr id="24" name="Text 183"/>
          <p:cNvSpPr txBox="1"/>
          <p:nvPr/>
        </p:nvSpPr>
        <p:spPr>
          <a:xfrm>
            <a:off x="4526280" y="1325880"/>
            <a:ext cx="3136392" cy="457200"/>
          </a:xfrm>
          <a:prstGeom prst="rect">
            <a:avLst/>
          </a:prstGeom>
          <a:noFill/>
          <a:ln/>
        </p:spPr>
        <p:txBody>
          <a:bodyPr wrap="square" lIns="0" tIns="0" rIns="0" bIns="0" rtlCol="0" anchor="ctr"/>
          <a:lstStyle/>
          <a:p>
            <a:pPr marL="0" indent="0" algn="ctr">
              <a:buNone/>
            </a:pPr>
            <a:r>
              <a:rPr lang="en-US" sz="1400" b="1" dirty="0">
                <a:solidFill>
                  <a:schemeClr val="accent5"/>
                </a:solidFill>
              </a:rPr>
              <a:t>Holistic needs assessment</a:t>
            </a:r>
            <a:endParaRPr lang="en-US" sz="1400" dirty="0"/>
          </a:p>
        </p:txBody>
      </p:sp>
      <p:sp>
        <p:nvSpPr>
          <p:cNvPr id="25" name="Source 184"/>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Macmillan Cancer Support (2024)</a:t>
            </a:r>
            <a:endParaRPr lang="en-US" sz="1050" dirty="0"/>
          </a:p>
        </p:txBody>
      </p:sp>
      <p:pic>
        <p:nvPicPr>
          <p:cNvPr id="27" name="Audio 26">
            <a:extLst>
              <a:ext uri="{FF2B5EF4-FFF2-40B4-BE49-F238E27FC236}">
                <a16:creationId xmlns:a16="http://schemas.microsoft.com/office/drawing/2014/main" id="{541F286A-9019-7E20-7EA8-86A1A9EB98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738"/>
    </mc:Choice>
    <mc:Fallback>
      <p:transition spd="slow" advTm="39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Wider influences on Michael's health</a:t>
            </a:r>
            <a:endParaRPr lang="en-US" sz="3200" dirty="0"/>
          </a:p>
        </p:txBody>
      </p:sp>
      <p:sp>
        <p:nvSpPr>
          <p:cNvPr id="4" name="Rainbow layer 186"/>
          <p:cNvSpPr/>
          <p:nvPr/>
        </p:nvSpPr>
        <p:spPr>
          <a:xfrm>
            <a:off x="548640" y="2103120"/>
            <a:ext cx="5760720" cy="5760720"/>
          </a:xfrm>
          <a:prstGeom prst="blockArc">
            <a:avLst>
              <a:gd name="adj1" fmla="val 10800000"/>
              <a:gd name="adj2" fmla="val 21600000"/>
              <a:gd name="adj3" fmla="val 9365"/>
            </a:avLst>
          </a:prstGeom>
          <a:solidFill>
            <a:schemeClr val="tx2"/>
          </a:solidFill>
          <a:ln w="19050">
            <a:solidFill>
              <a:schemeClr val="bg1"/>
            </a:solidFill>
            <a:prstDash val="solid"/>
          </a:ln>
        </p:spPr>
        <p:txBody>
          <a:bodyPr/>
          <a:lstStyle/>
          <a:p>
            <a:endParaRPr lang="en-GB"/>
          </a:p>
        </p:txBody>
      </p:sp>
      <p:sp>
        <p:nvSpPr>
          <p:cNvPr id="5" name="Rainbow layer 187"/>
          <p:cNvSpPr/>
          <p:nvPr/>
        </p:nvSpPr>
        <p:spPr>
          <a:xfrm>
            <a:off x="1088136" y="2642616"/>
            <a:ext cx="4681728" cy="4681728"/>
          </a:xfrm>
          <a:prstGeom prst="blockArc">
            <a:avLst>
              <a:gd name="adj1" fmla="val 10800000"/>
              <a:gd name="adj2" fmla="val 21600000"/>
              <a:gd name="adj3" fmla="val 11523"/>
            </a:avLst>
          </a:prstGeom>
          <a:solidFill>
            <a:schemeClr val="accent2"/>
          </a:solidFill>
          <a:ln w="19050">
            <a:solidFill>
              <a:schemeClr val="bg1"/>
            </a:solidFill>
            <a:prstDash val="solid"/>
          </a:ln>
        </p:spPr>
        <p:txBody>
          <a:bodyPr/>
          <a:lstStyle/>
          <a:p>
            <a:endParaRPr lang="en-GB"/>
          </a:p>
        </p:txBody>
      </p:sp>
      <p:sp>
        <p:nvSpPr>
          <p:cNvPr id="6" name="Rainbow layer 188"/>
          <p:cNvSpPr/>
          <p:nvPr/>
        </p:nvSpPr>
        <p:spPr>
          <a:xfrm>
            <a:off x="1627632" y="3182112"/>
            <a:ext cx="3602736" cy="3602736"/>
          </a:xfrm>
          <a:prstGeom prst="blockArc">
            <a:avLst>
              <a:gd name="adj1" fmla="val 10800000"/>
              <a:gd name="adj2" fmla="val 21600000"/>
              <a:gd name="adj3" fmla="val 14975"/>
            </a:avLst>
          </a:prstGeom>
          <a:solidFill>
            <a:schemeClr val="accent4"/>
          </a:solidFill>
          <a:ln w="19050">
            <a:solidFill>
              <a:schemeClr val="bg1"/>
            </a:solidFill>
            <a:prstDash val="solid"/>
          </a:ln>
        </p:spPr>
        <p:txBody>
          <a:bodyPr/>
          <a:lstStyle/>
          <a:p>
            <a:endParaRPr lang="en-GB"/>
          </a:p>
        </p:txBody>
      </p:sp>
      <p:sp>
        <p:nvSpPr>
          <p:cNvPr id="7" name="Rainbow layer 189"/>
          <p:cNvSpPr/>
          <p:nvPr/>
        </p:nvSpPr>
        <p:spPr>
          <a:xfrm>
            <a:off x="2167128" y="3721608"/>
            <a:ext cx="2523744" cy="2523744"/>
          </a:xfrm>
          <a:prstGeom prst="blockArc">
            <a:avLst>
              <a:gd name="adj1" fmla="val 10800000"/>
              <a:gd name="adj2" fmla="val 21600000"/>
              <a:gd name="adj3" fmla="val 21377"/>
            </a:avLst>
          </a:prstGeom>
          <a:solidFill>
            <a:schemeClr val="accent1"/>
          </a:solidFill>
          <a:ln w="19050">
            <a:solidFill>
              <a:schemeClr val="bg1"/>
            </a:solidFill>
            <a:prstDash val="solid"/>
          </a:ln>
        </p:spPr>
        <p:txBody>
          <a:bodyPr/>
          <a:lstStyle/>
          <a:p>
            <a:endParaRPr lang="en-GB"/>
          </a:p>
        </p:txBody>
      </p:sp>
      <p:sp>
        <p:nvSpPr>
          <p:cNvPr id="8" name="Rainbow layer 190"/>
          <p:cNvSpPr/>
          <p:nvPr/>
        </p:nvSpPr>
        <p:spPr>
          <a:xfrm>
            <a:off x="2706624" y="4261104"/>
            <a:ext cx="1444752" cy="1444752"/>
          </a:xfrm>
          <a:prstGeom prst="blockArc">
            <a:avLst>
              <a:gd name="adj1" fmla="val 10800000"/>
              <a:gd name="adj2" fmla="val 21600000"/>
              <a:gd name="adj3" fmla="val 50000"/>
            </a:avLst>
          </a:prstGeom>
          <a:solidFill>
            <a:schemeClr val="accent3"/>
          </a:solidFill>
          <a:ln w="19050">
            <a:solidFill>
              <a:schemeClr val="bg1"/>
            </a:solidFill>
            <a:prstDash val="solid"/>
          </a:ln>
        </p:spPr>
        <p:txBody>
          <a:bodyPr/>
          <a:lstStyle/>
          <a:p>
            <a:endParaRPr lang="en-GB"/>
          </a:p>
        </p:txBody>
      </p:sp>
      <p:sp>
        <p:nvSpPr>
          <p:cNvPr id="9" name="Text 191"/>
          <p:cNvSpPr txBox="1"/>
          <p:nvPr/>
        </p:nvSpPr>
        <p:spPr>
          <a:xfrm>
            <a:off x="3154680" y="2167128"/>
            <a:ext cx="548640" cy="411480"/>
          </a:xfrm>
          <a:prstGeom prst="rect">
            <a:avLst/>
          </a:prstGeom>
          <a:noFill/>
          <a:ln/>
        </p:spPr>
        <p:txBody>
          <a:bodyPr wrap="square" lIns="0" tIns="0" rIns="0" bIns="0" rtlCol="0" anchor="ctr"/>
          <a:lstStyle/>
          <a:p>
            <a:pPr marL="0" indent="0" algn="ctr">
              <a:buNone/>
            </a:pPr>
            <a:r>
              <a:rPr lang="en-US" sz="1800" b="1" dirty="0">
                <a:solidFill>
                  <a:schemeClr val="bg1"/>
                </a:solidFill>
              </a:rPr>
              <a:t>5</a:t>
            </a:r>
            <a:endParaRPr lang="en-US" sz="1800" dirty="0"/>
          </a:p>
        </p:txBody>
      </p:sp>
      <p:sp>
        <p:nvSpPr>
          <p:cNvPr id="10" name="Text 192"/>
          <p:cNvSpPr txBox="1"/>
          <p:nvPr/>
        </p:nvSpPr>
        <p:spPr>
          <a:xfrm>
            <a:off x="3154680" y="2706624"/>
            <a:ext cx="548640" cy="411480"/>
          </a:xfrm>
          <a:prstGeom prst="rect">
            <a:avLst/>
          </a:prstGeom>
          <a:noFill/>
          <a:ln/>
        </p:spPr>
        <p:txBody>
          <a:bodyPr wrap="square" lIns="0" tIns="0" rIns="0" bIns="0" rtlCol="0" anchor="ctr"/>
          <a:lstStyle/>
          <a:p>
            <a:pPr marL="0" indent="0" algn="ctr">
              <a:buNone/>
            </a:pPr>
            <a:r>
              <a:rPr lang="en-US" sz="1800" b="1" dirty="0">
                <a:solidFill>
                  <a:schemeClr val="bg1"/>
                </a:solidFill>
              </a:rPr>
              <a:t>4</a:t>
            </a:r>
            <a:endParaRPr lang="en-US" sz="1800" dirty="0"/>
          </a:p>
        </p:txBody>
      </p:sp>
      <p:sp>
        <p:nvSpPr>
          <p:cNvPr id="11" name="Text 193"/>
          <p:cNvSpPr txBox="1"/>
          <p:nvPr/>
        </p:nvSpPr>
        <p:spPr>
          <a:xfrm>
            <a:off x="3154680" y="3246120"/>
            <a:ext cx="548640" cy="411480"/>
          </a:xfrm>
          <a:prstGeom prst="rect">
            <a:avLst/>
          </a:prstGeom>
          <a:noFill/>
          <a:ln/>
        </p:spPr>
        <p:txBody>
          <a:bodyPr wrap="square" lIns="0" tIns="0" rIns="0" bIns="0" rtlCol="0" anchor="ctr"/>
          <a:lstStyle/>
          <a:p>
            <a:pPr marL="0" indent="0" algn="ctr">
              <a:buNone/>
            </a:pPr>
            <a:r>
              <a:rPr lang="en-US" sz="1800" b="1" dirty="0">
                <a:solidFill>
                  <a:schemeClr val="bg1"/>
                </a:solidFill>
              </a:rPr>
              <a:t>3</a:t>
            </a:r>
            <a:endParaRPr lang="en-US" sz="1800" dirty="0"/>
          </a:p>
        </p:txBody>
      </p:sp>
      <p:sp>
        <p:nvSpPr>
          <p:cNvPr id="12" name="Text 194"/>
          <p:cNvSpPr txBox="1"/>
          <p:nvPr/>
        </p:nvSpPr>
        <p:spPr>
          <a:xfrm>
            <a:off x="3154680" y="3785616"/>
            <a:ext cx="548640" cy="411480"/>
          </a:xfrm>
          <a:prstGeom prst="rect">
            <a:avLst/>
          </a:prstGeom>
          <a:noFill/>
          <a:ln/>
        </p:spPr>
        <p:txBody>
          <a:bodyPr wrap="square" lIns="0" tIns="0" rIns="0" bIns="0" rtlCol="0" anchor="ctr"/>
          <a:lstStyle/>
          <a:p>
            <a:pPr marL="0" indent="0" algn="ctr">
              <a:buNone/>
            </a:pPr>
            <a:r>
              <a:rPr lang="en-US" sz="1800" b="1" dirty="0">
                <a:solidFill>
                  <a:schemeClr val="tx2"/>
                </a:solidFill>
              </a:rPr>
              <a:t>2</a:t>
            </a:r>
            <a:endParaRPr lang="en-US" sz="1800" dirty="0"/>
          </a:p>
        </p:txBody>
      </p:sp>
      <p:sp>
        <p:nvSpPr>
          <p:cNvPr id="13" name="Text 195"/>
          <p:cNvSpPr txBox="1"/>
          <p:nvPr/>
        </p:nvSpPr>
        <p:spPr>
          <a:xfrm>
            <a:off x="3154680" y="4462272"/>
            <a:ext cx="548640" cy="411480"/>
          </a:xfrm>
          <a:prstGeom prst="rect">
            <a:avLst/>
          </a:prstGeom>
          <a:noFill/>
          <a:ln/>
        </p:spPr>
        <p:txBody>
          <a:bodyPr wrap="square" lIns="0" tIns="0" rIns="0" bIns="0" rtlCol="0" anchor="ctr"/>
          <a:lstStyle/>
          <a:p>
            <a:pPr marL="0" indent="0" algn="ctr">
              <a:buNone/>
            </a:pPr>
            <a:r>
              <a:rPr lang="en-US" sz="1800" b="1" dirty="0">
                <a:solidFill>
                  <a:schemeClr val="tx2"/>
                </a:solidFill>
              </a:rPr>
              <a:t>1</a:t>
            </a:r>
            <a:endParaRPr lang="en-US" sz="1800" dirty="0"/>
          </a:p>
        </p:txBody>
      </p:sp>
      <p:sp>
        <p:nvSpPr>
          <p:cNvPr id="14" name="Layer number 196"/>
          <p:cNvSpPr/>
          <p:nvPr/>
        </p:nvSpPr>
        <p:spPr>
          <a:xfrm>
            <a:off x="6720840" y="1417320"/>
            <a:ext cx="475488" cy="475488"/>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1600" b="1" dirty="0">
                <a:solidFill>
                  <a:schemeClr val="bg1"/>
                </a:solidFill>
              </a:rPr>
              <a:t>5</a:t>
            </a:r>
            <a:endParaRPr lang="en-US" sz="1600" dirty="0"/>
          </a:p>
        </p:txBody>
      </p:sp>
      <p:sp>
        <p:nvSpPr>
          <p:cNvPr id="15" name="Text 197"/>
          <p:cNvSpPr txBox="1"/>
          <p:nvPr/>
        </p:nvSpPr>
        <p:spPr>
          <a:xfrm>
            <a:off x="7360920" y="1325880"/>
            <a:ext cx="4279392" cy="713232"/>
          </a:xfrm>
          <a:prstGeom prst="rect">
            <a:avLst/>
          </a:prstGeom>
          <a:noFill/>
          <a:ln/>
        </p:spPr>
        <p:txBody>
          <a:bodyPr wrap="square" lIns="0" tIns="0" rIns="0" bIns="0" rtlCol="0" anchor="ctr"/>
          <a:lstStyle/>
          <a:p>
            <a:pPr marL="0" indent="0">
              <a:buNone/>
            </a:pPr>
            <a:r>
              <a:rPr lang="en-US" sz="1400" b="1" dirty="0">
                <a:solidFill>
                  <a:schemeClr val="tx2"/>
                </a:solidFill>
              </a:rPr>
              <a:t>Socio-economic, cultural and environmental conditions</a:t>
            </a:r>
            <a:endParaRPr lang="en-US" sz="1400" dirty="0"/>
          </a:p>
          <a:p>
            <a:pPr marL="0" indent="0">
              <a:buNone/>
            </a:pPr>
            <a:r>
              <a:rPr lang="en-US" sz="1300" dirty="0">
                <a:solidFill>
                  <a:schemeClr val="tx1"/>
                </a:solidFill>
              </a:rPr>
              <a:t>Cost of living in London; outdoor air pollution; NHS waiting times</a:t>
            </a:r>
            <a:endParaRPr lang="en-US" sz="1400" dirty="0"/>
          </a:p>
        </p:txBody>
      </p:sp>
      <p:sp>
        <p:nvSpPr>
          <p:cNvPr id="16" name="Layer number 198"/>
          <p:cNvSpPr/>
          <p:nvPr/>
        </p:nvSpPr>
        <p:spPr>
          <a:xfrm>
            <a:off x="6720840" y="2203704"/>
            <a:ext cx="475488" cy="475488"/>
          </a:xfrm>
          <a:prstGeom prst="ellipse">
            <a:avLst/>
          </a:prstGeom>
          <a:solidFill>
            <a:schemeClr val="accent2"/>
          </a:solidFill>
          <a:ln>
            <a:solidFill>
              <a:schemeClr val="accent2"/>
            </a:solidFill>
          </a:ln>
        </p:spPr>
        <p:txBody>
          <a:bodyPr wrap="square" lIns="0" tIns="0" rIns="0" bIns="0" rtlCol="0" anchor="ctr"/>
          <a:lstStyle/>
          <a:p>
            <a:pPr marL="0" indent="0" algn="ctr">
              <a:buNone/>
            </a:pPr>
            <a:r>
              <a:rPr lang="en-US" sz="1600" b="1" dirty="0">
                <a:solidFill>
                  <a:schemeClr val="bg1"/>
                </a:solidFill>
              </a:rPr>
              <a:t>4</a:t>
            </a:r>
            <a:endParaRPr lang="en-US" sz="1600" dirty="0"/>
          </a:p>
        </p:txBody>
      </p:sp>
      <p:sp>
        <p:nvSpPr>
          <p:cNvPr id="17" name="Text 199"/>
          <p:cNvSpPr txBox="1"/>
          <p:nvPr/>
        </p:nvSpPr>
        <p:spPr>
          <a:xfrm>
            <a:off x="7360920" y="2112264"/>
            <a:ext cx="4279392" cy="713232"/>
          </a:xfrm>
          <a:prstGeom prst="rect">
            <a:avLst/>
          </a:prstGeom>
          <a:noFill/>
          <a:ln/>
        </p:spPr>
        <p:txBody>
          <a:bodyPr wrap="square" lIns="0" tIns="0" rIns="0" bIns="0" rtlCol="0" anchor="ctr"/>
          <a:lstStyle/>
          <a:p>
            <a:pPr marL="0" indent="0">
              <a:buNone/>
            </a:pPr>
            <a:r>
              <a:rPr lang="en-US" sz="1400" b="1" dirty="0">
                <a:solidFill>
                  <a:schemeClr val="tx2"/>
                </a:solidFill>
              </a:rPr>
              <a:t>Living and working conditions</a:t>
            </a:r>
            <a:endParaRPr lang="en-US" sz="1400" dirty="0"/>
          </a:p>
          <a:p>
            <a:pPr marL="0" indent="0">
              <a:buNone/>
            </a:pPr>
            <a:r>
              <a:rPr lang="en-US" sz="1300" dirty="0">
                <a:solidFill>
                  <a:schemeClr val="tx1"/>
                </a:solidFill>
              </a:rPr>
              <a:t>Full-time retail work at Tesco; sick pay; housing; travel to hospital</a:t>
            </a:r>
            <a:endParaRPr lang="en-US" sz="1400" dirty="0"/>
          </a:p>
        </p:txBody>
      </p:sp>
      <p:sp>
        <p:nvSpPr>
          <p:cNvPr id="18" name="Layer number 200"/>
          <p:cNvSpPr/>
          <p:nvPr/>
        </p:nvSpPr>
        <p:spPr>
          <a:xfrm>
            <a:off x="6720840" y="2990088"/>
            <a:ext cx="475488" cy="475488"/>
          </a:xfrm>
          <a:prstGeom prst="ellipse">
            <a:avLst/>
          </a:prstGeom>
          <a:solidFill>
            <a:schemeClr val="accent4"/>
          </a:solidFill>
          <a:ln>
            <a:solidFill>
              <a:schemeClr val="accent4"/>
            </a:solidFill>
          </a:ln>
        </p:spPr>
        <p:txBody>
          <a:bodyPr wrap="square" lIns="0" tIns="0" rIns="0" bIns="0" rtlCol="0" anchor="ctr"/>
          <a:lstStyle/>
          <a:p>
            <a:pPr marL="0" indent="0" algn="ctr">
              <a:buNone/>
            </a:pPr>
            <a:r>
              <a:rPr lang="en-US" sz="1600" b="1" dirty="0">
                <a:solidFill>
                  <a:schemeClr val="bg1"/>
                </a:solidFill>
              </a:rPr>
              <a:t>3</a:t>
            </a:r>
            <a:endParaRPr lang="en-US" sz="1600" dirty="0"/>
          </a:p>
        </p:txBody>
      </p:sp>
      <p:sp>
        <p:nvSpPr>
          <p:cNvPr id="19" name="Text 201"/>
          <p:cNvSpPr txBox="1"/>
          <p:nvPr/>
        </p:nvSpPr>
        <p:spPr>
          <a:xfrm>
            <a:off x="7360920" y="2898648"/>
            <a:ext cx="4279392" cy="713232"/>
          </a:xfrm>
          <a:prstGeom prst="rect">
            <a:avLst/>
          </a:prstGeom>
          <a:noFill/>
          <a:ln/>
        </p:spPr>
        <p:txBody>
          <a:bodyPr wrap="square" lIns="0" tIns="0" rIns="0" bIns="0" rtlCol="0" anchor="ctr"/>
          <a:lstStyle/>
          <a:p>
            <a:pPr marL="0" indent="0">
              <a:buNone/>
            </a:pPr>
            <a:r>
              <a:rPr lang="en-US" sz="1400" b="1" dirty="0">
                <a:solidFill>
                  <a:schemeClr val="tx2"/>
                </a:solidFill>
              </a:rPr>
              <a:t>Social and community networks</a:t>
            </a:r>
            <a:endParaRPr lang="en-US" sz="1400" dirty="0"/>
          </a:p>
          <a:p>
            <a:pPr marL="0" indent="0">
              <a:buNone/>
            </a:pPr>
            <a:r>
              <a:rPr lang="en-US" sz="1300" dirty="0">
                <a:solidFill>
                  <a:schemeClr val="tx1"/>
                </a:solidFill>
              </a:rPr>
              <a:t>Family, friends and colleagues who can support him (not yet known)</a:t>
            </a:r>
            <a:endParaRPr lang="en-US" sz="1400" dirty="0"/>
          </a:p>
        </p:txBody>
      </p:sp>
      <p:sp>
        <p:nvSpPr>
          <p:cNvPr id="20" name="Layer number 202"/>
          <p:cNvSpPr/>
          <p:nvPr/>
        </p:nvSpPr>
        <p:spPr>
          <a:xfrm>
            <a:off x="6720840" y="3776472"/>
            <a:ext cx="475488" cy="475488"/>
          </a:xfrm>
          <a:prstGeom prst="ellipse">
            <a:avLst/>
          </a:prstGeom>
          <a:solidFill>
            <a:schemeClr val="accent1"/>
          </a:solidFill>
          <a:ln>
            <a:solidFill>
              <a:schemeClr val="accent1"/>
            </a:solidFill>
          </a:ln>
        </p:spPr>
        <p:txBody>
          <a:bodyPr wrap="square" lIns="0" tIns="0" rIns="0" bIns="0" rtlCol="0" anchor="ctr"/>
          <a:lstStyle/>
          <a:p>
            <a:pPr marL="0" indent="0" algn="ctr">
              <a:buNone/>
            </a:pPr>
            <a:r>
              <a:rPr lang="en-US" sz="1600" b="1" dirty="0">
                <a:solidFill>
                  <a:schemeClr val="tx2"/>
                </a:solidFill>
              </a:rPr>
              <a:t>2</a:t>
            </a:r>
            <a:endParaRPr lang="en-US" sz="1600" dirty="0"/>
          </a:p>
        </p:txBody>
      </p:sp>
      <p:sp>
        <p:nvSpPr>
          <p:cNvPr id="21" name="Text 203"/>
          <p:cNvSpPr txBox="1"/>
          <p:nvPr/>
        </p:nvSpPr>
        <p:spPr>
          <a:xfrm>
            <a:off x="7360920" y="3685032"/>
            <a:ext cx="4279392" cy="713232"/>
          </a:xfrm>
          <a:prstGeom prst="rect">
            <a:avLst/>
          </a:prstGeom>
          <a:noFill/>
          <a:ln/>
        </p:spPr>
        <p:txBody>
          <a:bodyPr wrap="square" lIns="0" tIns="0" rIns="0" bIns="0" rtlCol="0" anchor="ctr"/>
          <a:lstStyle/>
          <a:p>
            <a:pPr marL="0" indent="0">
              <a:buNone/>
            </a:pPr>
            <a:r>
              <a:rPr lang="en-US" sz="1400" b="1" dirty="0">
                <a:solidFill>
                  <a:schemeClr val="tx2"/>
                </a:solidFill>
              </a:rPr>
              <a:t>Individual lifestyle factors</a:t>
            </a:r>
            <a:endParaRPr lang="en-US" sz="1400" dirty="0"/>
          </a:p>
          <a:p>
            <a:pPr marL="0" indent="0">
              <a:buNone/>
            </a:pPr>
            <a:r>
              <a:rPr lang="en-US" sz="1300" dirty="0">
                <a:solidFill>
                  <a:schemeClr val="tx1"/>
                </a:solidFill>
              </a:rPr>
              <a:t>Smoking status (not yet known), diet, activity</a:t>
            </a:r>
            <a:endParaRPr lang="en-US" sz="1400" dirty="0"/>
          </a:p>
        </p:txBody>
      </p:sp>
      <p:sp>
        <p:nvSpPr>
          <p:cNvPr id="22" name="Layer number 204"/>
          <p:cNvSpPr/>
          <p:nvPr/>
        </p:nvSpPr>
        <p:spPr>
          <a:xfrm>
            <a:off x="6720840" y="4562856"/>
            <a:ext cx="475488" cy="475488"/>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600" b="1" dirty="0">
                <a:solidFill>
                  <a:schemeClr val="tx2"/>
                </a:solidFill>
              </a:rPr>
              <a:t>1</a:t>
            </a:r>
            <a:endParaRPr lang="en-US" sz="1600" dirty="0"/>
          </a:p>
        </p:txBody>
      </p:sp>
      <p:sp>
        <p:nvSpPr>
          <p:cNvPr id="23" name="Text 205"/>
          <p:cNvSpPr txBox="1"/>
          <p:nvPr/>
        </p:nvSpPr>
        <p:spPr>
          <a:xfrm>
            <a:off x="7360920" y="4471416"/>
            <a:ext cx="4279392" cy="713232"/>
          </a:xfrm>
          <a:prstGeom prst="rect">
            <a:avLst/>
          </a:prstGeom>
          <a:noFill/>
          <a:ln/>
        </p:spPr>
        <p:txBody>
          <a:bodyPr wrap="square" lIns="0" tIns="0" rIns="0" bIns="0" rtlCol="0" anchor="ctr"/>
          <a:lstStyle/>
          <a:p>
            <a:pPr marL="0" indent="0">
              <a:buNone/>
            </a:pPr>
            <a:r>
              <a:rPr lang="en-US" sz="1400" b="1" dirty="0">
                <a:solidFill>
                  <a:schemeClr val="tx2"/>
                </a:solidFill>
              </a:rPr>
              <a:t>Age, sex and constitutional factors</a:t>
            </a:r>
            <a:endParaRPr lang="en-US" sz="1400" dirty="0"/>
          </a:p>
          <a:p>
            <a:pPr marL="0" indent="0">
              <a:buNone/>
            </a:pPr>
            <a:r>
              <a:rPr lang="en-US" sz="1300" dirty="0">
                <a:solidFill>
                  <a:schemeClr val="tx1"/>
                </a:solidFill>
              </a:rPr>
              <a:t>A man aged 42; family history (not yet known)</a:t>
            </a:r>
            <a:endParaRPr lang="en-US" sz="1400" dirty="0"/>
          </a:p>
        </p:txBody>
      </p:sp>
      <p:sp>
        <p:nvSpPr>
          <p:cNvPr id="24" name="Source 206"/>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Sources: Dahlgren and Whitehead (2021); Cancer Research UK (2025a; no date b)</a:t>
            </a:r>
            <a:endParaRPr lang="en-US" sz="1050" dirty="0"/>
          </a:p>
        </p:txBody>
      </p:sp>
      <p:pic>
        <p:nvPicPr>
          <p:cNvPr id="26" name="Audio 25">
            <a:extLst>
              <a:ext uri="{FF2B5EF4-FFF2-40B4-BE49-F238E27FC236}">
                <a16:creationId xmlns:a16="http://schemas.microsoft.com/office/drawing/2014/main" id="{14450CDC-9304-7249-8EC9-35F11C2B91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863"/>
    </mc:Choice>
    <mc:Fallback>
      <p:transition spd="slow" advTm="35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Work, rights and money: what Michael can expect</a:t>
            </a:r>
            <a:endParaRPr lang="en-US" sz="3200" dirty="0"/>
          </a:p>
        </p:txBody>
      </p:sp>
      <p:sp>
        <p:nvSpPr>
          <p:cNvPr id="4" name="Phase 208"/>
          <p:cNvSpPr/>
          <p:nvPr/>
        </p:nvSpPr>
        <p:spPr>
          <a:xfrm>
            <a:off x="548640" y="1325880"/>
            <a:ext cx="2761488" cy="502920"/>
          </a:xfrm>
          <a:prstGeom prst="homePlate">
            <a:avLst/>
          </a:prstGeom>
          <a:solidFill>
            <a:schemeClr val="tx2"/>
          </a:solidFill>
          <a:ln w="12700">
            <a:solidFill>
              <a:schemeClr val="bg1"/>
            </a:solidFill>
          </a:ln>
        </p:spPr>
        <p:txBody>
          <a:bodyPr wrap="square" lIns="0" tIns="0" rIns="0" bIns="0" rtlCol="0" anchor="ctr"/>
          <a:lstStyle/>
          <a:p>
            <a:pPr marL="0" indent="0" algn="ctr">
              <a:buNone/>
            </a:pPr>
            <a:r>
              <a:rPr lang="en-US" sz="1500" b="1" dirty="0">
                <a:solidFill>
                  <a:schemeClr val="bg1"/>
                </a:solidFill>
              </a:rPr>
              <a:t>At diagnosis</a:t>
            </a:r>
            <a:endParaRPr lang="en-US" sz="1500" dirty="0"/>
          </a:p>
        </p:txBody>
      </p:sp>
      <p:sp>
        <p:nvSpPr>
          <p:cNvPr id="5" name="Box 209"/>
          <p:cNvSpPr/>
          <p:nvPr/>
        </p:nvSpPr>
        <p:spPr>
          <a:xfrm>
            <a:off x="548640" y="1938528"/>
            <a:ext cx="2651760" cy="2212848"/>
          </a:xfrm>
          <a:prstGeom prst="roundRect">
            <a:avLst>
              <a:gd name="adj" fmla="val 3306"/>
            </a:avLst>
          </a:prstGeom>
          <a:solidFill>
            <a:schemeClr val="bg2"/>
          </a:solidFill>
          <a:ln w="12700">
            <a:solidFill>
              <a:schemeClr val="bg2"/>
            </a:solidFill>
            <a:prstDash val="solid"/>
          </a:ln>
        </p:spPr>
        <p:txBody>
          <a:bodyPr/>
          <a:lstStyle/>
          <a:p>
            <a:endParaRPr lang="en-GB"/>
          </a:p>
        </p:txBody>
      </p:sp>
      <p:sp>
        <p:nvSpPr>
          <p:cNvPr id="6" name="Text 210"/>
          <p:cNvSpPr txBox="1"/>
          <p:nvPr/>
        </p:nvSpPr>
        <p:spPr>
          <a:xfrm>
            <a:off x="685800" y="2048256"/>
            <a:ext cx="2377440" cy="2011680"/>
          </a:xfrm>
          <a:prstGeom prst="rect">
            <a:avLst/>
          </a:prstGeom>
          <a:noFill/>
          <a:ln/>
        </p:spPr>
        <p:txBody>
          <a:bodyPr wrap="square" lIns="0" tIns="0" rIns="0" bIns="0" rtlCol="0" anchor="t"/>
          <a:lstStyle/>
          <a:p>
            <a:pPr marL="177800" indent="-177800">
              <a:spcAft>
                <a:spcPts val="500"/>
              </a:spcAft>
              <a:buSzPct val="100000"/>
              <a:buChar char="•"/>
            </a:pPr>
            <a:r>
              <a:rPr lang="en-US" sz="1350" dirty="0">
                <a:solidFill>
                  <a:schemeClr val="tx1"/>
                </a:solidFill>
              </a:rPr>
              <a:t>Cancer counts as a disability under the Equality Act 2010</a:t>
            </a:r>
            <a:endParaRPr lang="en-US" sz="1350" dirty="0"/>
          </a:p>
          <a:p>
            <a:pPr marL="177800" indent="-177800">
              <a:spcAft>
                <a:spcPts val="500"/>
              </a:spcAft>
              <a:buSzPct val="100000"/>
              <a:buChar char="•"/>
            </a:pPr>
            <a:r>
              <a:rPr lang="en-US" sz="1350" dirty="0">
                <a:solidFill>
                  <a:schemeClr val="tx1"/>
                </a:solidFill>
              </a:rPr>
              <a:t>Michael chooses whether to tell Tesco; telling them opens up support</a:t>
            </a:r>
            <a:endParaRPr lang="en-US" sz="1350" dirty="0"/>
          </a:p>
          <a:p>
            <a:pPr marL="177800" indent="-177800">
              <a:spcAft>
                <a:spcPts val="500"/>
              </a:spcAft>
              <a:buSzPct val="100000"/>
              <a:buChar char="•"/>
            </a:pPr>
            <a:r>
              <a:rPr lang="en-US" sz="1350" dirty="0">
                <a:solidFill>
                  <a:schemeClr val="tx1"/>
                </a:solidFill>
              </a:rPr>
              <a:t>Ask HR for the sickness and leave policies</a:t>
            </a:r>
            <a:endParaRPr lang="en-US" sz="1350" dirty="0"/>
          </a:p>
        </p:txBody>
      </p:sp>
      <p:sp>
        <p:nvSpPr>
          <p:cNvPr id="7" name="Phase 211"/>
          <p:cNvSpPr/>
          <p:nvPr/>
        </p:nvSpPr>
        <p:spPr>
          <a:xfrm>
            <a:off x="3362249" y="1325880"/>
            <a:ext cx="2761488" cy="502920"/>
          </a:xfrm>
          <a:prstGeom prst="chevron">
            <a:avLst/>
          </a:prstGeom>
          <a:solidFill>
            <a:schemeClr val="accent2"/>
          </a:solidFill>
          <a:ln w="12700">
            <a:solidFill>
              <a:schemeClr val="bg1"/>
            </a:solidFill>
          </a:ln>
        </p:spPr>
        <p:txBody>
          <a:bodyPr wrap="square" lIns="0" tIns="0" rIns="0" bIns="0" rtlCol="0" anchor="ctr"/>
          <a:lstStyle/>
          <a:p>
            <a:pPr marL="0" indent="0" algn="ctr">
              <a:buNone/>
            </a:pPr>
            <a:r>
              <a:rPr lang="en-US" sz="1500" b="1" dirty="0">
                <a:solidFill>
                  <a:schemeClr val="bg1"/>
                </a:solidFill>
              </a:rPr>
              <a:t>During treatment</a:t>
            </a:r>
            <a:endParaRPr lang="en-US" sz="1500" dirty="0"/>
          </a:p>
        </p:txBody>
      </p:sp>
      <p:sp>
        <p:nvSpPr>
          <p:cNvPr id="8" name="Box 212"/>
          <p:cNvSpPr/>
          <p:nvPr/>
        </p:nvSpPr>
        <p:spPr>
          <a:xfrm>
            <a:off x="3362249" y="1938528"/>
            <a:ext cx="2651760" cy="2212848"/>
          </a:xfrm>
          <a:prstGeom prst="roundRect">
            <a:avLst>
              <a:gd name="adj" fmla="val 3306"/>
            </a:avLst>
          </a:prstGeom>
          <a:solidFill>
            <a:schemeClr val="bg2"/>
          </a:solidFill>
          <a:ln w="12700">
            <a:solidFill>
              <a:schemeClr val="bg2"/>
            </a:solidFill>
            <a:prstDash val="solid"/>
          </a:ln>
        </p:spPr>
        <p:txBody>
          <a:bodyPr/>
          <a:lstStyle/>
          <a:p>
            <a:endParaRPr lang="en-GB"/>
          </a:p>
        </p:txBody>
      </p:sp>
      <p:sp>
        <p:nvSpPr>
          <p:cNvPr id="9" name="Text 213"/>
          <p:cNvSpPr txBox="1"/>
          <p:nvPr/>
        </p:nvSpPr>
        <p:spPr>
          <a:xfrm>
            <a:off x="3499409" y="2048256"/>
            <a:ext cx="2377440" cy="2011680"/>
          </a:xfrm>
          <a:prstGeom prst="rect">
            <a:avLst/>
          </a:prstGeom>
          <a:noFill/>
          <a:ln/>
        </p:spPr>
        <p:txBody>
          <a:bodyPr wrap="square" lIns="0" tIns="0" rIns="0" bIns="0" rtlCol="0" anchor="t"/>
          <a:lstStyle/>
          <a:p>
            <a:pPr marL="177800" indent="-177800">
              <a:spcAft>
                <a:spcPts val="500"/>
              </a:spcAft>
              <a:buSzPct val="100000"/>
              <a:buChar char="•"/>
            </a:pPr>
            <a:r>
              <a:rPr lang="en-US" sz="1350" dirty="0">
                <a:solidFill>
                  <a:schemeClr val="tx1"/>
                </a:solidFill>
              </a:rPr>
              <a:t>Agree time off for appointments with his manager</a:t>
            </a:r>
            <a:endParaRPr lang="en-US" sz="1350" dirty="0"/>
          </a:p>
          <a:p>
            <a:pPr marL="177800" indent="-177800">
              <a:spcAft>
                <a:spcPts val="500"/>
              </a:spcAft>
              <a:buSzPct val="100000"/>
              <a:buChar char="•"/>
            </a:pPr>
            <a:r>
              <a:rPr lang="en-US" sz="1350" dirty="0">
                <a:solidFill>
                  <a:schemeClr val="tx1"/>
                </a:solidFill>
              </a:rPr>
              <a:t>Check his contract for occupational sick pay; Statutory Sick Pay if not</a:t>
            </a:r>
            <a:endParaRPr lang="en-US" sz="1350" dirty="0"/>
          </a:p>
          <a:p>
            <a:pPr marL="177800" indent="-177800">
              <a:spcAft>
                <a:spcPts val="500"/>
              </a:spcAft>
              <a:buSzPct val="100000"/>
              <a:buChar char="•"/>
            </a:pPr>
            <a:r>
              <a:rPr lang="en-US" sz="1350" dirty="0">
                <a:solidFill>
                  <a:schemeClr val="tx1"/>
                </a:solidFill>
              </a:rPr>
              <a:t>Benefits check: ESA, Universal Credit, PIP</a:t>
            </a:r>
            <a:endParaRPr lang="en-US" sz="1350" dirty="0"/>
          </a:p>
        </p:txBody>
      </p:sp>
      <p:sp>
        <p:nvSpPr>
          <p:cNvPr id="10" name="Phase 214"/>
          <p:cNvSpPr/>
          <p:nvPr/>
        </p:nvSpPr>
        <p:spPr>
          <a:xfrm>
            <a:off x="6175858" y="1325880"/>
            <a:ext cx="2761488" cy="502920"/>
          </a:xfrm>
          <a:prstGeom prst="chevron">
            <a:avLst/>
          </a:prstGeom>
          <a:solidFill>
            <a:schemeClr val="tx2"/>
          </a:solidFill>
          <a:ln w="12700">
            <a:solidFill>
              <a:schemeClr val="bg1"/>
            </a:solidFill>
          </a:ln>
        </p:spPr>
        <p:txBody>
          <a:bodyPr wrap="square" lIns="0" tIns="0" rIns="0" bIns="0" rtlCol="0" anchor="ctr"/>
          <a:lstStyle/>
          <a:p>
            <a:pPr marL="0" indent="0" algn="ctr">
              <a:buNone/>
            </a:pPr>
            <a:r>
              <a:rPr lang="en-US" sz="1500" b="1" dirty="0">
                <a:solidFill>
                  <a:schemeClr val="bg1"/>
                </a:solidFill>
              </a:rPr>
              <a:t>Returning to work</a:t>
            </a:r>
            <a:endParaRPr lang="en-US" sz="1500" dirty="0"/>
          </a:p>
        </p:txBody>
      </p:sp>
      <p:sp>
        <p:nvSpPr>
          <p:cNvPr id="11" name="Box 215"/>
          <p:cNvSpPr/>
          <p:nvPr/>
        </p:nvSpPr>
        <p:spPr>
          <a:xfrm>
            <a:off x="6175858" y="1938528"/>
            <a:ext cx="2651760" cy="2212848"/>
          </a:xfrm>
          <a:prstGeom prst="roundRect">
            <a:avLst>
              <a:gd name="adj" fmla="val 3306"/>
            </a:avLst>
          </a:prstGeom>
          <a:solidFill>
            <a:schemeClr val="bg2"/>
          </a:solidFill>
          <a:ln w="12700">
            <a:solidFill>
              <a:schemeClr val="bg2"/>
            </a:solidFill>
            <a:prstDash val="solid"/>
          </a:ln>
        </p:spPr>
        <p:txBody>
          <a:bodyPr/>
          <a:lstStyle/>
          <a:p>
            <a:endParaRPr lang="en-GB"/>
          </a:p>
        </p:txBody>
      </p:sp>
      <p:sp>
        <p:nvSpPr>
          <p:cNvPr id="12" name="Text 216"/>
          <p:cNvSpPr txBox="1"/>
          <p:nvPr/>
        </p:nvSpPr>
        <p:spPr>
          <a:xfrm>
            <a:off x="6313018" y="2048256"/>
            <a:ext cx="2377440" cy="2011680"/>
          </a:xfrm>
          <a:prstGeom prst="rect">
            <a:avLst/>
          </a:prstGeom>
          <a:noFill/>
          <a:ln/>
        </p:spPr>
        <p:txBody>
          <a:bodyPr wrap="square" lIns="0" tIns="0" rIns="0" bIns="0" rtlCol="0" anchor="t"/>
          <a:lstStyle/>
          <a:p>
            <a:pPr marL="177800" indent="-177800">
              <a:spcAft>
                <a:spcPts val="500"/>
              </a:spcAft>
              <a:buSzPct val="100000"/>
              <a:buChar char="•"/>
            </a:pPr>
            <a:r>
              <a:rPr lang="en-US" sz="1350" dirty="0">
                <a:solidFill>
                  <a:schemeClr val="tx1"/>
                </a:solidFill>
              </a:rPr>
              <a:t>Ask for reasonable adjustments</a:t>
            </a:r>
            <a:endParaRPr lang="en-US" sz="1350" dirty="0"/>
          </a:p>
          <a:p>
            <a:pPr marL="177800" indent="-177800">
              <a:spcAft>
                <a:spcPts val="500"/>
              </a:spcAft>
              <a:buSzPct val="100000"/>
              <a:buChar char="•"/>
            </a:pPr>
            <a:r>
              <a:rPr lang="en-US" sz="1350" dirty="0">
                <a:solidFill>
                  <a:schemeClr val="tx1"/>
                </a:solidFill>
              </a:rPr>
              <a:t>Examples: a phased return, flexible hours, changed duties</a:t>
            </a:r>
            <a:endParaRPr lang="en-US" sz="1350" dirty="0"/>
          </a:p>
          <a:p>
            <a:pPr marL="177800" indent="-177800">
              <a:spcAft>
                <a:spcPts val="500"/>
              </a:spcAft>
              <a:buSzPct val="100000"/>
              <a:buChar char="•"/>
            </a:pPr>
            <a:r>
              <a:rPr lang="en-US" sz="1350" dirty="0">
                <a:solidFill>
                  <a:schemeClr val="tx1"/>
                </a:solidFill>
              </a:rPr>
              <a:t>Time off for follow-up appointments</a:t>
            </a:r>
            <a:endParaRPr lang="en-US" sz="1350" dirty="0"/>
          </a:p>
        </p:txBody>
      </p:sp>
      <p:sp>
        <p:nvSpPr>
          <p:cNvPr id="13" name="Phase 217"/>
          <p:cNvSpPr/>
          <p:nvPr/>
        </p:nvSpPr>
        <p:spPr>
          <a:xfrm>
            <a:off x="8989466" y="1325880"/>
            <a:ext cx="2761488" cy="502920"/>
          </a:xfrm>
          <a:prstGeom prst="chevron">
            <a:avLst/>
          </a:prstGeom>
          <a:solidFill>
            <a:schemeClr val="accent2"/>
          </a:solidFill>
          <a:ln w="12700">
            <a:solidFill>
              <a:schemeClr val="bg1"/>
            </a:solidFill>
          </a:ln>
        </p:spPr>
        <p:txBody>
          <a:bodyPr wrap="square" lIns="0" tIns="0" rIns="0" bIns="0" rtlCol="0" anchor="ctr"/>
          <a:lstStyle/>
          <a:p>
            <a:pPr marL="0" indent="0" algn="ctr">
              <a:buNone/>
            </a:pPr>
            <a:r>
              <a:rPr lang="en-US" sz="1500" b="1" dirty="0">
                <a:solidFill>
                  <a:schemeClr val="bg1"/>
                </a:solidFill>
              </a:rPr>
              <a:t>Long term</a:t>
            </a:r>
            <a:endParaRPr lang="en-US" sz="1500" dirty="0"/>
          </a:p>
        </p:txBody>
      </p:sp>
      <p:sp>
        <p:nvSpPr>
          <p:cNvPr id="14" name="Box 218"/>
          <p:cNvSpPr/>
          <p:nvPr/>
        </p:nvSpPr>
        <p:spPr>
          <a:xfrm>
            <a:off x="8989466" y="1938528"/>
            <a:ext cx="2651760" cy="2212848"/>
          </a:xfrm>
          <a:prstGeom prst="roundRect">
            <a:avLst>
              <a:gd name="adj" fmla="val 3306"/>
            </a:avLst>
          </a:prstGeom>
          <a:solidFill>
            <a:schemeClr val="bg2"/>
          </a:solidFill>
          <a:ln w="12700">
            <a:solidFill>
              <a:schemeClr val="bg2"/>
            </a:solidFill>
            <a:prstDash val="solid"/>
          </a:ln>
        </p:spPr>
        <p:txBody>
          <a:bodyPr/>
          <a:lstStyle/>
          <a:p>
            <a:endParaRPr lang="en-GB"/>
          </a:p>
        </p:txBody>
      </p:sp>
      <p:sp>
        <p:nvSpPr>
          <p:cNvPr id="15" name="Text 219"/>
          <p:cNvSpPr txBox="1"/>
          <p:nvPr/>
        </p:nvSpPr>
        <p:spPr>
          <a:xfrm>
            <a:off x="9126626" y="2048256"/>
            <a:ext cx="2377440" cy="2011680"/>
          </a:xfrm>
          <a:prstGeom prst="rect">
            <a:avLst/>
          </a:prstGeom>
          <a:noFill/>
          <a:ln/>
        </p:spPr>
        <p:txBody>
          <a:bodyPr wrap="square" lIns="0" tIns="0" rIns="0" bIns="0" rtlCol="0" anchor="t"/>
          <a:lstStyle/>
          <a:p>
            <a:pPr marL="177800" indent="-177800">
              <a:spcAft>
                <a:spcPts val="500"/>
              </a:spcAft>
              <a:buSzPct val="100000"/>
              <a:buChar char="•"/>
            </a:pPr>
            <a:r>
              <a:rPr lang="en-US" sz="1350" dirty="0">
                <a:solidFill>
                  <a:schemeClr val="tx1"/>
                </a:solidFill>
              </a:rPr>
              <a:t>Legal protection continues even after the cancer has gone</a:t>
            </a:r>
            <a:endParaRPr lang="en-US" sz="1350" dirty="0"/>
          </a:p>
          <a:p>
            <a:pPr marL="177800" indent="-177800">
              <a:spcAft>
                <a:spcPts val="500"/>
              </a:spcAft>
              <a:buSzPct val="100000"/>
              <a:buChar char="•"/>
            </a:pPr>
            <a:r>
              <a:rPr lang="en-US" sz="1350" dirty="0">
                <a:solidFill>
                  <a:schemeClr val="tx1"/>
                </a:solidFill>
              </a:rPr>
              <a:t>If treated unfairly: HR, trade union, Acas or Citizens Advice</a:t>
            </a:r>
            <a:endParaRPr lang="en-US" sz="1350" dirty="0"/>
          </a:p>
        </p:txBody>
      </p:sp>
      <p:sp>
        <p:nvSpPr>
          <p:cNvPr id="16" name="Box 220"/>
          <p:cNvSpPr/>
          <p:nvPr/>
        </p:nvSpPr>
        <p:spPr>
          <a:xfrm>
            <a:off x="548640" y="4315968"/>
            <a:ext cx="3575304" cy="896112"/>
          </a:xfrm>
          <a:prstGeom prst="roundRect">
            <a:avLst>
              <a:gd name="adj" fmla="val 8163"/>
            </a:avLst>
          </a:prstGeom>
          <a:solidFill>
            <a:schemeClr val="accent3"/>
          </a:solidFill>
          <a:ln w="12700">
            <a:solidFill>
              <a:schemeClr val="accent3"/>
            </a:solidFill>
            <a:prstDash val="solid"/>
          </a:ln>
        </p:spPr>
        <p:txBody>
          <a:bodyPr/>
          <a:lstStyle/>
          <a:p>
            <a:endParaRPr lang="en-GB"/>
          </a:p>
        </p:txBody>
      </p:sp>
      <p:pic>
        <p:nvPicPr>
          <p:cNvPr id="17" name="Icon 221" descr="preencoded.png"/>
          <p:cNvPicPr>
            <a:picLocks noChangeAspect="1"/>
          </p:cNvPicPr>
          <p:nvPr/>
        </p:nvPicPr>
        <p:blipFill>
          <a:blip r:embed="rId5"/>
          <a:stretch>
            <a:fillRect/>
          </a:stretch>
        </p:blipFill>
        <p:spPr>
          <a:xfrm>
            <a:off x="731520" y="4562856"/>
            <a:ext cx="402336" cy="402336"/>
          </a:xfrm>
          <a:prstGeom prst="rect">
            <a:avLst/>
          </a:prstGeom>
        </p:spPr>
      </p:pic>
      <p:sp>
        <p:nvSpPr>
          <p:cNvPr id="18" name="Text 222"/>
          <p:cNvSpPr txBox="1"/>
          <p:nvPr/>
        </p:nvSpPr>
        <p:spPr>
          <a:xfrm>
            <a:off x="1298448" y="4315968"/>
            <a:ext cx="2697480" cy="896112"/>
          </a:xfrm>
          <a:prstGeom prst="rect">
            <a:avLst/>
          </a:prstGeom>
          <a:noFill/>
          <a:ln/>
        </p:spPr>
        <p:txBody>
          <a:bodyPr wrap="square" lIns="0" tIns="0" rIns="0" bIns="0" rtlCol="0" anchor="ctr"/>
          <a:lstStyle/>
          <a:p>
            <a:pPr marL="0" indent="0">
              <a:buNone/>
            </a:pPr>
            <a:r>
              <a:rPr lang="en-US" sz="1400" b="1" dirty="0">
                <a:solidFill>
                  <a:schemeClr val="tx2"/>
                </a:solidFill>
              </a:rPr>
              <a:t>Statutory Sick Pay</a:t>
            </a:r>
            <a:endParaRPr lang="en-US" sz="1400" dirty="0"/>
          </a:p>
          <a:p>
            <a:pPr marL="0" indent="0">
              <a:buNone/>
            </a:pPr>
            <a:r>
              <a:rPr lang="en-US" sz="1250" dirty="0">
                <a:solidFill>
                  <a:schemeClr val="tx2"/>
                </a:solidFill>
              </a:rPr>
              <a:t>up to £123.25 a week for up to 28 weeks</a:t>
            </a:r>
            <a:endParaRPr lang="en-US" sz="1400" dirty="0"/>
          </a:p>
        </p:txBody>
      </p:sp>
      <p:sp>
        <p:nvSpPr>
          <p:cNvPr id="19" name="Box 223"/>
          <p:cNvSpPr/>
          <p:nvPr/>
        </p:nvSpPr>
        <p:spPr>
          <a:xfrm>
            <a:off x="4306824" y="4315968"/>
            <a:ext cx="3575304" cy="896112"/>
          </a:xfrm>
          <a:prstGeom prst="roundRect">
            <a:avLst>
              <a:gd name="adj" fmla="val 8163"/>
            </a:avLst>
          </a:prstGeom>
          <a:solidFill>
            <a:schemeClr val="accent3"/>
          </a:solidFill>
          <a:ln w="12700">
            <a:solidFill>
              <a:schemeClr val="accent3"/>
            </a:solidFill>
            <a:prstDash val="solid"/>
          </a:ln>
        </p:spPr>
        <p:txBody>
          <a:bodyPr/>
          <a:lstStyle/>
          <a:p>
            <a:endParaRPr lang="en-GB"/>
          </a:p>
        </p:txBody>
      </p:sp>
      <p:pic>
        <p:nvPicPr>
          <p:cNvPr id="20" name="Icon 224" descr="preencoded.png"/>
          <p:cNvPicPr>
            <a:picLocks noChangeAspect="1"/>
          </p:cNvPicPr>
          <p:nvPr/>
        </p:nvPicPr>
        <p:blipFill>
          <a:blip r:embed="rId6"/>
          <a:stretch>
            <a:fillRect/>
          </a:stretch>
        </p:blipFill>
        <p:spPr>
          <a:xfrm>
            <a:off x="4489704" y="4562856"/>
            <a:ext cx="402336" cy="402336"/>
          </a:xfrm>
          <a:prstGeom prst="rect">
            <a:avLst/>
          </a:prstGeom>
        </p:spPr>
      </p:pic>
      <p:sp>
        <p:nvSpPr>
          <p:cNvPr id="21" name="Text 225"/>
          <p:cNvSpPr txBox="1"/>
          <p:nvPr/>
        </p:nvSpPr>
        <p:spPr>
          <a:xfrm>
            <a:off x="5056632" y="4315968"/>
            <a:ext cx="2697480" cy="896112"/>
          </a:xfrm>
          <a:prstGeom prst="rect">
            <a:avLst/>
          </a:prstGeom>
          <a:noFill/>
          <a:ln/>
        </p:spPr>
        <p:txBody>
          <a:bodyPr wrap="square" lIns="0" tIns="0" rIns="0" bIns="0" rtlCol="0" anchor="ctr"/>
          <a:lstStyle/>
          <a:p>
            <a:pPr marL="0" indent="0">
              <a:buNone/>
            </a:pPr>
            <a:r>
              <a:rPr lang="en-US" sz="1400" b="1" dirty="0">
                <a:solidFill>
                  <a:schemeClr val="tx2"/>
                </a:solidFill>
              </a:rPr>
              <a:t>Free NHS prescriptions</a:t>
            </a:r>
            <a:endParaRPr lang="en-US" sz="1400" dirty="0"/>
          </a:p>
          <a:p>
            <a:pPr marL="0" indent="0">
              <a:buNone/>
            </a:pPr>
            <a:r>
              <a:rPr lang="en-US" sz="1250" dirty="0">
                <a:solidFill>
                  <a:schemeClr val="tx2"/>
                </a:solidFill>
              </a:rPr>
              <a:t>5-year medical exemption certificate, form from the GP</a:t>
            </a:r>
            <a:endParaRPr lang="en-US" sz="1400" dirty="0"/>
          </a:p>
        </p:txBody>
      </p:sp>
      <p:sp>
        <p:nvSpPr>
          <p:cNvPr id="22" name="Box 226"/>
          <p:cNvSpPr/>
          <p:nvPr/>
        </p:nvSpPr>
        <p:spPr>
          <a:xfrm>
            <a:off x="8065008" y="4315968"/>
            <a:ext cx="3575304" cy="896112"/>
          </a:xfrm>
          <a:prstGeom prst="roundRect">
            <a:avLst>
              <a:gd name="adj" fmla="val 8163"/>
            </a:avLst>
          </a:prstGeom>
          <a:solidFill>
            <a:schemeClr val="accent3"/>
          </a:solidFill>
          <a:ln w="12700">
            <a:solidFill>
              <a:schemeClr val="accent3"/>
            </a:solidFill>
            <a:prstDash val="solid"/>
          </a:ln>
        </p:spPr>
        <p:txBody>
          <a:bodyPr/>
          <a:lstStyle/>
          <a:p>
            <a:endParaRPr lang="en-GB"/>
          </a:p>
        </p:txBody>
      </p:sp>
      <p:pic>
        <p:nvPicPr>
          <p:cNvPr id="23" name="Icon 227" descr="preencoded.png"/>
          <p:cNvPicPr>
            <a:picLocks noChangeAspect="1"/>
          </p:cNvPicPr>
          <p:nvPr/>
        </p:nvPicPr>
        <p:blipFill>
          <a:blip r:embed="rId7"/>
          <a:stretch>
            <a:fillRect/>
          </a:stretch>
        </p:blipFill>
        <p:spPr>
          <a:xfrm>
            <a:off x="8247888" y="4562856"/>
            <a:ext cx="402336" cy="402336"/>
          </a:xfrm>
          <a:prstGeom prst="rect">
            <a:avLst/>
          </a:prstGeom>
        </p:spPr>
      </p:pic>
      <p:sp>
        <p:nvSpPr>
          <p:cNvPr id="24" name="Text 228"/>
          <p:cNvSpPr txBox="1"/>
          <p:nvPr/>
        </p:nvSpPr>
        <p:spPr>
          <a:xfrm>
            <a:off x="8814816" y="4315968"/>
            <a:ext cx="2697480" cy="896112"/>
          </a:xfrm>
          <a:prstGeom prst="rect">
            <a:avLst/>
          </a:prstGeom>
          <a:noFill/>
          <a:ln/>
        </p:spPr>
        <p:txBody>
          <a:bodyPr wrap="square" lIns="0" tIns="0" rIns="0" bIns="0" rtlCol="0" anchor="ctr"/>
          <a:lstStyle/>
          <a:p>
            <a:pPr marL="0" indent="0">
              <a:buNone/>
            </a:pPr>
            <a:r>
              <a:rPr lang="en-US" sz="1400" b="1" dirty="0">
                <a:solidFill>
                  <a:schemeClr val="tx2"/>
                </a:solidFill>
              </a:rPr>
              <a:t>Macmillan Support Line</a:t>
            </a:r>
            <a:endParaRPr lang="en-US" sz="1400" dirty="0"/>
          </a:p>
          <a:p>
            <a:pPr marL="0" indent="0">
              <a:buNone/>
            </a:pPr>
            <a:r>
              <a:rPr lang="en-US" sz="1250" dirty="0">
                <a:solidFill>
                  <a:schemeClr val="tx2"/>
                </a:solidFill>
              </a:rPr>
              <a:t>0808 808 00 00: money and work advisers</a:t>
            </a:r>
            <a:endParaRPr lang="en-US" sz="1400" dirty="0"/>
          </a:p>
        </p:txBody>
      </p:sp>
      <p:sp>
        <p:nvSpPr>
          <p:cNvPr id="25" name="Source 229"/>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Sources: Equality Act 2010; GOV.UK (2026); Macmillan Cancer Support (2023a; 2023b; 2025); NHSBSA (no date)</a:t>
            </a:r>
            <a:endParaRPr lang="en-US" sz="1050" dirty="0"/>
          </a:p>
        </p:txBody>
      </p:sp>
      <p:pic>
        <p:nvPicPr>
          <p:cNvPr id="28" name="Audio 27">
            <a:extLst>
              <a:ext uri="{FF2B5EF4-FFF2-40B4-BE49-F238E27FC236}">
                <a16:creationId xmlns:a16="http://schemas.microsoft.com/office/drawing/2014/main" id="{4606AD88-DE47-8DB0-2011-01EB402CB0D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326"/>
    </mc:Choice>
    <mc:Fallback>
      <p:transition spd="slow" advTm="63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Who is around Michael? His support network</a:t>
            </a:r>
            <a:endParaRPr lang="en-US" sz="3200" dirty="0"/>
          </a:p>
        </p:txBody>
      </p:sp>
      <p:sp>
        <p:nvSpPr>
          <p:cNvPr id="4" name="Line 231"/>
          <p:cNvSpPr/>
          <p:nvPr/>
        </p:nvSpPr>
        <p:spPr>
          <a:xfrm>
            <a:off x="6094476" y="1645920"/>
            <a:ext cx="0" cy="1645920"/>
          </a:xfrm>
          <a:prstGeom prst="line">
            <a:avLst/>
          </a:prstGeom>
          <a:noFill/>
          <a:ln w="15875">
            <a:solidFill>
              <a:schemeClr val="accent2"/>
            </a:solidFill>
            <a:prstDash val="solid"/>
          </a:ln>
        </p:spPr>
        <p:txBody>
          <a:bodyPr/>
          <a:lstStyle/>
          <a:p>
            <a:endParaRPr lang="en-GB"/>
          </a:p>
        </p:txBody>
      </p:sp>
      <p:sp>
        <p:nvSpPr>
          <p:cNvPr id="5" name="Line 232"/>
          <p:cNvSpPr/>
          <p:nvPr/>
        </p:nvSpPr>
        <p:spPr>
          <a:xfrm flipV="1">
            <a:off x="6094476" y="2030992"/>
            <a:ext cx="2791884" cy="1260848"/>
          </a:xfrm>
          <a:prstGeom prst="line">
            <a:avLst/>
          </a:prstGeom>
          <a:noFill/>
          <a:ln w="15875">
            <a:solidFill>
              <a:schemeClr val="accent2"/>
            </a:solidFill>
            <a:prstDash val="solid"/>
          </a:ln>
        </p:spPr>
        <p:txBody>
          <a:bodyPr/>
          <a:lstStyle/>
          <a:p>
            <a:endParaRPr lang="en-GB"/>
          </a:p>
        </p:txBody>
      </p:sp>
      <p:sp>
        <p:nvSpPr>
          <p:cNvPr id="6" name="Line 233"/>
          <p:cNvSpPr/>
          <p:nvPr/>
        </p:nvSpPr>
        <p:spPr>
          <a:xfrm flipV="1">
            <a:off x="6094476" y="2865845"/>
            <a:ext cx="4195402" cy="425995"/>
          </a:xfrm>
          <a:prstGeom prst="line">
            <a:avLst/>
          </a:prstGeom>
          <a:noFill/>
          <a:ln w="15875">
            <a:solidFill>
              <a:schemeClr val="accent2"/>
            </a:solidFill>
            <a:prstDash val="solid"/>
          </a:ln>
        </p:spPr>
        <p:txBody>
          <a:bodyPr/>
          <a:lstStyle/>
          <a:p>
            <a:endParaRPr lang="en-GB"/>
          </a:p>
        </p:txBody>
      </p:sp>
      <p:sp>
        <p:nvSpPr>
          <p:cNvPr id="7" name="Line 234"/>
          <p:cNvSpPr/>
          <p:nvPr/>
        </p:nvSpPr>
        <p:spPr>
          <a:xfrm>
            <a:off x="6094476" y="3291840"/>
            <a:ext cx="4081461" cy="562938"/>
          </a:xfrm>
          <a:prstGeom prst="line">
            <a:avLst/>
          </a:prstGeom>
          <a:noFill/>
          <a:ln w="15875">
            <a:solidFill>
              <a:schemeClr val="accent2"/>
            </a:solidFill>
            <a:prstDash val="solid"/>
          </a:ln>
        </p:spPr>
        <p:txBody>
          <a:bodyPr/>
          <a:lstStyle/>
          <a:p>
            <a:endParaRPr lang="en-GB"/>
          </a:p>
        </p:txBody>
      </p:sp>
      <p:sp>
        <p:nvSpPr>
          <p:cNvPr id="8" name="Line 235"/>
          <p:cNvSpPr/>
          <p:nvPr/>
        </p:nvSpPr>
        <p:spPr>
          <a:xfrm>
            <a:off x="6094476" y="3291840"/>
            <a:ext cx="2491272" cy="1348259"/>
          </a:xfrm>
          <a:prstGeom prst="line">
            <a:avLst/>
          </a:prstGeom>
          <a:noFill/>
          <a:ln w="15875">
            <a:solidFill>
              <a:schemeClr val="accent2"/>
            </a:solidFill>
            <a:prstDash val="solid"/>
          </a:ln>
        </p:spPr>
        <p:txBody>
          <a:bodyPr/>
          <a:lstStyle/>
          <a:p>
            <a:endParaRPr lang="en-GB"/>
          </a:p>
        </p:txBody>
      </p:sp>
      <p:sp>
        <p:nvSpPr>
          <p:cNvPr id="9" name="Line 236"/>
          <p:cNvSpPr/>
          <p:nvPr/>
        </p:nvSpPr>
        <p:spPr>
          <a:xfrm>
            <a:off x="6094476" y="3291840"/>
            <a:ext cx="0" cy="1645920"/>
          </a:xfrm>
          <a:prstGeom prst="line">
            <a:avLst/>
          </a:prstGeom>
          <a:noFill/>
          <a:ln w="15875">
            <a:solidFill>
              <a:schemeClr val="accent2"/>
            </a:solidFill>
            <a:prstDash val="solid"/>
          </a:ln>
        </p:spPr>
        <p:txBody>
          <a:bodyPr/>
          <a:lstStyle/>
          <a:p>
            <a:endParaRPr lang="en-GB"/>
          </a:p>
        </p:txBody>
      </p:sp>
      <p:sp>
        <p:nvSpPr>
          <p:cNvPr id="10" name="Line 237"/>
          <p:cNvSpPr/>
          <p:nvPr/>
        </p:nvSpPr>
        <p:spPr>
          <a:xfrm flipV="1">
            <a:off x="3603204" y="3291840"/>
            <a:ext cx="2491272" cy="1348259"/>
          </a:xfrm>
          <a:prstGeom prst="line">
            <a:avLst/>
          </a:prstGeom>
          <a:noFill/>
          <a:ln w="15875">
            <a:solidFill>
              <a:schemeClr val="accent2"/>
            </a:solidFill>
            <a:prstDash val="solid"/>
          </a:ln>
        </p:spPr>
        <p:txBody>
          <a:bodyPr/>
          <a:lstStyle/>
          <a:p>
            <a:endParaRPr lang="en-GB"/>
          </a:p>
        </p:txBody>
      </p:sp>
      <p:sp>
        <p:nvSpPr>
          <p:cNvPr id="11" name="Line 238"/>
          <p:cNvSpPr/>
          <p:nvPr/>
        </p:nvSpPr>
        <p:spPr>
          <a:xfrm flipV="1">
            <a:off x="2013015" y="3291840"/>
            <a:ext cx="4081461" cy="562938"/>
          </a:xfrm>
          <a:prstGeom prst="line">
            <a:avLst/>
          </a:prstGeom>
          <a:noFill/>
          <a:ln w="15875">
            <a:solidFill>
              <a:schemeClr val="accent2"/>
            </a:solidFill>
            <a:prstDash val="solid"/>
          </a:ln>
        </p:spPr>
        <p:txBody>
          <a:bodyPr/>
          <a:lstStyle/>
          <a:p>
            <a:endParaRPr lang="en-GB"/>
          </a:p>
        </p:txBody>
      </p:sp>
      <p:sp>
        <p:nvSpPr>
          <p:cNvPr id="12" name="Line 239"/>
          <p:cNvSpPr/>
          <p:nvPr/>
        </p:nvSpPr>
        <p:spPr>
          <a:xfrm>
            <a:off x="1899074" y="2865845"/>
            <a:ext cx="4195402" cy="425995"/>
          </a:xfrm>
          <a:prstGeom prst="line">
            <a:avLst/>
          </a:prstGeom>
          <a:noFill/>
          <a:ln w="15875">
            <a:solidFill>
              <a:schemeClr val="accent2"/>
            </a:solidFill>
            <a:prstDash val="solid"/>
          </a:ln>
        </p:spPr>
        <p:txBody>
          <a:bodyPr/>
          <a:lstStyle/>
          <a:p>
            <a:endParaRPr lang="en-GB"/>
          </a:p>
        </p:txBody>
      </p:sp>
      <p:sp>
        <p:nvSpPr>
          <p:cNvPr id="13" name="Line 240"/>
          <p:cNvSpPr/>
          <p:nvPr/>
        </p:nvSpPr>
        <p:spPr>
          <a:xfrm>
            <a:off x="3302592" y="2030992"/>
            <a:ext cx="2791884" cy="1260848"/>
          </a:xfrm>
          <a:prstGeom prst="line">
            <a:avLst/>
          </a:prstGeom>
          <a:noFill/>
          <a:ln w="15875">
            <a:solidFill>
              <a:schemeClr val="accent2"/>
            </a:solidFill>
            <a:prstDash val="solid"/>
          </a:ln>
        </p:spPr>
        <p:txBody>
          <a:bodyPr/>
          <a:lstStyle/>
          <a:p>
            <a:endParaRPr lang="en-GB"/>
          </a:p>
        </p:txBody>
      </p:sp>
      <p:sp>
        <p:nvSpPr>
          <p:cNvPr id="14" name="Label 241"/>
          <p:cNvSpPr/>
          <p:nvPr/>
        </p:nvSpPr>
        <p:spPr>
          <a:xfrm>
            <a:off x="4951476" y="1325880"/>
            <a:ext cx="2286000" cy="640080"/>
          </a:xfrm>
          <a:prstGeom prst="roundRect">
            <a:avLst>
              <a:gd name="adj" fmla="val 11429"/>
            </a:avLst>
          </a:prstGeom>
          <a:solidFill>
            <a:schemeClr val="tx2"/>
          </a:solidFill>
          <a:ln>
            <a:solidFill>
              <a:schemeClr val="tx2"/>
            </a:solidFill>
          </a:ln>
        </p:spPr>
        <p:txBody>
          <a:bodyPr wrap="square" lIns="63500" tIns="63500" rIns="63500" bIns="63500" rtlCol="0" anchor="ctr"/>
          <a:lstStyle/>
          <a:p>
            <a:pPr marL="0" indent="0" algn="ctr">
              <a:buNone/>
            </a:pPr>
            <a:r>
              <a:rPr lang="en-US" sz="1250" b="1" dirty="0">
                <a:solidFill>
                  <a:schemeClr val="bg1"/>
                </a:solidFill>
              </a:rPr>
              <a:t>Lung cancer nurse specialist:</a:t>
            </a:r>
            <a:endParaRPr lang="en-US" sz="1250" dirty="0"/>
          </a:p>
          <a:p>
            <a:pPr marL="0" indent="0" algn="ctr">
              <a:buNone/>
            </a:pPr>
            <a:r>
              <a:rPr lang="en-US" sz="1250" b="1" dirty="0">
                <a:solidFill>
                  <a:schemeClr val="bg1"/>
                </a:solidFill>
              </a:rPr>
              <a:t>main contact</a:t>
            </a:r>
            <a:endParaRPr lang="en-US" sz="1250" dirty="0"/>
          </a:p>
        </p:txBody>
      </p:sp>
      <p:sp>
        <p:nvSpPr>
          <p:cNvPr id="15" name="Label 242"/>
          <p:cNvSpPr/>
          <p:nvPr/>
        </p:nvSpPr>
        <p:spPr>
          <a:xfrm>
            <a:off x="7743360" y="1710952"/>
            <a:ext cx="2286000" cy="640080"/>
          </a:xfrm>
          <a:prstGeom prst="roundRect">
            <a:avLst>
              <a:gd name="adj" fmla="val 11429"/>
            </a:avLst>
          </a:prstGeom>
          <a:solidFill>
            <a:schemeClr val="tx2"/>
          </a:solidFill>
          <a:ln>
            <a:solidFill>
              <a:schemeClr val="tx2"/>
            </a:solidFill>
          </a:ln>
        </p:spPr>
        <p:txBody>
          <a:bodyPr wrap="square" lIns="63500" tIns="63500" rIns="63500" bIns="63500" rtlCol="0" anchor="ctr"/>
          <a:lstStyle/>
          <a:p>
            <a:pPr marL="0" indent="0" algn="ctr">
              <a:buNone/>
            </a:pPr>
            <a:r>
              <a:rPr lang="en-US" sz="1250" b="1" dirty="0">
                <a:solidFill>
                  <a:schemeClr val="bg1"/>
                </a:solidFill>
              </a:rPr>
              <a:t>Lung cancer MDT</a:t>
            </a:r>
            <a:endParaRPr lang="en-US" sz="1250" dirty="0"/>
          </a:p>
        </p:txBody>
      </p:sp>
      <p:sp>
        <p:nvSpPr>
          <p:cNvPr id="16" name="Label 243"/>
          <p:cNvSpPr/>
          <p:nvPr/>
        </p:nvSpPr>
        <p:spPr>
          <a:xfrm>
            <a:off x="9146878" y="2545805"/>
            <a:ext cx="2286000" cy="640080"/>
          </a:xfrm>
          <a:prstGeom prst="roundRect">
            <a:avLst>
              <a:gd name="adj" fmla="val 11429"/>
            </a:avLst>
          </a:prstGeom>
          <a:solidFill>
            <a:schemeClr val="tx2"/>
          </a:solidFill>
          <a:ln>
            <a:solidFill>
              <a:schemeClr val="tx2"/>
            </a:solidFill>
          </a:ln>
        </p:spPr>
        <p:txBody>
          <a:bodyPr wrap="square" lIns="63500" tIns="63500" rIns="63500" bIns="63500" rtlCol="0" anchor="ctr"/>
          <a:lstStyle/>
          <a:p>
            <a:pPr marL="0" indent="0" algn="ctr">
              <a:buNone/>
            </a:pPr>
            <a:r>
              <a:rPr lang="en-US" sz="1250" b="1" dirty="0">
                <a:solidFill>
                  <a:schemeClr val="bg1"/>
                </a:solidFill>
              </a:rPr>
              <a:t>GP team: cancer care reviews</a:t>
            </a:r>
            <a:endParaRPr lang="en-US" sz="1250" dirty="0"/>
          </a:p>
        </p:txBody>
      </p:sp>
      <p:sp>
        <p:nvSpPr>
          <p:cNvPr id="17" name="Label 244"/>
          <p:cNvSpPr/>
          <p:nvPr/>
        </p:nvSpPr>
        <p:spPr>
          <a:xfrm>
            <a:off x="9032937" y="3534738"/>
            <a:ext cx="2286000" cy="640080"/>
          </a:xfrm>
          <a:prstGeom prst="roundRect">
            <a:avLst>
              <a:gd name="adj" fmla="val 11429"/>
            </a:avLst>
          </a:prstGeom>
          <a:solidFill>
            <a:schemeClr val="tx2"/>
          </a:solidFill>
          <a:ln>
            <a:solidFill>
              <a:schemeClr val="tx2"/>
            </a:solidFill>
          </a:ln>
        </p:spPr>
        <p:txBody>
          <a:bodyPr wrap="square" lIns="63500" tIns="63500" rIns="63500" bIns="63500" rtlCol="0" anchor="ctr"/>
          <a:lstStyle/>
          <a:p>
            <a:pPr marL="0" indent="0" algn="ctr">
              <a:buNone/>
            </a:pPr>
            <a:r>
              <a:rPr lang="en-US" sz="1250" b="1" dirty="0">
                <a:solidFill>
                  <a:schemeClr val="bg1"/>
                </a:solidFill>
              </a:rPr>
              <a:t>Palliative care team, if needed</a:t>
            </a:r>
            <a:endParaRPr lang="en-US" sz="1250" dirty="0"/>
          </a:p>
        </p:txBody>
      </p:sp>
      <p:sp>
        <p:nvSpPr>
          <p:cNvPr id="18" name="Label 245"/>
          <p:cNvSpPr/>
          <p:nvPr/>
        </p:nvSpPr>
        <p:spPr>
          <a:xfrm>
            <a:off x="7442748" y="4320059"/>
            <a:ext cx="2286000" cy="640080"/>
          </a:xfrm>
          <a:prstGeom prst="roundRect">
            <a:avLst>
              <a:gd name="adj" fmla="val 11429"/>
            </a:avLst>
          </a:prstGeom>
          <a:solidFill>
            <a:schemeClr val="accent2"/>
          </a:solidFill>
          <a:ln>
            <a:solidFill>
              <a:schemeClr val="accent2"/>
            </a:solidFill>
          </a:ln>
        </p:spPr>
        <p:txBody>
          <a:bodyPr wrap="square" lIns="63500" tIns="63500" rIns="63500" bIns="63500" rtlCol="0" anchor="ctr"/>
          <a:lstStyle/>
          <a:p>
            <a:pPr marL="0" indent="0" algn="ctr">
              <a:buNone/>
            </a:pPr>
            <a:r>
              <a:rPr lang="en-US" sz="1250" b="1" dirty="0">
                <a:solidFill>
                  <a:schemeClr val="bg1"/>
                </a:solidFill>
              </a:rPr>
              <a:t>Tesco line manager and HR</a:t>
            </a:r>
            <a:endParaRPr lang="en-US" sz="1250" dirty="0"/>
          </a:p>
        </p:txBody>
      </p:sp>
      <p:sp>
        <p:nvSpPr>
          <p:cNvPr id="19" name="Label 246"/>
          <p:cNvSpPr/>
          <p:nvPr/>
        </p:nvSpPr>
        <p:spPr>
          <a:xfrm>
            <a:off x="4951476" y="4617720"/>
            <a:ext cx="2286000" cy="640080"/>
          </a:xfrm>
          <a:prstGeom prst="roundRect">
            <a:avLst>
              <a:gd name="adj" fmla="val 11429"/>
            </a:avLst>
          </a:prstGeom>
          <a:solidFill>
            <a:schemeClr val="accent3"/>
          </a:solidFill>
          <a:ln>
            <a:solidFill>
              <a:schemeClr val="accent3"/>
            </a:solidFill>
          </a:ln>
        </p:spPr>
        <p:txBody>
          <a:bodyPr wrap="square" lIns="63500" tIns="63500" rIns="63500" bIns="63500" rtlCol="0" anchor="ctr"/>
          <a:lstStyle/>
          <a:p>
            <a:pPr marL="0" indent="0" algn="ctr">
              <a:buNone/>
            </a:pPr>
            <a:r>
              <a:rPr lang="en-US" sz="1250" b="1" dirty="0">
                <a:solidFill>
                  <a:schemeClr val="tx2"/>
                </a:solidFill>
              </a:rPr>
              <a:t>Family, friends, colleagues:</a:t>
            </a:r>
            <a:endParaRPr lang="en-US" sz="1250" dirty="0"/>
          </a:p>
          <a:p>
            <a:pPr marL="0" indent="0" algn="ctr">
              <a:buNone/>
            </a:pPr>
            <a:r>
              <a:rPr lang="en-US" sz="1250" b="1" dirty="0">
                <a:solidFill>
                  <a:schemeClr val="tx2"/>
                </a:solidFill>
              </a:rPr>
              <a:t>not yet known</a:t>
            </a:r>
            <a:endParaRPr lang="en-US" sz="1250" dirty="0"/>
          </a:p>
        </p:txBody>
      </p:sp>
      <p:sp>
        <p:nvSpPr>
          <p:cNvPr id="20" name="Label 247"/>
          <p:cNvSpPr/>
          <p:nvPr/>
        </p:nvSpPr>
        <p:spPr>
          <a:xfrm>
            <a:off x="2460204" y="4320059"/>
            <a:ext cx="2286000" cy="640080"/>
          </a:xfrm>
          <a:prstGeom prst="roundRect">
            <a:avLst>
              <a:gd name="adj" fmla="val 11429"/>
            </a:avLst>
          </a:prstGeom>
          <a:solidFill>
            <a:schemeClr val="accent2"/>
          </a:solidFill>
          <a:ln>
            <a:solidFill>
              <a:schemeClr val="accent2"/>
            </a:solidFill>
          </a:ln>
        </p:spPr>
        <p:txBody>
          <a:bodyPr wrap="square" lIns="63500" tIns="63500" rIns="63500" bIns="63500" rtlCol="0" anchor="ctr"/>
          <a:lstStyle/>
          <a:p>
            <a:pPr marL="0" indent="0" algn="ctr">
              <a:buNone/>
            </a:pPr>
            <a:r>
              <a:rPr lang="en-US" sz="1250" b="1" dirty="0">
                <a:solidFill>
                  <a:schemeClr val="bg1"/>
                </a:solidFill>
              </a:rPr>
              <a:t>Trade union, Acas, Citizens Advice</a:t>
            </a:r>
            <a:endParaRPr lang="en-US" sz="1250" dirty="0"/>
          </a:p>
        </p:txBody>
      </p:sp>
      <p:sp>
        <p:nvSpPr>
          <p:cNvPr id="21" name="Label 248"/>
          <p:cNvSpPr/>
          <p:nvPr/>
        </p:nvSpPr>
        <p:spPr>
          <a:xfrm>
            <a:off x="870015" y="3534738"/>
            <a:ext cx="2286000" cy="640080"/>
          </a:xfrm>
          <a:prstGeom prst="roundRect">
            <a:avLst>
              <a:gd name="adj" fmla="val 114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250" b="1" dirty="0">
                <a:solidFill>
                  <a:schemeClr val="tx2"/>
                </a:solidFill>
              </a:rPr>
              <a:t>Macmillan Support Line</a:t>
            </a:r>
            <a:endParaRPr lang="en-US" sz="1250" dirty="0"/>
          </a:p>
          <a:p>
            <a:pPr marL="0" indent="0" algn="ctr">
              <a:buNone/>
            </a:pPr>
            <a:r>
              <a:rPr lang="en-US" sz="1250" b="1" dirty="0">
                <a:solidFill>
                  <a:schemeClr val="tx2"/>
                </a:solidFill>
              </a:rPr>
              <a:t>0808 808 00 00</a:t>
            </a:r>
            <a:endParaRPr lang="en-US" sz="1250" dirty="0"/>
          </a:p>
        </p:txBody>
      </p:sp>
      <p:sp>
        <p:nvSpPr>
          <p:cNvPr id="22" name="Label 249"/>
          <p:cNvSpPr/>
          <p:nvPr/>
        </p:nvSpPr>
        <p:spPr>
          <a:xfrm>
            <a:off x="756074" y="2545805"/>
            <a:ext cx="2286000" cy="640080"/>
          </a:xfrm>
          <a:prstGeom prst="roundRect">
            <a:avLst>
              <a:gd name="adj" fmla="val 114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250" b="1" dirty="0">
                <a:solidFill>
                  <a:schemeClr val="tx2"/>
                </a:solidFill>
              </a:rPr>
              <a:t>Roy Castle Ask the Nurse</a:t>
            </a:r>
            <a:endParaRPr lang="en-US" sz="1250" dirty="0"/>
          </a:p>
          <a:p>
            <a:pPr marL="0" indent="0" algn="ctr">
              <a:buNone/>
            </a:pPr>
            <a:r>
              <a:rPr lang="en-US" sz="1250" b="1" dirty="0">
                <a:solidFill>
                  <a:schemeClr val="tx2"/>
                </a:solidFill>
              </a:rPr>
              <a:t>0800 358 7200</a:t>
            </a:r>
            <a:endParaRPr lang="en-US" sz="1250" dirty="0"/>
          </a:p>
        </p:txBody>
      </p:sp>
      <p:sp>
        <p:nvSpPr>
          <p:cNvPr id="23" name="Label 250"/>
          <p:cNvSpPr/>
          <p:nvPr/>
        </p:nvSpPr>
        <p:spPr>
          <a:xfrm>
            <a:off x="2159592" y="1710952"/>
            <a:ext cx="2286000" cy="640080"/>
          </a:xfrm>
          <a:prstGeom prst="roundRect">
            <a:avLst>
              <a:gd name="adj" fmla="val 11429"/>
            </a:avLst>
          </a:prstGeom>
          <a:solidFill>
            <a:schemeClr val="accent1"/>
          </a:solidFill>
          <a:ln>
            <a:solidFill>
              <a:schemeClr val="accent1"/>
            </a:solidFill>
          </a:ln>
        </p:spPr>
        <p:txBody>
          <a:bodyPr wrap="square" lIns="63500" tIns="63500" rIns="63500" bIns="63500" rtlCol="0" anchor="ctr"/>
          <a:lstStyle/>
          <a:p>
            <a:pPr marL="0" indent="0" algn="ctr">
              <a:buNone/>
            </a:pPr>
            <a:r>
              <a:rPr lang="en-US" sz="1250" b="1" dirty="0">
                <a:solidFill>
                  <a:schemeClr val="tx2"/>
                </a:solidFill>
              </a:rPr>
              <a:t>Roy Castle online forum</a:t>
            </a:r>
            <a:endParaRPr lang="en-US" sz="1250" dirty="0"/>
          </a:p>
        </p:txBody>
      </p:sp>
      <p:sp>
        <p:nvSpPr>
          <p:cNvPr id="24" name="Michael 251"/>
          <p:cNvSpPr/>
          <p:nvPr/>
        </p:nvSpPr>
        <p:spPr>
          <a:xfrm>
            <a:off x="5317236" y="2514600"/>
            <a:ext cx="1554480" cy="1554480"/>
          </a:xfrm>
          <a:prstGeom prst="ellipse">
            <a:avLst/>
          </a:prstGeom>
          <a:solidFill>
            <a:schemeClr val="accent3"/>
          </a:solidFill>
          <a:ln w="19050">
            <a:solidFill>
              <a:schemeClr val="tx2"/>
            </a:solidFill>
          </a:ln>
        </p:spPr>
        <p:txBody>
          <a:bodyPr wrap="square" lIns="0" tIns="0" rIns="0" bIns="0" rtlCol="0" anchor="ctr"/>
          <a:lstStyle/>
          <a:p>
            <a:pPr marL="0" indent="0" algn="ctr">
              <a:buNone/>
            </a:pPr>
            <a:r>
              <a:rPr lang="en-US" sz="2000" b="1" dirty="0">
                <a:solidFill>
                  <a:schemeClr val="tx2"/>
                </a:solidFill>
              </a:rPr>
              <a:t>Michael</a:t>
            </a:r>
            <a:endParaRPr lang="en-US" sz="2000" dirty="0"/>
          </a:p>
        </p:txBody>
      </p:sp>
      <p:sp>
        <p:nvSpPr>
          <p:cNvPr id="25" name="Legend key 252"/>
          <p:cNvSpPr/>
          <p:nvPr/>
        </p:nvSpPr>
        <p:spPr>
          <a:xfrm>
            <a:off x="548640" y="1389888"/>
            <a:ext cx="182880" cy="182880"/>
          </a:xfrm>
          <a:prstGeom prst="rect">
            <a:avLst/>
          </a:prstGeom>
          <a:solidFill>
            <a:schemeClr val="tx2"/>
          </a:solidFill>
          <a:ln w="12700">
            <a:solidFill>
              <a:schemeClr val="tx2"/>
            </a:solidFill>
            <a:prstDash val="solid"/>
          </a:ln>
        </p:spPr>
        <p:txBody>
          <a:bodyPr/>
          <a:lstStyle/>
          <a:p>
            <a:endParaRPr lang="en-GB"/>
          </a:p>
        </p:txBody>
      </p:sp>
      <p:sp>
        <p:nvSpPr>
          <p:cNvPr id="26" name="Text 253"/>
          <p:cNvSpPr txBox="1"/>
          <p:nvPr/>
        </p:nvSpPr>
        <p:spPr>
          <a:xfrm>
            <a:off x="804672" y="1325880"/>
            <a:ext cx="1371600" cy="310896"/>
          </a:xfrm>
          <a:prstGeom prst="rect">
            <a:avLst/>
          </a:prstGeom>
          <a:noFill/>
          <a:ln/>
        </p:spPr>
        <p:txBody>
          <a:bodyPr wrap="square" lIns="0" tIns="0" rIns="0" bIns="0" rtlCol="0" anchor="ctr"/>
          <a:lstStyle/>
          <a:p>
            <a:pPr marL="0" indent="0">
              <a:buNone/>
            </a:pPr>
            <a:r>
              <a:rPr lang="en-US" sz="1200" dirty="0">
                <a:solidFill>
                  <a:schemeClr val="tx1"/>
                </a:solidFill>
              </a:rPr>
              <a:t>NHS team</a:t>
            </a:r>
            <a:endParaRPr lang="en-US" sz="1200" dirty="0"/>
          </a:p>
        </p:txBody>
      </p:sp>
      <p:sp>
        <p:nvSpPr>
          <p:cNvPr id="27" name="Legend key 254"/>
          <p:cNvSpPr/>
          <p:nvPr/>
        </p:nvSpPr>
        <p:spPr>
          <a:xfrm>
            <a:off x="548640" y="1664208"/>
            <a:ext cx="182880" cy="182880"/>
          </a:xfrm>
          <a:prstGeom prst="rect">
            <a:avLst/>
          </a:prstGeom>
          <a:solidFill>
            <a:schemeClr val="accent2"/>
          </a:solidFill>
          <a:ln w="12700">
            <a:solidFill>
              <a:schemeClr val="accent2"/>
            </a:solidFill>
            <a:prstDash val="solid"/>
          </a:ln>
        </p:spPr>
        <p:txBody>
          <a:bodyPr/>
          <a:lstStyle/>
          <a:p>
            <a:endParaRPr lang="en-GB"/>
          </a:p>
        </p:txBody>
      </p:sp>
      <p:sp>
        <p:nvSpPr>
          <p:cNvPr id="28" name="Text 255"/>
          <p:cNvSpPr txBox="1"/>
          <p:nvPr/>
        </p:nvSpPr>
        <p:spPr>
          <a:xfrm>
            <a:off x="804672" y="1600200"/>
            <a:ext cx="1371600" cy="310896"/>
          </a:xfrm>
          <a:prstGeom prst="rect">
            <a:avLst/>
          </a:prstGeom>
          <a:noFill/>
          <a:ln/>
        </p:spPr>
        <p:txBody>
          <a:bodyPr wrap="square" lIns="0" tIns="0" rIns="0" bIns="0" rtlCol="0" anchor="ctr"/>
          <a:lstStyle/>
          <a:p>
            <a:pPr marL="0" indent="0">
              <a:buNone/>
            </a:pPr>
            <a:r>
              <a:rPr lang="en-US" sz="1200" dirty="0">
                <a:solidFill>
                  <a:schemeClr val="tx1"/>
                </a:solidFill>
              </a:rPr>
              <a:t>Work and rights</a:t>
            </a:r>
            <a:endParaRPr lang="en-US" sz="1200" dirty="0"/>
          </a:p>
        </p:txBody>
      </p:sp>
      <p:sp>
        <p:nvSpPr>
          <p:cNvPr id="29" name="Legend key 256"/>
          <p:cNvSpPr/>
          <p:nvPr/>
        </p:nvSpPr>
        <p:spPr>
          <a:xfrm>
            <a:off x="548640" y="1938528"/>
            <a:ext cx="182880" cy="182880"/>
          </a:xfrm>
          <a:prstGeom prst="rect">
            <a:avLst/>
          </a:prstGeom>
          <a:solidFill>
            <a:schemeClr val="accent1"/>
          </a:solidFill>
          <a:ln w="12700">
            <a:solidFill>
              <a:schemeClr val="accent1"/>
            </a:solidFill>
            <a:prstDash val="solid"/>
          </a:ln>
        </p:spPr>
        <p:txBody>
          <a:bodyPr/>
          <a:lstStyle/>
          <a:p>
            <a:endParaRPr lang="en-GB"/>
          </a:p>
        </p:txBody>
      </p:sp>
      <p:sp>
        <p:nvSpPr>
          <p:cNvPr id="30" name="Text 257"/>
          <p:cNvSpPr txBox="1"/>
          <p:nvPr/>
        </p:nvSpPr>
        <p:spPr>
          <a:xfrm>
            <a:off x="804672" y="1874520"/>
            <a:ext cx="1371600" cy="310896"/>
          </a:xfrm>
          <a:prstGeom prst="rect">
            <a:avLst/>
          </a:prstGeom>
          <a:noFill/>
          <a:ln/>
        </p:spPr>
        <p:txBody>
          <a:bodyPr wrap="square" lIns="0" tIns="0" rIns="0" bIns="0" rtlCol="0" anchor="ctr"/>
          <a:lstStyle/>
          <a:p>
            <a:pPr marL="0" indent="0">
              <a:buNone/>
            </a:pPr>
            <a:r>
              <a:rPr lang="en-US" sz="1200" dirty="0">
                <a:solidFill>
                  <a:schemeClr val="tx1"/>
                </a:solidFill>
              </a:rPr>
              <a:t>Charities</a:t>
            </a:r>
            <a:endParaRPr lang="en-US" sz="1200" dirty="0"/>
          </a:p>
        </p:txBody>
      </p:sp>
      <p:sp>
        <p:nvSpPr>
          <p:cNvPr id="31" name="Legend key 258"/>
          <p:cNvSpPr/>
          <p:nvPr/>
        </p:nvSpPr>
        <p:spPr>
          <a:xfrm>
            <a:off x="548640" y="2212848"/>
            <a:ext cx="182880" cy="182880"/>
          </a:xfrm>
          <a:prstGeom prst="rect">
            <a:avLst/>
          </a:prstGeom>
          <a:solidFill>
            <a:schemeClr val="accent3"/>
          </a:solidFill>
          <a:ln w="12700">
            <a:solidFill>
              <a:schemeClr val="accent3"/>
            </a:solidFill>
            <a:prstDash val="solid"/>
          </a:ln>
        </p:spPr>
        <p:txBody>
          <a:bodyPr/>
          <a:lstStyle/>
          <a:p>
            <a:endParaRPr lang="en-GB"/>
          </a:p>
        </p:txBody>
      </p:sp>
      <p:sp>
        <p:nvSpPr>
          <p:cNvPr id="32" name="Text 259"/>
          <p:cNvSpPr txBox="1"/>
          <p:nvPr/>
        </p:nvSpPr>
        <p:spPr>
          <a:xfrm>
            <a:off x="804672" y="2148840"/>
            <a:ext cx="1371600" cy="310896"/>
          </a:xfrm>
          <a:prstGeom prst="rect">
            <a:avLst/>
          </a:prstGeom>
          <a:noFill/>
          <a:ln/>
        </p:spPr>
        <p:txBody>
          <a:bodyPr wrap="square" lIns="0" tIns="0" rIns="0" bIns="0" rtlCol="0" anchor="ctr"/>
          <a:lstStyle/>
          <a:p>
            <a:pPr marL="0" indent="0">
              <a:buNone/>
            </a:pPr>
            <a:r>
              <a:rPr lang="en-US" sz="1200" dirty="0">
                <a:solidFill>
                  <a:schemeClr val="tx1"/>
                </a:solidFill>
              </a:rPr>
              <a:t>Personal</a:t>
            </a:r>
            <a:endParaRPr lang="en-US" sz="1200" dirty="0"/>
          </a:p>
        </p:txBody>
      </p:sp>
      <p:sp>
        <p:nvSpPr>
          <p:cNvPr id="33" name="Source 260"/>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Sources: Macmillan Cancer Support (2023a; 2025); NHS (2026c); NHS England (2021); NICE (2024); Roy Castle Lung Cancer Foundation (no date)</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How Michael's care plan is made and kept up to date</a:t>
            </a:r>
            <a:endParaRPr lang="en-US" sz="3200" dirty="0"/>
          </a:p>
        </p:txBody>
      </p:sp>
      <p:sp>
        <p:nvSpPr>
          <p:cNvPr id="4" name="Box 262"/>
          <p:cNvSpPr/>
          <p:nvPr/>
        </p:nvSpPr>
        <p:spPr>
          <a:xfrm>
            <a:off x="548640" y="1417320"/>
            <a:ext cx="2011680" cy="2103120"/>
          </a:xfrm>
          <a:prstGeom prst="roundRect">
            <a:avLst>
              <a:gd name="adj" fmla="val 3636"/>
            </a:avLst>
          </a:prstGeom>
          <a:solidFill>
            <a:schemeClr val="bg2"/>
          </a:solidFill>
          <a:ln w="12700">
            <a:solidFill>
              <a:schemeClr val="bg2"/>
            </a:solidFill>
            <a:prstDash val="solid"/>
          </a:ln>
        </p:spPr>
        <p:txBody>
          <a:bodyPr/>
          <a:lstStyle/>
          <a:p>
            <a:endParaRPr lang="en-GB"/>
          </a:p>
        </p:txBody>
      </p:sp>
      <p:sp>
        <p:nvSpPr>
          <p:cNvPr id="5" name="Step number 263"/>
          <p:cNvSpPr/>
          <p:nvPr/>
        </p:nvSpPr>
        <p:spPr>
          <a:xfrm>
            <a:off x="1280160" y="155448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tx2"/>
                </a:solidFill>
              </a:rPr>
              <a:t>1</a:t>
            </a:r>
            <a:endParaRPr lang="en-US" sz="1800" dirty="0"/>
          </a:p>
        </p:txBody>
      </p:sp>
      <p:sp>
        <p:nvSpPr>
          <p:cNvPr id="6" name="Text 264"/>
          <p:cNvSpPr txBox="1"/>
          <p:nvPr/>
        </p:nvSpPr>
        <p:spPr>
          <a:xfrm>
            <a:off x="640080" y="2194560"/>
            <a:ext cx="1828800" cy="548640"/>
          </a:xfrm>
          <a:prstGeom prst="rect">
            <a:avLst/>
          </a:prstGeom>
          <a:noFill/>
          <a:ln/>
        </p:spPr>
        <p:txBody>
          <a:bodyPr wrap="square" lIns="0" tIns="0" rIns="0" bIns="0" rtlCol="0" anchor="ctr"/>
          <a:lstStyle/>
          <a:p>
            <a:pPr marL="0" indent="0" algn="ctr">
              <a:buNone/>
            </a:pPr>
            <a:r>
              <a:rPr lang="en-US" sz="1500" b="1" dirty="0">
                <a:solidFill>
                  <a:schemeClr val="tx2"/>
                </a:solidFill>
              </a:rPr>
              <a:t>Concerns checklist</a:t>
            </a:r>
            <a:endParaRPr lang="en-US" sz="1500" dirty="0"/>
          </a:p>
        </p:txBody>
      </p:sp>
      <p:sp>
        <p:nvSpPr>
          <p:cNvPr id="7" name="Text 265"/>
          <p:cNvSpPr txBox="1"/>
          <p:nvPr/>
        </p:nvSpPr>
        <p:spPr>
          <a:xfrm>
            <a:off x="658368" y="2743200"/>
            <a:ext cx="1792224" cy="731520"/>
          </a:xfrm>
          <a:prstGeom prst="rect">
            <a:avLst/>
          </a:prstGeom>
          <a:noFill/>
          <a:ln/>
        </p:spPr>
        <p:txBody>
          <a:bodyPr wrap="square" lIns="0" tIns="0" rIns="0" bIns="0" rtlCol="0" anchor="t"/>
          <a:lstStyle/>
          <a:p>
            <a:pPr marL="0" indent="0" algn="ctr">
              <a:buNone/>
            </a:pPr>
            <a:r>
              <a:rPr lang="en-US" sz="1300" dirty="0">
                <a:solidFill>
                  <a:schemeClr val="tx1"/>
                </a:solidFill>
              </a:rPr>
              <a:t>Michael rates each worry from 1 to 10</a:t>
            </a:r>
            <a:endParaRPr lang="en-US" sz="1300" dirty="0"/>
          </a:p>
        </p:txBody>
      </p:sp>
      <p:sp>
        <p:nvSpPr>
          <p:cNvPr id="8" name="Line 266"/>
          <p:cNvSpPr/>
          <p:nvPr/>
        </p:nvSpPr>
        <p:spPr>
          <a:xfrm>
            <a:off x="2560320" y="2468880"/>
            <a:ext cx="258318" cy="0"/>
          </a:xfrm>
          <a:prstGeom prst="line">
            <a:avLst/>
          </a:prstGeom>
          <a:noFill/>
          <a:ln w="19050">
            <a:solidFill>
              <a:schemeClr val="tx2"/>
            </a:solidFill>
            <a:prstDash val="solid"/>
            <a:tailEnd type="triangle"/>
          </a:ln>
        </p:spPr>
        <p:txBody>
          <a:bodyPr/>
          <a:lstStyle/>
          <a:p>
            <a:endParaRPr lang="en-GB"/>
          </a:p>
        </p:txBody>
      </p:sp>
      <p:sp>
        <p:nvSpPr>
          <p:cNvPr id="9" name="Box 267"/>
          <p:cNvSpPr/>
          <p:nvPr/>
        </p:nvSpPr>
        <p:spPr>
          <a:xfrm>
            <a:off x="2818638" y="1417320"/>
            <a:ext cx="2011680" cy="2103120"/>
          </a:xfrm>
          <a:prstGeom prst="roundRect">
            <a:avLst>
              <a:gd name="adj" fmla="val 3636"/>
            </a:avLst>
          </a:prstGeom>
          <a:solidFill>
            <a:schemeClr val="bg2"/>
          </a:solidFill>
          <a:ln w="12700">
            <a:solidFill>
              <a:schemeClr val="bg2"/>
            </a:solidFill>
            <a:prstDash val="solid"/>
          </a:ln>
        </p:spPr>
        <p:txBody>
          <a:bodyPr/>
          <a:lstStyle/>
          <a:p>
            <a:endParaRPr lang="en-GB"/>
          </a:p>
        </p:txBody>
      </p:sp>
      <p:sp>
        <p:nvSpPr>
          <p:cNvPr id="10" name="Step number 268"/>
          <p:cNvSpPr/>
          <p:nvPr/>
        </p:nvSpPr>
        <p:spPr>
          <a:xfrm>
            <a:off x="3550158" y="155448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tx2"/>
                </a:solidFill>
              </a:rPr>
              <a:t>2</a:t>
            </a:r>
            <a:endParaRPr lang="en-US" sz="1800" dirty="0"/>
          </a:p>
        </p:txBody>
      </p:sp>
      <p:sp>
        <p:nvSpPr>
          <p:cNvPr id="11" name="Text 269"/>
          <p:cNvSpPr txBox="1"/>
          <p:nvPr/>
        </p:nvSpPr>
        <p:spPr>
          <a:xfrm>
            <a:off x="2910078" y="2194560"/>
            <a:ext cx="1828800" cy="548640"/>
          </a:xfrm>
          <a:prstGeom prst="rect">
            <a:avLst/>
          </a:prstGeom>
          <a:noFill/>
          <a:ln/>
        </p:spPr>
        <p:txBody>
          <a:bodyPr wrap="square" lIns="0" tIns="0" rIns="0" bIns="0" rtlCol="0" anchor="ctr"/>
          <a:lstStyle/>
          <a:p>
            <a:pPr marL="0" indent="0" algn="ctr">
              <a:buNone/>
            </a:pPr>
            <a:r>
              <a:rPr lang="en-US" sz="1500" b="1" dirty="0">
                <a:solidFill>
                  <a:schemeClr val="tx2"/>
                </a:solidFill>
              </a:rPr>
              <a:t>Conversation</a:t>
            </a:r>
            <a:endParaRPr lang="en-US" sz="1500" dirty="0"/>
          </a:p>
        </p:txBody>
      </p:sp>
      <p:sp>
        <p:nvSpPr>
          <p:cNvPr id="12" name="Text 270"/>
          <p:cNvSpPr txBox="1"/>
          <p:nvPr/>
        </p:nvSpPr>
        <p:spPr>
          <a:xfrm>
            <a:off x="2928366" y="2743200"/>
            <a:ext cx="1792224" cy="731520"/>
          </a:xfrm>
          <a:prstGeom prst="rect">
            <a:avLst/>
          </a:prstGeom>
          <a:noFill/>
          <a:ln/>
        </p:spPr>
        <p:txBody>
          <a:bodyPr wrap="square" lIns="0" tIns="0" rIns="0" bIns="0" rtlCol="0" anchor="t"/>
          <a:lstStyle/>
          <a:p>
            <a:pPr marL="0" indent="0" algn="ctr">
              <a:buNone/>
            </a:pPr>
            <a:r>
              <a:rPr lang="en-US" sz="1300" dirty="0">
                <a:solidFill>
                  <a:schemeClr val="tx1"/>
                </a:solidFill>
              </a:rPr>
              <a:t>With his nurse specialist or support worker about what matters most</a:t>
            </a:r>
            <a:endParaRPr lang="en-US" sz="1300" dirty="0"/>
          </a:p>
        </p:txBody>
      </p:sp>
      <p:sp>
        <p:nvSpPr>
          <p:cNvPr id="13" name="Line 271"/>
          <p:cNvSpPr/>
          <p:nvPr/>
        </p:nvSpPr>
        <p:spPr>
          <a:xfrm>
            <a:off x="4830318" y="2468880"/>
            <a:ext cx="258318" cy="0"/>
          </a:xfrm>
          <a:prstGeom prst="line">
            <a:avLst/>
          </a:prstGeom>
          <a:noFill/>
          <a:ln w="19050">
            <a:solidFill>
              <a:schemeClr val="tx2"/>
            </a:solidFill>
            <a:prstDash val="solid"/>
            <a:tailEnd type="triangle"/>
          </a:ln>
        </p:spPr>
        <p:txBody>
          <a:bodyPr/>
          <a:lstStyle/>
          <a:p>
            <a:endParaRPr lang="en-GB"/>
          </a:p>
        </p:txBody>
      </p:sp>
      <p:sp>
        <p:nvSpPr>
          <p:cNvPr id="14" name="Box 272"/>
          <p:cNvSpPr/>
          <p:nvPr/>
        </p:nvSpPr>
        <p:spPr>
          <a:xfrm>
            <a:off x="5088636" y="1417320"/>
            <a:ext cx="2011680" cy="2103120"/>
          </a:xfrm>
          <a:prstGeom prst="roundRect">
            <a:avLst>
              <a:gd name="adj" fmla="val 3636"/>
            </a:avLst>
          </a:prstGeom>
          <a:solidFill>
            <a:schemeClr val="tx2"/>
          </a:solidFill>
          <a:ln w="12700">
            <a:solidFill>
              <a:schemeClr val="tx2"/>
            </a:solidFill>
            <a:prstDash val="solid"/>
          </a:ln>
        </p:spPr>
        <p:txBody>
          <a:bodyPr/>
          <a:lstStyle/>
          <a:p>
            <a:endParaRPr lang="en-GB"/>
          </a:p>
        </p:txBody>
      </p:sp>
      <p:sp>
        <p:nvSpPr>
          <p:cNvPr id="15" name="Step number 273"/>
          <p:cNvSpPr/>
          <p:nvPr/>
        </p:nvSpPr>
        <p:spPr>
          <a:xfrm>
            <a:off x="5820156" y="155448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tx2"/>
                </a:solidFill>
              </a:rPr>
              <a:t>3</a:t>
            </a:r>
            <a:endParaRPr lang="en-US" sz="1800" dirty="0"/>
          </a:p>
        </p:txBody>
      </p:sp>
      <p:sp>
        <p:nvSpPr>
          <p:cNvPr id="16" name="Text 274"/>
          <p:cNvSpPr txBox="1"/>
          <p:nvPr/>
        </p:nvSpPr>
        <p:spPr>
          <a:xfrm>
            <a:off x="5180076" y="2194560"/>
            <a:ext cx="1828800" cy="548640"/>
          </a:xfrm>
          <a:prstGeom prst="rect">
            <a:avLst/>
          </a:prstGeom>
          <a:noFill/>
          <a:ln/>
        </p:spPr>
        <p:txBody>
          <a:bodyPr wrap="square" lIns="0" tIns="0" rIns="0" bIns="0" rtlCol="0" anchor="ctr"/>
          <a:lstStyle/>
          <a:p>
            <a:pPr marL="0" indent="0" algn="ctr">
              <a:buNone/>
            </a:pPr>
            <a:r>
              <a:rPr lang="en-US" sz="1500" b="1" dirty="0">
                <a:solidFill>
                  <a:schemeClr val="bg1"/>
                </a:solidFill>
              </a:rPr>
              <a:t>Care and support plan</a:t>
            </a:r>
            <a:endParaRPr lang="en-US" sz="1500" dirty="0"/>
          </a:p>
        </p:txBody>
      </p:sp>
      <p:sp>
        <p:nvSpPr>
          <p:cNvPr id="17" name="Text 275"/>
          <p:cNvSpPr txBox="1"/>
          <p:nvPr/>
        </p:nvSpPr>
        <p:spPr>
          <a:xfrm>
            <a:off x="5198364" y="2743200"/>
            <a:ext cx="1792224" cy="731520"/>
          </a:xfrm>
          <a:prstGeom prst="rect">
            <a:avLst/>
          </a:prstGeom>
          <a:noFill/>
          <a:ln/>
        </p:spPr>
        <p:txBody>
          <a:bodyPr wrap="square" lIns="0" tIns="0" rIns="0" bIns="0" rtlCol="0" anchor="t"/>
          <a:lstStyle/>
          <a:p>
            <a:pPr marL="0" indent="0" algn="ctr">
              <a:buNone/>
            </a:pPr>
            <a:r>
              <a:rPr lang="en-US" sz="1300" dirty="0">
                <a:solidFill>
                  <a:schemeClr val="bg1"/>
                </a:solidFill>
              </a:rPr>
              <a:t>Agreed actions and referrals, written down</a:t>
            </a:r>
            <a:endParaRPr lang="en-US" sz="1300" dirty="0"/>
          </a:p>
        </p:txBody>
      </p:sp>
      <p:sp>
        <p:nvSpPr>
          <p:cNvPr id="18" name="Line 276"/>
          <p:cNvSpPr/>
          <p:nvPr/>
        </p:nvSpPr>
        <p:spPr>
          <a:xfrm>
            <a:off x="7100316" y="2468880"/>
            <a:ext cx="258318" cy="0"/>
          </a:xfrm>
          <a:prstGeom prst="line">
            <a:avLst/>
          </a:prstGeom>
          <a:noFill/>
          <a:ln w="19050">
            <a:solidFill>
              <a:schemeClr val="tx2"/>
            </a:solidFill>
            <a:prstDash val="solid"/>
            <a:tailEnd type="triangle"/>
          </a:ln>
        </p:spPr>
        <p:txBody>
          <a:bodyPr/>
          <a:lstStyle/>
          <a:p>
            <a:endParaRPr lang="en-GB"/>
          </a:p>
        </p:txBody>
      </p:sp>
      <p:sp>
        <p:nvSpPr>
          <p:cNvPr id="19" name="Box 277"/>
          <p:cNvSpPr/>
          <p:nvPr/>
        </p:nvSpPr>
        <p:spPr>
          <a:xfrm>
            <a:off x="7358634" y="1417320"/>
            <a:ext cx="2011680" cy="2103120"/>
          </a:xfrm>
          <a:prstGeom prst="roundRect">
            <a:avLst>
              <a:gd name="adj" fmla="val 3636"/>
            </a:avLst>
          </a:prstGeom>
          <a:solidFill>
            <a:schemeClr val="bg2"/>
          </a:solidFill>
          <a:ln w="12700">
            <a:solidFill>
              <a:schemeClr val="bg2"/>
            </a:solidFill>
            <a:prstDash val="solid"/>
          </a:ln>
        </p:spPr>
        <p:txBody>
          <a:bodyPr/>
          <a:lstStyle/>
          <a:p>
            <a:endParaRPr lang="en-GB"/>
          </a:p>
        </p:txBody>
      </p:sp>
      <p:sp>
        <p:nvSpPr>
          <p:cNvPr id="20" name="Step number 278"/>
          <p:cNvSpPr/>
          <p:nvPr/>
        </p:nvSpPr>
        <p:spPr>
          <a:xfrm>
            <a:off x="8090154" y="155448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tx2"/>
                </a:solidFill>
              </a:rPr>
              <a:t>4</a:t>
            </a:r>
            <a:endParaRPr lang="en-US" sz="1800" dirty="0"/>
          </a:p>
        </p:txBody>
      </p:sp>
      <p:sp>
        <p:nvSpPr>
          <p:cNvPr id="21" name="Text 279"/>
          <p:cNvSpPr txBox="1"/>
          <p:nvPr/>
        </p:nvSpPr>
        <p:spPr>
          <a:xfrm>
            <a:off x="7450074" y="2194560"/>
            <a:ext cx="1828800" cy="548640"/>
          </a:xfrm>
          <a:prstGeom prst="rect">
            <a:avLst/>
          </a:prstGeom>
          <a:noFill/>
          <a:ln/>
        </p:spPr>
        <p:txBody>
          <a:bodyPr wrap="square" lIns="0" tIns="0" rIns="0" bIns="0" rtlCol="0" anchor="ctr"/>
          <a:lstStyle/>
          <a:p>
            <a:pPr marL="0" indent="0" algn="ctr">
              <a:buNone/>
            </a:pPr>
            <a:r>
              <a:rPr lang="en-US" sz="1500" b="1" dirty="0">
                <a:solidFill>
                  <a:schemeClr val="tx2"/>
                </a:solidFill>
              </a:rPr>
              <a:t>End of treatment summary</a:t>
            </a:r>
            <a:endParaRPr lang="en-US" sz="1500" dirty="0"/>
          </a:p>
        </p:txBody>
      </p:sp>
      <p:sp>
        <p:nvSpPr>
          <p:cNvPr id="22" name="Text 280"/>
          <p:cNvSpPr txBox="1"/>
          <p:nvPr/>
        </p:nvSpPr>
        <p:spPr>
          <a:xfrm>
            <a:off x="7468362" y="2743200"/>
            <a:ext cx="1792224" cy="731520"/>
          </a:xfrm>
          <a:prstGeom prst="rect">
            <a:avLst/>
          </a:prstGeom>
          <a:noFill/>
          <a:ln/>
        </p:spPr>
        <p:txBody>
          <a:bodyPr wrap="square" lIns="0" tIns="0" rIns="0" bIns="0" rtlCol="0" anchor="t"/>
          <a:lstStyle/>
          <a:p>
            <a:pPr marL="0" indent="0" algn="ctr">
              <a:buNone/>
            </a:pPr>
            <a:r>
              <a:rPr lang="en-US" sz="1300" dirty="0">
                <a:solidFill>
                  <a:schemeClr val="tx1"/>
                </a:solidFill>
              </a:rPr>
              <a:t>Given when treatment finishes</a:t>
            </a:r>
            <a:endParaRPr lang="en-US" sz="1300" dirty="0"/>
          </a:p>
        </p:txBody>
      </p:sp>
      <p:sp>
        <p:nvSpPr>
          <p:cNvPr id="23" name="Line 281"/>
          <p:cNvSpPr/>
          <p:nvPr/>
        </p:nvSpPr>
        <p:spPr>
          <a:xfrm>
            <a:off x="9370314" y="2468880"/>
            <a:ext cx="258318" cy="0"/>
          </a:xfrm>
          <a:prstGeom prst="line">
            <a:avLst/>
          </a:prstGeom>
          <a:noFill/>
          <a:ln w="19050">
            <a:solidFill>
              <a:schemeClr val="tx2"/>
            </a:solidFill>
            <a:prstDash val="solid"/>
            <a:tailEnd type="triangle"/>
          </a:ln>
        </p:spPr>
        <p:txBody>
          <a:bodyPr/>
          <a:lstStyle/>
          <a:p>
            <a:endParaRPr lang="en-GB"/>
          </a:p>
        </p:txBody>
      </p:sp>
      <p:sp>
        <p:nvSpPr>
          <p:cNvPr id="24" name="Box 282"/>
          <p:cNvSpPr/>
          <p:nvPr/>
        </p:nvSpPr>
        <p:spPr>
          <a:xfrm>
            <a:off x="9628632" y="1417320"/>
            <a:ext cx="2011680" cy="2103120"/>
          </a:xfrm>
          <a:prstGeom prst="roundRect">
            <a:avLst>
              <a:gd name="adj" fmla="val 3636"/>
            </a:avLst>
          </a:prstGeom>
          <a:solidFill>
            <a:schemeClr val="bg2"/>
          </a:solidFill>
          <a:ln w="12700">
            <a:solidFill>
              <a:schemeClr val="bg2"/>
            </a:solidFill>
            <a:prstDash val="solid"/>
          </a:ln>
        </p:spPr>
        <p:txBody>
          <a:bodyPr/>
          <a:lstStyle/>
          <a:p>
            <a:endParaRPr lang="en-GB"/>
          </a:p>
        </p:txBody>
      </p:sp>
      <p:sp>
        <p:nvSpPr>
          <p:cNvPr id="25" name="Step number 283"/>
          <p:cNvSpPr/>
          <p:nvPr/>
        </p:nvSpPr>
        <p:spPr>
          <a:xfrm>
            <a:off x="10360152" y="1554480"/>
            <a:ext cx="548640" cy="548640"/>
          </a:xfrm>
          <a:prstGeom prst="ellipse">
            <a:avLst/>
          </a:prstGeom>
          <a:solidFill>
            <a:schemeClr val="accent3"/>
          </a:solidFill>
          <a:ln>
            <a:solidFill>
              <a:schemeClr val="accent3"/>
            </a:solidFill>
          </a:ln>
        </p:spPr>
        <p:txBody>
          <a:bodyPr wrap="square" lIns="0" tIns="0" rIns="0" bIns="0" rtlCol="0" anchor="ctr"/>
          <a:lstStyle/>
          <a:p>
            <a:pPr marL="0" indent="0" algn="ctr">
              <a:buNone/>
            </a:pPr>
            <a:r>
              <a:rPr lang="en-US" sz="1800" b="1" dirty="0">
                <a:solidFill>
                  <a:schemeClr val="tx2"/>
                </a:solidFill>
              </a:rPr>
              <a:t>5</a:t>
            </a:r>
            <a:endParaRPr lang="en-US" sz="1800" dirty="0"/>
          </a:p>
        </p:txBody>
      </p:sp>
      <p:sp>
        <p:nvSpPr>
          <p:cNvPr id="26" name="Text 284"/>
          <p:cNvSpPr txBox="1"/>
          <p:nvPr/>
        </p:nvSpPr>
        <p:spPr>
          <a:xfrm>
            <a:off x="9720072" y="2194560"/>
            <a:ext cx="1828800" cy="548640"/>
          </a:xfrm>
          <a:prstGeom prst="rect">
            <a:avLst/>
          </a:prstGeom>
          <a:noFill/>
          <a:ln/>
        </p:spPr>
        <p:txBody>
          <a:bodyPr wrap="square" lIns="0" tIns="0" rIns="0" bIns="0" rtlCol="0" anchor="ctr"/>
          <a:lstStyle/>
          <a:p>
            <a:pPr marL="0" indent="0" algn="ctr">
              <a:buNone/>
            </a:pPr>
            <a:r>
              <a:rPr lang="en-US" sz="1500" b="1" dirty="0">
                <a:solidFill>
                  <a:schemeClr val="tx2"/>
                </a:solidFill>
              </a:rPr>
              <a:t>Cancer care reviews</a:t>
            </a:r>
            <a:endParaRPr lang="en-US" sz="1500" dirty="0"/>
          </a:p>
        </p:txBody>
      </p:sp>
      <p:sp>
        <p:nvSpPr>
          <p:cNvPr id="27" name="Text 285"/>
          <p:cNvSpPr txBox="1"/>
          <p:nvPr/>
        </p:nvSpPr>
        <p:spPr>
          <a:xfrm>
            <a:off x="9738360" y="2743200"/>
            <a:ext cx="1792224" cy="731520"/>
          </a:xfrm>
          <a:prstGeom prst="rect">
            <a:avLst/>
          </a:prstGeom>
          <a:noFill/>
          <a:ln/>
        </p:spPr>
        <p:txBody>
          <a:bodyPr wrap="square" lIns="0" tIns="0" rIns="0" bIns="0" rtlCol="0" anchor="t"/>
          <a:lstStyle/>
          <a:p>
            <a:pPr marL="0" indent="0" algn="ctr">
              <a:buNone/>
            </a:pPr>
            <a:r>
              <a:rPr lang="en-US" sz="1300" dirty="0">
                <a:solidFill>
                  <a:schemeClr val="tx1"/>
                </a:solidFill>
              </a:rPr>
              <a:t>Two with the GP team in the first year</a:t>
            </a:r>
            <a:endParaRPr lang="en-US" sz="1300" dirty="0"/>
          </a:p>
        </p:txBody>
      </p:sp>
      <p:sp>
        <p:nvSpPr>
          <p:cNvPr id="28" name="Line 286"/>
          <p:cNvSpPr/>
          <p:nvPr/>
        </p:nvSpPr>
        <p:spPr>
          <a:xfrm>
            <a:off x="10634472" y="3520440"/>
            <a:ext cx="0" cy="411480"/>
          </a:xfrm>
          <a:prstGeom prst="line">
            <a:avLst/>
          </a:prstGeom>
          <a:noFill/>
          <a:ln w="25400">
            <a:solidFill>
              <a:schemeClr val="accent2"/>
            </a:solidFill>
            <a:prstDash val="solid"/>
          </a:ln>
        </p:spPr>
        <p:txBody>
          <a:bodyPr/>
          <a:lstStyle/>
          <a:p>
            <a:endParaRPr lang="en-GB"/>
          </a:p>
        </p:txBody>
      </p:sp>
      <p:sp>
        <p:nvSpPr>
          <p:cNvPr id="29" name="Line 287"/>
          <p:cNvSpPr/>
          <p:nvPr/>
        </p:nvSpPr>
        <p:spPr>
          <a:xfrm>
            <a:off x="1554480" y="3931920"/>
            <a:ext cx="9079992" cy="0"/>
          </a:xfrm>
          <a:prstGeom prst="line">
            <a:avLst/>
          </a:prstGeom>
          <a:noFill/>
          <a:ln w="25400">
            <a:solidFill>
              <a:schemeClr val="accent2"/>
            </a:solidFill>
            <a:prstDash val="solid"/>
          </a:ln>
        </p:spPr>
        <p:txBody>
          <a:bodyPr/>
          <a:lstStyle/>
          <a:p>
            <a:endParaRPr lang="en-GB"/>
          </a:p>
        </p:txBody>
      </p:sp>
      <p:sp>
        <p:nvSpPr>
          <p:cNvPr id="30" name="Line 288"/>
          <p:cNvSpPr/>
          <p:nvPr/>
        </p:nvSpPr>
        <p:spPr>
          <a:xfrm>
            <a:off x="1554480" y="3520440"/>
            <a:ext cx="0" cy="411480"/>
          </a:xfrm>
          <a:prstGeom prst="line">
            <a:avLst/>
          </a:prstGeom>
          <a:noFill/>
          <a:ln w="25400">
            <a:solidFill>
              <a:schemeClr val="accent2"/>
            </a:solidFill>
            <a:prstDash val="solid"/>
            <a:headEnd type="none"/>
            <a:tailEnd type="none"/>
          </a:ln>
        </p:spPr>
        <p:txBody>
          <a:bodyPr/>
          <a:lstStyle/>
          <a:p>
            <a:endParaRPr lang="en-GB"/>
          </a:p>
        </p:txBody>
      </p:sp>
      <p:sp>
        <p:nvSpPr>
          <p:cNvPr id="31" name="Arrow head 289"/>
          <p:cNvSpPr/>
          <p:nvPr/>
        </p:nvSpPr>
        <p:spPr>
          <a:xfrm>
            <a:off x="1444752" y="3538728"/>
            <a:ext cx="219456" cy="182880"/>
          </a:xfrm>
          <a:prstGeom prst="triangle">
            <a:avLst/>
          </a:prstGeom>
          <a:solidFill>
            <a:schemeClr val="accent2"/>
          </a:solidFill>
          <a:ln w="12700">
            <a:solidFill>
              <a:schemeClr val="accent2"/>
            </a:solidFill>
            <a:prstDash val="solid"/>
          </a:ln>
        </p:spPr>
        <p:txBody>
          <a:bodyPr/>
          <a:lstStyle/>
          <a:p>
            <a:endParaRPr lang="en-GB"/>
          </a:p>
        </p:txBody>
      </p:sp>
      <p:sp>
        <p:nvSpPr>
          <p:cNvPr id="32" name="Label 290"/>
          <p:cNvSpPr/>
          <p:nvPr/>
        </p:nvSpPr>
        <p:spPr>
          <a:xfrm>
            <a:off x="2926080" y="3657600"/>
            <a:ext cx="6336792" cy="548640"/>
          </a:xfrm>
          <a:prstGeom prst="roundRect">
            <a:avLst>
              <a:gd name="adj" fmla="val 13333"/>
            </a:avLst>
          </a:prstGeom>
          <a:solidFill>
            <a:schemeClr val="accent2"/>
          </a:solidFill>
          <a:ln>
            <a:solidFill>
              <a:schemeClr val="accent2"/>
            </a:solidFill>
          </a:ln>
        </p:spPr>
        <p:txBody>
          <a:bodyPr wrap="square" lIns="63500" tIns="63500" rIns="63500" bIns="63500" rtlCol="0" anchor="ctr"/>
          <a:lstStyle/>
          <a:p>
            <a:pPr marL="0" indent="0" algn="ctr">
              <a:buNone/>
            </a:pPr>
            <a:r>
              <a:rPr lang="en-US" sz="1400" b="1" dirty="0">
                <a:solidFill>
                  <a:schemeClr val="bg1"/>
                </a:solidFill>
              </a:rPr>
              <a:t>Repeat at diagnosis, during treatment and after treatment, or whenever Michael's needs change</a:t>
            </a:r>
            <a:endParaRPr lang="en-US" sz="1400" dirty="0"/>
          </a:p>
        </p:txBody>
      </p:sp>
      <p:sp>
        <p:nvSpPr>
          <p:cNvPr id="33" name="Text 291"/>
          <p:cNvSpPr txBox="1"/>
          <p:nvPr/>
        </p:nvSpPr>
        <p:spPr>
          <a:xfrm>
            <a:off x="548640" y="4526280"/>
            <a:ext cx="11091672" cy="640080"/>
          </a:xfrm>
          <a:prstGeom prst="rect">
            <a:avLst/>
          </a:prstGeom>
          <a:noFill/>
          <a:ln/>
        </p:spPr>
        <p:txBody>
          <a:bodyPr wrap="square" lIns="0" tIns="0" rIns="0" bIns="0" rtlCol="0" anchor="ctr"/>
          <a:lstStyle/>
          <a:p>
            <a:pPr marL="0" indent="0" algn="ctr">
              <a:buNone/>
            </a:pPr>
            <a:r>
              <a:rPr lang="en-US" sz="1400" b="1" dirty="0">
                <a:solidFill>
                  <a:schemeClr val="tx1"/>
                </a:solidFill>
              </a:rPr>
              <a:t>Who can lead it: </a:t>
            </a:r>
            <a:r>
              <a:rPr lang="en-US" sz="1400" dirty="0">
                <a:solidFill>
                  <a:schemeClr val="tx1"/>
                </a:solidFill>
              </a:rPr>
              <a:t>clinical nurse specialists, cancer support workers, GPs, practice nurses and cancer care coordinators.</a:t>
            </a:r>
            <a:endParaRPr lang="en-US" sz="1400" dirty="0"/>
          </a:p>
        </p:txBody>
      </p:sp>
      <p:sp>
        <p:nvSpPr>
          <p:cNvPr id="34" name="Source 292"/>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Macmillan Cancer Support (2024); NHS England (2021)</a:t>
            </a:r>
            <a:endParaRPr lang="en-US" sz="1050" dirty="0"/>
          </a:p>
        </p:txBody>
      </p:sp>
      <p:pic>
        <p:nvPicPr>
          <p:cNvPr id="36" name="Audio 35">
            <a:extLst>
              <a:ext uri="{FF2B5EF4-FFF2-40B4-BE49-F238E27FC236}">
                <a16:creationId xmlns:a16="http://schemas.microsoft.com/office/drawing/2014/main" id="{E534DECE-5F8A-879C-3FE9-13F30FB794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242"/>
    </mc:Choice>
    <mc:Fallback>
      <p:transition spd="slow" advTm="19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Care plan for Michael: understanding, symptoms and wellbeing</a:t>
            </a:r>
            <a:endParaRPr lang="en-US" sz="3200" dirty="0"/>
          </a:p>
        </p:txBody>
      </p:sp>
      <p:graphicFrame>
        <p:nvGraphicFramePr>
          <p:cNvPr id="15" name="Care plan table 294"/>
          <p:cNvGraphicFramePr>
            <a:graphicFrameLocks noGrp="1"/>
          </p:cNvGraphicFramePr>
          <p:nvPr>
            <p:extLst>
              <p:ext uri="{D42A27DB-BD31-4B8C-83A1-F6EECF244321}">
                <p14:modId xmlns:p14="http://schemas.microsoft.com/office/powerpoint/2010/main" val="1579011935"/>
              </p:ext>
            </p:extLst>
          </p:nvPr>
        </p:nvGraphicFramePr>
        <p:xfrm>
          <a:off x="548640" y="1325880"/>
          <a:ext cx="11091672" cy="3352800"/>
        </p:xfrm>
        <a:graphic>
          <a:graphicData uri="http://schemas.openxmlformats.org/drawingml/2006/table">
            <a:tbl>
              <a:tblPr/>
              <a:tblGrid>
                <a:gridCol w="2788920">
                  <a:extLst>
                    <a:ext uri="{9D8B030D-6E8A-4147-A177-3AD203B41FA5}">
                      <a16:colId xmlns:a16="http://schemas.microsoft.com/office/drawing/2014/main" val="20000"/>
                    </a:ext>
                  </a:extLst>
                </a:gridCol>
                <a:gridCol w="5010912">
                  <a:extLst>
                    <a:ext uri="{9D8B030D-6E8A-4147-A177-3AD203B41FA5}">
                      <a16:colId xmlns:a16="http://schemas.microsoft.com/office/drawing/2014/main" val="20001"/>
                    </a:ext>
                  </a:extLst>
                </a:gridCol>
                <a:gridCol w="1783080">
                  <a:extLst>
                    <a:ext uri="{9D8B030D-6E8A-4147-A177-3AD203B41FA5}">
                      <a16:colId xmlns:a16="http://schemas.microsoft.com/office/drawing/2014/main" val="20002"/>
                    </a:ext>
                  </a:extLst>
                </a:gridCol>
                <a:gridCol w="1508760">
                  <a:extLst>
                    <a:ext uri="{9D8B030D-6E8A-4147-A177-3AD203B41FA5}">
                      <a16:colId xmlns:a16="http://schemas.microsoft.com/office/drawing/2014/main" val="20003"/>
                    </a:ext>
                  </a:extLst>
                </a:gridCol>
              </a:tblGrid>
              <a:tr h="0">
                <a:tc>
                  <a:txBody>
                    <a:bodyPr/>
                    <a:lstStyle/>
                    <a:p>
                      <a:pPr marL="0" indent="0">
                        <a:buNone/>
                      </a:pPr>
                      <a:r>
                        <a:rPr lang="en-US" sz="1400" b="1" dirty="0">
                          <a:solidFill>
                            <a:schemeClr val="bg1"/>
                          </a:solidFill>
                        </a:rPr>
                        <a:t>Need and goal</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Actions</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Who</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Review (suggested)</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0">
                <a:tc>
                  <a:txBody>
                    <a:bodyPr/>
                    <a:lstStyle/>
                    <a:p>
                      <a:pPr marL="0" indent="0">
                        <a:buNone/>
                      </a:pPr>
                      <a:r>
                        <a:rPr lang="en-US" sz="1400" b="1" dirty="0">
                          <a:solidFill>
                            <a:schemeClr val="tx2"/>
                          </a:solidFill>
                        </a:rPr>
                        <a:t>Understanding the diagnosis</a:t>
                      </a:r>
                      <a:endParaRPr lang="en-US" sz="1400" dirty="0"/>
                    </a:p>
                    <a:p>
                      <a:pPr marL="0" indent="0">
                        <a:buNone/>
                      </a:pPr>
                      <a:r>
                        <a:rPr lang="en-US" sz="1400" dirty="0">
                          <a:solidFill>
                            <a:schemeClr val="tx1"/>
                          </a:solidFill>
                        </a:rPr>
                        <a:t>Goal: Michael understands his type, stage and options and shares in decisions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Name his lung cancer clinical nurse specialist as his main contact</a:t>
                      </a:r>
                      <a:endParaRPr lang="en-US" sz="1400" dirty="0"/>
                    </a:p>
                    <a:p>
                      <a:pPr marL="152400" indent="-152400">
                        <a:buSzPct val="100000"/>
                        <a:buChar char="•"/>
                      </a:pPr>
                      <a:r>
                        <a:rPr lang="en-US" sz="1400" dirty="0">
                          <a:solidFill>
                            <a:schemeClr val="tx1"/>
                          </a:solidFill>
                        </a:rPr>
                        <a:t>Explain the MDT's recommendation in plain language, with written information</a:t>
                      </a:r>
                      <a:endParaRPr lang="en-US" sz="1400" dirty="0"/>
                    </a:p>
                    <a:p>
                      <a:pPr marL="152400" indent="-152400">
                        <a:buSzPct val="100000"/>
                        <a:buChar char="•"/>
                      </a:pPr>
                      <a:r>
                        <a:rPr lang="en-US" sz="1400" dirty="0">
                          <a:solidFill>
                            <a:schemeClr val="tx1"/>
                          </a:solidFill>
                        </a:rPr>
                        <a:t>Encourage a list of questions for each appointment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Nurse specialist, consultant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Every clinic visit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400" b="1" dirty="0">
                          <a:solidFill>
                            <a:schemeClr val="tx2"/>
                          </a:solidFill>
                        </a:rPr>
                        <a:t>Symptoms and side effects</a:t>
                      </a:r>
                      <a:endParaRPr lang="en-US" sz="1400" dirty="0"/>
                    </a:p>
                    <a:p>
                      <a:pPr marL="0" indent="0">
                        <a:buNone/>
                      </a:pPr>
                      <a:r>
                        <a:rPr lang="en-US" sz="1400" dirty="0">
                          <a:solidFill>
                            <a:schemeClr val="tx1"/>
                          </a:solidFill>
                        </a:rPr>
                        <a:t>Goal: breathlessness, cough, pain and tiredness are controlled enough for daily life</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Assess symptoms at every contact</a:t>
                      </a:r>
                      <a:endParaRPr lang="en-US" sz="1400" dirty="0"/>
                    </a:p>
                    <a:p>
                      <a:pPr marL="152400" indent="-152400">
                        <a:buSzPct val="100000"/>
                        <a:buChar char="•"/>
                      </a:pPr>
                      <a:r>
                        <a:rPr lang="en-US" sz="1400" dirty="0">
                          <a:solidFill>
                            <a:schemeClr val="tx1"/>
                          </a:solidFill>
                        </a:rPr>
                        <a:t>Teach breathing control; manage pain, appetite and weight loss</a:t>
                      </a:r>
                      <a:endParaRPr lang="en-US" sz="1400" dirty="0"/>
                    </a:p>
                    <a:p>
                      <a:pPr marL="152400" indent="-152400">
                        <a:buSzPct val="100000"/>
                        <a:buChar char="•"/>
                      </a:pPr>
                      <a:r>
                        <a:rPr lang="en-US" sz="1400" dirty="0">
                          <a:solidFill>
                            <a:schemeClr val="tx1"/>
                          </a:solidFill>
                        </a:rPr>
                        <a:t>Refer to the palliative care team if symptoms are hard to control</a:t>
                      </a:r>
                      <a:endParaRPr lang="en-US" sz="1400" dirty="0"/>
                    </a:p>
                    <a:p>
                      <a:pPr marL="152400" indent="-152400">
                        <a:buSzPct val="100000"/>
                        <a:buChar char="•"/>
                      </a:pPr>
                      <a:r>
                        <a:rPr lang="en-US" sz="1400" dirty="0">
                          <a:solidFill>
                            <a:schemeClr val="tx1"/>
                          </a:solidFill>
                        </a:rPr>
                        <a:t>Make sure he knows who to call between visits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Nurse specialist, GP, palliative care team</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Every contact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400" b="1" dirty="0">
                          <a:solidFill>
                            <a:schemeClr val="tx2"/>
                          </a:solidFill>
                        </a:rPr>
                        <a:t>Emotional wellbeing</a:t>
                      </a:r>
                      <a:endParaRPr lang="en-US" sz="1400" dirty="0"/>
                    </a:p>
                    <a:p>
                      <a:pPr marL="0" indent="0">
                        <a:buNone/>
                      </a:pPr>
                      <a:r>
                        <a:rPr lang="en-US" sz="1400" dirty="0">
                          <a:solidFill>
                            <a:schemeClr val="tx1"/>
                          </a:solidFill>
                        </a:rPr>
                        <a:t>Goal: Michael feels supported and can talk about his worries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Ask about mood and anxiety at each holistic needs assessment</a:t>
                      </a:r>
                      <a:endParaRPr lang="en-US" sz="1400" dirty="0"/>
                    </a:p>
                    <a:p>
                      <a:pPr marL="152400" indent="-152400">
                        <a:buSzPct val="100000"/>
                        <a:buChar char="•"/>
                      </a:pPr>
                      <a:r>
                        <a:rPr lang="en-US" sz="1400" dirty="0">
                          <a:solidFill>
                            <a:schemeClr val="tx1"/>
                          </a:solidFill>
                        </a:rPr>
                        <a:t>Offer the Macmillan Support Line (0808 808 00 00) and Roy Castle Ask the Nurse (0800 358 7200)</a:t>
                      </a:r>
                      <a:endParaRPr lang="en-US" sz="1400" dirty="0"/>
                    </a:p>
                    <a:p>
                      <a:pPr marL="152400" indent="-152400">
                        <a:buSzPct val="100000"/>
                        <a:buChar char="•"/>
                      </a:pPr>
                      <a:r>
                        <a:rPr lang="en-US" sz="1400" dirty="0">
                          <a:solidFill>
                            <a:schemeClr val="tx1"/>
                          </a:solidFill>
                        </a:rPr>
                        <a:t>Signpost the Roy Castle online forum for peer support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Nurse specialist, GP, charities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At each assessment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ource 295"/>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Macmillan Cancer Support (2024); NHS (2026c); NICE (2024); Roy Castle Lung Cancer Foundation (no date)</a:t>
            </a:r>
            <a:endParaRPr lang="en-US" sz="1050" dirty="0"/>
          </a:p>
        </p:txBody>
      </p:sp>
      <p:pic>
        <p:nvPicPr>
          <p:cNvPr id="6" name="Audio 5">
            <a:extLst>
              <a:ext uri="{FF2B5EF4-FFF2-40B4-BE49-F238E27FC236}">
                <a16:creationId xmlns:a16="http://schemas.microsoft.com/office/drawing/2014/main" id="{402F154E-FC18-492A-1496-F2B0286AB5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556"/>
    </mc:Choice>
    <mc:Fallback>
      <p:transition spd="slow" advTm="65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Care plan for Michael: work, money and lifestyle</a:t>
            </a:r>
            <a:endParaRPr lang="en-US" sz="3200" dirty="0"/>
          </a:p>
        </p:txBody>
      </p:sp>
      <p:graphicFrame>
        <p:nvGraphicFramePr>
          <p:cNvPr id="16" name="Care plan table 297"/>
          <p:cNvGraphicFramePr>
            <a:graphicFrameLocks noGrp="1"/>
          </p:cNvGraphicFramePr>
          <p:nvPr>
            <p:extLst>
              <p:ext uri="{D42A27DB-BD31-4B8C-83A1-F6EECF244321}">
                <p14:modId xmlns:p14="http://schemas.microsoft.com/office/powerpoint/2010/main" val="1579011935"/>
              </p:ext>
            </p:extLst>
          </p:nvPr>
        </p:nvGraphicFramePr>
        <p:xfrm>
          <a:off x="548640" y="1325880"/>
          <a:ext cx="11091672" cy="3779520"/>
        </p:xfrm>
        <a:graphic>
          <a:graphicData uri="http://schemas.openxmlformats.org/drawingml/2006/table">
            <a:tbl>
              <a:tblPr/>
              <a:tblGrid>
                <a:gridCol w="2788920">
                  <a:extLst>
                    <a:ext uri="{9D8B030D-6E8A-4147-A177-3AD203B41FA5}">
                      <a16:colId xmlns:a16="http://schemas.microsoft.com/office/drawing/2014/main" val="20000"/>
                    </a:ext>
                  </a:extLst>
                </a:gridCol>
                <a:gridCol w="5010912">
                  <a:extLst>
                    <a:ext uri="{9D8B030D-6E8A-4147-A177-3AD203B41FA5}">
                      <a16:colId xmlns:a16="http://schemas.microsoft.com/office/drawing/2014/main" val="20001"/>
                    </a:ext>
                  </a:extLst>
                </a:gridCol>
                <a:gridCol w="1783080">
                  <a:extLst>
                    <a:ext uri="{9D8B030D-6E8A-4147-A177-3AD203B41FA5}">
                      <a16:colId xmlns:a16="http://schemas.microsoft.com/office/drawing/2014/main" val="20002"/>
                    </a:ext>
                  </a:extLst>
                </a:gridCol>
                <a:gridCol w="1508760">
                  <a:extLst>
                    <a:ext uri="{9D8B030D-6E8A-4147-A177-3AD203B41FA5}">
                      <a16:colId xmlns:a16="http://schemas.microsoft.com/office/drawing/2014/main" val="20003"/>
                    </a:ext>
                  </a:extLst>
                </a:gridCol>
              </a:tblGrid>
              <a:tr h="0">
                <a:tc>
                  <a:txBody>
                    <a:bodyPr/>
                    <a:lstStyle/>
                    <a:p>
                      <a:pPr marL="0" indent="0">
                        <a:buNone/>
                      </a:pPr>
                      <a:r>
                        <a:rPr lang="en-US" sz="1400" b="1" dirty="0">
                          <a:solidFill>
                            <a:schemeClr val="bg1"/>
                          </a:solidFill>
                        </a:rPr>
                        <a:t>Need and goal</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Actions</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Who</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Review (suggested)</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0">
                <a:tc>
                  <a:txBody>
                    <a:bodyPr/>
                    <a:lstStyle/>
                    <a:p>
                      <a:pPr marL="0" indent="0">
                        <a:buNone/>
                      </a:pPr>
                      <a:r>
                        <a:rPr lang="en-US" sz="1400" b="1" dirty="0">
                          <a:solidFill>
                            <a:schemeClr val="tx2"/>
                          </a:solidFill>
                        </a:rPr>
                        <a:t>Work at Tesco</a:t>
                      </a:r>
                      <a:endParaRPr lang="en-US" sz="1400" dirty="0"/>
                    </a:p>
                    <a:p>
                      <a:pPr marL="0" indent="0">
                        <a:buNone/>
                      </a:pPr>
                      <a:r>
                        <a:rPr lang="en-US" sz="1400" dirty="0">
                          <a:solidFill>
                            <a:schemeClr val="tx1"/>
                          </a:solidFill>
                        </a:rPr>
                        <a:t>Goal: Michael keeps working as far as he wishes, with the right adjustments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With his consent, plan what to tell his manager and HR</a:t>
                      </a:r>
                      <a:endParaRPr lang="en-US" sz="1400" dirty="0"/>
                    </a:p>
                    <a:p>
                      <a:pPr marL="152400" indent="-152400">
                        <a:buSzPct val="100000"/>
                        <a:buChar char="•"/>
                      </a:pPr>
                      <a:r>
                        <a:rPr lang="en-US" sz="1400" dirty="0">
                          <a:solidFill>
                            <a:schemeClr val="tx1"/>
                          </a:solidFill>
                        </a:rPr>
                        <a:t>Ask for reasonable adjustments: time off for appointments, flexible hours, changed duties, a phased return</a:t>
                      </a:r>
                      <a:endParaRPr lang="en-US" sz="1400" dirty="0"/>
                    </a:p>
                    <a:p>
                      <a:pPr marL="152400" indent="-152400">
                        <a:buSzPct val="100000"/>
                        <a:buChar char="•"/>
                      </a:pPr>
                      <a:r>
                        <a:rPr lang="en-US" sz="1400" dirty="0">
                          <a:solidFill>
                            <a:schemeClr val="tx1"/>
                          </a:solidFill>
                        </a:rPr>
                        <a:t>Use Macmillan work support advice</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Michael, manager and HR, nurse specialist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Before and after each treatment phase</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400" b="1" dirty="0">
                          <a:solidFill>
                            <a:schemeClr val="tx2"/>
                          </a:solidFill>
                        </a:rPr>
                        <a:t>Money</a:t>
                      </a:r>
                      <a:endParaRPr lang="en-US" sz="1400" dirty="0"/>
                    </a:p>
                    <a:p>
                      <a:pPr marL="0" indent="0">
                        <a:buNone/>
                      </a:pPr>
                      <a:r>
                        <a:rPr lang="en-US" sz="1400" dirty="0">
                          <a:solidFill>
                            <a:schemeClr val="tx1"/>
                          </a:solidFill>
                        </a:rPr>
                        <a:t>Goal: his income is protected and health costs are reduced</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Check his contract for occupational sick pay; Statutory Sick Pay is up to £123.25 a week for up to 28 weeks</a:t>
                      </a:r>
                      <a:endParaRPr lang="en-US" sz="1400" dirty="0"/>
                    </a:p>
                    <a:p>
                      <a:pPr marL="152400" indent="-152400">
                        <a:buSzPct val="100000"/>
                        <a:buChar char="•"/>
                      </a:pPr>
                      <a:r>
                        <a:rPr lang="en-US" sz="1400" dirty="0">
                          <a:solidFill>
                            <a:schemeClr val="tx1"/>
                          </a:solidFill>
                        </a:rPr>
                        <a:t>Benefits check with a Macmillan money adviser (ESA, Universal Credit, PIP)</a:t>
                      </a:r>
                      <a:endParaRPr lang="en-US" sz="1400" dirty="0"/>
                    </a:p>
                    <a:p>
                      <a:pPr marL="152400" indent="-152400">
                        <a:buSzPct val="100000"/>
                        <a:buChar char="•"/>
                      </a:pPr>
                      <a:r>
                        <a:rPr lang="en-US" sz="1400" dirty="0">
                          <a:solidFill>
                            <a:schemeClr val="tx1"/>
                          </a:solidFill>
                        </a:rPr>
                        <a:t>Apply through the GP for a medical exemption certificate for free prescriptions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Michael, Macmillan adviser, GP</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In the first month; when income changes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400" b="1" dirty="0">
                          <a:solidFill>
                            <a:schemeClr val="tx2"/>
                          </a:solidFill>
                        </a:rPr>
                        <a:t>Lifestyle</a:t>
                      </a:r>
                      <a:endParaRPr lang="en-US" sz="1400" dirty="0"/>
                    </a:p>
                    <a:p>
                      <a:pPr marL="0" indent="0">
                        <a:buNone/>
                      </a:pPr>
                      <a:r>
                        <a:rPr lang="en-US" sz="1400" dirty="0">
                          <a:solidFill>
                            <a:schemeClr val="tx1"/>
                          </a:solidFill>
                        </a:rPr>
                        <a:t>Goal: Michael is as well as possible for treatment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Ask about smoking without judgement; if he smokes, advise stopping at diagnosis and offer support</a:t>
                      </a:r>
                      <a:endParaRPr lang="en-US" sz="1400" dirty="0"/>
                    </a:p>
                    <a:p>
                      <a:pPr marL="152400" indent="-152400">
                        <a:buSzPct val="100000"/>
                        <a:buChar char="•"/>
                      </a:pPr>
                      <a:r>
                        <a:rPr lang="en-US" sz="1400" dirty="0">
                          <a:solidFill>
                            <a:schemeClr val="tx1"/>
                          </a:solidFill>
                        </a:rPr>
                        <a:t>Monitor weight and appetite and involve the wider team if he is losing weight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Nurse specialist, GP</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Each clinic visit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ource 298"/>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Sources: GOV.UK (2026); Macmillan Cancer Support (2023b; 2025); NHSBSA (no date); NICE (2024)</a:t>
            </a:r>
            <a:endParaRPr lang="en-US" sz="1050" dirty="0"/>
          </a:p>
        </p:txBody>
      </p:sp>
      <p:pic>
        <p:nvPicPr>
          <p:cNvPr id="6" name="Audio 5">
            <a:extLst>
              <a:ext uri="{FF2B5EF4-FFF2-40B4-BE49-F238E27FC236}">
                <a16:creationId xmlns:a16="http://schemas.microsoft.com/office/drawing/2014/main" id="{9F9085F8-AF15-1036-E558-6866FF2B57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581"/>
    </mc:Choice>
    <mc:Fallback>
      <p:transition spd="slow" advTm="67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Care plan for Michael: support and follow-up</a:t>
            </a:r>
            <a:endParaRPr lang="en-US" sz="3200" dirty="0"/>
          </a:p>
        </p:txBody>
      </p:sp>
      <p:graphicFrame>
        <p:nvGraphicFramePr>
          <p:cNvPr id="17" name="Care plan table 300"/>
          <p:cNvGraphicFramePr>
            <a:graphicFrameLocks noGrp="1"/>
          </p:cNvGraphicFramePr>
          <p:nvPr>
            <p:extLst>
              <p:ext uri="{D42A27DB-BD31-4B8C-83A1-F6EECF244321}">
                <p14:modId xmlns:p14="http://schemas.microsoft.com/office/powerpoint/2010/main" val="1579011935"/>
              </p:ext>
            </p:extLst>
          </p:nvPr>
        </p:nvGraphicFramePr>
        <p:xfrm>
          <a:off x="548640" y="1325880"/>
          <a:ext cx="11091672" cy="2194560"/>
        </p:xfrm>
        <a:graphic>
          <a:graphicData uri="http://schemas.openxmlformats.org/drawingml/2006/table">
            <a:tbl>
              <a:tblPr/>
              <a:tblGrid>
                <a:gridCol w="2788920">
                  <a:extLst>
                    <a:ext uri="{9D8B030D-6E8A-4147-A177-3AD203B41FA5}">
                      <a16:colId xmlns:a16="http://schemas.microsoft.com/office/drawing/2014/main" val="20000"/>
                    </a:ext>
                  </a:extLst>
                </a:gridCol>
                <a:gridCol w="5010912">
                  <a:extLst>
                    <a:ext uri="{9D8B030D-6E8A-4147-A177-3AD203B41FA5}">
                      <a16:colId xmlns:a16="http://schemas.microsoft.com/office/drawing/2014/main" val="20001"/>
                    </a:ext>
                  </a:extLst>
                </a:gridCol>
                <a:gridCol w="1783080">
                  <a:extLst>
                    <a:ext uri="{9D8B030D-6E8A-4147-A177-3AD203B41FA5}">
                      <a16:colId xmlns:a16="http://schemas.microsoft.com/office/drawing/2014/main" val="20002"/>
                    </a:ext>
                  </a:extLst>
                </a:gridCol>
                <a:gridCol w="1508760">
                  <a:extLst>
                    <a:ext uri="{9D8B030D-6E8A-4147-A177-3AD203B41FA5}">
                      <a16:colId xmlns:a16="http://schemas.microsoft.com/office/drawing/2014/main" val="20003"/>
                    </a:ext>
                  </a:extLst>
                </a:gridCol>
              </a:tblGrid>
              <a:tr h="0">
                <a:tc>
                  <a:txBody>
                    <a:bodyPr/>
                    <a:lstStyle/>
                    <a:p>
                      <a:pPr marL="0" indent="0">
                        <a:buNone/>
                      </a:pPr>
                      <a:r>
                        <a:rPr lang="en-US" sz="1400" b="1" dirty="0">
                          <a:solidFill>
                            <a:schemeClr val="bg1"/>
                          </a:solidFill>
                        </a:rPr>
                        <a:t>Need and goal</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Actions</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Who</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tc>
                  <a:txBody>
                    <a:bodyPr/>
                    <a:lstStyle/>
                    <a:p>
                      <a:pPr marL="0" indent="0">
                        <a:buNone/>
                      </a:pPr>
                      <a:r>
                        <a:rPr lang="en-US" sz="1400" b="1" dirty="0">
                          <a:solidFill>
                            <a:schemeClr val="bg1"/>
                          </a:solidFill>
                        </a:rPr>
                        <a:t>Review (suggested)</a:t>
                      </a:r>
                      <a:endParaRPr lang="en-US" sz="1400" dirty="0"/>
                    </a:p>
                  </a:txBody>
                  <a:tcPr anchor="ct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tx2"/>
                    </a:solidFill>
                  </a:tcPr>
                </a:tc>
                <a:extLst>
                  <a:ext uri="{0D108BD9-81ED-4DB2-BD59-A6C34878D82A}">
                    <a16:rowId xmlns:a16="http://schemas.microsoft.com/office/drawing/2014/main" val="10000"/>
                  </a:ext>
                </a:extLst>
              </a:tr>
              <a:tr h="0">
                <a:tc>
                  <a:txBody>
                    <a:bodyPr/>
                    <a:lstStyle/>
                    <a:p>
                      <a:pPr marL="0" indent="0">
                        <a:buNone/>
                      </a:pPr>
                      <a:r>
                        <a:rPr lang="en-US" sz="1400" b="1" dirty="0">
                          <a:solidFill>
                            <a:schemeClr val="tx2"/>
                          </a:solidFill>
                        </a:rPr>
                        <a:t>Family and social support</a:t>
                      </a:r>
                      <a:endParaRPr lang="en-US" sz="1400" dirty="0"/>
                    </a:p>
                    <a:p>
                      <a:pPr marL="0" indent="0">
                        <a:buNone/>
                      </a:pPr>
                      <a:r>
                        <a:rPr lang="en-US" sz="1400" dirty="0">
                          <a:solidFill>
                            <a:schemeClr val="tx1"/>
                          </a:solidFill>
                        </a:rPr>
                        <a:t>Goal: Michael is not coping alone</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Find out who is at home and who he can rely on</a:t>
                      </a:r>
                      <a:endParaRPr lang="en-US" sz="1400" dirty="0"/>
                    </a:p>
                    <a:p>
                      <a:pPr marL="152400" indent="-152400">
                        <a:buSzPct val="100000"/>
                        <a:buChar char="•"/>
                      </a:pPr>
                      <a:r>
                        <a:rPr lang="en-US" sz="1400" dirty="0">
                          <a:solidFill>
                            <a:schemeClr val="tx1"/>
                          </a:solidFill>
                        </a:rPr>
                        <a:t>Offer information and support for family, friends or carers</a:t>
                      </a:r>
                      <a:endParaRPr lang="en-US" sz="1400" dirty="0"/>
                    </a:p>
                    <a:p>
                      <a:pPr marL="152400" indent="-152400">
                        <a:buSzPct val="100000"/>
                        <a:buChar char="•"/>
                      </a:pPr>
                      <a:r>
                        <a:rPr lang="en-US" sz="1400" dirty="0">
                          <a:solidFill>
                            <a:schemeClr val="tx1"/>
                          </a:solidFill>
                        </a:rPr>
                        <a:t>Ask about faith, culture and what gives him strength</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Nurse specialist, cancer support worker</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At each assessment</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400" b="1" dirty="0">
                          <a:solidFill>
                            <a:schemeClr val="tx2"/>
                          </a:solidFill>
                        </a:rPr>
                        <a:t>Follow-up</a:t>
                      </a:r>
                      <a:endParaRPr lang="en-US" sz="1400" dirty="0"/>
                    </a:p>
                    <a:p>
                      <a:pPr marL="0" indent="0">
                        <a:buNone/>
                      </a:pPr>
                      <a:r>
                        <a:rPr lang="en-US" sz="1400" dirty="0">
                          <a:solidFill>
                            <a:schemeClr val="tx1"/>
                          </a:solidFill>
                        </a:rPr>
                        <a:t>Goal: care continues after treatment and problems are picked up early</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solidFill>
                      <a:schemeClr val="bg2"/>
                    </a:solidFill>
                  </a:tcPr>
                </a:tc>
                <a:tc>
                  <a:txBody>
                    <a:bodyPr/>
                    <a:lstStyle/>
                    <a:p>
                      <a:pPr marL="152400" indent="-152400">
                        <a:buSzPct val="100000"/>
                        <a:buChar char="•"/>
                      </a:pPr>
                      <a:r>
                        <a:rPr lang="en-US" sz="1400" dirty="0">
                          <a:solidFill>
                            <a:schemeClr val="tx1"/>
                          </a:solidFill>
                        </a:rPr>
                        <a:t>Specialist appointment within 6 weeks of finishing treatment, then regular appointments</a:t>
                      </a:r>
                      <a:endParaRPr lang="en-US" sz="1400" dirty="0"/>
                    </a:p>
                    <a:p>
                      <a:pPr marL="152400" indent="-152400">
                        <a:buSzPct val="100000"/>
                        <a:buChar char="•"/>
                      </a:pPr>
                      <a:r>
                        <a:rPr lang="en-US" sz="1400" dirty="0">
                          <a:solidFill>
                            <a:schemeClr val="tx1"/>
                          </a:solidFill>
                        </a:rPr>
                        <a:t>End of treatment summary</a:t>
                      </a:r>
                      <a:endParaRPr lang="en-US" sz="1400" dirty="0"/>
                    </a:p>
                    <a:p>
                      <a:pPr marL="152400" indent="-152400">
                        <a:buSzPct val="100000"/>
                        <a:buChar char="•"/>
                      </a:pPr>
                      <a:r>
                        <a:rPr lang="en-US" sz="1400" dirty="0">
                          <a:solidFill>
                            <a:schemeClr val="tx1"/>
                          </a:solidFill>
                        </a:rPr>
                        <a:t>He knows how to contact his team between visits</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MDT, nurse specialist, GP team</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tc>
                  <a:txBody>
                    <a:bodyPr/>
                    <a:lstStyle/>
                    <a:p>
                      <a:pPr marL="0" indent="0">
                        <a:buNone/>
                      </a:pPr>
                      <a:r>
                        <a:rPr lang="en-US" sz="1400" dirty="0">
                          <a:solidFill>
                            <a:schemeClr val="tx1"/>
                          </a:solidFill>
                        </a:rPr>
                        <a:t>Planned schedule</a:t>
                      </a:r>
                      <a:endParaRPr lang="en-US" sz="1400" dirty="0"/>
                    </a:p>
                  </a:txBody>
                  <a:tcPr>
                    <a:lnL w="9525" cap="flat" cmpd="sng" algn="ctr">
                      <a:solidFill>
                        <a:srgbClr val="B9C7CF"/>
                      </a:solidFill>
                      <a:prstDash val="solid"/>
                      <a:round/>
                      <a:headEnd type="none" w="med" len="med"/>
                      <a:tailEnd type="none" w="med" len="med"/>
                    </a:lnL>
                    <a:lnR w="9525" cap="flat" cmpd="sng" algn="ctr">
                      <a:solidFill>
                        <a:srgbClr val="B9C7CF"/>
                      </a:solidFill>
                      <a:prstDash val="solid"/>
                      <a:round/>
                      <a:headEnd type="none" w="med" len="med"/>
                      <a:tailEnd type="none" w="med" len="med"/>
                    </a:lnR>
                    <a:lnT w="9525" cap="flat" cmpd="sng" algn="ctr">
                      <a:solidFill>
                        <a:srgbClr val="B9C7CF"/>
                      </a:solidFill>
                      <a:prstDash val="solid"/>
                      <a:round/>
                      <a:headEnd type="none" w="med" len="med"/>
                      <a:tailEnd type="none" w="med" len="med"/>
                    </a:lnT>
                    <a:lnB w="9525" cap="flat" cmpd="sng" algn="ctr">
                      <a:solidFill>
                        <a:srgbClr val="B9C7CF"/>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Text 301"/>
          <p:cNvSpPr txBox="1"/>
          <p:nvPr/>
        </p:nvSpPr>
        <p:spPr>
          <a:xfrm>
            <a:off x="548640" y="3703320"/>
            <a:ext cx="7315200" cy="365760"/>
          </a:xfrm>
          <a:prstGeom prst="rect">
            <a:avLst/>
          </a:prstGeom>
          <a:noFill/>
          <a:ln/>
        </p:spPr>
        <p:txBody>
          <a:bodyPr wrap="square" lIns="0" tIns="0" rIns="0" bIns="0" rtlCol="0" anchor="ctr"/>
          <a:lstStyle/>
          <a:p>
            <a:pPr marL="0" indent="0">
              <a:buNone/>
            </a:pPr>
            <a:r>
              <a:rPr lang="en-US" sz="1800" b="1" dirty="0">
                <a:solidFill>
                  <a:schemeClr val="tx2"/>
                </a:solidFill>
              </a:rPr>
              <a:t>Review points over the first year</a:t>
            </a:r>
            <a:endParaRPr lang="en-US" sz="1800" dirty="0"/>
          </a:p>
        </p:txBody>
      </p:sp>
      <p:sp>
        <p:nvSpPr>
          <p:cNvPr id="6" name="Review step 302"/>
          <p:cNvSpPr/>
          <p:nvPr/>
        </p:nvSpPr>
        <p:spPr>
          <a:xfrm>
            <a:off x="548640" y="4206240"/>
            <a:ext cx="2231136" cy="960120"/>
          </a:xfrm>
          <a:prstGeom prst="homePlate">
            <a:avLst/>
          </a:prstGeom>
          <a:solidFill>
            <a:schemeClr val="tx2"/>
          </a:solidFill>
          <a:ln w="12700">
            <a:solidFill>
              <a:schemeClr val="bg1"/>
            </a:solidFill>
          </a:ln>
        </p:spPr>
        <p:txBody>
          <a:bodyPr wrap="square" lIns="0" tIns="0" rIns="0" bIns="0" rtlCol="0" anchor="ctr"/>
          <a:lstStyle/>
          <a:p>
            <a:pPr marL="0" indent="0" algn="ctr">
              <a:buNone/>
            </a:pPr>
            <a:r>
              <a:rPr lang="en-US" sz="1250" b="1" dirty="0">
                <a:solidFill>
                  <a:schemeClr val="bg1"/>
                </a:solidFill>
              </a:rPr>
              <a:t>Diagnosis: first needs assessment</a:t>
            </a:r>
            <a:endParaRPr lang="en-US" sz="1250" dirty="0"/>
          </a:p>
        </p:txBody>
      </p:sp>
      <p:sp>
        <p:nvSpPr>
          <p:cNvPr id="7" name="Review step 303"/>
          <p:cNvSpPr/>
          <p:nvPr/>
        </p:nvSpPr>
        <p:spPr>
          <a:xfrm>
            <a:off x="2795778" y="4206240"/>
            <a:ext cx="2231136" cy="960120"/>
          </a:xfrm>
          <a:prstGeom prst="chevron">
            <a:avLst/>
          </a:prstGeom>
          <a:solidFill>
            <a:schemeClr val="accent2"/>
          </a:solidFill>
          <a:ln w="12700">
            <a:solidFill>
              <a:schemeClr val="bg1"/>
            </a:solidFill>
          </a:ln>
        </p:spPr>
        <p:txBody>
          <a:bodyPr wrap="square" lIns="0" tIns="0" rIns="0" bIns="0" rtlCol="0" anchor="ctr"/>
          <a:lstStyle/>
          <a:p>
            <a:pPr marL="0" indent="0" algn="ctr">
              <a:buNone/>
            </a:pPr>
            <a:r>
              <a:rPr lang="en-US" sz="1250" b="1" dirty="0">
                <a:solidFill>
                  <a:schemeClr val="bg1"/>
                </a:solidFill>
              </a:rPr>
              <a:t>During treatment: plan reviewed</a:t>
            </a:r>
            <a:endParaRPr lang="en-US" sz="1250" dirty="0"/>
          </a:p>
        </p:txBody>
      </p:sp>
      <p:sp>
        <p:nvSpPr>
          <p:cNvPr id="8" name="Review step 304"/>
          <p:cNvSpPr/>
          <p:nvPr/>
        </p:nvSpPr>
        <p:spPr>
          <a:xfrm>
            <a:off x="5042916" y="4206240"/>
            <a:ext cx="2231136" cy="960120"/>
          </a:xfrm>
          <a:prstGeom prst="chevron">
            <a:avLst/>
          </a:prstGeom>
          <a:solidFill>
            <a:schemeClr val="tx2"/>
          </a:solidFill>
          <a:ln w="12700">
            <a:solidFill>
              <a:schemeClr val="bg1"/>
            </a:solidFill>
          </a:ln>
        </p:spPr>
        <p:txBody>
          <a:bodyPr wrap="square" lIns="0" tIns="0" rIns="0" bIns="0" rtlCol="0" anchor="ctr"/>
          <a:lstStyle/>
          <a:p>
            <a:pPr marL="0" indent="0" algn="ctr">
              <a:buNone/>
            </a:pPr>
            <a:r>
              <a:rPr lang="en-US" sz="1250" b="1" dirty="0">
                <a:solidFill>
                  <a:schemeClr val="bg1"/>
                </a:solidFill>
              </a:rPr>
              <a:t>End of treatment: summary</a:t>
            </a:r>
            <a:endParaRPr lang="en-US" sz="1250" dirty="0"/>
          </a:p>
        </p:txBody>
      </p:sp>
      <p:sp>
        <p:nvSpPr>
          <p:cNvPr id="9" name="Review step 305"/>
          <p:cNvSpPr/>
          <p:nvPr/>
        </p:nvSpPr>
        <p:spPr>
          <a:xfrm>
            <a:off x="7290054" y="4206240"/>
            <a:ext cx="2231136" cy="960120"/>
          </a:xfrm>
          <a:prstGeom prst="chevron">
            <a:avLst/>
          </a:prstGeom>
          <a:solidFill>
            <a:schemeClr val="accent2"/>
          </a:solidFill>
          <a:ln w="12700">
            <a:solidFill>
              <a:schemeClr val="bg1"/>
            </a:solidFill>
          </a:ln>
        </p:spPr>
        <p:txBody>
          <a:bodyPr wrap="square" lIns="0" tIns="0" rIns="0" bIns="0" rtlCol="0" anchor="ctr"/>
          <a:lstStyle/>
          <a:p>
            <a:pPr marL="0" indent="0" algn="ctr">
              <a:buNone/>
            </a:pPr>
            <a:r>
              <a:rPr lang="en-US" sz="1250" b="1" dirty="0">
                <a:solidFill>
                  <a:schemeClr val="bg1"/>
                </a:solidFill>
              </a:rPr>
              <a:t>Within 6 weeks: specialist visit</a:t>
            </a:r>
            <a:endParaRPr lang="en-US" sz="1250" dirty="0"/>
          </a:p>
        </p:txBody>
      </p:sp>
      <p:sp>
        <p:nvSpPr>
          <p:cNvPr id="10" name="Review step 306"/>
          <p:cNvSpPr/>
          <p:nvPr/>
        </p:nvSpPr>
        <p:spPr>
          <a:xfrm>
            <a:off x="9537192" y="4206240"/>
            <a:ext cx="2231136" cy="960120"/>
          </a:xfrm>
          <a:prstGeom prst="chevron">
            <a:avLst/>
          </a:prstGeom>
          <a:solidFill>
            <a:schemeClr val="tx2"/>
          </a:solidFill>
          <a:ln w="12700">
            <a:solidFill>
              <a:schemeClr val="bg1"/>
            </a:solidFill>
          </a:ln>
        </p:spPr>
        <p:txBody>
          <a:bodyPr wrap="square" lIns="0" tIns="0" rIns="0" bIns="0" rtlCol="0" anchor="ctr"/>
          <a:lstStyle/>
          <a:p>
            <a:pPr marL="0" indent="0" algn="ctr">
              <a:buNone/>
            </a:pPr>
            <a:r>
              <a:rPr lang="en-US" sz="1250" b="1" dirty="0">
                <a:solidFill>
                  <a:schemeClr val="bg1"/>
                </a:solidFill>
              </a:rPr>
              <a:t>First year: two GP cancer care reviews</a:t>
            </a:r>
            <a:endParaRPr lang="en-US" sz="1250" dirty="0"/>
          </a:p>
        </p:txBody>
      </p:sp>
      <p:sp>
        <p:nvSpPr>
          <p:cNvPr id="11" name="Source 307"/>
          <p:cNvSpPr txBox="1"/>
          <p:nvPr/>
        </p:nvSpPr>
        <p:spPr>
          <a:xfrm>
            <a:off x="548640" y="5330952"/>
            <a:ext cx="11091672" cy="292608"/>
          </a:xfrm>
          <a:prstGeom prst="rect">
            <a:avLst/>
          </a:prstGeom>
          <a:noFill/>
          <a:ln/>
        </p:spPr>
        <p:txBody>
          <a:bodyPr wrap="square" lIns="0" tIns="0" rIns="0" bIns="0" rtlCol="0" anchor="ctr"/>
          <a:lstStyle/>
          <a:p>
            <a:pPr marL="0" indent="0">
              <a:buNone/>
            </a:pPr>
            <a:r>
              <a:rPr lang="en-US" sz="1050" dirty="0">
                <a:solidFill>
                  <a:schemeClr val="accent5"/>
                </a:solidFill>
              </a:rPr>
              <a:t>Macmillan Cancer Support (2024); NHS England (2021); NICE (2024)</a:t>
            </a:r>
            <a:endParaRPr lang="en-US" sz="1050" dirty="0"/>
          </a:p>
        </p:txBody>
      </p:sp>
      <p:pic>
        <p:nvPicPr>
          <p:cNvPr id="12" name="Audio 11">
            <a:extLst>
              <a:ext uri="{FF2B5EF4-FFF2-40B4-BE49-F238E27FC236}">
                <a16:creationId xmlns:a16="http://schemas.microsoft.com/office/drawing/2014/main" id="{C1A169B1-5675-B55B-64CC-84A8DD9227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811"/>
    </mc:Choice>
    <mc:Fallback>
      <p:transition spd="slow" advTm="54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dirty="0"/>
              <a:t>Recommendations </a:t>
            </a:r>
          </a:p>
        </p:txBody>
      </p:sp>
      <p:sp>
        <p:nvSpPr>
          <p:cNvPr id="4" name="Message number 309"/>
          <p:cNvSpPr/>
          <p:nvPr/>
        </p:nvSpPr>
        <p:spPr>
          <a:xfrm>
            <a:off x="548640" y="1444752"/>
            <a:ext cx="640080" cy="64008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rPr>
              <a:t>1</a:t>
            </a:r>
            <a:endParaRPr lang="en-US" sz="2000" dirty="0"/>
          </a:p>
        </p:txBody>
      </p:sp>
      <p:sp>
        <p:nvSpPr>
          <p:cNvPr id="5" name="Text 310"/>
          <p:cNvSpPr txBox="1"/>
          <p:nvPr/>
        </p:nvSpPr>
        <p:spPr>
          <a:xfrm>
            <a:off x="1371600" y="1371600"/>
            <a:ext cx="5120640" cy="786384"/>
          </a:xfrm>
          <a:prstGeom prst="rect">
            <a:avLst/>
          </a:prstGeom>
          <a:noFill/>
          <a:ln/>
        </p:spPr>
        <p:txBody>
          <a:bodyPr wrap="square" lIns="0" tIns="0" rIns="0" bIns="0" rtlCol="0" anchor="ctr"/>
          <a:lstStyle/>
          <a:p>
            <a:pPr marL="0" indent="0">
              <a:buNone/>
            </a:pPr>
            <a:r>
              <a:rPr lang="en-US" sz="1600" dirty="0">
                <a:solidFill>
                  <a:schemeClr val="tx1"/>
                </a:solidFill>
              </a:rPr>
              <a:t>Start with the person: the case gives four facts, and good care begins by asking about the rest.</a:t>
            </a:r>
            <a:endParaRPr lang="en-US" sz="1600" dirty="0"/>
          </a:p>
        </p:txBody>
      </p:sp>
      <p:sp>
        <p:nvSpPr>
          <p:cNvPr id="6" name="Message number 311"/>
          <p:cNvSpPr/>
          <p:nvPr/>
        </p:nvSpPr>
        <p:spPr>
          <a:xfrm>
            <a:off x="548640" y="2395728"/>
            <a:ext cx="640080" cy="64008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rPr>
              <a:t>2</a:t>
            </a:r>
            <a:endParaRPr lang="en-US" sz="2000" dirty="0"/>
          </a:p>
        </p:txBody>
      </p:sp>
      <p:sp>
        <p:nvSpPr>
          <p:cNvPr id="7" name="Text 312"/>
          <p:cNvSpPr txBox="1"/>
          <p:nvPr/>
        </p:nvSpPr>
        <p:spPr>
          <a:xfrm>
            <a:off x="1371600" y="2322576"/>
            <a:ext cx="5120640" cy="786384"/>
          </a:xfrm>
          <a:prstGeom prst="rect">
            <a:avLst/>
          </a:prstGeom>
          <a:noFill/>
          <a:ln/>
        </p:spPr>
        <p:txBody>
          <a:bodyPr wrap="square" lIns="0" tIns="0" rIns="0" bIns="0" rtlCol="0" anchor="ctr"/>
          <a:lstStyle/>
          <a:p>
            <a:pPr marL="0" indent="0">
              <a:buNone/>
            </a:pPr>
            <a:r>
              <a:rPr lang="en-US" sz="1600" dirty="0">
                <a:solidFill>
                  <a:schemeClr val="tx1"/>
                </a:solidFill>
              </a:rPr>
              <a:t>Lung cancer at 42 is uncommon and sits outside screening, so acting on symptoms matters.</a:t>
            </a:r>
            <a:endParaRPr lang="en-US" sz="1600" dirty="0"/>
          </a:p>
        </p:txBody>
      </p:sp>
      <p:sp>
        <p:nvSpPr>
          <p:cNvPr id="8" name="Message number 313"/>
          <p:cNvSpPr/>
          <p:nvPr/>
        </p:nvSpPr>
        <p:spPr>
          <a:xfrm>
            <a:off x="548640" y="3346704"/>
            <a:ext cx="640080" cy="64008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rPr>
              <a:t>3</a:t>
            </a:r>
            <a:endParaRPr lang="en-US" sz="2000" dirty="0"/>
          </a:p>
        </p:txBody>
      </p:sp>
      <p:sp>
        <p:nvSpPr>
          <p:cNvPr id="9" name="Text 314"/>
          <p:cNvSpPr txBox="1"/>
          <p:nvPr/>
        </p:nvSpPr>
        <p:spPr>
          <a:xfrm>
            <a:off x="1371600" y="3273552"/>
            <a:ext cx="5120640" cy="786384"/>
          </a:xfrm>
          <a:prstGeom prst="rect">
            <a:avLst/>
          </a:prstGeom>
          <a:noFill/>
          <a:ln/>
        </p:spPr>
        <p:txBody>
          <a:bodyPr wrap="square" lIns="0" tIns="0" rIns="0" bIns="0" rtlCol="0" anchor="ctr"/>
          <a:lstStyle/>
          <a:p>
            <a:pPr marL="0" indent="0">
              <a:buNone/>
            </a:pPr>
            <a:r>
              <a:rPr lang="en-US" sz="1600" dirty="0">
                <a:solidFill>
                  <a:schemeClr val="tx1"/>
                </a:solidFill>
              </a:rPr>
              <a:t>Cancer affects work, money, family and mood as well as the body: assess all five areas.</a:t>
            </a:r>
            <a:endParaRPr lang="en-US" sz="1600" dirty="0"/>
          </a:p>
        </p:txBody>
      </p:sp>
      <p:sp>
        <p:nvSpPr>
          <p:cNvPr id="10" name="Message number 315"/>
          <p:cNvSpPr/>
          <p:nvPr/>
        </p:nvSpPr>
        <p:spPr>
          <a:xfrm>
            <a:off x="548640" y="4297680"/>
            <a:ext cx="640080" cy="640080"/>
          </a:xfrm>
          <a:prstGeom prst="ellipse">
            <a:avLst/>
          </a:prstGeom>
          <a:solidFill>
            <a:schemeClr val="tx2"/>
          </a:solidFill>
          <a:ln>
            <a:solidFill>
              <a:schemeClr val="tx2"/>
            </a:solidFill>
          </a:ln>
        </p:spPr>
        <p:txBody>
          <a:bodyPr wrap="square" lIns="0" tIns="0" rIns="0" bIns="0" rtlCol="0" anchor="ctr"/>
          <a:lstStyle/>
          <a:p>
            <a:pPr marL="0" indent="0" algn="ctr">
              <a:buNone/>
            </a:pPr>
            <a:r>
              <a:rPr lang="en-US" sz="2000" b="1" dirty="0">
                <a:solidFill>
                  <a:schemeClr val="bg1"/>
                </a:solidFill>
              </a:rPr>
              <a:t>4</a:t>
            </a:r>
            <a:endParaRPr lang="en-US" sz="2000" dirty="0"/>
          </a:p>
        </p:txBody>
      </p:sp>
      <p:sp>
        <p:nvSpPr>
          <p:cNvPr id="11" name="Text 316"/>
          <p:cNvSpPr txBox="1"/>
          <p:nvPr/>
        </p:nvSpPr>
        <p:spPr>
          <a:xfrm>
            <a:off x="1371600" y="4224528"/>
            <a:ext cx="5120640" cy="786384"/>
          </a:xfrm>
          <a:prstGeom prst="rect">
            <a:avLst/>
          </a:prstGeom>
          <a:noFill/>
          <a:ln/>
        </p:spPr>
        <p:txBody>
          <a:bodyPr wrap="square" lIns="0" tIns="0" rIns="0" bIns="0" rtlCol="0" anchor="ctr"/>
          <a:lstStyle/>
          <a:p>
            <a:pPr marL="0" indent="0">
              <a:buNone/>
            </a:pPr>
            <a:r>
              <a:rPr lang="en-US" sz="1600" dirty="0">
                <a:solidFill>
                  <a:schemeClr val="tx1"/>
                </a:solidFill>
              </a:rPr>
              <a:t>A care plan names actions, people and review points, and changes as Michael's needs change.</a:t>
            </a:r>
            <a:endParaRPr lang="en-US" sz="1600" dirty="0"/>
          </a:p>
        </p:txBody>
      </p:sp>
      <p:pic>
        <p:nvPicPr>
          <p:cNvPr id="16" name="Audio 15">
            <a:extLst>
              <a:ext uri="{FF2B5EF4-FFF2-40B4-BE49-F238E27FC236}">
                <a16:creationId xmlns:a16="http://schemas.microsoft.com/office/drawing/2014/main" id="{0C94D9F2-CF0F-6E30-FBF7-86FC39841B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910"/>
    </mc:Choice>
    <mc:Fallback>
      <p:transition spd="slow" advTm="30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Reference list</a:t>
            </a:r>
            <a:endParaRPr lang="en-US" sz="3200" dirty="0"/>
          </a:p>
        </p:txBody>
      </p:sp>
      <p:sp>
        <p:nvSpPr>
          <p:cNvPr id="4" name="Text 320"/>
          <p:cNvSpPr txBox="1"/>
          <p:nvPr/>
        </p:nvSpPr>
        <p:spPr>
          <a:xfrm>
            <a:off x="548640" y="1280160"/>
            <a:ext cx="11091672" cy="420624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Cancer Research UK [CRUK] (2025a) </a:t>
            </a:r>
            <a:r>
              <a:rPr lang="en-US" sz="1100" i="1" dirty="0">
                <a:solidFill>
                  <a:schemeClr val="tx1"/>
                </a:solidFill>
              </a:rPr>
              <a:t>Risks and causes of lung cancer</a:t>
            </a:r>
            <a:r>
              <a:rPr lang="en-US" sz="1100" dirty="0">
                <a:solidFill>
                  <a:schemeClr val="tx1"/>
                </a:solidFill>
              </a:rPr>
              <a:t>. Available at: </a:t>
            </a:r>
            <a:r>
              <a:rPr lang="en-US" sz="1100" u="sng" dirty="0">
                <a:solidFill>
                  <a:srgbClr val="0B62A4"/>
                </a:solidFill>
                <a:hlinkClick r:id="rId3" tooltip="Open source">
                  <a:extLst>
                    <a:ext uri="{A12FA001-AC4F-418D-AE19-62706E023703}">
                      <ahyp:hlinkClr xmlns:ahyp="http://schemas.microsoft.com/office/drawing/2018/hyperlinkcolor" val="tx"/>
                    </a:ext>
                  </a:extLst>
                </a:hlinkClick>
              </a:rPr>
              <a:t>https://www.cancerresearchuk.org/about-cancer/lung-cancer/risks-causes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(2025b) </a:t>
            </a:r>
            <a:r>
              <a:rPr lang="en-US" sz="1100" i="1" dirty="0">
                <a:solidFill>
                  <a:schemeClr val="tx1"/>
                </a:solidFill>
              </a:rPr>
              <a:t>What is lung cancer?</a:t>
            </a:r>
            <a:r>
              <a:rPr lang="en-US" sz="1100" dirty="0">
                <a:solidFill>
                  <a:schemeClr val="tx1"/>
                </a:solidFill>
              </a:rPr>
              <a:t> Available at: </a:t>
            </a:r>
            <a:r>
              <a:rPr lang="en-US" sz="1100" u="sng" dirty="0">
                <a:solidFill>
                  <a:srgbClr val="0B62A4"/>
                </a:solidFill>
                <a:hlinkClick r:id="rId4" tooltip="Open source">
                  <a:extLst>
                    <a:ext uri="{A12FA001-AC4F-418D-AE19-62706E023703}">
                      <ahyp:hlinkClr xmlns:ahyp="http://schemas.microsoft.com/office/drawing/2018/hyperlinkcolor" val="tx"/>
                    </a:ext>
                  </a:extLst>
                </a:hlinkClick>
              </a:rPr>
              <a:t>https://www.cancerresearchuk.org/about-cancer/lung-cancer/what-is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(2026) </a:t>
            </a:r>
            <a:r>
              <a:rPr lang="en-US" sz="1100" i="1" dirty="0">
                <a:solidFill>
                  <a:schemeClr val="tx1"/>
                </a:solidFill>
              </a:rPr>
              <a:t>Types of lung cancer</a:t>
            </a:r>
            <a:r>
              <a:rPr lang="en-US" sz="1100" dirty="0">
                <a:solidFill>
                  <a:schemeClr val="tx1"/>
                </a:solidFill>
              </a:rPr>
              <a:t>. Available at: </a:t>
            </a:r>
            <a:r>
              <a:rPr lang="en-US" sz="1100" u="sng" dirty="0">
                <a:solidFill>
                  <a:srgbClr val="0B62A4"/>
                </a:solidFill>
                <a:hlinkClick r:id="rId5" tooltip="Open source">
                  <a:extLst>
                    <a:ext uri="{A12FA001-AC4F-418D-AE19-62706E023703}">
                      <ahyp:hlinkClr xmlns:ahyp="http://schemas.microsoft.com/office/drawing/2018/hyperlinkcolor" val="tx"/>
                    </a:ext>
                  </a:extLst>
                </a:hlinkClick>
              </a:rPr>
              <a:t>https://www.cancerresearchuk.org/about-cancer/lung-cancer/stages-types/types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(no date a) </a:t>
            </a:r>
            <a:r>
              <a:rPr lang="en-US" sz="1100" i="1" dirty="0">
                <a:solidFill>
                  <a:schemeClr val="tx1"/>
                </a:solidFill>
              </a:rPr>
              <a:t>Lung cancer statistics</a:t>
            </a:r>
            <a:r>
              <a:rPr lang="en-US" sz="1100" dirty="0">
                <a:solidFill>
                  <a:schemeClr val="tx1"/>
                </a:solidFill>
              </a:rPr>
              <a:t>. Available at: </a:t>
            </a:r>
            <a:r>
              <a:rPr lang="en-US" sz="1100" u="sng" dirty="0">
                <a:solidFill>
                  <a:srgbClr val="0B62A4"/>
                </a:solidFill>
                <a:hlinkClick r:id="rId6" tooltip="Open source">
                  <a:extLst>
                    <a:ext uri="{A12FA001-AC4F-418D-AE19-62706E023703}">
                      <ahyp:hlinkClr xmlns:ahyp="http://schemas.microsoft.com/office/drawing/2018/hyperlinkcolor" val="tx"/>
                    </a:ext>
                  </a:extLst>
                </a:hlinkClick>
              </a:rPr>
              <a:t>https://www.cancerresearchuk.org/health-professional/cancer-statistics/statistics-by-cancer-type/lung-cancer</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Cancer Research UK [CRUK] (no date b) </a:t>
            </a:r>
            <a:r>
              <a:rPr lang="en-US" sz="1100" i="1" dirty="0">
                <a:solidFill>
                  <a:schemeClr val="tx1"/>
                </a:solidFill>
              </a:rPr>
              <a:t>Lung cancer incidence statistics</a:t>
            </a:r>
            <a:r>
              <a:rPr lang="en-US" sz="1100" dirty="0">
                <a:solidFill>
                  <a:schemeClr val="tx1"/>
                </a:solidFill>
              </a:rPr>
              <a:t>. Available at: </a:t>
            </a:r>
            <a:r>
              <a:rPr lang="en-US" sz="1100" u="sng" dirty="0">
                <a:solidFill>
                  <a:srgbClr val="0B62A4"/>
                </a:solidFill>
                <a:hlinkClick r:id="rId7" tooltip="Open source">
                  <a:extLst>
                    <a:ext uri="{A12FA001-AC4F-418D-AE19-62706E023703}">
                      <ahyp:hlinkClr xmlns:ahyp="http://schemas.microsoft.com/office/drawing/2018/hyperlinkcolor" val="tx"/>
                    </a:ext>
                  </a:extLst>
                </a:hlinkClick>
              </a:rPr>
              <a:t>https://www.cancerresearchuk.org/health-professional/cancer-statistics/statistics-by-cancer-type/lung-cancer/incidence</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Dahlgren, G. and Whitehead, M. (2021) ‘The Dahlgren-Whitehead model of health determinants: 30 years on and still chasing rainbows’, </a:t>
            </a:r>
            <a:r>
              <a:rPr lang="en-US" sz="1100" i="1" dirty="0">
                <a:solidFill>
                  <a:schemeClr val="tx1"/>
                </a:solidFill>
              </a:rPr>
              <a:t>Public Health</a:t>
            </a:r>
            <a:r>
              <a:rPr lang="en-US" sz="1100" dirty="0">
                <a:solidFill>
                  <a:schemeClr val="tx1"/>
                </a:solidFill>
              </a:rPr>
              <a:t>, 199, pp. 20-24. Available at: </a:t>
            </a:r>
            <a:r>
              <a:rPr lang="en-US" sz="1100" u="sng" dirty="0">
                <a:solidFill>
                  <a:srgbClr val="0B62A4"/>
                </a:solidFill>
                <a:hlinkClick r:id="rId8" tooltip="Open source">
                  <a:extLst>
                    <a:ext uri="{A12FA001-AC4F-418D-AE19-62706E023703}">
                      <ahyp:hlinkClr xmlns:ahyp="http://schemas.microsoft.com/office/drawing/2018/hyperlinkcolor" val="tx"/>
                    </a:ext>
                  </a:extLst>
                </a:hlinkClick>
              </a:rPr>
              <a:t>https://doi.org/10.1016/j.puhe.2021.08.009</a:t>
            </a:r>
            <a:endParaRPr lang="en-US" sz="1100" dirty="0"/>
          </a:p>
          <a:p>
            <a:pPr marL="0" indent="0">
              <a:spcAft>
                <a:spcPts val="500"/>
              </a:spcAft>
              <a:buNone/>
            </a:pPr>
            <a:r>
              <a:rPr lang="en-US" sz="1100" i="1" dirty="0">
                <a:solidFill>
                  <a:schemeClr val="tx1"/>
                </a:solidFill>
              </a:rPr>
              <a:t>Equality Act 2010</a:t>
            </a:r>
            <a:r>
              <a:rPr lang="en-US" sz="1100" dirty="0">
                <a:solidFill>
                  <a:schemeClr val="tx1"/>
                </a:solidFill>
              </a:rPr>
              <a:t>, c. 15, Schedule 1. Available at: </a:t>
            </a:r>
            <a:r>
              <a:rPr lang="en-US" sz="1100" u="sng" dirty="0">
                <a:solidFill>
                  <a:srgbClr val="0B62A4"/>
                </a:solidFill>
                <a:hlinkClick r:id="rId9" tooltip="Open source">
                  <a:extLst>
                    <a:ext uri="{A12FA001-AC4F-418D-AE19-62706E023703}">
                      <ahyp:hlinkClr xmlns:ahyp="http://schemas.microsoft.com/office/drawing/2018/hyperlinkcolor" val="tx"/>
                    </a:ext>
                  </a:extLst>
                </a:hlinkClick>
              </a:rPr>
              <a:t>https://www.legislation.gov.uk/ukpga/2010/15/schedule/1/part/1</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GOV.UK (2026) </a:t>
            </a:r>
            <a:r>
              <a:rPr lang="en-US" sz="1100" i="1" dirty="0">
                <a:solidFill>
                  <a:schemeClr val="tx1"/>
                </a:solidFill>
              </a:rPr>
              <a:t>Statutory Sick Pay (SSP)</a:t>
            </a:r>
            <a:r>
              <a:rPr lang="en-US" sz="1100" dirty="0">
                <a:solidFill>
                  <a:schemeClr val="tx1"/>
                </a:solidFill>
              </a:rPr>
              <a:t>. Available at: </a:t>
            </a:r>
            <a:r>
              <a:rPr lang="en-US" sz="1100" u="sng" dirty="0">
                <a:solidFill>
                  <a:srgbClr val="0B62A4"/>
                </a:solidFill>
                <a:hlinkClick r:id="rId10" tooltip="Open source">
                  <a:extLst>
                    <a:ext uri="{A12FA001-AC4F-418D-AE19-62706E023703}">
                      <ahyp:hlinkClr xmlns:ahyp="http://schemas.microsoft.com/office/drawing/2018/hyperlinkcolor" val="tx"/>
                    </a:ext>
                  </a:extLst>
                </a:hlinkClick>
              </a:rPr>
              <a:t>https://www.gov.uk/statutory-sick-pay</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Lowes, S. and Bowles, M. (2026) ‘Cancer waiting times: latest updates and analysis’, </a:t>
            </a:r>
            <a:r>
              <a:rPr lang="en-US" sz="1100" i="1" dirty="0">
                <a:solidFill>
                  <a:schemeClr val="tx1"/>
                </a:solidFill>
              </a:rPr>
              <a:t>Cancer Research UK: Cancer News</a:t>
            </a:r>
            <a:r>
              <a:rPr lang="en-US" sz="1100" dirty="0">
                <a:solidFill>
                  <a:schemeClr val="tx1"/>
                </a:solidFill>
              </a:rPr>
              <a:t>, 18 August. Available at: </a:t>
            </a:r>
            <a:r>
              <a:rPr lang="en-US" sz="1100" u="sng" dirty="0">
                <a:solidFill>
                  <a:srgbClr val="0B62A4"/>
                </a:solidFill>
                <a:hlinkClick r:id="rId11" tooltip="Open source">
                  <a:extLst>
                    <a:ext uri="{A12FA001-AC4F-418D-AE19-62706E023703}">
                      <ahyp:hlinkClr xmlns:ahyp="http://schemas.microsoft.com/office/drawing/2018/hyperlinkcolor" val="tx"/>
                    </a:ext>
                  </a:extLst>
                </a:hlinkClick>
              </a:rPr>
              <a:t>https://news.cancerresearchuk.org/2026/05/15/cancer-waiting-times-latest-updates-and-analysis/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(2023a) </a:t>
            </a:r>
            <a:r>
              <a:rPr lang="en-US" sz="1100" i="1" dirty="0">
                <a:solidFill>
                  <a:schemeClr val="tx1"/>
                </a:solidFill>
              </a:rPr>
              <a:t>Understanding cancer and employment rights</a:t>
            </a:r>
            <a:r>
              <a:rPr lang="en-US" sz="1100" dirty="0">
                <a:solidFill>
                  <a:schemeClr val="tx1"/>
                </a:solidFill>
              </a:rPr>
              <a:t>. Available at: </a:t>
            </a:r>
            <a:r>
              <a:rPr lang="en-US" sz="1100" u="sng" dirty="0">
                <a:solidFill>
                  <a:srgbClr val="0B62A4"/>
                </a:solidFill>
                <a:hlinkClick r:id="rId12" tooltip="Open source">
                  <a:extLst>
                    <a:ext uri="{A12FA001-AC4F-418D-AE19-62706E023703}">
                      <ahyp:hlinkClr xmlns:ahyp="http://schemas.microsoft.com/office/drawing/2018/hyperlinkcolor" val="tx"/>
                    </a:ext>
                  </a:extLst>
                </a:hlinkClick>
              </a:rPr>
              <a:t>https://www.macmillan.org.uk/cancer-information-and-support/impacts-of-cancer/work-and-cancer/cancer-and-employment-rights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(2023b) </a:t>
            </a:r>
            <a:r>
              <a:rPr lang="en-US" sz="1100" i="1" dirty="0">
                <a:solidFill>
                  <a:schemeClr val="tx1"/>
                </a:solidFill>
              </a:rPr>
              <a:t>Work and cancer</a:t>
            </a:r>
            <a:r>
              <a:rPr lang="en-US" sz="1100" dirty="0">
                <a:solidFill>
                  <a:schemeClr val="tx1"/>
                </a:solidFill>
              </a:rPr>
              <a:t>. Available at: </a:t>
            </a:r>
            <a:r>
              <a:rPr lang="en-US" sz="1100" u="sng" dirty="0">
                <a:solidFill>
                  <a:srgbClr val="0B62A4"/>
                </a:solidFill>
                <a:hlinkClick r:id="rId13" tooltip="Open source">
                  <a:extLst>
                    <a:ext uri="{A12FA001-AC4F-418D-AE19-62706E023703}">
                      <ahyp:hlinkClr xmlns:ahyp="http://schemas.microsoft.com/office/drawing/2018/hyperlinkcolor" val="tx"/>
                    </a:ext>
                  </a:extLst>
                </a:hlinkClick>
              </a:rPr>
              <a:t>https://www.macmillan.org.uk/cancer-information-and-support/impacts-of-cancer/work-and-cancer</a:t>
            </a:r>
            <a:r>
              <a:rPr lang="en-US" sz="1100" dirty="0">
                <a:solidFill>
                  <a:schemeClr val="tx1"/>
                </a:solidFill>
              </a:rPr>
              <a:t> (Accessed: 7 October 2026).</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nchor="ctr"/>
          <a:lstStyle/>
          <a:p>
            <a:pPr marL="0" indent="0" algn="ctr">
              <a:buNone/>
            </a:pPr>
            <a:r>
              <a:rPr lang="en-US" sz="3200" b="1" dirty="0">
                <a:solidFill>
                  <a:schemeClr val="tx1"/>
                </a:solidFill>
              </a:rPr>
              <a:t>Reference list (continued)</a:t>
            </a:r>
            <a:endParaRPr lang="en-US" sz="3200" dirty="0"/>
          </a:p>
        </p:txBody>
      </p:sp>
      <p:sp>
        <p:nvSpPr>
          <p:cNvPr id="4" name="Text 321"/>
          <p:cNvSpPr txBox="1"/>
          <p:nvPr/>
        </p:nvSpPr>
        <p:spPr>
          <a:xfrm>
            <a:off x="548640" y="1280160"/>
            <a:ext cx="11091672" cy="420624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Macmillan Cancer Support (2024) </a:t>
            </a:r>
            <a:r>
              <a:rPr lang="en-US" sz="1100" i="1" dirty="0">
                <a:solidFill>
                  <a:schemeClr val="tx1"/>
                </a:solidFill>
              </a:rPr>
              <a:t>What is a Holistic Needs Assessment (HNA)?</a:t>
            </a:r>
            <a:r>
              <a:rPr lang="en-US" sz="1100" dirty="0">
                <a:solidFill>
                  <a:schemeClr val="tx1"/>
                </a:solidFill>
              </a:rPr>
              <a:t> Available at: </a:t>
            </a:r>
            <a:r>
              <a:rPr lang="en-US" sz="1100" u="sng" dirty="0">
                <a:solidFill>
                  <a:srgbClr val="0B62A4"/>
                </a:solidFill>
                <a:hlinkClick r:id="rId3" tooltip="Open source">
                  <a:extLst>
                    <a:ext uri="{A12FA001-AC4F-418D-AE19-62706E023703}">
                      <ahyp:hlinkClr xmlns:ahyp="http://schemas.microsoft.com/office/drawing/2018/hyperlinkcolor" val="tx"/>
                    </a:ext>
                  </a:extLst>
                </a:hlinkClick>
              </a:rPr>
              <a:t>https://www.macmillan.org.uk/cancer-information-and-support/treatment/coping-with-treatment/holistic-needs-assessment-hna</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Macmillan Cancer Support (2025) </a:t>
            </a:r>
            <a:r>
              <a:rPr lang="en-US" sz="1100" i="1" dirty="0">
                <a:solidFill>
                  <a:schemeClr val="tx1"/>
                </a:solidFill>
              </a:rPr>
              <a:t>Benefits and financial support</a:t>
            </a:r>
            <a:r>
              <a:rPr lang="en-US" sz="1100" dirty="0">
                <a:solidFill>
                  <a:schemeClr val="tx1"/>
                </a:solidFill>
              </a:rPr>
              <a:t>. Available at: </a:t>
            </a:r>
            <a:r>
              <a:rPr lang="en-US" sz="1100" u="sng" dirty="0">
                <a:solidFill>
                  <a:srgbClr val="0B62A4"/>
                </a:solidFill>
                <a:hlinkClick r:id="rId4" tooltip="Open source">
                  <a:extLst>
                    <a:ext uri="{A12FA001-AC4F-418D-AE19-62706E023703}">
                      <ahyp:hlinkClr xmlns:ahyp="http://schemas.microsoft.com/office/drawing/2018/hyperlinkcolor" val="tx"/>
                    </a:ext>
                  </a:extLst>
                </a:hlinkClick>
              </a:rPr>
              <a:t>https://www.macmillan.org.uk/cancer-information-and-support/impacts-of-cancer/benefits-and-financial-support</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(2023) </a:t>
            </a:r>
            <a:r>
              <a:rPr lang="en-US" sz="1100" i="1" dirty="0">
                <a:solidFill>
                  <a:schemeClr val="tx1"/>
                </a:solidFill>
              </a:rPr>
              <a:t>Lung cancer screening</a:t>
            </a:r>
            <a:r>
              <a:rPr lang="en-US" sz="1100" dirty="0">
                <a:solidFill>
                  <a:schemeClr val="tx1"/>
                </a:solidFill>
              </a:rPr>
              <a:t>. Available at: </a:t>
            </a:r>
            <a:r>
              <a:rPr lang="en-US" sz="1100" u="sng" dirty="0">
                <a:solidFill>
                  <a:srgbClr val="0B62A4"/>
                </a:solidFill>
                <a:hlinkClick r:id="rId5" tooltip="Open source">
                  <a:extLst>
                    <a:ext uri="{A12FA001-AC4F-418D-AE19-62706E023703}">
                      <ahyp:hlinkClr xmlns:ahyp="http://schemas.microsoft.com/office/drawing/2018/hyperlinkcolor" val="tx"/>
                    </a:ext>
                  </a:extLst>
                </a:hlinkClick>
              </a:rPr>
              <a:t>https://www.nhs.uk/tests-and-treatments/lung-cancer-screening/</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(2026a) </a:t>
            </a:r>
            <a:r>
              <a:rPr lang="en-US" sz="1100" i="1" dirty="0">
                <a:solidFill>
                  <a:schemeClr val="tx1"/>
                </a:solidFill>
              </a:rPr>
              <a:t>Causes of lung cancer</a:t>
            </a:r>
            <a:r>
              <a:rPr lang="en-US" sz="1100" dirty="0">
                <a:solidFill>
                  <a:schemeClr val="tx1"/>
                </a:solidFill>
              </a:rPr>
              <a:t>. Available at: </a:t>
            </a:r>
            <a:r>
              <a:rPr lang="en-US" sz="1100" u="sng" dirty="0">
                <a:solidFill>
                  <a:srgbClr val="0B62A4"/>
                </a:solidFill>
                <a:hlinkClick r:id="rId6" tooltip="Open source">
                  <a:extLst>
                    <a:ext uri="{A12FA001-AC4F-418D-AE19-62706E023703}">
                      <ahyp:hlinkClr xmlns:ahyp="http://schemas.microsoft.com/office/drawing/2018/hyperlinkcolor" val="tx"/>
                    </a:ext>
                  </a:extLst>
                </a:hlinkClick>
              </a:rPr>
              <a:t>https://www.nhs.uk/conditions/lung-cancer/causes/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(2026b) </a:t>
            </a:r>
            <a:r>
              <a:rPr lang="en-US" sz="1100" i="1" dirty="0">
                <a:solidFill>
                  <a:schemeClr val="tx1"/>
                </a:solidFill>
              </a:rPr>
              <a:t>Symptoms of lung cancer</a:t>
            </a:r>
            <a:r>
              <a:rPr lang="en-US" sz="1100" dirty="0">
                <a:solidFill>
                  <a:schemeClr val="tx1"/>
                </a:solidFill>
              </a:rPr>
              <a:t>. Available at: </a:t>
            </a:r>
            <a:r>
              <a:rPr lang="en-US" sz="1100" u="sng" dirty="0">
                <a:solidFill>
                  <a:srgbClr val="0B62A4"/>
                </a:solidFill>
                <a:hlinkClick r:id="rId7" tooltip="Open source">
                  <a:extLst>
                    <a:ext uri="{A12FA001-AC4F-418D-AE19-62706E023703}">
                      <ahyp:hlinkClr xmlns:ahyp="http://schemas.microsoft.com/office/drawing/2018/hyperlinkcolor" val="tx"/>
                    </a:ext>
                  </a:extLst>
                </a:hlinkClick>
              </a:rPr>
              <a:t>https://www.nhs.uk/conditions/lung-cancer/symptoms/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(2026c) </a:t>
            </a:r>
            <a:r>
              <a:rPr lang="en-US" sz="1100" i="1" dirty="0">
                <a:solidFill>
                  <a:schemeClr val="tx1"/>
                </a:solidFill>
              </a:rPr>
              <a:t>Tests and next steps for lung cancer</a:t>
            </a:r>
            <a:r>
              <a:rPr lang="en-US" sz="1100" dirty="0">
                <a:solidFill>
                  <a:schemeClr val="tx1"/>
                </a:solidFill>
              </a:rPr>
              <a:t>. Available at: </a:t>
            </a:r>
            <a:r>
              <a:rPr lang="en-US" sz="1100" u="sng" dirty="0">
                <a:solidFill>
                  <a:srgbClr val="0B62A4"/>
                </a:solidFill>
                <a:hlinkClick r:id="rId8" tooltip="Open source">
                  <a:extLst>
                    <a:ext uri="{A12FA001-AC4F-418D-AE19-62706E023703}">
                      <ahyp:hlinkClr xmlns:ahyp="http://schemas.microsoft.com/office/drawing/2018/hyperlinkcolor" val="tx"/>
                    </a:ext>
                  </a:extLst>
                </a:hlinkClick>
              </a:rPr>
              <a:t>https://www.nhs.uk/conditions/lung-cancer/tests-and-next-steps/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Health Service [NHS] (2026d) </a:t>
            </a:r>
            <a:r>
              <a:rPr lang="en-US" sz="1100" i="1" dirty="0">
                <a:solidFill>
                  <a:schemeClr val="tx1"/>
                </a:solidFill>
              </a:rPr>
              <a:t>Treatment for lung cancer</a:t>
            </a:r>
            <a:r>
              <a:rPr lang="en-US" sz="1100" dirty="0">
                <a:solidFill>
                  <a:schemeClr val="tx1"/>
                </a:solidFill>
              </a:rPr>
              <a:t>. Available at: </a:t>
            </a:r>
            <a:r>
              <a:rPr lang="en-US" sz="1100" u="sng" dirty="0">
                <a:solidFill>
                  <a:srgbClr val="0B62A4"/>
                </a:solidFill>
                <a:hlinkClick r:id="rId9" tooltip="Open source">
                  <a:extLst>
                    <a:ext uri="{A12FA001-AC4F-418D-AE19-62706E023703}">
                      <ahyp:hlinkClr xmlns:ahyp="http://schemas.microsoft.com/office/drawing/2018/hyperlinkcolor" val="tx"/>
                    </a:ext>
                  </a:extLst>
                </a:hlinkClick>
              </a:rPr>
              <a:t>https://www.nhs.uk/conditions/lung-cancer/treatment/</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Institute for Health and Care Excellence [NICE] (2024) </a:t>
            </a:r>
            <a:r>
              <a:rPr lang="en-US" sz="1100" i="1" dirty="0">
                <a:solidFill>
                  <a:schemeClr val="tx1"/>
                </a:solidFill>
              </a:rPr>
              <a:t>Lung cancer: diagnosis and management</a:t>
            </a:r>
            <a:r>
              <a:rPr lang="en-US" sz="1100" dirty="0">
                <a:solidFill>
                  <a:schemeClr val="tx1"/>
                </a:solidFill>
              </a:rPr>
              <a:t>. NG122. Available at: </a:t>
            </a:r>
            <a:r>
              <a:rPr lang="en-US" sz="1100" u="sng" dirty="0">
                <a:solidFill>
                  <a:srgbClr val="0B62A4"/>
                </a:solidFill>
                <a:hlinkClick r:id="rId10" tooltip="Open source">
                  <a:extLst>
                    <a:ext uri="{A12FA001-AC4F-418D-AE19-62706E023703}">
                      <ahyp:hlinkClr xmlns:ahyp="http://schemas.microsoft.com/office/drawing/2018/hyperlinkcolor" val="tx"/>
                    </a:ext>
                  </a:extLst>
                </a:hlinkClick>
              </a:rPr>
              <a:t>https://www.nice.org.uk/guidance/ng122</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National Institute for Health and Care Excellence [NICE] (2026) </a:t>
            </a:r>
            <a:r>
              <a:rPr lang="en-US" sz="1100" i="1" dirty="0">
                <a:solidFill>
                  <a:schemeClr val="tx1"/>
                </a:solidFill>
              </a:rPr>
              <a:t>Suspected cancer: recognition and referral</a:t>
            </a:r>
            <a:r>
              <a:rPr lang="en-US" sz="1100" dirty="0">
                <a:solidFill>
                  <a:schemeClr val="tx1"/>
                </a:solidFill>
              </a:rPr>
              <a:t>. NG12. Available at: </a:t>
            </a:r>
            <a:r>
              <a:rPr lang="en-US" sz="1100" u="sng" dirty="0">
                <a:solidFill>
                  <a:srgbClr val="0B62A4"/>
                </a:solidFill>
                <a:hlinkClick r:id="rId11" tooltip="Open source">
                  <a:extLst>
                    <a:ext uri="{A12FA001-AC4F-418D-AE19-62706E023703}">
                      <ahyp:hlinkClr xmlns:ahyp="http://schemas.microsoft.com/office/drawing/2018/hyperlinkcolor" val="tx"/>
                    </a:ext>
                  </a:extLst>
                </a:hlinkClick>
              </a:rPr>
              <a:t>https://www.nice.org.uk/guidance/ng12</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NHS Business Services Authority [NHSBSA] (no date) </a:t>
            </a:r>
            <a:r>
              <a:rPr lang="en-US" sz="1100" i="1" dirty="0">
                <a:solidFill>
                  <a:schemeClr val="tx1"/>
                </a:solidFill>
              </a:rPr>
              <a:t>Medical exemption certificates</a:t>
            </a:r>
            <a:r>
              <a:rPr lang="en-US" sz="1100" dirty="0">
                <a:solidFill>
                  <a:schemeClr val="tx1"/>
                </a:solidFill>
              </a:rPr>
              <a:t>. Available at: </a:t>
            </a:r>
            <a:r>
              <a:rPr lang="en-US" sz="1100" u="sng" dirty="0">
                <a:solidFill>
                  <a:srgbClr val="0B62A4"/>
                </a:solidFill>
                <a:hlinkClick r:id="rId12" tooltip="Open source">
                  <a:extLst>
                    <a:ext uri="{A12FA001-AC4F-418D-AE19-62706E023703}">
                      <ahyp:hlinkClr xmlns:ahyp="http://schemas.microsoft.com/office/drawing/2018/hyperlinkcolor" val="tx"/>
                    </a:ext>
                  </a:extLst>
                </a:hlinkClick>
              </a:rPr>
              <a:t>https://nhsbsa.nhs.uk/check-if-you-have-nhs-exemption/medical-exemption-certificates</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NHS England (2021) </a:t>
            </a:r>
            <a:r>
              <a:rPr lang="en-US" sz="1100" i="1" dirty="0">
                <a:solidFill>
                  <a:schemeClr val="tx1"/>
                </a:solidFill>
              </a:rPr>
              <a:t>Personalised care across the cancer pathway</a:t>
            </a:r>
            <a:r>
              <a:rPr lang="en-US" sz="1100" dirty="0">
                <a:solidFill>
                  <a:schemeClr val="tx1"/>
                </a:solidFill>
              </a:rPr>
              <a:t>. Available at: </a:t>
            </a:r>
            <a:r>
              <a:rPr lang="en-US" sz="1100" u="sng" dirty="0">
                <a:solidFill>
                  <a:srgbClr val="0B62A4"/>
                </a:solidFill>
                <a:hlinkClick r:id="rId13" tooltip="Open source">
                  <a:extLst>
                    <a:ext uri="{A12FA001-AC4F-418D-AE19-62706E023703}">
                      <ahyp:hlinkClr xmlns:ahyp="http://schemas.microsoft.com/office/drawing/2018/hyperlinkcolor" val="tx"/>
                    </a:ext>
                  </a:extLst>
                </a:hlinkClick>
              </a:rPr>
              <a:t>https://www.england.nhs.uk/cancer/quarterly-report-overviews/q4-2021-q1-2122/personalised-care-across-the-cancer-pathway/</a:t>
            </a:r>
            <a:r>
              <a:rPr lang="en-US" sz="1100" dirty="0">
                <a:solidFill>
                  <a:schemeClr val="tx1"/>
                </a:solidFill>
              </a:rPr>
              <a:t> (Accessed: 7 October 2026).</a:t>
            </a:r>
            <a:endParaRPr lang="en-US" sz="1100" dirty="0"/>
          </a:p>
          <a:p>
            <a:pPr marL="0" indent="0">
              <a:spcAft>
                <a:spcPts val="500"/>
              </a:spcAft>
              <a:buNone/>
            </a:pPr>
            <a:r>
              <a:rPr lang="en-US" sz="1100" dirty="0">
                <a:solidFill>
                  <a:schemeClr val="tx1"/>
                </a:solidFill>
              </a:rPr>
              <a:t>Roy Castle Lung Cancer Foundation (no date) </a:t>
            </a:r>
            <a:r>
              <a:rPr lang="en-US" sz="1100" i="1" dirty="0">
                <a:solidFill>
                  <a:schemeClr val="tx1"/>
                </a:solidFill>
              </a:rPr>
              <a:t>Help and support</a:t>
            </a:r>
            <a:r>
              <a:rPr lang="en-US" sz="1100" dirty="0">
                <a:solidFill>
                  <a:schemeClr val="tx1"/>
                </a:solidFill>
              </a:rPr>
              <a:t>. Available at: </a:t>
            </a:r>
            <a:r>
              <a:rPr lang="en-US" sz="1100" u="sng" dirty="0">
                <a:solidFill>
                  <a:srgbClr val="0B62A4"/>
                </a:solidFill>
                <a:hlinkClick r:id="rId14" tooltip="Open source">
                  <a:extLst>
                    <a:ext uri="{A12FA001-AC4F-418D-AE19-62706E023703}">
                      <ahyp:hlinkClr xmlns:ahyp="http://schemas.microsoft.com/office/drawing/2018/hyperlinkcolor" val="tx"/>
                    </a:ext>
                  </a:extLst>
                </a:hlinkClick>
              </a:rPr>
              <a:t>https://roycastle.org/help-and-support/</a:t>
            </a:r>
            <a:r>
              <a:rPr lang="en-US" sz="1100" dirty="0">
                <a:solidFill>
                  <a:schemeClr val="tx1"/>
                </a:solidFill>
              </a:rPr>
              <a:t> (Accessed: 7 October 2026).</a:t>
            </a:r>
            <a:endParaRPr lang="en-US" sz="1100" dirty="0"/>
          </a:p>
        </p:txBody>
      </p:sp>
    </p:spTree>
  </p:cSld>
  <p:clrMapOvr>
    <a:masterClrMapping/>
  </p:clrMapOvr>
</p:sld>
</file>

<file path=ppt/theme/theme1.xml><?xml version="1.0" encoding="utf-8"?>
<a:theme xmlns:a="http://schemas.openxmlformats.org/drawingml/2006/main" name="UWTSD Case Study">
  <a:themeElements>
    <a:clrScheme name="UWTSD Case Study">
      <a:dk1>
        <a:srgbClr val="1F2A33"/>
      </a:dk1>
      <a:lt1>
        <a:srgbClr val="FFFFFF"/>
      </a:lt1>
      <a:dk2>
        <a:srgbClr val="003C58"/>
      </a:dk2>
      <a:lt2>
        <a:srgbClr val="E8F6FA"/>
      </a:lt2>
      <a:accent1>
        <a:srgbClr val="24B9D7"/>
      </a:accent1>
      <a:accent2>
        <a:srgbClr val="346D8B"/>
      </a:accent2>
      <a:accent3>
        <a:srgbClr val="E8A317"/>
      </a:accent3>
      <a:accent4>
        <a:srgbClr val="2B98B7"/>
      </a:accent4>
      <a:accent5>
        <a:srgbClr val="5C6B75"/>
      </a:accent5>
      <a:accent6>
        <a:srgbClr val="B4472E"/>
      </a:accent6>
      <a:hlink>
        <a:srgbClr val="0B62A4"/>
      </a:hlink>
      <a:folHlink>
        <a:srgbClr val="5C6B75"/>
      </a:folHlink>
    </a:clrScheme>
    <a:fontScheme name="UWTSD Case Study">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3770</Words>
  <Application>Microsoft Macintosh PowerPoint</Application>
  <PresentationFormat>Widescreen</PresentationFormat>
  <Paragraphs>386</Paragraphs>
  <Slides>19</Slides>
  <Notes>19</Notes>
  <HiddenSlides>0</HiddenSlides>
  <MMClips>16</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19</vt:i4>
      </vt:variant>
    </vt:vector>
  </HeadingPairs>
  <TitlesOfParts>
    <vt:vector size="21" baseType="lpstr">
      <vt:lpstr>Arial</vt:lpstr>
      <vt:lpstr>UWTSD Case Study</vt:lpstr>
      <vt:lpstr>  BMHP5023 – Introduction to Physiology  Student name and ID: Abdul Wakabi 2333084  Case study: Michael, 42</vt:lpstr>
      <vt:lpstr>Meet Michael</vt:lpstr>
      <vt:lpstr>Lung cancer in the UK</vt:lpstr>
      <vt:lpstr>At 42, Michael is far younger than most people diagnosed</vt:lpstr>
      <vt:lpstr>What increases the risk of lung cancer?</vt:lpstr>
      <vt:lpstr>Recognising the symptoms and acting on them</vt:lpstr>
      <vt:lpstr>From first symptoms to treatment: the pathway and the clock</vt:lpstr>
      <vt:lpstr>Treatment depends on the cancer and on Michael</vt:lpstr>
      <vt:lpstr>Seeing the whole person: five areas of need</vt:lpstr>
      <vt:lpstr>Wider influences on Michael's health</vt:lpstr>
      <vt:lpstr>Work, rights and money: what Michael can expect</vt:lpstr>
      <vt:lpstr>Who is around Michael? His support network</vt:lpstr>
      <vt:lpstr>How Michael's care plan is made and kept up to date</vt:lpstr>
      <vt:lpstr>Care plan for Michael: understanding, symptoms and wellbeing</vt:lpstr>
      <vt:lpstr>Care plan for Michael: work, money and lifestyle</vt:lpstr>
      <vt:lpstr>Care plan for Michael: support and follow-up</vt:lpstr>
      <vt:lpstr>Recommendations </vt:lpstr>
      <vt:lpstr>Reference list</vt:lpstr>
      <vt:lpstr>Reference list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Michael, 42 - living and working with lung cancer</dc:title>
  <dc:subject>Health and social care case study and care plan</dc:subject>
  <dc:creator>Bianca Sanfilippo</dc:creator>
  <cp:lastModifiedBy>Bianca Sanfilippo</cp:lastModifiedBy>
  <cp:revision>3</cp:revision>
  <dcterms:created xsi:type="dcterms:W3CDTF">2026-10-07T15:28:34Z</dcterms:created>
  <dcterms:modified xsi:type="dcterms:W3CDTF">2026-10-08T12:12:52Z</dcterms:modified>
</cp:coreProperties>
</file>