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64" d="100"/>
          <a:sy n="64" d="100"/>
        </p:scale>
        <p:origin x="724" y="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e Claudiu Neacsu" userId="eae0e2118e29b514" providerId="LiveId" clId="{A593741B-5891-4B81-9F72-101F77495A53}"/>
    <pc:docChg chg="modSld">
      <pc:chgData name="Vasile Claudiu Neacsu" userId="eae0e2118e29b514" providerId="LiveId" clId="{A593741B-5891-4B81-9F72-101F77495A53}" dt="2026-08-13T21:10:34.481" v="4" actId="20577"/>
      <pc:docMkLst>
        <pc:docMk/>
      </pc:docMkLst>
      <pc:sldChg chg="modSp mod">
        <pc:chgData name="Vasile Claudiu Neacsu" userId="eae0e2118e29b514" providerId="LiveId" clId="{A593741B-5891-4B81-9F72-101F77495A53}" dt="2026-08-13T21:10:34.481" v="4" actId="20577"/>
        <pc:sldMkLst>
          <pc:docMk/>
          <pc:sldMk cId="1676446094" sldId="267"/>
        </pc:sldMkLst>
        <pc:spChg chg="mod">
          <ac:chgData name="Vasile Claudiu Neacsu" userId="eae0e2118e29b514" providerId="LiveId" clId="{A593741B-5891-4B81-9F72-101F77495A53}" dt="2026-08-13T21:10:34.481" v="4" actId="20577"/>
          <ac:spMkLst>
            <pc:docMk/>
            <pc:sldMk cId="1676446094" sldId="267"/>
            <ac:spMk id="3" creationId="{73FC31AE-228D-D81C-9951-D514B8BCE4F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9226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I'm going to present my business plan for OmniCover Life, an AI-powered insurance broker and comparison platform. Over the next few minutes I'll cover the business idea, the market, marketing strategy, and the finances behind it.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OmniCover Life doesn't underwrite policies itself — that's the key idea. We sit on top of a panel of FCA-authorised insurers who hold the risk and pay claims, while our AI handles comparison, onboarding, and claims assistance. That keeps our own capital requirements low while giving customers one place to manage cover across pets, homes, health, and cars.</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product line uses a different AI capability suited to its risk: OCR for vet invoices, health profilers for individuals, computer vision for property, and telematics for cars. The common thread across all four is speed — quotes in under 90 seconds and claims submitted in under 3 minutes — with fraud screening running quietly in the background before anything reaches the underwriter.</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short term the focus is regulatory: getting FCA authorisation, signing the insurer panel, and launching embedded distribution partnerships. Longer term, the objectives are growth-focused — 30% profitability growth by 2027, new countries by 2028, and 60% more app users by 2030.</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USP sits at the overlap of what customers value and what competitors don't offer: a single-app view of the whole panel, near-instant multimodal claims, and continuous re-matching as circumstances change — solving the hidden charges and fragmented policies people currently put up with.</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strengths are AI-driven and experience-led, but as a new entrant we carry brand and trust risk, and we're dependent on our partner insurers' pricing and risk appetite. The opportunities lie in data partnerships and embedded distribution, while the main threats are regulatory — FCA oversight — and fraud, including AI-generated fake documents.</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Compare the Market and Jointly AI are our closest direct rivals, both moving into AI-driven distribution. Indirectly, Hyperexponential and FintechOS sell tools that let insurers cut brokers like us out entirely. The positioning map shows where we sit: lower price than the big insurer brands, without sacrificing perceived quality.</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We're targeting 18 to 45 year olds across the UK, on lower-to-middle incomes, who are comfortable with AI-driven comparison and expect fast, chatbot-assisted claims rather than weeks of manual verification. Psychographically, that's technology-enablers and pragmatic risk optimisers who value speed and personalisation.</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product, it's about unified data and modular comparison. Price is unusual for us — we don't set premiums, we earn commission and fees, so our incentive is aligned with getting customers the best deal on the panel. Promotion leans on hyper-personalised digital ads, and place is entirely digital: point-of-sale partnerships and the app itself.</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Fixed costs run £56,000 a month, with start-up costs of £112,000 covering onboarding, data, and acquisition. Revenue starts at £150,000 in month one and grows 15% monthly, so we expect a loss for the first two months before turning profitable around months four to five, which is also our break-even point. Total initial investment is £159,586 — no claims reserves needed, since that risk sits with our underwriting partners.</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sum up: OmniCover Life is a profitable, AI-led broking model that lets partner insurers focus on underwriting while we focus on comparison, speed, and customer experience. Thank you — I'm happy to take any questions.</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3FC31AE-228D-D81C-9951-D514B8BCE4FF}"/>
              </a:ext>
            </a:extLst>
          </p:cNvPr>
          <p:cNvSpPr txBox="1"/>
          <p:nvPr/>
        </p:nvSpPr>
        <p:spPr>
          <a:xfrm>
            <a:off x="159026" y="377687"/>
            <a:ext cx="11837504" cy="4524315"/>
          </a:xfrm>
          <a:prstGeom prst="rect">
            <a:avLst/>
          </a:prstGeom>
          <a:noFill/>
        </p:spPr>
        <p:txBody>
          <a:bodyPr wrap="square" rtlCol="0">
            <a:spAutoFit/>
          </a:bodyPr>
          <a:lstStyle/>
          <a:p>
            <a:pPr algn="ctr"/>
            <a:r>
              <a:rPr lang="en-IN" sz="2400" b="1" dirty="0"/>
              <a:t>Module name: Entrepreneurship</a:t>
            </a:r>
          </a:p>
          <a:p>
            <a:pPr algn="ctr"/>
            <a:endParaRPr lang="en-GB" sz="2400" b="1" dirty="0"/>
          </a:p>
          <a:p>
            <a:pPr algn="ctr"/>
            <a:r>
              <a:rPr lang="en-IN" sz="2400" b="1" dirty="0"/>
              <a:t>Assessment: Task 2 Business Plan Development </a:t>
            </a:r>
          </a:p>
          <a:p>
            <a:pPr algn="ctr"/>
            <a:endParaRPr lang="en-GB" sz="2400" b="1" dirty="0"/>
          </a:p>
          <a:p>
            <a:pPr algn="ctr"/>
            <a:r>
              <a:rPr lang="en-IN" sz="2400" b="1" dirty="0"/>
              <a:t>Module code: LCBB5013</a:t>
            </a:r>
          </a:p>
          <a:p>
            <a:pPr algn="ctr"/>
            <a:endParaRPr lang="en-GB" sz="2400" b="1" dirty="0"/>
          </a:p>
          <a:p>
            <a:pPr algn="ctr"/>
            <a:r>
              <a:rPr lang="en-IN" sz="2400" b="1" dirty="0"/>
              <a:t>Lecturer: </a:t>
            </a:r>
            <a:r>
              <a:rPr lang="en-IN" sz="2400" b="1" dirty="0" err="1"/>
              <a:t>Balendran</a:t>
            </a:r>
            <a:r>
              <a:rPr lang="en-IN" sz="2400" b="1" dirty="0"/>
              <a:t> Kandasamy</a:t>
            </a:r>
          </a:p>
          <a:p>
            <a:pPr algn="ctr"/>
            <a:endParaRPr lang="en-GB" sz="2400" b="1" dirty="0"/>
          </a:p>
          <a:p>
            <a:pPr algn="ctr"/>
            <a:r>
              <a:rPr lang="en-IN" sz="2400" b="1" dirty="0"/>
              <a:t>Student ID: 1921604</a:t>
            </a:r>
          </a:p>
          <a:p>
            <a:pPr algn="ctr"/>
            <a:endParaRPr lang="en-GB" sz="2400" b="1" dirty="0"/>
          </a:p>
          <a:p>
            <a:pPr algn="ctr"/>
            <a:r>
              <a:rPr lang="en-IN" sz="2400" b="1" dirty="0"/>
              <a:t>Student name: Vasile-Claudiu Neacsu.</a:t>
            </a:r>
            <a:endParaRPr lang="en-GB" sz="2400" b="1" dirty="0"/>
          </a:p>
          <a:p>
            <a:pPr algn="ctr"/>
            <a:endParaRPr lang="en-GB" sz="2400" b="1" dirty="0"/>
          </a:p>
        </p:txBody>
      </p:sp>
    </p:spTree>
    <p:extLst>
      <p:ext uri="{BB962C8B-B14F-4D97-AF65-F5344CB8AC3E}">
        <p14:creationId xmlns:p14="http://schemas.microsoft.com/office/powerpoint/2010/main" val="1676446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1371600" y="-1645920"/>
            <a:ext cx="4572000" cy="4572000"/>
          </a:xfrm>
          <a:prstGeom prst="ellipse">
            <a:avLst/>
          </a:prstGeom>
          <a:solidFill>
            <a:srgbClr val="263172"/>
          </a:solidFill>
          <a:ln/>
        </p:spPr>
        <p:txBody>
          <a:bodyPr/>
          <a:lstStyle/>
          <a:p>
            <a:endParaRPr lang="en-GB"/>
          </a:p>
        </p:txBody>
      </p:sp>
      <p:sp>
        <p:nvSpPr>
          <p:cNvPr id="3" name="Shape 1"/>
          <p:cNvSpPr/>
          <p:nvPr/>
        </p:nvSpPr>
        <p:spPr>
          <a:xfrm>
            <a:off x="9601200" y="3840480"/>
            <a:ext cx="5486400" cy="5486400"/>
          </a:xfrm>
          <a:prstGeom prst="ellipse">
            <a:avLst/>
          </a:prstGeom>
          <a:solidFill>
            <a:srgbClr val="263172"/>
          </a:solidFill>
          <a:ln/>
        </p:spPr>
        <p:txBody>
          <a:bodyPr/>
          <a:lstStyle/>
          <a:p>
            <a:endParaRPr lang="en-GB"/>
          </a:p>
        </p:txBody>
      </p:sp>
      <p:pic>
        <p:nvPicPr>
          <p:cNvPr id="4" name="Image 0" descr="/home/claude/unpacked/word/media/image1.png"/>
          <p:cNvPicPr>
            <a:picLocks noChangeAspect="1"/>
          </p:cNvPicPr>
          <p:nvPr/>
        </p:nvPicPr>
        <p:blipFill>
          <a:blip r:embed="rId3"/>
          <a:stretch>
            <a:fillRect/>
          </a:stretch>
        </p:blipFill>
        <p:spPr>
          <a:xfrm>
            <a:off x="4084168" y="1463040"/>
            <a:ext cx="4023360" cy="2167128"/>
          </a:xfrm>
          <a:prstGeom prst="rect">
            <a:avLst/>
          </a:prstGeom>
        </p:spPr>
      </p:pic>
      <p:sp>
        <p:nvSpPr>
          <p:cNvPr id="5" name="Text 2"/>
          <p:cNvSpPr/>
          <p:nvPr/>
        </p:nvSpPr>
        <p:spPr>
          <a:xfrm>
            <a:off x="914400" y="3931920"/>
            <a:ext cx="10362895" cy="640080"/>
          </a:xfrm>
          <a:prstGeom prst="rect">
            <a:avLst/>
          </a:prstGeom>
          <a:noFill/>
          <a:ln/>
        </p:spPr>
        <p:txBody>
          <a:bodyPr wrap="square" rtlCol="0" anchor="ctr"/>
          <a:lstStyle/>
          <a:p>
            <a:pPr marL="0" indent="0" algn="ctr">
              <a:buNone/>
            </a:pPr>
            <a:r>
              <a:rPr lang="en-US" sz="2800" b="1" dirty="0">
                <a:solidFill>
                  <a:srgbClr val="FFFFFF"/>
                </a:solidFill>
                <a:latin typeface="Cambria" pitchFamily="34" charset="0"/>
                <a:ea typeface="Cambria" pitchFamily="34" charset="-122"/>
                <a:cs typeface="Cambria" pitchFamily="34" charset="-120"/>
              </a:rPr>
              <a:t>Business Plan Presentation</a:t>
            </a:r>
            <a:endParaRPr lang="en-US" sz="2800" dirty="0"/>
          </a:p>
        </p:txBody>
      </p:sp>
      <p:sp>
        <p:nvSpPr>
          <p:cNvPr id="6" name="Text 3"/>
          <p:cNvSpPr/>
          <p:nvPr/>
        </p:nvSpPr>
        <p:spPr>
          <a:xfrm>
            <a:off x="914400" y="4572000"/>
            <a:ext cx="10362895" cy="457200"/>
          </a:xfrm>
          <a:prstGeom prst="rect">
            <a:avLst/>
          </a:prstGeom>
          <a:noFill/>
          <a:ln/>
        </p:spPr>
        <p:txBody>
          <a:bodyPr wrap="square" rtlCol="0" anchor="ctr"/>
          <a:lstStyle/>
          <a:p>
            <a:pPr marL="0" indent="0" algn="ctr">
              <a:buNone/>
            </a:pPr>
            <a:r>
              <a:rPr lang="en-US" sz="1600" i="1" dirty="0">
                <a:solidFill>
                  <a:srgbClr val="CADCFC"/>
                </a:solidFill>
                <a:latin typeface="Calibri" pitchFamily="34" charset="0"/>
                <a:ea typeface="Calibri" pitchFamily="34" charset="-122"/>
                <a:cs typeface="Calibri" pitchFamily="34" charset="-120"/>
              </a:rPr>
              <a:t>AI-Powered Insurance Broker &amp; Comparison Platform</a:t>
            </a:r>
            <a:endParaRPr lang="en-US" sz="1600" dirty="0"/>
          </a:p>
        </p:txBody>
      </p:sp>
      <p:sp>
        <p:nvSpPr>
          <p:cNvPr id="7" name="Text 4"/>
          <p:cNvSpPr/>
          <p:nvPr/>
        </p:nvSpPr>
        <p:spPr>
          <a:xfrm>
            <a:off x="914400" y="6035040"/>
            <a:ext cx="10362895" cy="365760"/>
          </a:xfrm>
          <a:prstGeom prst="rect">
            <a:avLst/>
          </a:prstGeom>
          <a:noFill/>
          <a:ln/>
        </p:spPr>
        <p:txBody>
          <a:bodyPr wrap="square" rtlCol="0" anchor="ctr"/>
          <a:lstStyle/>
          <a:p>
            <a:pPr marL="0" indent="0" algn="ctr">
              <a:buNone/>
            </a:pPr>
            <a:r>
              <a:rPr lang="en-US" sz="1200" dirty="0">
                <a:solidFill>
                  <a:srgbClr val="8FA3D9"/>
                </a:solidFill>
                <a:latin typeface="Calibri" pitchFamily="34" charset="0"/>
                <a:ea typeface="Calibri" pitchFamily="34" charset="-122"/>
                <a:cs typeface="Calibri" pitchFamily="34" charset="-120"/>
              </a:rPr>
              <a:t>Task 2 — Business Plan Presentation</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11094415"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The Business Idea</a:t>
            </a:r>
            <a:endParaRPr lang="en-US" sz="3000" dirty="0"/>
          </a:p>
        </p:txBody>
      </p:sp>
      <p:sp>
        <p:nvSpPr>
          <p:cNvPr id="3" name="Shape 1"/>
          <p:cNvSpPr/>
          <p:nvPr/>
        </p:nvSpPr>
        <p:spPr>
          <a:xfrm>
            <a:off x="0" y="1234440"/>
            <a:ext cx="6309360" cy="5074920"/>
          </a:xfrm>
          <a:prstGeom prst="rect">
            <a:avLst/>
          </a:prstGeom>
          <a:solidFill>
            <a:srgbClr val="F7F8FC"/>
          </a:solidFill>
          <a:ln/>
        </p:spPr>
        <p:txBody>
          <a:bodyPr/>
          <a:lstStyle/>
          <a:p>
            <a:endParaRPr lang="en-GB"/>
          </a:p>
        </p:txBody>
      </p:sp>
      <p:sp>
        <p:nvSpPr>
          <p:cNvPr id="4" name="Text 2"/>
          <p:cNvSpPr/>
          <p:nvPr/>
        </p:nvSpPr>
        <p:spPr>
          <a:xfrm>
            <a:off x="548640" y="1554480"/>
            <a:ext cx="5303520" cy="1005840"/>
          </a:xfrm>
          <a:prstGeom prst="rect">
            <a:avLst/>
          </a:prstGeom>
          <a:noFill/>
          <a:ln/>
        </p:spPr>
        <p:txBody>
          <a:bodyPr wrap="square" rtlCol="0" anchor="t"/>
          <a:lstStyle/>
          <a:p>
            <a:pPr marL="0" indent="0">
              <a:buNone/>
            </a:pPr>
            <a:r>
              <a:rPr lang="en-US" sz="1500" b="1" dirty="0">
                <a:solidFill>
                  <a:srgbClr val="1E2761"/>
                </a:solidFill>
                <a:latin typeface="Calibri" pitchFamily="34" charset="0"/>
                <a:ea typeface="Calibri" pitchFamily="34" charset="-122"/>
                <a:cs typeface="Calibri" pitchFamily="34" charset="-120"/>
              </a:rPr>
              <a:t>AI broker across an insurer panel.</a:t>
            </a:r>
            <a:endParaRPr lang="en-US" sz="1500" dirty="0"/>
          </a:p>
        </p:txBody>
      </p:sp>
      <p:sp>
        <p:nvSpPr>
          <p:cNvPr id="5" name="Text 3"/>
          <p:cNvSpPr/>
          <p:nvPr/>
        </p:nvSpPr>
        <p:spPr>
          <a:xfrm>
            <a:off x="548640" y="2743200"/>
            <a:ext cx="5303520" cy="3291840"/>
          </a:xfrm>
          <a:prstGeom prst="rect">
            <a:avLst/>
          </a:prstGeom>
          <a:noFill/>
          <a:ln/>
        </p:spPr>
        <p:txBody>
          <a:bodyPr wrap="square" rtlCol="0" anchor="t"/>
          <a:lstStyle/>
          <a:p>
            <a:pPr marL="342900" indent="-342900">
              <a:spcAft>
                <a:spcPts val="1000"/>
              </a:spcAft>
              <a:buSzPct val="100000"/>
              <a:buChar char="●"/>
            </a:pPr>
            <a:r>
              <a:rPr lang="en-US" sz="1350" dirty="0">
                <a:solidFill>
                  <a:srgbClr val="1E2761"/>
                </a:solidFill>
                <a:latin typeface="Calibri" pitchFamily="34" charset="0"/>
                <a:ea typeface="Calibri" pitchFamily="34" charset="-122"/>
                <a:cs typeface="Calibri" pitchFamily="34" charset="-120"/>
              </a:rPr>
              <a:t>Insurers underwrite, pay claims</a:t>
            </a:r>
            <a:endParaRPr lang="en-US" sz="1350" dirty="0"/>
          </a:p>
          <a:p>
            <a:pPr marL="342900" indent="-342900">
              <a:spcAft>
                <a:spcPts val="1000"/>
              </a:spcAft>
              <a:buSzPct val="100000"/>
              <a:buChar char="●"/>
            </a:pPr>
            <a:r>
              <a:rPr lang="en-US" sz="1350" dirty="0">
                <a:solidFill>
                  <a:srgbClr val="1E2761"/>
                </a:solidFill>
                <a:latin typeface="Calibri" pitchFamily="34" charset="0"/>
                <a:ea typeface="Calibri" pitchFamily="34" charset="-122"/>
                <a:cs typeface="Calibri" pitchFamily="34" charset="-120"/>
              </a:rPr>
              <a:t>AI replaces manual broking</a:t>
            </a:r>
            <a:endParaRPr lang="en-US" sz="1350" dirty="0"/>
          </a:p>
          <a:p>
            <a:pPr marL="342900" indent="-342900">
              <a:spcAft>
                <a:spcPts val="1000"/>
              </a:spcAft>
              <a:buSzPct val="100000"/>
              <a:buChar char="●"/>
            </a:pPr>
            <a:r>
              <a:rPr lang="en-US" sz="1350" dirty="0">
                <a:solidFill>
                  <a:srgbClr val="1E2761"/>
                </a:solidFill>
                <a:latin typeface="Calibri" pitchFamily="34" charset="0"/>
                <a:ea typeface="Calibri" pitchFamily="34" charset="-122"/>
                <a:cs typeface="Calibri" pitchFamily="34" charset="-120"/>
              </a:rPr>
              <a:t>One app, all cover</a:t>
            </a:r>
            <a:endParaRPr lang="en-US" sz="1350" dirty="0"/>
          </a:p>
          <a:p>
            <a:pPr marL="342900" indent="-342900">
              <a:spcAft>
                <a:spcPts val="1000"/>
              </a:spcAft>
              <a:buSzPct val="100000"/>
              <a:buChar char="●"/>
            </a:pPr>
            <a:r>
              <a:rPr lang="en-US" sz="1350" dirty="0">
                <a:solidFill>
                  <a:srgbClr val="1E2761"/>
                </a:solidFill>
                <a:latin typeface="Calibri" pitchFamily="34" charset="0"/>
                <a:ea typeface="Calibri" pitchFamily="34" charset="-122"/>
                <a:cs typeface="Calibri" pitchFamily="34" charset="-120"/>
              </a:rPr>
              <a:t>Commission-based revenue</a:t>
            </a:r>
            <a:endParaRPr lang="en-US" sz="1350" dirty="0"/>
          </a:p>
        </p:txBody>
      </p:sp>
      <p:pic>
        <p:nvPicPr>
          <p:cNvPr id="6" name="Image 0" descr="/home/claude/unpacked/word/media/image1.png"/>
          <p:cNvPicPr>
            <a:picLocks noChangeAspect="1"/>
          </p:cNvPicPr>
          <p:nvPr/>
        </p:nvPicPr>
        <p:blipFill>
          <a:blip r:embed="rId3"/>
          <a:stretch>
            <a:fillRect/>
          </a:stretch>
        </p:blipFill>
        <p:spPr>
          <a:xfrm>
            <a:off x="7315200" y="2468880"/>
            <a:ext cx="4114800" cy="2212848"/>
          </a:xfrm>
          <a:prstGeom prst="rect">
            <a:avLst/>
          </a:prstGeom>
        </p:spPr>
      </p:pic>
      <p:sp>
        <p:nvSpPr>
          <p:cNvPr id="7" name="Shape 4"/>
          <p:cNvSpPr/>
          <p:nvPr/>
        </p:nvSpPr>
        <p:spPr>
          <a:xfrm>
            <a:off x="6949440" y="2103120"/>
            <a:ext cx="4846320" cy="2834640"/>
          </a:xfrm>
          <a:prstGeom prst="roundRect">
            <a:avLst>
              <a:gd name="adj" fmla="val 3226"/>
            </a:avLst>
          </a:prstGeom>
          <a:solidFill>
            <a:srgbClr val="FFFFFF">
              <a:alpha val="0"/>
            </a:srgbClr>
          </a:solidFill>
          <a:ln w="19050">
            <a:solidFill>
              <a:srgbClr val="CADCFC"/>
            </a:solidFill>
            <a:prstDash val="solid"/>
          </a:ln>
        </p:spPr>
        <p:txBody>
          <a:bodyPr/>
          <a:lstStyle/>
          <a:p>
            <a:endParaRPr lang="en-GB"/>
          </a:p>
        </p:txBody>
      </p:sp>
      <p:pic>
        <p:nvPicPr>
          <p:cNvPr id="8" name="Image 1" descr="/home/claude/unpacked/word/media/image1.png"/>
          <p:cNvPicPr>
            <a:picLocks noChangeAspect="1"/>
          </p:cNvPicPr>
          <p:nvPr/>
        </p:nvPicPr>
        <p:blipFill>
          <a:blip r:embed="rId3"/>
          <a:stretch>
            <a:fillRect/>
          </a:stretch>
        </p:blipFill>
        <p:spPr>
          <a:xfrm>
            <a:off x="7315200" y="2743200"/>
            <a:ext cx="4114800" cy="2212848"/>
          </a:xfrm>
          <a:prstGeom prst="rect">
            <a:avLst/>
          </a:prstGeom>
        </p:spPr>
      </p:pic>
      <p:sp>
        <p:nvSpPr>
          <p:cNvPr id="10" name="Shape 5"/>
          <p:cNvSpPr/>
          <p:nvPr/>
        </p:nvSpPr>
        <p:spPr>
          <a:xfrm>
            <a:off x="457200" y="6565392"/>
            <a:ext cx="73152" cy="73152"/>
          </a:xfrm>
          <a:prstGeom prst="ellipse">
            <a:avLst/>
          </a:prstGeom>
          <a:solidFill>
            <a:srgbClr val="5A6472"/>
          </a:solidFill>
          <a:ln/>
        </p:spPr>
        <p:txBody>
          <a:bodyPr/>
          <a:lstStyle/>
          <a:p>
            <a:endParaRPr lang="en-GB"/>
          </a:p>
        </p:txBody>
      </p:sp>
      <p:sp>
        <p:nvSpPr>
          <p:cNvPr id="11" name="Text 6"/>
          <p:cNvSpPr/>
          <p:nvPr/>
        </p:nvSpPr>
        <p:spPr>
          <a:xfrm>
            <a:off x="11277295" y="6492240"/>
            <a:ext cx="457200" cy="274320"/>
          </a:xfrm>
          <a:prstGeom prst="rect">
            <a:avLst/>
          </a:prstGeom>
          <a:noFill/>
          <a:ln/>
        </p:spPr>
        <p:txBody>
          <a:bodyPr wrap="square" rtlCol="0" anchor="ctr"/>
          <a:lstStyle/>
          <a:p>
            <a:pPr marL="0" indent="0" algn="r">
              <a:buNone/>
            </a:pPr>
            <a:r>
              <a:rPr lang="en-US" sz="1000" dirty="0">
                <a:solidFill>
                  <a:srgbClr val="5A6472"/>
                </a:solidFill>
                <a:latin typeface="Calibri" pitchFamily="34" charset="0"/>
                <a:ea typeface="Calibri" pitchFamily="34" charset="-122"/>
                <a:cs typeface="Calibri" pitchFamily="34" charset="-120"/>
              </a:rPr>
              <a:t>2</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11094415"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Products &amp; Services</a:t>
            </a:r>
            <a:endParaRPr lang="en-US" sz="3000" dirty="0"/>
          </a:p>
        </p:txBody>
      </p:sp>
      <p:sp>
        <p:nvSpPr>
          <p:cNvPr id="3" name="Shape 1"/>
          <p:cNvSpPr/>
          <p:nvPr/>
        </p:nvSpPr>
        <p:spPr>
          <a:xfrm>
            <a:off x="548640" y="1554480"/>
            <a:ext cx="2606040" cy="2651760"/>
          </a:xfrm>
          <a:prstGeom prst="roundRect">
            <a:avLst>
              <a:gd name="adj" fmla="val 2807"/>
            </a:avLst>
          </a:prstGeom>
          <a:solidFill>
            <a:srgbClr val="F7F8FC"/>
          </a:solidFill>
          <a:ln/>
        </p:spPr>
        <p:txBody>
          <a:bodyPr/>
          <a:lstStyle/>
          <a:p>
            <a:endParaRPr lang="en-GB"/>
          </a:p>
        </p:txBody>
      </p:sp>
      <p:sp>
        <p:nvSpPr>
          <p:cNvPr id="4" name="Shape 2"/>
          <p:cNvSpPr/>
          <p:nvPr/>
        </p:nvSpPr>
        <p:spPr>
          <a:xfrm>
            <a:off x="1531620" y="1920240"/>
            <a:ext cx="640080" cy="640080"/>
          </a:xfrm>
          <a:prstGeom prst="ellipse">
            <a:avLst/>
          </a:prstGeom>
          <a:solidFill>
            <a:srgbClr val="F0862F"/>
          </a:solidFill>
          <a:ln/>
        </p:spPr>
        <p:txBody>
          <a:bodyPr/>
          <a:lstStyle/>
          <a:p>
            <a:endParaRPr lang="en-GB"/>
          </a:p>
        </p:txBody>
      </p:sp>
      <p:sp>
        <p:nvSpPr>
          <p:cNvPr id="5" name="Text 3"/>
          <p:cNvSpPr/>
          <p:nvPr/>
        </p:nvSpPr>
        <p:spPr>
          <a:xfrm>
            <a:off x="548640" y="1920240"/>
            <a:ext cx="2606040" cy="64008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Pet</a:t>
            </a:r>
            <a:endParaRPr lang="en-US" sz="1400" dirty="0"/>
          </a:p>
        </p:txBody>
      </p:sp>
      <p:sp>
        <p:nvSpPr>
          <p:cNvPr id="6" name="Text 4"/>
          <p:cNvSpPr/>
          <p:nvPr/>
        </p:nvSpPr>
        <p:spPr>
          <a:xfrm>
            <a:off x="685800" y="2926080"/>
            <a:ext cx="2331720" cy="1097280"/>
          </a:xfrm>
          <a:prstGeom prst="rect">
            <a:avLst/>
          </a:prstGeom>
          <a:noFill/>
          <a:ln/>
        </p:spPr>
        <p:txBody>
          <a:bodyPr wrap="square" rtlCol="0" anchor="t"/>
          <a:lstStyle/>
          <a:p>
            <a:pPr marL="0" indent="0" algn="ctr">
              <a:buNone/>
            </a:pPr>
            <a:r>
              <a:rPr lang="en-US" sz="1200" b="1" dirty="0">
                <a:solidFill>
                  <a:srgbClr val="1E2761"/>
                </a:solidFill>
                <a:latin typeface="Calibri" pitchFamily="34" charset="0"/>
                <a:ea typeface="Calibri" pitchFamily="34" charset="-122"/>
                <a:cs typeface="Calibri" pitchFamily="34" charset="-120"/>
              </a:rPr>
              <a:t>Auto-reads vet invoices</a:t>
            </a:r>
            <a:endParaRPr lang="en-US" sz="1200" dirty="0"/>
          </a:p>
        </p:txBody>
      </p:sp>
      <p:sp>
        <p:nvSpPr>
          <p:cNvPr id="7" name="Shape 5"/>
          <p:cNvSpPr/>
          <p:nvPr/>
        </p:nvSpPr>
        <p:spPr>
          <a:xfrm>
            <a:off x="3410712" y="1554480"/>
            <a:ext cx="2606040" cy="2651760"/>
          </a:xfrm>
          <a:prstGeom prst="roundRect">
            <a:avLst>
              <a:gd name="adj" fmla="val 2807"/>
            </a:avLst>
          </a:prstGeom>
          <a:solidFill>
            <a:srgbClr val="F7F8FC"/>
          </a:solidFill>
          <a:ln/>
        </p:spPr>
        <p:txBody>
          <a:bodyPr/>
          <a:lstStyle/>
          <a:p>
            <a:endParaRPr lang="en-GB"/>
          </a:p>
        </p:txBody>
      </p:sp>
      <p:sp>
        <p:nvSpPr>
          <p:cNvPr id="8" name="Shape 6"/>
          <p:cNvSpPr/>
          <p:nvPr/>
        </p:nvSpPr>
        <p:spPr>
          <a:xfrm>
            <a:off x="4393692" y="1920240"/>
            <a:ext cx="640080" cy="640080"/>
          </a:xfrm>
          <a:prstGeom prst="ellipse">
            <a:avLst/>
          </a:prstGeom>
          <a:solidFill>
            <a:srgbClr val="0E7C7B"/>
          </a:solidFill>
          <a:ln/>
        </p:spPr>
        <p:txBody>
          <a:bodyPr/>
          <a:lstStyle/>
          <a:p>
            <a:endParaRPr lang="en-GB"/>
          </a:p>
        </p:txBody>
      </p:sp>
      <p:sp>
        <p:nvSpPr>
          <p:cNvPr id="9" name="Text 7"/>
          <p:cNvSpPr/>
          <p:nvPr/>
        </p:nvSpPr>
        <p:spPr>
          <a:xfrm>
            <a:off x="3410712" y="1920240"/>
            <a:ext cx="2606040" cy="64008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Health</a:t>
            </a:r>
            <a:endParaRPr lang="en-US" sz="1400" dirty="0"/>
          </a:p>
        </p:txBody>
      </p:sp>
      <p:sp>
        <p:nvSpPr>
          <p:cNvPr id="10" name="Text 8"/>
          <p:cNvSpPr/>
          <p:nvPr/>
        </p:nvSpPr>
        <p:spPr>
          <a:xfrm>
            <a:off x="3547872" y="2926080"/>
            <a:ext cx="2331720" cy="1097280"/>
          </a:xfrm>
          <a:prstGeom prst="rect">
            <a:avLst/>
          </a:prstGeom>
          <a:noFill/>
          <a:ln/>
        </p:spPr>
        <p:txBody>
          <a:bodyPr wrap="square" rtlCol="0" anchor="t"/>
          <a:lstStyle/>
          <a:p>
            <a:pPr marL="0" indent="0" algn="ctr">
              <a:buNone/>
            </a:pPr>
            <a:r>
              <a:rPr lang="en-US" sz="1200" b="1" dirty="0">
                <a:solidFill>
                  <a:srgbClr val="1E2761"/>
                </a:solidFill>
                <a:latin typeface="Calibri" pitchFamily="34" charset="0"/>
                <a:ea typeface="Calibri" pitchFamily="34" charset="-122"/>
                <a:cs typeface="Calibri" pitchFamily="34" charset="-120"/>
              </a:rPr>
              <a:t>Live, tailored quotes</a:t>
            </a:r>
            <a:endParaRPr lang="en-US" sz="1200" dirty="0"/>
          </a:p>
        </p:txBody>
      </p:sp>
      <p:sp>
        <p:nvSpPr>
          <p:cNvPr id="11" name="Shape 9"/>
          <p:cNvSpPr/>
          <p:nvPr/>
        </p:nvSpPr>
        <p:spPr>
          <a:xfrm>
            <a:off x="6272784" y="1554480"/>
            <a:ext cx="2606040" cy="2651760"/>
          </a:xfrm>
          <a:prstGeom prst="roundRect">
            <a:avLst>
              <a:gd name="adj" fmla="val 2807"/>
            </a:avLst>
          </a:prstGeom>
          <a:solidFill>
            <a:srgbClr val="F7F8FC"/>
          </a:solidFill>
          <a:ln/>
        </p:spPr>
        <p:txBody>
          <a:bodyPr/>
          <a:lstStyle/>
          <a:p>
            <a:endParaRPr lang="en-GB"/>
          </a:p>
        </p:txBody>
      </p:sp>
      <p:sp>
        <p:nvSpPr>
          <p:cNvPr id="12" name="Shape 10"/>
          <p:cNvSpPr/>
          <p:nvPr/>
        </p:nvSpPr>
        <p:spPr>
          <a:xfrm>
            <a:off x="7255764" y="1920240"/>
            <a:ext cx="640080" cy="640080"/>
          </a:xfrm>
          <a:prstGeom prst="ellipse">
            <a:avLst/>
          </a:prstGeom>
          <a:solidFill>
            <a:srgbClr val="2E7D32"/>
          </a:solidFill>
          <a:ln/>
        </p:spPr>
        <p:txBody>
          <a:bodyPr/>
          <a:lstStyle/>
          <a:p>
            <a:endParaRPr lang="en-GB"/>
          </a:p>
        </p:txBody>
      </p:sp>
      <p:sp>
        <p:nvSpPr>
          <p:cNvPr id="13" name="Text 11"/>
          <p:cNvSpPr/>
          <p:nvPr/>
        </p:nvSpPr>
        <p:spPr>
          <a:xfrm>
            <a:off x="6272784" y="1920240"/>
            <a:ext cx="2606040" cy="64008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Home</a:t>
            </a:r>
            <a:endParaRPr lang="en-US" sz="1400" dirty="0"/>
          </a:p>
        </p:txBody>
      </p:sp>
      <p:sp>
        <p:nvSpPr>
          <p:cNvPr id="14" name="Text 12"/>
          <p:cNvSpPr/>
          <p:nvPr/>
        </p:nvSpPr>
        <p:spPr>
          <a:xfrm>
            <a:off x="6409944" y="2926080"/>
            <a:ext cx="2331720" cy="1097280"/>
          </a:xfrm>
          <a:prstGeom prst="rect">
            <a:avLst/>
          </a:prstGeom>
          <a:noFill/>
          <a:ln/>
        </p:spPr>
        <p:txBody>
          <a:bodyPr wrap="square" rtlCol="0" anchor="t"/>
          <a:lstStyle/>
          <a:p>
            <a:pPr marL="0" indent="0" algn="ctr">
              <a:buNone/>
            </a:pPr>
            <a:r>
              <a:rPr lang="en-US" sz="1200" b="1" dirty="0">
                <a:solidFill>
                  <a:srgbClr val="1E2761"/>
                </a:solidFill>
                <a:latin typeface="Calibri" pitchFamily="34" charset="0"/>
                <a:ea typeface="Calibri" pitchFamily="34" charset="-122"/>
                <a:cs typeface="Calibri" pitchFamily="34" charset="-120"/>
              </a:rPr>
              <a:t>Vision-based property risk</a:t>
            </a:r>
            <a:endParaRPr lang="en-US" sz="1200" dirty="0"/>
          </a:p>
        </p:txBody>
      </p:sp>
      <p:sp>
        <p:nvSpPr>
          <p:cNvPr id="15" name="Shape 13"/>
          <p:cNvSpPr/>
          <p:nvPr/>
        </p:nvSpPr>
        <p:spPr>
          <a:xfrm>
            <a:off x="9134856" y="1554480"/>
            <a:ext cx="2606040" cy="2651760"/>
          </a:xfrm>
          <a:prstGeom prst="roundRect">
            <a:avLst>
              <a:gd name="adj" fmla="val 2807"/>
            </a:avLst>
          </a:prstGeom>
          <a:solidFill>
            <a:srgbClr val="F7F8FC"/>
          </a:solidFill>
          <a:ln/>
        </p:spPr>
        <p:txBody>
          <a:bodyPr/>
          <a:lstStyle/>
          <a:p>
            <a:endParaRPr lang="en-GB"/>
          </a:p>
        </p:txBody>
      </p:sp>
      <p:sp>
        <p:nvSpPr>
          <p:cNvPr id="16" name="Shape 14"/>
          <p:cNvSpPr/>
          <p:nvPr/>
        </p:nvSpPr>
        <p:spPr>
          <a:xfrm>
            <a:off x="10117836" y="1920240"/>
            <a:ext cx="640080" cy="640080"/>
          </a:xfrm>
          <a:prstGeom prst="ellipse">
            <a:avLst/>
          </a:prstGeom>
          <a:solidFill>
            <a:srgbClr val="1E2761"/>
          </a:solidFill>
          <a:ln/>
        </p:spPr>
        <p:txBody>
          <a:bodyPr/>
          <a:lstStyle/>
          <a:p>
            <a:endParaRPr lang="en-GB"/>
          </a:p>
        </p:txBody>
      </p:sp>
      <p:sp>
        <p:nvSpPr>
          <p:cNvPr id="17" name="Text 15"/>
          <p:cNvSpPr/>
          <p:nvPr/>
        </p:nvSpPr>
        <p:spPr>
          <a:xfrm>
            <a:off x="9134856" y="1920240"/>
            <a:ext cx="2606040" cy="64008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Car</a:t>
            </a:r>
            <a:endParaRPr lang="en-US" sz="1400" dirty="0"/>
          </a:p>
        </p:txBody>
      </p:sp>
      <p:sp>
        <p:nvSpPr>
          <p:cNvPr id="18" name="Text 16"/>
          <p:cNvSpPr/>
          <p:nvPr/>
        </p:nvSpPr>
        <p:spPr>
          <a:xfrm>
            <a:off x="9272016" y="2926080"/>
            <a:ext cx="2331720" cy="1097280"/>
          </a:xfrm>
          <a:prstGeom prst="rect">
            <a:avLst/>
          </a:prstGeom>
          <a:noFill/>
          <a:ln/>
        </p:spPr>
        <p:txBody>
          <a:bodyPr wrap="square" rtlCol="0" anchor="t"/>
          <a:lstStyle/>
          <a:p>
            <a:pPr marL="0" indent="0" algn="ctr">
              <a:buNone/>
            </a:pPr>
            <a:r>
              <a:rPr lang="en-US" sz="1200" b="1" dirty="0">
                <a:solidFill>
                  <a:srgbClr val="1E2761"/>
                </a:solidFill>
                <a:latin typeface="Calibri" pitchFamily="34" charset="0"/>
                <a:ea typeface="Calibri" pitchFamily="34" charset="-122"/>
                <a:cs typeface="Calibri" pitchFamily="34" charset="-120"/>
              </a:rPr>
              <a:t>Telematics &amp; photo claims</a:t>
            </a:r>
            <a:endParaRPr lang="en-US" sz="1200" dirty="0"/>
          </a:p>
        </p:txBody>
      </p:sp>
      <p:sp>
        <p:nvSpPr>
          <p:cNvPr id="19" name="Shape 17"/>
          <p:cNvSpPr/>
          <p:nvPr/>
        </p:nvSpPr>
        <p:spPr>
          <a:xfrm>
            <a:off x="548640" y="4526280"/>
            <a:ext cx="11094415" cy="1508760"/>
          </a:xfrm>
          <a:prstGeom prst="rect">
            <a:avLst/>
          </a:prstGeom>
          <a:solidFill>
            <a:srgbClr val="1E2761"/>
          </a:solidFill>
          <a:ln/>
        </p:spPr>
        <p:txBody>
          <a:bodyPr/>
          <a:lstStyle/>
          <a:p>
            <a:endParaRPr lang="en-GB"/>
          </a:p>
        </p:txBody>
      </p:sp>
      <p:sp>
        <p:nvSpPr>
          <p:cNvPr id="20" name="Text 18"/>
          <p:cNvSpPr/>
          <p:nvPr/>
        </p:nvSpPr>
        <p:spPr>
          <a:xfrm>
            <a:off x="914400" y="4617720"/>
            <a:ext cx="10362895" cy="1325880"/>
          </a:xfrm>
          <a:prstGeom prst="rect">
            <a:avLst/>
          </a:prstGeom>
          <a:noFill/>
          <a:ln/>
        </p:spPr>
        <p:txBody>
          <a:bodyPr wrap="square" rtlCol="0" anchor="ctr"/>
          <a:lstStyle/>
          <a:p>
            <a:pPr marL="0" indent="0" algn="l">
              <a:buNone/>
            </a:pPr>
            <a:r>
              <a:rPr lang="en-US" sz="1600" b="1" dirty="0">
                <a:solidFill>
                  <a:srgbClr val="F0862F"/>
                </a:solidFill>
                <a:latin typeface="Calibri" pitchFamily="34" charset="0"/>
                <a:ea typeface="Calibri" pitchFamily="34" charset="-122"/>
                <a:cs typeface="Calibri" pitchFamily="34" charset="-120"/>
              </a:rPr>
              <a:t>90-sec quotes</a:t>
            </a:r>
            <a:r>
              <a:rPr lang="en-US" sz="1600" dirty="0">
                <a:solidFill>
                  <a:srgbClr val="FFFFFF"/>
                </a:solidFill>
                <a:latin typeface="Calibri" pitchFamily="34" charset="0"/>
                <a:ea typeface="Calibri" pitchFamily="34" charset="-122"/>
                <a:cs typeface="Calibri" pitchFamily="34" charset="-120"/>
              </a:rPr>
              <a:t>  ·  </a:t>
            </a:r>
            <a:r>
              <a:rPr lang="en-US" sz="1600" b="1" dirty="0">
                <a:solidFill>
                  <a:srgbClr val="F0862F"/>
                </a:solidFill>
                <a:latin typeface="Calibri" pitchFamily="34" charset="0"/>
                <a:ea typeface="Calibri" pitchFamily="34" charset="-122"/>
                <a:cs typeface="Calibri" pitchFamily="34" charset="-120"/>
              </a:rPr>
              <a:t>3-min claims</a:t>
            </a:r>
            <a:endParaRPr lang="en-US" sz="1600" dirty="0"/>
          </a:p>
        </p:txBody>
      </p:sp>
      <p:sp>
        <p:nvSpPr>
          <p:cNvPr id="22" name="Shape 19"/>
          <p:cNvSpPr/>
          <p:nvPr/>
        </p:nvSpPr>
        <p:spPr>
          <a:xfrm>
            <a:off x="457200" y="6565392"/>
            <a:ext cx="73152" cy="73152"/>
          </a:xfrm>
          <a:prstGeom prst="ellipse">
            <a:avLst/>
          </a:prstGeom>
          <a:solidFill>
            <a:srgbClr val="5A6472"/>
          </a:solidFill>
          <a:ln/>
        </p:spPr>
        <p:txBody>
          <a:bodyPr/>
          <a:lstStyle/>
          <a:p>
            <a:endParaRPr lang="en-GB"/>
          </a:p>
        </p:txBody>
      </p:sp>
      <p:sp>
        <p:nvSpPr>
          <p:cNvPr id="23" name="Text 20"/>
          <p:cNvSpPr/>
          <p:nvPr/>
        </p:nvSpPr>
        <p:spPr>
          <a:xfrm>
            <a:off x="11277295" y="6492240"/>
            <a:ext cx="457200" cy="274320"/>
          </a:xfrm>
          <a:prstGeom prst="rect">
            <a:avLst/>
          </a:prstGeom>
          <a:noFill/>
          <a:ln/>
        </p:spPr>
        <p:txBody>
          <a:bodyPr wrap="square" rtlCol="0" anchor="ctr"/>
          <a:lstStyle/>
          <a:p>
            <a:pPr marL="0" indent="0" algn="r">
              <a:buNone/>
            </a:pPr>
            <a:r>
              <a:rPr lang="en-US" sz="1000" dirty="0">
                <a:solidFill>
                  <a:srgbClr val="5A6472"/>
                </a:solidFill>
                <a:latin typeface="Calibri" pitchFamily="34" charset="0"/>
                <a:ea typeface="Calibri" pitchFamily="34" charset="-122"/>
                <a:cs typeface="Calibri" pitchFamily="34" charset="-120"/>
              </a:rPr>
              <a:t>3</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11094415"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Objectives</a:t>
            </a:r>
            <a:endParaRPr lang="en-US" sz="3000" dirty="0"/>
          </a:p>
        </p:txBody>
      </p:sp>
      <p:sp>
        <p:nvSpPr>
          <p:cNvPr id="3" name="Shape 1"/>
          <p:cNvSpPr/>
          <p:nvPr/>
        </p:nvSpPr>
        <p:spPr>
          <a:xfrm>
            <a:off x="548640" y="1280160"/>
            <a:ext cx="5455768" cy="502920"/>
          </a:xfrm>
          <a:prstGeom prst="rect">
            <a:avLst/>
          </a:prstGeom>
          <a:solidFill>
            <a:srgbClr val="0E7C7B"/>
          </a:solidFill>
          <a:ln/>
        </p:spPr>
        <p:txBody>
          <a:bodyPr/>
          <a:lstStyle/>
          <a:p>
            <a:endParaRPr lang="en-GB"/>
          </a:p>
        </p:txBody>
      </p:sp>
      <p:sp>
        <p:nvSpPr>
          <p:cNvPr id="4" name="Text 2"/>
          <p:cNvSpPr/>
          <p:nvPr/>
        </p:nvSpPr>
        <p:spPr>
          <a:xfrm>
            <a:off x="548640" y="1280160"/>
            <a:ext cx="5455768" cy="502920"/>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SHORT-TERM</a:t>
            </a:r>
            <a:endParaRPr lang="en-US" sz="1500" dirty="0"/>
          </a:p>
        </p:txBody>
      </p:sp>
      <p:sp>
        <p:nvSpPr>
          <p:cNvPr id="5" name="Shape 3"/>
          <p:cNvSpPr/>
          <p:nvPr/>
        </p:nvSpPr>
        <p:spPr>
          <a:xfrm>
            <a:off x="548640" y="2011680"/>
            <a:ext cx="5455768" cy="822960"/>
          </a:xfrm>
          <a:prstGeom prst="roundRect">
            <a:avLst>
              <a:gd name="adj" fmla="val 6667"/>
            </a:avLst>
          </a:prstGeom>
          <a:solidFill>
            <a:srgbClr val="F7F8FC"/>
          </a:solidFill>
          <a:ln/>
        </p:spPr>
        <p:txBody>
          <a:bodyPr/>
          <a:lstStyle/>
          <a:p>
            <a:endParaRPr lang="en-GB"/>
          </a:p>
        </p:txBody>
      </p:sp>
      <p:sp>
        <p:nvSpPr>
          <p:cNvPr id="6" name="Shape 4"/>
          <p:cNvSpPr/>
          <p:nvPr/>
        </p:nvSpPr>
        <p:spPr>
          <a:xfrm>
            <a:off x="777240" y="2194560"/>
            <a:ext cx="457200" cy="457200"/>
          </a:xfrm>
          <a:prstGeom prst="ellipse">
            <a:avLst/>
          </a:prstGeom>
          <a:solidFill>
            <a:srgbClr val="0E7C7B"/>
          </a:solidFill>
          <a:ln/>
        </p:spPr>
        <p:txBody>
          <a:bodyPr/>
          <a:lstStyle/>
          <a:p>
            <a:endParaRPr lang="en-GB"/>
          </a:p>
        </p:txBody>
      </p:sp>
      <p:sp>
        <p:nvSpPr>
          <p:cNvPr id="7" name="Text 5"/>
          <p:cNvSpPr/>
          <p:nvPr/>
        </p:nvSpPr>
        <p:spPr>
          <a:xfrm>
            <a:off x="777240" y="2194560"/>
            <a:ext cx="457200" cy="45720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8" name="Text 6"/>
          <p:cNvSpPr/>
          <p:nvPr/>
        </p:nvSpPr>
        <p:spPr>
          <a:xfrm>
            <a:off x="1417320" y="2011680"/>
            <a:ext cx="4541368" cy="822960"/>
          </a:xfrm>
          <a:prstGeom prst="rect">
            <a:avLst/>
          </a:prstGeom>
          <a:noFill/>
          <a:ln/>
        </p:spPr>
        <p:txBody>
          <a:bodyPr wrap="square" rtlCol="0" anchor="ctr"/>
          <a:lstStyle/>
          <a:p>
            <a:pPr marL="0" indent="0">
              <a:buNone/>
            </a:pPr>
            <a:r>
              <a:rPr lang="en-US" sz="1400" dirty="0">
                <a:solidFill>
                  <a:srgbClr val="1E2761"/>
                </a:solidFill>
                <a:latin typeface="Calibri" pitchFamily="34" charset="0"/>
                <a:ea typeface="Calibri" pitchFamily="34" charset="-122"/>
                <a:cs typeface="Calibri" pitchFamily="34" charset="-120"/>
              </a:rPr>
              <a:t>Launch the platform</a:t>
            </a:r>
            <a:endParaRPr lang="en-US" sz="1400" dirty="0"/>
          </a:p>
        </p:txBody>
      </p:sp>
      <p:sp>
        <p:nvSpPr>
          <p:cNvPr id="9" name="Shape 7"/>
          <p:cNvSpPr/>
          <p:nvPr/>
        </p:nvSpPr>
        <p:spPr>
          <a:xfrm>
            <a:off x="548640" y="3017520"/>
            <a:ext cx="5455768" cy="822960"/>
          </a:xfrm>
          <a:prstGeom prst="roundRect">
            <a:avLst>
              <a:gd name="adj" fmla="val 6667"/>
            </a:avLst>
          </a:prstGeom>
          <a:solidFill>
            <a:srgbClr val="F7F8FC"/>
          </a:solidFill>
          <a:ln/>
        </p:spPr>
        <p:txBody>
          <a:bodyPr/>
          <a:lstStyle/>
          <a:p>
            <a:endParaRPr lang="en-GB"/>
          </a:p>
        </p:txBody>
      </p:sp>
      <p:sp>
        <p:nvSpPr>
          <p:cNvPr id="10" name="Shape 8"/>
          <p:cNvSpPr/>
          <p:nvPr/>
        </p:nvSpPr>
        <p:spPr>
          <a:xfrm>
            <a:off x="777240" y="3200400"/>
            <a:ext cx="457200" cy="457200"/>
          </a:xfrm>
          <a:prstGeom prst="ellipse">
            <a:avLst/>
          </a:prstGeom>
          <a:solidFill>
            <a:srgbClr val="0E7C7B"/>
          </a:solidFill>
          <a:ln/>
        </p:spPr>
        <p:txBody>
          <a:bodyPr/>
          <a:lstStyle/>
          <a:p>
            <a:endParaRPr lang="en-GB"/>
          </a:p>
        </p:txBody>
      </p:sp>
      <p:sp>
        <p:nvSpPr>
          <p:cNvPr id="11" name="Text 9"/>
          <p:cNvSpPr/>
          <p:nvPr/>
        </p:nvSpPr>
        <p:spPr>
          <a:xfrm>
            <a:off x="777240" y="3200400"/>
            <a:ext cx="457200" cy="45720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2" name="Text 10"/>
          <p:cNvSpPr/>
          <p:nvPr/>
        </p:nvSpPr>
        <p:spPr>
          <a:xfrm>
            <a:off x="1417320" y="3017520"/>
            <a:ext cx="4541368" cy="822960"/>
          </a:xfrm>
          <a:prstGeom prst="rect">
            <a:avLst/>
          </a:prstGeom>
          <a:noFill/>
          <a:ln/>
        </p:spPr>
        <p:txBody>
          <a:bodyPr wrap="square" rtlCol="0" anchor="ctr"/>
          <a:lstStyle/>
          <a:p>
            <a:pPr marL="0" indent="0">
              <a:buNone/>
            </a:pPr>
            <a:r>
              <a:rPr lang="en-US" sz="1400" dirty="0">
                <a:solidFill>
                  <a:srgbClr val="1E2761"/>
                </a:solidFill>
                <a:latin typeface="Calibri" pitchFamily="34" charset="0"/>
                <a:ea typeface="Calibri" pitchFamily="34" charset="-122"/>
                <a:cs typeface="Calibri" pitchFamily="34" charset="-120"/>
              </a:rPr>
              <a:t>Gain FCA approval</a:t>
            </a:r>
            <a:endParaRPr lang="en-US" sz="1400" dirty="0"/>
          </a:p>
        </p:txBody>
      </p:sp>
      <p:sp>
        <p:nvSpPr>
          <p:cNvPr id="13" name="Shape 11"/>
          <p:cNvSpPr/>
          <p:nvPr/>
        </p:nvSpPr>
        <p:spPr>
          <a:xfrm>
            <a:off x="548640" y="4023360"/>
            <a:ext cx="5455768" cy="822960"/>
          </a:xfrm>
          <a:prstGeom prst="roundRect">
            <a:avLst>
              <a:gd name="adj" fmla="val 6667"/>
            </a:avLst>
          </a:prstGeom>
          <a:solidFill>
            <a:srgbClr val="F7F8FC"/>
          </a:solidFill>
          <a:ln/>
        </p:spPr>
        <p:txBody>
          <a:bodyPr/>
          <a:lstStyle/>
          <a:p>
            <a:endParaRPr lang="en-GB"/>
          </a:p>
        </p:txBody>
      </p:sp>
      <p:sp>
        <p:nvSpPr>
          <p:cNvPr id="14" name="Shape 12"/>
          <p:cNvSpPr/>
          <p:nvPr/>
        </p:nvSpPr>
        <p:spPr>
          <a:xfrm>
            <a:off x="777240" y="4206240"/>
            <a:ext cx="457200" cy="457200"/>
          </a:xfrm>
          <a:prstGeom prst="ellipse">
            <a:avLst/>
          </a:prstGeom>
          <a:solidFill>
            <a:srgbClr val="0E7C7B"/>
          </a:solidFill>
          <a:ln/>
        </p:spPr>
        <p:txBody>
          <a:bodyPr/>
          <a:lstStyle/>
          <a:p>
            <a:endParaRPr lang="en-GB"/>
          </a:p>
        </p:txBody>
      </p:sp>
      <p:sp>
        <p:nvSpPr>
          <p:cNvPr id="15" name="Text 13"/>
          <p:cNvSpPr/>
          <p:nvPr/>
        </p:nvSpPr>
        <p:spPr>
          <a:xfrm>
            <a:off x="777240" y="4206240"/>
            <a:ext cx="457200" cy="45720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6" name="Text 14"/>
          <p:cNvSpPr/>
          <p:nvPr/>
        </p:nvSpPr>
        <p:spPr>
          <a:xfrm>
            <a:off x="1417320" y="4023360"/>
            <a:ext cx="4541368" cy="822960"/>
          </a:xfrm>
          <a:prstGeom prst="rect">
            <a:avLst/>
          </a:prstGeom>
          <a:noFill/>
          <a:ln/>
        </p:spPr>
        <p:txBody>
          <a:bodyPr wrap="square" rtlCol="0" anchor="ctr"/>
          <a:lstStyle/>
          <a:p>
            <a:pPr marL="0" indent="0">
              <a:buNone/>
            </a:pPr>
            <a:r>
              <a:rPr lang="en-US" sz="1400" dirty="0">
                <a:solidFill>
                  <a:srgbClr val="1E2761"/>
                </a:solidFill>
                <a:latin typeface="Calibri" pitchFamily="34" charset="0"/>
                <a:ea typeface="Calibri" pitchFamily="34" charset="-122"/>
                <a:cs typeface="Calibri" pitchFamily="34" charset="-120"/>
              </a:rPr>
              <a:t>Sign insurer partners</a:t>
            </a:r>
            <a:endParaRPr lang="en-US" sz="1400" dirty="0"/>
          </a:p>
        </p:txBody>
      </p:sp>
      <p:sp>
        <p:nvSpPr>
          <p:cNvPr id="17" name="Shape 15"/>
          <p:cNvSpPr/>
          <p:nvPr/>
        </p:nvSpPr>
        <p:spPr>
          <a:xfrm>
            <a:off x="548640" y="5029200"/>
            <a:ext cx="5455768" cy="822960"/>
          </a:xfrm>
          <a:prstGeom prst="roundRect">
            <a:avLst>
              <a:gd name="adj" fmla="val 6667"/>
            </a:avLst>
          </a:prstGeom>
          <a:solidFill>
            <a:srgbClr val="F7F8FC"/>
          </a:solidFill>
          <a:ln/>
        </p:spPr>
        <p:txBody>
          <a:bodyPr/>
          <a:lstStyle/>
          <a:p>
            <a:endParaRPr lang="en-GB"/>
          </a:p>
        </p:txBody>
      </p:sp>
      <p:sp>
        <p:nvSpPr>
          <p:cNvPr id="18" name="Shape 16"/>
          <p:cNvSpPr/>
          <p:nvPr/>
        </p:nvSpPr>
        <p:spPr>
          <a:xfrm>
            <a:off x="777240" y="5212080"/>
            <a:ext cx="457200" cy="457200"/>
          </a:xfrm>
          <a:prstGeom prst="ellipse">
            <a:avLst/>
          </a:prstGeom>
          <a:solidFill>
            <a:srgbClr val="0E7C7B"/>
          </a:solidFill>
          <a:ln/>
        </p:spPr>
        <p:txBody>
          <a:bodyPr/>
          <a:lstStyle/>
          <a:p>
            <a:endParaRPr lang="en-GB"/>
          </a:p>
        </p:txBody>
      </p:sp>
      <p:sp>
        <p:nvSpPr>
          <p:cNvPr id="19" name="Text 17"/>
          <p:cNvSpPr/>
          <p:nvPr/>
        </p:nvSpPr>
        <p:spPr>
          <a:xfrm>
            <a:off x="777240" y="5212080"/>
            <a:ext cx="457200" cy="45720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4</a:t>
            </a:r>
            <a:endParaRPr lang="en-US" sz="1400" dirty="0"/>
          </a:p>
        </p:txBody>
      </p:sp>
      <p:sp>
        <p:nvSpPr>
          <p:cNvPr id="20" name="Text 18"/>
          <p:cNvSpPr/>
          <p:nvPr/>
        </p:nvSpPr>
        <p:spPr>
          <a:xfrm>
            <a:off x="1417320" y="5029200"/>
            <a:ext cx="4541368" cy="822960"/>
          </a:xfrm>
          <a:prstGeom prst="rect">
            <a:avLst/>
          </a:prstGeom>
          <a:noFill/>
          <a:ln/>
        </p:spPr>
        <p:txBody>
          <a:bodyPr wrap="square" rtlCol="0" anchor="ctr"/>
          <a:lstStyle/>
          <a:p>
            <a:pPr marL="0" indent="0">
              <a:buNone/>
            </a:pPr>
            <a:r>
              <a:rPr lang="en-US" sz="1400" dirty="0">
                <a:solidFill>
                  <a:srgbClr val="1E2761"/>
                </a:solidFill>
                <a:latin typeface="Calibri" pitchFamily="34" charset="0"/>
                <a:ea typeface="Calibri" pitchFamily="34" charset="-122"/>
                <a:cs typeface="Calibri" pitchFamily="34" charset="-120"/>
              </a:rPr>
              <a:t>Publish claims data</a:t>
            </a:r>
            <a:endParaRPr lang="en-US" sz="1400" dirty="0"/>
          </a:p>
        </p:txBody>
      </p:sp>
      <p:sp>
        <p:nvSpPr>
          <p:cNvPr id="21" name="Shape 19"/>
          <p:cNvSpPr/>
          <p:nvPr/>
        </p:nvSpPr>
        <p:spPr>
          <a:xfrm>
            <a:off x="6187288" y="1280160"/>
            <a:ext cx="5455768" cy="502920"/>
          </a:xfrm>
          <a:prstGeom prst="rect">
            <a:avLst/>
          </a:prstGeom>
          <a:solidFill>
            <a:srgbClr val="F0862F"/>
          </a:solidFill>
          <a:ln/>
        </p:spPr>
        <p:txBody>
          <a:bodyPr/>
          <a:lstStyle/>
          <a:p>
            <a:endParaRPr lang="en-GB"/>
          </a:p>
        </p:txBody>
      </p:sp>
      <p:sp>
        <p:nvSpPr>
          <p:cNvPr id="22" name="Text 20"/>
          <p:cNvSpPr/>
          <p:nvPr/>
        </p:nvSpPr>
        <p:spPr>
          <a:xfrm>
            <a:off x="6187288" y="1280160"/>
            <a:ext cx="5455768" cy="502920"/>
          </a:xfrm>
          <a:prstGeom prst="rect">
            <a:avLst/>
          </a:prstGeom>
          <a:noFill/>
          <a:ln/>
        </p:spPr>
        <p:txBody>
          <a:bodyPr wrap="square"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LONG-TERM</a:t>
            </a:r>
            <a:endParaRPr lang="en-US" sz="1500" dirty="0"/>
          </a:p>
        </p:txBody>
      </p:sp>
      <p:sp>
        <p:nvSpPr>
          <p:cNvPr id="23" name="Shape 21"/>
          <p:cNvSpPr/>
          <p:nvPr/>
        </p:nvSpPr>
        <p:spPr>
          <a:xfrm>
            <a:off x="6187288" y="2011680"/>
            <a:ext cx="5455768" cy="1005840"/>
          </a:xfrm>
          <a:prstGeom prst="roundRect">
            <a:avLst>
              <a:gd name="adj" fmla="val 5455"/>
            </a:avLst>
          </a:prstGeom>
          <a:solidFill>
            <a:srgbClr val="F7F8FC"/>
          </a:solidFill>
          <a:ln/>
        </p:spPr>
        <p:txBody>
          <a:bodyPr/>
          <a:lstStyle/>
          <a:p>
            <a:endParaRPr lang="en-GB"/>
          </a:p>
        </p:txBody>
      </p:sp>
      <p:sp>
        <p:nvSpPr>
          <p:cNvPr id="24" name="Shape 22"/>
          <p:cNvSpPr/>
          <p:nvPr/>
        </p:nvSpPr>
        <p:spPr>
          <a:xfrm>
            <a:off x="6415888" y="2286000"/>
            <a:ext cx="457200" cy="457200"/>
          </a:xfrm>
          <a:prstGeom prst="ellipse">
            <a:avLst/>
          </a:prstGeom>
          <a:solidFill>
            <a:srgbClr val="F0862F"/>
          </a:solidFill>
          <a:ln/>
        </p:spPr>
        <p:txBody>
          <a:bodyPr/>
          <a:lstStyle/>
          <a:p>
            <a:endParaRPr lang="en-GB"/>
          </a:p>
        </p:txBody>
      </p:sp>
      <p:sp>
        <p:nvSpPr>
          <p:cNvPr id="25" name="Text 23"/>
          <p:cNvSpPr/>
          <p:nvPr/>
        </p:nvSpPr>
        <p:spPr>
          <a:xfrm>
            <a:off x="6415888" y="2286000"/>
            <a:ext cx="457200" cy="45720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26" name="Text 24"/>
          <p:cNvSpPr/>
          <p:nvPr/>
        </p:nvSpPr>
        <p:spPr>
          <a:xfrm>
            <a:off x="7055968" y="2011680"/>
            <a:ext cx="4404208" cy="1005840"/>
          </a:xfrm>
          <a:prstGeom prst="rect">
            <a:avLst/>
          </a:prstGeom>
          <a:noFill/>
          <a:ln/>
        </p:spPr>
        <p:txBody>
          <a:bodyPr wrap="square" rtlCol="0" anchor="ctr"/>
          <a:lstStyle/>
          <a:p>
            <a:pPr marL="0" indent="0">
              <a:buNone/>
            </a:pPr>
            <a:r>
              <a:rPr lang="en-US" sz="1400" dirty="0">
                <a:solidFill>
                  <a:srgbClr val="1E2761"/>
                </a:solidFill>
                <a:latin typeface="Calibri" pitchFamily="34" charset="0"/>
                <a:ea typeface="Calibri" pitchFamily="34" charset="-122"/>
                <a:cs typeface="Calibri" pitchFamily="34" charset="-120"/>
              </a:rPr>
              <a:t>+30% profit, 2027</a:t>
            </a:r>
            <a:endParaRPr lang="en-US" sz="1400" dirty="0"/>
          </a:p>
        </p:txBody>
      </p:sp>
      <p:sp>
        <p:nvSpPr>
          <p:cNvPr id="27" name="Shape 25"/>
          <p:cNvSpPr/>
          <p:nvPr/>
        </p:nvSpPr>
        <p:spPr>
          <a:xfrm>
            <a:off x="6187288" y="3200400"/>
            <a:ext cx="5455768" cy="1005840"/>
          </a:xfrm>
          <a:prstGeom prst="roundRect">
            <a:avLst>
              <a:gd name="adj" fmla="val 5455"/>
            </a:avLst>
          </a:prstGeom>
          <a:solidFill>
            <a:srgbClr val="F7F8FC"/>
          </a:solidFill>
          <a:ln/>
        </p:spPr>
        <p:txBody>
          <a:bodyPr/>
          <a:lstStyle/>
          <a:p>
            <a:endParaRPr lang="en-GB"/>
          </a:p>
        </p:txBody>
      </p:sp>
      <p:sp>
        <p:nvSpPr>
          <p:cNvPr id="28" name="Shape 26"/>
          <p:cNvSpPr/>
          <p:nvPr/>
        </p:nvSpPr>
        <p:spPr>
          <a:xfrm>
            <a:off x="6415888" y="3474720"/>
            <a:ext cx="457200" cy="457200"/>
          </a:xfrm>
          <a:prstGeom prst="ellipse">
            <a:avLst/>
          </a:prstGeom>
          <a:solidFill>
            <a:srgbClr val="F0862F"/>
          </a:solidFill>
          <a:ln/>
        </p:spPr>
        <p:txBody>
          <a:bodyPr/>
          <a:lstStyle/>
          <a:p>
            <a:endParaRPr lang="en-GB"/>
          </a:p>
        </p:txBody>
      </p:sp>
      <p:sp>
        <p:nvSpPr>
          <p:cNvPr id="29" name="Text 27"/>
          <p:cNvSpPr/>
          <p:nvPr/>
        </p:nvSpPr>
        <p:spPr>
          <a:xfrm>
            <a:off x="6415888" y="3474720"/>
            <a:ext cx="457200" cy="45720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30" name="Text 28"/>
          <p:cNvSpPr/>
          <p:nvPr/>
        </p:nvSpPr>
        <p:spPr>
          <a:xfrm>
            <a:off x="7055968" y="3200400"/>
            <a:ext cx="4404208" cy="1005840"/>
          </a:xfrm>
          <a:prstGeom prst="rect">
            <a:avLst/>
          </a:prstGeom>
          <a:noFill/>
          <a:ln/>
        </p:spPr>
        <p:txBody>
          <a:bodyPr wrap="square" rtlCol="0" anchor="ctr"/>
          <a:lstStyle/>
          <a:p>
            <a:pPr marL="0" indent="0">
              <a:buNone/>
            </a:pPr>
            <a:r>
              <a:rPr lang="en-US" sz="1400" dirty="0">
                <a:solidFill>
                  <a:srgbClr val="1E2761"/>
                </a:solidFill>
                <a:latin typeface="Calibri" pitchFamily="34" charset="0"/>
                <a:ea typeface="Calibri" pitchFamily="34" charset="-122"/>
                <a:cs typeface="Calibri" pitchFamily="34" charset="-120"/>
              </a:rPr>
              <a:t>Expand abroad, 2028</a:t>
            </a:r>
            <a:endParaRPr lang="en-US" sz="1400" dirty="0"/>
          </a:p>
        </p:txBody>
      </p:sp>
      <p:sp>
        <p:nvSpPr>
          <p:cNvPr id="31" name="Shape 29"/>
          <p:cNvSpPr/>
          <p:nvPr/>
        </p:nvSpPr>
        <p:spPr>
          <a:xfrm>
            <a:off x="6187288" y="4389120"/>
            <a:ext cx="5455768" cy="1005840"/>
          </a:xfrm>
          <a:prstGeom prst="roundRect">
            <a:avLst>
              <a:gd name="adj" fmla="val 5455"/>
            </a:avLst>
          </a:prstGeom>
          <a:solidFill>
            <a:srgbClr val="F7F8FC"/>
          </a:solidFill>
          <a:ln/>
        </p:spPr>
        <p:txBody>
          <a:bodyPr/>
          <a:lstStyle/>
          <a:p>
            <a:endParaRPr lang="en-GB"/>
          </a:p>
        </p:txBody>
      </p:sp>
      <p:sp>
        <p:nvSpPr>
          <p:cNvPr id="32" name="Shape 30"/>
          <p:cNvSpPr/>
          <p:nvPr/>
        </p:nvSpPr>
        <p:spPr>
          <a:xfrm>
            <a:off x="6415888" y="4663440"/>
            <a:ext cx="457200" cy="457200"/>
          </a:xfrm>
          <a:prstGeom prst="ellipse">
            <a:avLst/>
          </a:prstGeom>
          <a:solidFill>
            <a:srgbClr val="F0862F"/>
          </a:solidFill>
          <a:ln/>
        </p:spPr>
        <p:txBody>
          <a:bodyPr/>
          <a:lstStyle/>
          <a:p>
            <a:endParaRPr lang="en-GB"/>
          </a:p>
        </p:txBody>
      </p:sp>
      <p:sp>
        <p:nvSpPr>
          <p:cNvPr id="33" name="Text 31"/>
          <p:cNvSpPr/>
          <p:nvPr/>
        </p:nvSpPr>
        <p:spPr>
          <a:xfrm>
            <a:off x="6415888" y="4663440"/>
            <a:ext cx="457200" cy="45720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34" name="Text 32"/>
          <p:cNvSpPr/>
          <p:nvPr/>
        </p:nvSpPr>
        <p:spPr>
          <a:xfrm>
            <a:off x="7055968" y="4389120"/>
            <a:ext cx="4404208" cy="1005840"/>
          </a:xfrm>
          <a:prstGeom prst="rect">
            <a:avLst/>
          </a:prstGeom>
          <a:noFill/>
          <a:ln/>
        </p:spPr>
        <p:txBody>
          <a:bodyPr wrap="square" rtlCol="0" anchor="ctr"/>
          <a:lstStyle/>
          <a:p>
            <a:pPr marL="0" indent="0">
              <a:buNone/>
            </a:pPr>
            <a:r>
              <a:rPr lang="en-US" sz="1400" dirty="0">
                <a:solidFill>
                  <a:srgbClr val="1E2761"/>
                </a:solidFill>
                <a:latin typeface="Calibri" pitchFamily="34" charset="0"/>
                <a:ea typeface="Calibri" pitchFamily="34" charset="-122"/>
                <a:cs typeface="Calibri" pitchFamily="34" charset="-120"/>
              </a:rPr>
              <a:t>+60% users, 2030</a:t>
            </a:r>
            <a:endParaRPr lang="en-US" sz="1400" dirty="0"/>
          </a:p>
        </p:txBody>
      </p:sp>
      <p:sp>
        <p:nvSpPr>
          <p:cNvPr id="36" name="Shape 33"/>
          <p:cNvSpPr/>
          <p:nvPr/>
        </p:nvSpPr>
        <p:spPr>
          <a:xfrm>
            <a:off x="457200" y="6565392"/>
            <a:ext cx="73152" cy="73152"/>
          </a:xfrm>
          <a:prstGeom prst="ellipse">
            <a:avLst/>
          </a:prstGeom>
          <a:solidFill>
            <a:srgbClr val="5A6472"/>
          </a:solidFill>
          <a:ln/>
        </p:spPr>
        <p:txBody>
          <a:bodyPr/>
          <a:lstStyle/>
          <a:p>
            <a:endParaRPr lang="en-GB"/>
          </a:p>
        </p:txBody>
      </p:sp>
      <p:sp>
        <p:nvSpPr>
          <p:cNvPr id="37" name="Text 34"/>
          <p:cNvSpPr/>
          <p:nvPr/>
        </p:nvSpPr>
        <p:spPr>
          <a:xfrm>
            <a:off x="11277295" y="6492240"/>
            <a:ext cx="457200" cy="274320"/>
          </a:xfrm>
          <a:prstGeom prst="rect">
            <a:avLst/>
          </a:prstGeom>
          <a:noFill/>
          <a:ln/>
        </p:spPr>
        <p:txBody>
          <a:bodyPr wrap="square" rtlCol="0" anchor="ctr"/>
          <a:lstStyle/>
          <a:p>
            <a:pPr marL="0" indent="0" algn="r">
              <a:buNone/>
            </a:pPr>
            <a:r>
              <a:rPr lang="en-US" sz="1000" dirty="0">
                <a:solidFill>
                  <a:srgbClr val="5A6472"/>
                </a:solidFill>
                <a:latin typeface="Calibri" pitchFamily="34" charset="0"/>
                <a:ea typeface="Calibri" pitchFamily="34" charset="-122"/>
                <a:cs typeface="Calibri" pitchFamily="34" charset="-120"/>
              </a:rPr>
              <a:t>4</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11094415"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Unique Selling Point</a:t>
            </a:r>
            <a:endParaRPr lang="en-US" sz="3000" dirty="0"/>
          </a:p>
        </p:txBody>
      </p:sp>
      <p:sp>
        <p:nvSpPr>
          <p:cNvPr id="3" name="Text 1"/>
          <p:cNvSpPr/>
          <p:nvPr/>
        </p:nvSpPr>
        <p:spPr>
          <a:xfrm>
            <a:off x="548640" y="1371600"/>
            <a:ext cx="5394960" cy="914400"/>
          </a:xfrm>
          <a:prstGeom prst="rect">
            <a:avLst/>
          </a:prstGeom>
          <a:noFill/>
          <a:ln/>
        </p:spPr>
        <p:txBody>
          <a:bodyPr wrap="square" rtlCol="0" anchor="t"/>
          <a:lstStyle/>
          <a:p>
            <a:pPr marL="0" indent="0">
              <a:buNone/>
            </a:pPr>
            <a:r>
              <a:rPr lang="en-US" sz="1600" b="1" dirty="0">
                <a:solidFill>
                  <a:srgbClr val="1E2761"/>
                </a:solidFill>
                <a:latin typeface="Calibri" pitchFamily="34" charset="0"/>
                <a:ea typeface="Calibri" pitchFamily="34" charset="-122"/>
                <a:cs typeface="Calibri" pitchFamily="34" charset="-120"/>
              </a:rPr>
              <a:t>One app, one panel.</a:t>
            </a:r>
            <a:endParaRPr lang="en-US" sz="1600" dirty="0"/>
          </a:p>
        </p:txBody>
      </p:sp>
      <p:sp>
        <p:nvSpPr>
          <p:cNvPr id="4" name="Text 2"/>
          <p:cNvSpPr/>
          <p:nvPr/>
        </p:nvSpPr>
        <p:spPr>
          <a:xfrm>
            <a:off x="548640" y="2560320"/>
            <a:ext cx="5394960" cy="2194560"/>
          </a:xfrm>
          <a:prstGeom prst="rect">
            <a:avLst/>
          </a:prstGeom>
          <a:noFill/>
          <a:ln/>
        </p:spPr>
        <p:txBody>
          <a:bodyPr wrap="square" rtlCol="0" anchor="t"/>
          <a:lstStyle/>
          <a:p>
            <a:pPr marL="342900" indent="-342900">
              <a:spcAft>
                <a:spcPts val="1600"/>
              </a:spcAft>
              <a:buSzPct val="100000"/>
              <a:buChar char="→"/>
            </a:pPr>
            <a:r>
              <a:rPr lang="en-US" sz="1500" dirty="0">
                <a:solidFill>
                  <a:srgbClr val="1E2761"/>
                </a:solidFill>
                <a:latin typeface="Calibri" pitchFamily="34" charset="0"/>
                <a:ea typeface="Calibri" pitchFamily="34" charset="-122"/>
                <a:cs typeface="Calibri" pitchFamily="34" charset="-120"/>
              </a:rPr>
              <a:t>Instant claims</a:t>
            </a:r>
            <a:endParaRPr lang="en-US" sz="1500" dirty="0"/>
          </a:p>
          <a:p>
            <a:pPr marL="342900" indent="-342900">
              <a:spcAft>
                <a:spcPts val="1600"/>
              </a:spcAft>
              <a:buSzPct val="100000"/>
              <a:buChar char="→"/>
            </a:pPr>
            <a:r>
              <a:rPr lang="en-US" sz="1500" dirty="0">
                <a:solidFill>
                  <a:srgbClr val="1E2761"/>
                </a:solidFill>
                <a:latin typeface="Calibri" pitchFamily="34" charset="0"/>
                <a:ea typeface="Calibri" pitchFamily="34" charset="-122"/>
                <a:cs typeface="Calibri" pitchFamily="34" charset="-120"/>
              </a:rPr>
              <a:t>Continuous re-matching</a:t>
            </a:r>
            <a:endParaRPr lang="en-US" sz="1500" dirty="0"/>
          </a:p>
          <a:p>
            <a:pPr marL="342900" indent="-342900">
              <a:spcAft>
                <a:spcPts val="1600"/>
              </a:spcAft>
              <a:buSzPct val="100000"/>
              <a:buChar char="→"/>
            </a:pPr>
            <a:r>
              <a:rPr lang="en-US" sz="1500" dirty="0">
                <a:solidFill>
                  <a:srgbClr val="1E2761"/>
                </a:solidFill>
                <a:latin typeface="Calibri" pitchFamily="34" charset="0"/>
                <a:ea typeface="Calibri" pitchFamily="34" charset="-122"/>
                <a:cs typeface="Calibri" pitchFamily="34" charset="-120"/>
              </a:rPr>
              <a:t>One unified profile</a:t>
            </a:r>
            <a:endParaRPr lang="en-US" sz="1500" dirty="0"/>
          </a:p>
        </p:txBody>
      </p:sp>
      <p:pic>
        <p:nvPicPr>
          <p:cNvPr id="5" name="Image 0" descr="/home/claude/unpacked/word/media/image2.png"/>
          <p:cNvPicPr>
            <a:picLocks noChangeAspect="1"/>
          </p:cNvPicPr>
          <p:nvPr/>
        </p:nvPicPr>
        <p:blipFill>
          <a:blip r:embed="rId3"/>
          <a:stretch>
            <a:fillRect/>
          </a:stretch>
        </p:blipFill>
        <p:spPr>
          <a:xfrm>
            <a:off x="6492240" y="1234440"/>
            <a:ext cx="5120640" cy="4736592"/>
          </a:xfrm>
          <a:prstGeom prst="rect">
            <a:avLst/>
          </a:prstGeom>
        </p:spPr>
      </p:pic>
      <p:sp>
        <p:nvSpPr>
          <p:cNvPr id="7" name="Shape 3"/>
          <p:cNvSpPr/>
          <p:nvPr/>
        </p:nvSpPr>
        <p:spPr>
          <a:xfrm>
            <a:off x="457200" y="6565392"/>
            <a:ext cx="73152" cy="73152"/>
          </a:xfrm>
          <a:prstGeom prst="ellipse">
            <a:avLst/>
          </a:prstGeom>
          <a:solidFill>
            <a:srgbClr val="5A6472"/>
          </a:solidFill>
          <a:ln/>
        </p:spPr>
        <p:txBody>
          <a:bodyPr/>
          <a:lstStyle/>
          <a:p>
            <a:endParaRPr lang="en-GB"/>
          </a:p>
        </p:txBody>
      </p:sp>
      <p:sp>
        <p:nvSpPr>
          <p:cNvPr id="8" name="Text 4"/>
          <p:cNvSpPr/>
          <p:nvPr/>
        </p:nvSpPr>
        <p:spPr>
          <a:xfrm>
            <a:off x="11277295" y="6492240"/>
            <a:ext cx="457200" cy="274320"/>
          </a:xfrm>
          <a:prstGeom prst="rect">
            <a:avLst/>
          </a:prstGeom>
          <a:noFill/>
          <a:ln/>
        </p:spPr>
        <p:txBody>
          <a:bodyPr wrap="square" rtlCol="0" anchor="ctr"/>
          <a:lstStyle/>
          <a:p>
            <a:pPr marL="0" indent="0" algn="r">
              <a:buNone/>
            </a:pPr>
            <a:r>
              <a:rPr lang="en-US" sz="1000" dirty="0">
                <a:solidFill>
                  <a:srgbClr val="5A6472"/>
                </a:solidFill>
                <a:latin typeface="Calibri" pitchFamily="34" charset="0"/>
                <a:ea typeface="Calibri" pitchFamily="34" charset="-122"/>
                <a:cs typeface="Calibri" pitchFamily="34" charset="-120"/>
              </a:rPr>
              <a:t>5</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11094415"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SWOT Analysis</a:t>
            </a:r>
            <a:endParaRPr lang="en-US" sz="3000" dirty="0"/>
          </a:p>
        </p:txBody>
      </p:sp>
      <p:sp>
        <p:nvSpPr>
          <p:cNvPr id="3" name="Shape 1"/>
          <p:cNvSpPr/>
          <p:nvPr/>
        </p:nvSpPr>
        <p:spPr>
          <a:xfrm>
            <a:off x="548640" y="1371600"/>
            <a:ext cx="5455768" cy="2331720"/>
          </a:xfrm>
          <a:prstGeom prst="roundRect">
            <a:avLst>
              <a:gd name="adj" fmla="val 2353"/>
            </a:avLst>
          </a:prstGeom>
          <a:solidFill>
            <a:srgbClr val="F7F8FC"/>
          </a:solidFill>
          <a:ln w="12700">
            <a:solidFill>
              <a:srgbClr val="2E7D32"/>
            </a:solidFill>
            <a:prstDash val="solid"/>
          </a:ln>
        </p:spPr>
        <p:txBody>
          <a:bodyPr/>
          <a:lstStyle/>
          <a:p>
            <a:endParaRPr lang="en-GB"/>
          </a:p>
        </p:txBody>
      </p:sp>
      <p:sp>
        <p:nvSpPr>
          <p:cNvPr id="4" name="Shape 2"/>
          <p:cNvSpPr/>
          <p:nvPr/>
        </p:nvSpPr>
        <p:spPr>
          <a:xfrm>
            <a:off x="548640" y="1371600"/>
            <a:ext cx="5455768" cy="384048"/>
          </a:xfrm>
          <a:prstGeom prst="rect">
            <a:avLst/>
          </a:prstGeom>
          <a:solidFill>
            <a:srgbClr val="2E7D32"/>
          </a:solidFill>
          <a:ln/>
        </p:spPr>
        <p:txBody>
          <a:bodyPr/>
          <a:lstStyle/>
          <a:p>
            <a:endParaRPr lang="en-GB"/>
          </a:p>
        </p:txBody>
      </p:sp>
      <p:sp>
        <p:nvSpPr>
          <p:cNvPr id="5" name="Text 3"/>
          <p:cNvSpPr/>
          <p:nvPr/>
        </p:nvSpPr>
        <p:spPr>
          <a:xfrm>
            <a:off x="548640" y="1371600"/>
            <a:ext cx="5455768" cy="384048"/>
          </a:xfrm>
          <a:prstGeom prst="rect">
            <a:avLst/>
          </a:prstGeom>
          <a:noFill/>
          <a:ln/>
        </p:spPr>
        <p:txBody>
          <a:bodyPr wrap="square" rtlCol="0" anchor="ctr"/>
          <a:lstStyle/>
          <a:p>
            <a:pPr marL="0" indent="0" algn="ctr">
              <a:buNone/>
            </a:pPr>
            <a:r>
              <a:rPr lang="en-US" sz="1250" b="1" dirty="0">
                <a:solidFill>
                  <a:srgbClr val="FFFFFF"/>
                </a:solidFill>
                <a:latin typeface="Calibri" pitchFamily="34" charset="0"/>
                <a:ea typeface="Calibri" pitchFamily="34" charset="-122"/>
                <a:cs typeface="Calibri" pitchFamily="34" charset="-120"/>
              </a:rPr>
              <a:t>STRENGTHS</a:t>
            </a:r>
            <a:endParaRPr lang="en-US" sz="1250" dirty="0"/>
          </a:p>
        </p:txBody>
      </p:sp>
      <p:sp>
        <p:nvSpPr>
          <p:cNvPr id="6" name="Text 4"/>
          <p:cNvSpPr/>
          <p:nvPr/>
        </p:nvSpPr>
        <p:spPr>
          <a:xfrm>
            <a:off x="822960" y="1828800"/>
            <a:ext cx="4907128" cy="1783080"/>
          </a:xfrm>
          <a:prstGeom prst="rect">
            <a:avLst/>
          </a:prstGeom>
          <a:noFill/>
          <a:ln/>
        </p:spPr>
        <p:txBody>
          <a:bodyPr wrap="square" rtlCol="0" anchor="ctr"/>
          <a:lstStyle/>
          <a:p>
            <a:pPr marL="342900" indent="-342900">
              <a:spcAft>
                <a:spcPts val="1600"/>
              </a:spcAft>
              <a:buSzPct val="100000"/>
              <a:buChar char="●"/>
            </a:pPr>
            <a:r>
              <a:rPr lang="en-US" sz="1350" dirty="0">
                <a:solidFill>
                  <a:srgbClr val="1E2761"/>
                </a:solidFill>
                <a:latin typeface="Calibri" pitchFamily="34" charset="0"/>
                <a:ea typeface="Calibri" pitchFamily="34" charset="-122"/>
                <a:cs typeface="Calibri" pitchFamily="34" charset="-120"/>
              </a:rPr>
              <a:t>AI matching</a:t>
            </a:r>
            <a:endParaRPr lang="en-US" sz="1350" dirty="0"/>
          </a:p>
          <a:p>
            <a:pPr marL="342900" indent="-342900">
              <a:spcAft>
                <a:spcPts val="1600"/>
              </a:spcAft>
              <a:buSzPct val="100000"/>
              <a:buChar char="●"/>
            </a:pPr>
            <a:r>
              <a:rPr lang="en-US" sz="1350" dirty="0">
                <a:solidFill>
                  <a:srgbClr val="1E2761"/>
                </a:solidFill>
                <a:latin typeface="Calibri" pitchFamily="34" charset="0"/>
                <a:ea typeface="Calibri" pitchFamily="34" charset="-122"/>
                <a:cs typeface="Calibri" pitchFamily="34" charset="-120"/>
              </a:rPr>
              <a:t>Auto claims</a:t>
            </a:r>
            <a:endParaRPr lang="en-US" sz="1350" dirty="0"/>
          </a:p>
          <a:p>
            <a:pPr marL="342900" indent="-342900">
              <a:spcAft>
                <a:spcPts val="1600"/>
              </a:spcAft>
              <a:buSzPct val="100000"/>
              <a:buChar char="●"/>
            </a:pPr>
            <a:r>
              <a:rPr lang="en-US" sz="1350" dirty="0">
                <a:solidFill>
                  <a:srgbClr val="1E2761"/>
                </a:solidFill>
                <a:latin typeface="Calibri" pitchFamily="34" charset="0"/>
                <a:ea typeface="Calibri" pitchFamily="34" charset="-122"/>
                <a:cs typeface="Calibri" pitchFamily="34" charset="-120"/>
              </a:rPr>
              <a:t>Unified UX</a:t>
            </a:r>
            <a:endParaRPr lang="en-US" sz="1350" dirty="0"/>
          </a:p>
        </p:txBody>
      </p:sp>
      <p:sp>
        <p:nvSpPr>
          <p:cNvPr id="7" name="Shape 5"/>
          <p:cNvSpPr/>
          <p:nvPr/>
        </p:nvSpPr>
        <p:spPr>
          <a:xfrm>
            <a:off x="6187288" y="1371600"/>
            <a:ext cx="5455768" cy="2331720"/>
          </a:xfrm>
          <a:prstGeom prst="roundRect">
            <a:avLst>
              <a:gd name="adj" fmla="val 2353"/>
            </a:avLst>
          </a:prstGeom>
          <a:solidFill>
            <a:srgbClr val="F7F8FC"/>
          </a:solidFill>
          <a:ln w="12700">
            <a:solidFill>
              <a:srgbClr val="C0392B"/>
            </a:solidFill>
            <a:prstDash val="solid"/>
          </a:ln>
        </p:spPr>
        <p:txBody>
          <a:bodyPr/>
          <a:lstStyle/>
          <a:p>
            <a:endParaRPr lang="en-GB"/>
          </a:p>
        </p:txBody>
      </p:sp>
      <p:sp>
        <p:nvSpPr>
          <p:cNvPr id="8" name="Shape 6"/>
          <p:cNvSpPr/>
          <p:nvPr/>
        </p:nvSpPr>
        <p:spPr>
          <a:xfrm>
            <a:off x="6187288" y="1371600"/>
            <a:ext cx="5455768" cy="384048"/>
          </a:xfrm>
          <a:prstGeom prst="rect">
            <a:avLst/>
          </a:prstGeom>
          <a:solidFill>
            <a:srgbClr val="C0392B"/>
          </a:solidFill>
          <a:ln/>
        </p:spPr>
        <p:txBody>
          <a:bodyPr/>
          <a:lstStyle/>
          <a:p>
            <a:endParaRPr lang="en-GB"/>
          </a:p>
        </p:txBody>
      </p:sp>
      <p:sp>
        <p:nvSpPr>
          <p:cNvPr id="9" name="Text 7"/>
          <p:cNvSpPr/>
          <p:nvPr/>
        </p:nvSpPr>
        <p:spPr>
          <a:xfrm>
            <a:off x="6187288" y="1371600"/>
            <a:ext cx="5455768" cy="384048"/>
          </a:xfrm>
          <a:prstGeom prst="rect">
            <a:avLst/>
          </a:prstGeom>
          <a:noFill/>
          <a:ln/>
        </p:spPr>
        <p:txBody>
          <a:bodyPr wrap="square" rtlCol="0" anchor="ctr"/>
          <a:lstStyle/>
          <a:p>
            <a:pPr marL="0" indent="0" algn="ctr">
              <a:buNone/>
            </a:pPr>
            <a:r>
              <a:rPr lang="en-US" sz="1250" b="1" dirty="0">
                <a:solidFill>
                  <a:srgbClr val="FFFFFF"/>
                </a:solidFill>
                <a:latin typeface="Calibri" pitchFamily="34" charset="0"/>
                <a:ea typeface="Calibri" pitchFamily="34" charset="-122"/>
                <a:cs typeface="Calibri" pitchFamily="34" charset="-120"/>
              </a:rPr>
              <a:t>WEAKNESSES</a:t>
            </a:r>
            <a:endParaRPr lang="en-US" sz="1250" dirty="0"/>
          </a:p>
        </p:txBody>
      </p:sp>
      <p:sp>
        <p:nvSpPr>
          <p:cNvPr id="10" name="Text 8"/>
          <p:cNvSpPr/>
          <p:nvPr/>
        </p:nvSpPr>
        <p:spPr>
          <a:xfrm>
            <a:off x="6461608" y="1828800"/>
            <a:ext cx="4907128" cy="1783080"/>
          </a:xfrm>
          <a:prstGeom prst="rect">
            <a:avLst/>
          </a:prstGeom>
          <a:noFill/>
          <a:ln/>
        </p:spPr>
        <p:txBody>
          <a:bodyPr wrap="square" rtlCol="0" anchor="ctr"/>
          <a:lstStyle/>
          <a:p>
            <a:pPr marL="342900" indent="-342900">
              <a:spcAft>
                <a:spcPts val="1600"/>
              </a:spcAft>
              <a:buSzPct val="100000"/>
              <a:buChar char="●"/>
            </a:pPr>
            <a:r>
              <a:rPr lang="en-US" sz="1350" dirty="0">
                <a:solidFill>
                  <a:srgbClr val="1E2761"/>
                </a:solidFill>
                <a:latin typeface="Calibri" pitchFamily="34" charset="0"/>
                <a:ea typeface="Calibri" pitchFamily="34" charset="-122"/>
                <a:cs typeface="Calibri" pitchFamily="34" charset="-120"/>
              </a:rPr>
              <a:t>New brand</a:t>
            </a:r>
            <a:endParaRPr lang="en-US" sz="1350" dirty="0"/>
          </a:p>
          <a:p>
            <a:pPr marL="342900" indent="-342900">
              <a:spcAft>
                <a:spcPts val="1600"/>
              </a:spcAft>
              <a:buSzPct val="100000"/>
              <a:buChar char="●"/>
            </a:pPr>
            <a:r>
              <a:rPr lang="en-US" sz="1350" dirty="0">
                <a:solidFill>
                  <a:srgbClr val="1E2761"/>
                </a:solidFill>
                <a:latin typeface="Calibri" pitchFamily="34" charset="0"/>
                <a:ea typeface="Calibri" pitchFamily="34" charset="-122"/>
                <a:cs typeface="Calibri" pitchFamily="34" charset="-120"/>
              </a:rPr>
              <a:t>Partner-dependent</a:t>
            </a:r>
            <a:endParaRPr lang="en-US" sz="1350" dirty="0"/>
          </a:p>
          <a:p>
            <a:pPr marL="342900" indent="-342900">
              <a:spcAft>
                <a:spcPts val="1600"/>
              </a:spcAft>
              <a:buSzPct val="100000"/>
              <a:buChar char="●"/>
            </a:pPr>
            <a:r>
              <a:rPr lang="en-US" sz="1350" dirty="0">
                <a:solidFill>
                  <a:srgbClr val="1E2761"/>
                </a:solidFill>
                <a:latin typeface="Calibri" pitchFamily="34" charset="0"/>
                <a:ea typeface="Calibri" pitchFamily="34" charset="-122"/>
                <a:cs typeface="Calibri" pitchFamily="34" charset="-120"/>
              </a:rPr>
              <a:t>Black-box</a:t>
            </a:r>
            <a:endParaRPr lang="en-US" sz="1350" dirty="0"/>
          </a:p>
        </p:txBody>
      </p:sp>
      <p:sp>
        <p:nvSpPr>
          <p:cNvPr id="11" name="Shape 9"/>
          <p:cNvSpPr/>
          <p:nvPr/>
        </p:nvSpPr>
        <p:spPr>
          <a:xfrm>
            <a:off x="548640" y="3886200"/>
            <a:ext cx="5455768" cy="2331720"/>
          </a:xfrm>
          <a:prstGeom prst="roundRect">
            <a:avLst>
              <a:gd name="adj" fmla="val 2353"/>
            </a:avLst>
          </a:prstGeom>
          <a:solidFill>
            <a:srgbClr val="F7F8FC"/>
          </a:solidFill>
          <a:ln w="12700">
            <a:solidFill>
              <a:srgbClr val="0E7C7B"/>
            </a:solidFill>
            <a:prstDash val="solid"/>
          </a:ln>
        </p:spPr>
        <p:txBody>
          <a:bodyPr/>
          <a:lstStyle/>
          <a:p>
            <a:endParaRPr lang="en-GB"/>
          </a:p>
        </p:txBody>
      </p:sp>
      <p:sp>
        <p:nvSpPr>
          <p:cNvPr id="12" name="Shape 10"/>
          <p:cNvSpPr/>
          <p:nvPr/>
        </p:nvSpPr>
        <p:spPr>
          <a:xfrm>
            <a:off x="548640" y="3886200"/>
            <a:ext cx="5455768" cy="384048"/>
          </a:xfrm>
          <a:prstGeom prst="rect">
            <a:avLst/>
          </a:prstGeom>
          <a:solidFill>
            <a:srgbClr val="0E7C7B"/>
          </a:solidFill>
          <a:ln/>
        </p:spPr>
        <p:txBody>
          <a:bodyPr/>
          <a:lstStyle/>
          <a:p>
            <a:endParaRPr lang="en-GB"/>
          </a:p>
        </p:txBody>
      </p:sp>
      <p:sp>
        <p:nvSpPr>
          <p:cNvPr id="13" name="Text 11"/>
          <p:cNvSpPr/>
          <p:nvPr/>
        </p:nvSpPr>
        <p:spPr>
          <a:xfrm>
            <a:off x="548640" y="3886200"/>
            <a:ext cx="5455768" cy="384048"/>
          </a:xfrm>
          <a:prstGeom prst="rect">
            <a:avLst/>
          </a:prstGeom>
          <a:noFill/>
          <a:ln/>
        </p:spPr>
        <p:txBody>
          <a:bodyPr wrap="square" rtlCol="0" anchor="ctr"/>
          <a:lstStyle/>
          <a:p>
            <a:pPr marL="0" indent="0" algn="ctr">
              <a:buNone/>
            </a:pPr>
            <a:r>
              <a:rPr lang="en-US" sz="1250" b="1" dirty="0">
                <a:solidFill>
                  <a:srgbClr val="FFFFFF"/>
                </a:solidFill>
                <a:latin typeface="Calibri" pitchFamily="34" charset="0"/>
                <a:ea typeface="Calibri" pitchFamily="34" charset="-122"/>
                <a:cs typeface="Calibri" pitchFamily="34" charset="-120"/>
              </a:rPr>
              <a:t>OPPORTUNITIES</a:t>
            </a:r>
            <a:endParaRPr lang="en-US" sz="1250" dirty="0"/>
          </a:p>
        </p:txBody>
      </p:sp>
      <p:sp>
        <p:nvSpPr>
          <p:cNvPr id="14" name="Text 12"/>
          <p:cNvSpPr/>
          <p:nvPr/>
        </p:nvSpPr>
        <p:spPr>
          <a:xfrm>
            <a:off x="822960" y="4343400"/>
            <a:ext cx="4907128" cy="1783080"/>
          </a:xfrm>
          <a:prstGeom prst="rect">
            <a:avLst/>
          </a:prstGeom>
          <a:noFill/>
          <a:ln/>
        </p:spPr>
        <p:txBody>
          <a:bodyPr wrap="square" rtlCol="0" anchor="ctr"/>
          <a:lstStyle/>
          <a:p>
            <a:pPr marL="342900" indent="-342900">
              <a:spcAft>
                <a:spcPts val="1600"/>
              </a:spcAft>
              <a:buSzPct val="100000"/>
              <a:buChar char="●"/>
            </a:pPr>
            <a:r>
              <a:rPr lang="en-US" sz="1350" dirty="0">
                <a:solidFill>
                  <a:srgbClr val="1E2761"/>
                </a:solidFill>
                <a:latin typeface="Calibri" pitchFamily="34" charset="0"/>
                <a:ea typeface="Calibri" pitchFamily="34" charset="-122"/>
                <a:cs typeface="Calibri" pitchFamily="34" charset="-120"/>
              </a:rPr>
              <a:t>Social growth</a:t>
            </a:r>
            <a:endParaRPr lang="en-US" sz="1350" dirty="0"/>
          </a:p>
          <a:p>
            <a:pPr marL="342900" indent="-342900">
              <a:spcAft>
                <a:spcPts val="1600"/>
              </a:spcAft>
              <a:buSzPct val="100000"/>
              <a:buChar char="●"/>
            </a:pPr>
            <a:r>
              <a:rPr lang="en-US" sz="1350" dirty="0">
                <a:solidFill>
                  <a:srgbClr val="1E2761"/>
                </a:solidFill>
                <a:latin typeface="Calibri" pitchFamily="34" charset="0"/>
                <a:ea typeface="Calibri" pitchFamily="34" charset="-122"/>
                <a:cs typeface="Calibri" pitchFamily="34" charset="-120"/>
              </a:rPr>
              <a:t>Weather data</a:t>
            </a:r>
            <a:endParaRPr lang="en-US" sz="1350" dirty="0"/>
          </a:p>
          <a:p>
            <a:pPr marL="342900" indent="-342900">
              <a:spcAft>
                <a:spcPts val="1600"/>
              </a:spcAft>
              <a:buSzPct val="100000"/>
              <a:buChar char="●"/>
            </a:pPr>
            <a:r>
              <a:rPr lang="en-US" sz="1350" dirty="0">
                <a:solidFill>
                  <a:srgbClr val="1E2761"/>
                </a:solidFill>
                <a:latin typeface="Calibri" pitchFamily="34" charset="0"/>
                <a:ea typeface="Calibri" pitchFamily="34" charset="-122"/>
                <a:cs typeface="Calibri" pitchFamily="34" charset="-120"/>
              </a:rPr>
              <a:t>POS deals</a:t>
            </a:r>
            <a:endParaRPr lang="en-US" sz="1350" dirty="0"/>
          </a:p>
        </p:txBody>
      </p:sp>
      <p:sp>
        <p:nvSpPr>
          <p:cNvPr id="15" name="Shape 13"/>
          <p:cNvSpPr/>
          <p:nvPr/>
        </p:nvSpPr>
        <p:spPr>
          <a:xfrm>
            <a:off x="6187288" y="3886200"/>
            <a:ext cx="5455768" cy="2331720"/>
          </a:xfrm>
          <a:prstGeom prst="roundRect">
            <a:avLst>
              <a:gd name="adj" fmla="val 2353"/>
            </a:avLst>
          </a:prstGeom>
          <a:solidFill>
            <a:srgbClr val="F7F8FC"/>
          </a:solidFill>
          <a:ln w="12700">
            <a:solidFill>
              <a:srgbClr val="F0862F"/>
            </a:solidFill>
            <a:prstDash val="solid"/>
          </a:ln>
        </p:spPr>
        <p:txBody>
          <a:bodyPr/>
          <a:lstStyle/>
          <a:p>
            <a:endParaRPr lang="en-GB"/>
          </a:p>
        </p:txBody>
      </p:sp>
      <p:sp>
        <p:nvSpPr>
          <p:cNvPr id="16" name="Shape 14"/>
          <p:cNvSpPr/>
          <p:nvPr/>
        </p:nvSpPr>
        <p:spPr>
          <a:xfrm>
            <a:off x="6187288" y="3886200"/>
            <a:ext cx="5455768" cy="384048"/>
          </a:xfrm>
          <a:prstGeom prst="rect">
            <a:avLst/>
          </a:prstGeom>
          <a:solidFill>
            <a:srgbClr val="F0862F"/>
          </a:solidFill>
          <a:ln/>
        </p:spPr>
        <p:txBody>
          <a:bodyPr/>
          <a:lstStyle/>
          <a:p>
            <a:endParaRPr lang="en-GB"/>
          </a:p>
        </p:txBody>
      </p:sp>
      <p:sp>
        <p:nvSpPr>
          <p:cNvPr id="17" name="Text 15"/>
          <p:cNvSpPr/>
          <p:nvPr/>
        </p:nvSpPr>
        <p:spPr>
          <a:xfrm>
            <a:off x="6187288" y="3886200"/>
            <a:ext cx="5455768" cy="384048"/>
          </a:xfrm>
          <a:prstGeom prst="rect">
            <a:avLst/>
          </a:prstGeom>
          <a:noFill/>
          <a:ln/>
        </p:spPr>
        <p:txBody>
          <a:bodyPr wrap="square" rtlCol="0" anchor="ctr"/>
          <a:lstStyle/>
          <a:p>
            <a:pPr marL="0" indent="0" algn="ctr">
              <a:buNone/>
            </a:pPr>
            <a:r>
              <a:rPr lang="en-US" sz="1250" b="1" dirty="0">
                <a:solidFill>
                  <a:srgbClr val="FFFFFF"/>
                </a:solidFill>
                <a:latin typeface="Calibri" pitchFamily="34" charset="0"/>
                <a:ea typeface="Calibri" pitchFamily="34" charset="-122"/>
                <a:cs typeface="Calibri" pitchFamily="34" charset="-120"/>
              </a:rPr>
              <a:t>THREATS</a:t>
            </a:r>
            <a:endParaRPr lang="en-US" sz="1250" dirty="0"/>
          </a:p>
        </p:txBody>
      </p:sp>
      <p:sp>
        <p:nvSpPr>
          <p:cNvPr id="18" name="Text 16"/>
          <p:cNvSpPr/>
          <p:nvPr/>
        </p:nvSpPr>
        <p:spPr>
          <a:xfrm>
            <a:off x="6461608" y="4343400"/>
            <a:ext cx="4907128" cy="1783080"/>
          </a:xfrm>
          <a:prstGeom prst="rect">
            <a:avLst/>
          </a:prstGeom>
          <a:noFill/>
          <a:ln/>
        </p:spPr>
        <p:txBody>
          <a:bodyPr wrap="square" rtlCol="0" anchor="ctr"/>
          <a:lstStyle/>
          <a:p>
            <a:pPr marL="342900" indent="-342900">
              <a:spcAft>
                <a:spcPts val="1600"/>
              </a:spcAft>
              <a:buSzPct val="100000"/>
              <a:buChar char="●"/>
            </a:pPr>
            <a:r>
              <a:rPr lang="en-US" sz="1350" dirty="0">
                <a:solidFill>
                  <a:srgbClr val="1E2761"/>
                </a:solidFill>
                <a:latin typeface="Calibri" pitchFamily="34" charset="0"/>
                <a:ea typeface="Calibri" pitchFamily="34" charset="-122"/>
                <a:cs typeface="Calibri" pitchFamily="34" charset="-120"/>
              </a:rPr>
              <a:t>Regulation</a:t>
            </a:r>
            <a:endParaRPr lang="en-US" sz="1350" dirty="0"/>
          </a:p>
          <a:p>
            <a:pPr marL="342900" indent="-342900">
              <a:spcAft>
                <a:spcPts val="1600"/>
              </a:spcAft>
              <a:buSzPct val="100000"/>
              <a:buChar char="●"/>
            </a:pPr>
            <a:r>
              <a:rPr lang="en-US" sz="1350" dirty="0">
                <a:solidFill>
                  <a:srgbClr val="1E2761"/>
                </a:solidFill>
                <a:latin typeface="Calibri" pitchFamily="34" charset="0"/>
                <a:ea typeface="Calibri" pitchFamily="34" charset="-122"/>
                <a:cs typeface="Calibri" pitchFamily="34" charset="-120"/>
              </a:rPr>
              <a:t>Fraud risk</a:t>
            </a:r>
            <a:endParaRPr lang="en-US" sz="1350" dirty="0"/>
          </a:p>
        </p:txBody>
      </p:sp>
      <p:sp>
        <p:nvSpPr>
          <p:cNvPr id="20" name="Shape 17"/>
          <p:cNvSpPr/>
          <p:nvPr/>
        </p:nvSpPr>
        <p:spPr>
          <a:xfrm>
            <a:off x="457200" y="6565392"/>
            <a:ext cx="73152" cy="73152"/>
          </a:xfrm>
          <a:prstGeom prst="ellipse">
            <a:avLst/>
          </a:prstGeom>
          <a:solidFill>
            <a:srgbClr val="5A6472"/>
          </a:solidFill>
          <a:ln/>
        </p:spPr>
        <p:txBody>
          <a:bodyPr/>
          <a:lstStyle/>
          <a:p>
            <a:endParaRPr lang="en-GB"/>
          </a:p>
        </p:txBody>
      </p:sp>
      <p:sp>
        <p:nvSpPr>
          <p:cNvPr id="21" name="Text 18"/>
          <p:cNvSpPr/>
          <p:nvPr/>
        </p:nvSpPr>
        <p:spPr>
          <a:xfrm>
            <a:off x="11277295" y="6492240"/>
            <a:ext cx="457200" cy="274320"/>
          </a:xfrm>
          <a:prstGeom prst="rect">
            <a:avLst/>
          </a:prstGeom>
          <a:noFill/>
          <a:ln/>
        </p:spPr>
        <p:txBody>
          <a:bodyPr wrap="square" rtlCol="0" anchor="ctr"/>
          <a:lstStyle/>
          <a:p>
            <a:pPr marL="0" indent="0" algn="r">
              <a:buNone/>
            </a:pPr>
            <a:r>
              <a:rPr lang="en-US" sz="1000" dirty="0">
                <a:solidFill>
                  <a:srgbClr val="5A6472"/>
                </a:solidFill>
                <a:latin typeface="Calibri" pitchFamily="34" charset="0"/>
                <a:ea typeface="Calibri" pitchFamily="34" charset="-122"/>
                <a:cs typeface="Calibri" pitchFamily="34" charset="-120"/>
              </a:rPr>
              <a:t>6</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11094415"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Competitive Landscape</a:t>
            </a:r>
            <a:endParaRPr lang="en-US" sz="3000" dirty="0"/>
          </a:p>
        </p:txBody>
      </p:sp>
      <p:sp>
        <p:nvSpPr>
          <p:cNvPr id="3" name="Shape 1"/>
          <p:cNvSpPr/>
          <p:nvPr/>
        </p:nvSpPr>
        <p:spPr>
          <a:xfrm>
            <a:off x="548640" y="1325880"/>
            <a:ext cx="5486400" cy="411480"/>
          </a:xfrm>
          <a:prstGeom prst="rect">
            <a:avLst/>
          </a:prstGeom>
          <a:solidFill>
            <a:srgbClr val="1E2761"/>
          </a:solidFill>
          <a:ln/>
        </p:spPr>
        <p:txBody>
          <a:bodyPr/>
          <a:lstStyle/>
          <a:p>
            <a:endParaRPr lang="en-GB"/>
          </a:p>
        </p:txBody>
      </p:sp>
      <p:sp>
        <p:nvSpPr>
          <p:cNvPr id="4" name="Text 2"/>
          <p:cNvSpPr/>
          <p:nvPr/>
        </p:nvSpPr>
        <p:spPr>
          <a:xfrm>
            <a:off x="548640" y="1325880"/>
            <a:ext cx="5486400" cy="41148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DIRECT COMPETITORS</a:t>
            </a:r>
            <a:endParaRPr lang="en-US" sz="1300" dirty="0"/>
          </a:p>
        </p:txBody>
      </p:sp>
      <p:sp>
        <p:nvSpPr>
          <p:cNvPr id="5" name="Text 3"/>
          <p:cNvSpPr/>
          <p:nvPr/>
        </p:nvSpPr>
        <p:spPr>
          <a:xfrm>
            <a:off x="548640" y="1920240"/>
            <a:ext cx="5486400" cy="640080"/>
          </a:xfrm>
          <a:prstGeom prst="rect">
            <a:avLst/>
          </a:prstGeom>
          <a:noFill/>
          <a:ln/>
        </p:spPr>
        <p:txBody>
          <a:bodyPr wrap="square" rtlCol="0" anchor="t"/>
          <a:lstStyle/>
          <a:p>
            <a:pPr marL="0" indent="0">
              <a:buNone/>
            </a:pPr>
            <a:r>
              <a:rPr lang="en-US" sz="1350" b="1" dirty="0">
                <a:solidFill>
                  <a:srgbClr val="1E2761"/>
                </a:solidFill>
                <a:latin typeface="Calibri" pitchFamily="34" charset="0"/>
                <a:ea typeface="Calibri" pitchFamily="34" charset="-122"/>
                <a:cs typeface="Calibri" pitchFamily="34" charset="-120"/>
              </a:rPr>
              <a:t>Compare the Market — </a:t>
            </a:r>
            <a:r>
              <a:rPr lang="en-US" sz="1350" dirty="0">
                <a:solidFill>
                  <a:srgbClr val="1E2761"/>
                </a:solidFill>
                <a:latin typeface="Calibri" pitchFamily="34" charset="0"/>
                <a:ea typeface="Calibri" pitchFamily="34" charset="-122"/>
                <a:cs typeface="Calibri" pitchFamily="34" charset="-120"/>
              </a:rPr>
              <a:t>AI app</a:t>
            </a:r>
            <a:endParaRPr lang="en-US" sz="1350" dirty="0"/>
          </a:p>
        </p:txBody>
      </p:sp>
      <p:sp>
        <p:nvSpPr>
          <p:cNvPr id="6" name="Text 4"/>
          <p:cNvSpPr/>
          <p:nvPr/>
        </p:nvSpPr>
        <p:spPr>
          <a:xfrm>
            <a:off x="548640" y="2651760"/>
            <a:ext cx="5486400" cy="640080"/>
          </a:xfrm>
          <a:prstGeom prst="rect">
            <a:avLst/>
          </a:prstGeom>
          <a:noFill/>
          <a:ln/>
        </p:spPr>
        <p:txBody>
          <a:bodyPr wrap="square" rtlCol="0" anchor="t"/>
          <a:lstStyle/>
          <a:p>
            <a:pPr marL="0" indent="0">
              <a:buNone/>
            </a:pPr>
            <a:r>
              <a:rPr lang="en-US" sz="1350" b="1" dirty="0">
                <a:solidFill>
                  <a:srgbClr val="1E2761"/>
                </a:solidFill>
                <a:latin typeface="Calibri" pitchFamily="34" charset="0"/>
                <a:ea typeface="Calibri" pitchFamily="34" charset="-122"/>
                <a:cs typeface="Calibri" pitchFamily="34" charset="-120"/>
              </a:rPr>
              <a:t>Jointly AI — </a:t>
            </a:r>
            <a:r>
              <a:rPr lang="en-US" sz="1350" dirty="0">
                <a:solidFill>
                  <a:srgbClr val="1E2761"/>
                </a:solidFill>
                <a:latin typeface="Calibri" pitchFamily="34" charset="0"/>
                <a:ea typeface="Calibri" pitchFamily="34" charset="-122"/>
                <a:cs typeface="Calibri" pitchFamily="34" charset="-120"/>
              </a:rPr>
              <a:t>brokerage</a:t>
            </a:r>
            <a:endParaRPr lang="en-US" sz="1350" dirty="0"/>
          </a:p>
        </p:txBody>
      </p:sp>
      <p:sp>
        <p:nvSpPr>
          <p:cNvPr id="7" name="Shape 5"/>
          <p:cNvSpPr/>
          <p:nvPr/>
        </p:nvSpPr>
        <p:spPr>
          <a:xfrm>
            <a:off x="548640" y="3749040"/>
            <a:ext cx="5486400" cy="411480"/>
          </a:xfrm>
          <a:prstGeom prst="rect">
            <a:avLst/>
          </a:prstGeom>
          <a:solidFill>
            <a:srgbClr val="F0862F"/>
          </a:solidFill>
          <a:ln/>
        </p:spPr>
        <p:txBody>
          <a:bodyPr/>
          <a:lstStyle/>
          <a:p>
            <a:endParaRPr lang="en-GB"/>
          </a:p>
        </p:txBody>
      </p:sp>
      <p:sp>
        <p:nvSpPr>
          <p:cNvPr id="8" name="Text 6"/>
          <p:cNvSpPr/>
          <p:nvPr/>
        </p:nvSpPr>
        <p:spPr>
          <a:xfrm>
            <a:off x="548640" y="3749040"/>
            <a:ext cx="5486400" cy="41148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INDIRECT COMPETITORS</a:t>
            </a:r>
            <a:endParaRPr lang="en-US" sz="1300" dirty="0"/>
          </a:p>
        </p:txBody>
      </p:sp>
      <p:sp>
        <p:nvSpPr>
          <p:cNvPr id="9" name="Text 7"/>
          <p:cNvSpPr/>
          <p:nvPr/>
        </p:nvSpPr>
        <p:spPr>
          <a:xfrm>
            <a:off x="548640" y="4343400"/>
            <a:ext cx="5486400" cy="640080"/>
          </a:xfrm>
          <a:prstGeom prst="rect">
            <a:avLst/>
          </a:prstGeom>
          <a:noFill/>
          <a:ln/>
        </p:spPr>
        <p:txBody>
          <a:bodyPr wrap="square" rtlCol="0" anchor="t"/>
          <a:lstStyle/>
          <a:p>
            <a:pPr marL="0" indent="0">
              <a:buNone/>
            </a:pPr>
            <a:r>
              <a:rPr lang="en-US" sz="1350" b="1" dirty="0">
                <a:solidFill>
                  <a:srgbClr val="1E2761"/>
                </a:solidFill>
                <a:latin typeface="Calibri" pitchFamily="34" charset="0"/>
                <a:ea typeface="Calibri" pitchFamily="34" charset="-122"/>
                <a:cs typeface="Calibri" pitchFamily="34" charset="-120"/>
              </a:rPr>
              <a:t>Hyperexponential — </a:t>
            </a:r>
            <a:r>
              <a:rPr lang="en-US" sz="1350" dirty="0">
                <a:solidFill>
                  <a:srgbClr val="1E2761"/>
                </a:solidFill>
                <a:latin typeface="Calibri" pitchFamily="34" charset="0"/>
                <a:ea typeface="Calibri" pitchFamily="34" charset="-122"/>
                <a:cs typeface="Calibri" pitchFamily="34" charset="-120"/>
              </a:rPr>
              <a:t>pricing tools</a:t>
            </a:r>
            <a:endParaRPr lang="en-US" sz="1350" dirty="0"/>
          </a:p>
        </p:txBody>
      </p:sp>
      <p:sp>
        <p:nvSpPr>
          <p:cNvPr id="10" name="Text 8"/>
          <p:cNvSpPr/>
          <p:nvPr/>
        </p:nvSpPr>
        <p:spPr>
          <a:xfrm>
            <a:off x="548640" y="5074920"/>
            <a:ext cx="5486400" cy="640080"/>
          </a:xfrm>
          <a:prstGeom prst="rect">
            <a:avLst/>
          </a:prstGeom>
          <a:noFill/>
          <a:ln/>
        </p:spPr>
        <p:txBody>
          <a:bodyPr wrap="square" rtlCol="0" anchor="t"/>
          <a:lstStyle/>
          <a:p>
            <a:pPr marL="0" indent="0">
              <a:buNone/>
            </a:pPr>
            <a:r>
              <a:rPr lang="en-US" sz="1350" b="1" dirty="0">
                <a:solidFill>
                  <a:srgbClr val="1E2761"/>
                </a:solidFill>
                <a:latin typeface="Calibri" pitchFamily="34" charset="0"/>
                <a:ea typeface="Calibri" pitchFamily="34" charset="-122"/>
                <a:cs typeface="Calibri" pitchFamily="34" charset="-120"/>
              </a:rPr>
              <a:t>FintechOS — </a:t>
            </a:r>
            <a:r>
              <a:rPr lang="en-US" sz="1350" dirty="0">
                <a:solidFill>
                  <a:srgbClr val="1E2761"/>
                </a:solidFill>
                <a:latin typeface="Calibri" pitchFamily="34" charset="0"/>
                <a:ea typeface="Calibri" pitchFamily="34" charset="-122"/>
                <a:cs typeface="Calibri" pitchFamily="34" charset="-120"/>
              </a:rPr>
              <a:t>AI journeys</a:t>
            </a:r>
            <a:endParaRPr lang="en-US" sz="1350" dirty="0"/>
          </a:p>
        </p:txBody>
      </p:sp>
      <p:pic>
        <p:nvPicPr>
          <p:cNvPr id="11" name="Image 0" descr="/home/claude/unpacked/word/media/image3.png"/>
          <p:cNvPicPr>
            <a:picLocks noChangeAspect="1"/>
          </p:cNvPicPr>
          <p:nvPr/>
        </p:nvPicPr>
        <p:blipFill>
          <a:blip r:embed="rId3"/>
          <a:stretch>
            <a:fillRect/>
          </a:stretch>
        </p:blipFill>
        <p:spPr>
          <a:xfrm>
            <a:off x="6537960" y="1371600"/>
            <a:ext cx="4983480" cy="4572000"/>
          </a:xfrm>
          <a:prstGeom prst="rect">
            <a:avLst/>
          </a:prstGeom>
        </p:spPr>
      </p:pic>
      <p:sp>
        <p:nvSpPr>
          <p:cNvPr id="13" name="Shape 9"/>
          <p:cNvSpPr/>
          <p:nvPr/>
        </p:nvSpPr>
        <p:spPr>
          <a:xfrm>
            <a:off x="457200" y="6565392"/>
            <a:ext cx="73152" cy="73152"/>
          </a:xfrm>
          <a:prstGeom prst="ellipse">
            <a:avLst/>
          </a:prstGeom>
          <a:solidFill>
            <a:srgbClr val="5A6472"/>
          </a:solidFill>
          <a:ln/>
        </p:spPr>
        <p:txBody>
          <a:bodyPr/>
          <a:lstStyle/>
          <a:p>
            <a:endParaRPr lang="en-GB"/>
          </a:p>
        </p:txBody>
      </p:sp>
      <p:sp>
        <p:nvSpPr>
          <p:cNvPr id="14" name="Text 10"/>
          <p:cNvSpPr/>
          <p:nvPr/>
        </p:nvSpPr>
        <p:spPr>
          <a:xfrm>
            <a:off x="11277295" y="6492240"/>
            <a:ext cx="457200" cy="274320"/>
          </a:xfrm>
          <a:prstGeom prst="rect">
            <a:avLst/>
          </a:prstGeom>
          <a:noFill/>
          <a:ln/>
        </p:spPr>
        <p:txBody>
          <a:bodyPr wrap="square" rtlCol="0" anchor="ctr"/>
          <a:lstStyle/>
          <a:p>
            <a:pPr marL="0" indent="0" algn="r">
              <a:buNone/>
            </a:pPr>
            <a:r>
              <a:rPr lang="en-US" sz="1000" dirty="0">
                <a:solidFill>
                  <a:srgbClr val="5A6472"/>
                </a:solidFill>
                <a:latin typeface="Calibri" pitchFamily="34" charset="0"/>
                <a:ea typeface="Calibri" pitchFamily="34" charset="-122"/>
                <a:cs typeface="Calibri" pitchFamily="34" charset="-120"/>
              </a:rPr>
              <a:t>7</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11094415"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Segmentation &amp; Target Market</a:t>
            </a:r>
            <a:endParaRPr lang="en-US" sz="3000" dirty="0"/>
          </a:p>
        </p:txBody>
      </p:sp>
      <p:sp>
        <p:nvSpPr>
          <p:cNvPr id="3" name="Shape 1"/>
          <p:cNvSpPr/>
          <p:nvPr/>
        </p:nvSpPr>
        <p:spPr>
          <a:xfrm>
            <a:off x="548640" y="1371600"/>
            <a:ext cx="2103120" cy="1051560"/>
          </a:xfrm>
          <a:prstGeom prst="roundRect">
            <a:avLst>
              <a:gd name="adj" fmla="val 5217"/>
            </a:avLst>
          </a:prstGeom>
          <a:solidFill>
            <a:srgbClr val="1E2761"/>
          </a:solidFill>
          <a:ln/>
        </p:spPr>
        <p:txBody>
          <a:bodyPr/>
          <a:lstStyle/>
          <a:p>
            <a:endParaRPr lang="en-GB"/>
          </a:p>
        </p:txBody>
      </p:sp>
      <p:sp>
        <p:nvSpPr>
          <p:cNvPr id="4" name="Text 2"/>
          <p:cNvSpPr/>
          <p:nvPr/>
        </p:nvSpPr>
        <p:spPr>
          <a:xfrm>
            <a:off x="548640" y="1371600"/>
            <a:ext cx="2103120" cy="105156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Demographic</a:t>
            </a:r>
            <a:endParaRPr lang="en-US" sz="1300" dirty="0"/>
          </a:p>
        </p:txBody>
      </p:sp>
      <p:sp>
        <p:nvSpPr>
          <p:cNvPr id="5" name="Shape 3"/>
          <p:cNvSpPr/>
          <p:nvPr/>
        </p:nvSpPr>
        <p:spPr>
          <a:xfrm>
            <a:off x="2788920" y="1371600"/>
            <a:ext cx="8823960" cy="1051560"/>
          </a:xfrm>
          <a:prstGeom prst="rect">
            <a:avLst/>
          </a:prstGeom>
          <a:solidFill>
            <a:srgbClr val="F7F8FC"/>
          </a:solidFill>
          <a:ln/>
        </p:spPr>
        <p:txBody>
          <a:bodyPr/>
          <a:lstStyle/>
          <a:p>
            <a:endParaRPr lang="en-GB"/>
          </a:p>
        </p:txBody>
      </p:sp>
      <p:sp>
        <p:nvSpPr>
          <p:cNvPr id="6" name="Text 4"/>
          <p:cNvSpPr/>
          <p:nvPr/>
        </p:nvSpPr>
        <p:spPr>
          <a:xfrm>
            <a:off x="3017520" y="1371600"/>
            <a:ext cx="8412480" cy="1051560"/>
          </a:xfrm>
          <a:prstGeom prst="rect">
            <a:avLst/>
          </a:prstGeom>
          <a:noFill/>
          <a:ln/>
        </p:spPr>
        <p:txBody>
          <a:bodyPr wrap="square" rtlCol="0" anchor="ctr"/>
          <a:lstStyle/>
          <a:p>
            <a:pPr marL="0" indent="0">
              <a:buNone/>
            </a:pPr>
            <a:r>
              <a:rPr lang="en-US" sz="1300" dirty="0">
                <a:solidFill>
                  <a:srgbClr val="1E2761"/>
                </a:solidFill>
                <a:latin typeface="Calibri" pitchFamily="34" charset="0"/>
                <a:ea typeface="Calibri" pitchFamily="34" charset="-122"/>
                <a:cs typeface="Calibri" pitchFamily="34" charset="-120"/>
              </a:rPr>
              <a:t>18–45, lower-middle income</a:t>
            </a:r>
            <a:endParaRPr lang="en-US" sz="1300" dirty="0"/>
          </a:p>
        </p:txBody>
      </p:sp>
      <p:sp>
        <p:nvSpPr>
          <p:cNvPr id="7" name="Shape 5"/>
          <p:cNvSpPr/>
          <p:nvPr/>
        </p:nvSpPr>
        <p:spPr>
          <a:xfrm>
            <a:off x="548640" y="2578608"/>
            <a:ext cx="2103120" cy="1051560"/>
          </a:xfrm>
          <a:prstGeom prst="roundRect">
            <a:avLst>
              <a:gd name="adj" fmla="val 5217"/>
            </a:avLst>
          </a:prstGeom>
          <a:solidFill>
            <a:srgbClr val="0E7C7B"/>
          </a:solidFill>
          <a:ln/>
        </p:spPr>
        <p:txBody>
          <a:bodyPr/>
          <a:lstStyle/>
          <a:p>
            <a:endParaRPr lang="en-GB"/>
          </a:p>
        </p:txBody>
      </p:sp>
      <p:sp>
        <p:nvSpPr>
          <p:cNvPr id="8" name="Text 6"/>
          <p:cNvSpPr/>
          <p:nvPr/>
        </p:nvSpPr>
        <p:spPr>
          <a:xfrm>
            <a:off x="548640" y="2578608"/>
            <a:ext cx="2103120" cy="105156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Geographic</a:t>
            </a:r>
            <a:endParaRPr lang="en-US" sz="1300" dirty="0"/>
          </a:p>
        </p:txBody>
      </p:sp>
      <p:sp>
        <p:nvSpPr>
          <p:cNvPr id="9" name="Shape 7"/>
          <p:cNvSpPr/>
          <p:nvPr/>
        </p:nvSpPr>
        <p:spPr>
          <a:xfrm>
            <a:off x="2788920" y="2578608"/>
            <a:ext cx="8823960" cy="1051560"/>
          </a:xfrm>
          <a:prstGeom prst="rect">
            <a:avLst/>
          </a:prstGeom>
          <a:solidFill>
            <a:srgbClr val="F7F8FC"/>
          </a:solidFill>
          <a:ln/>
        </p:spPr>
        <p:txBody>
          <a:bodyPr/>
          <a:lstStyle/>
          <a:p>
            <a:endParaRPr lang="en-GB"/>
          </a:p>
        </p:txBody>
      </p:sp>
      <p:sp>
        <p:nvSpPr>
          <p:cNvPr id="10" name="Text 8"/>
          <p:cNvSpPr/>
          <p:nvPr/>
        </p:nvSpPr>
        <p:spPr>
          <a:xfrm>
            <a:off x="3017520" y="2578608"/>
            <a:ext cx="8412480" cy="1051560"/>
          </a:xfrm>
          <a:prstGeom prst="rect">
            <a:avLst/>
          </a:prstGeom>
          <a:noFill/>
          <a:ln/>
        </p:spPr>
        <p:txBody>
          <a:bodyPr wrap="square" rtlCol="0" anchor="ctr"/>
          <a:lstStyle/>
          <a:p>
            <a:pPr marL="0" indent="0">
              <a:buNone/>
            </a:pPr>
            <a:r>
              <a:rPr lang="en-US" sz="1300" dirty="0">
                <a:solidFill>
                  <a:srgbClr val="1E2761"/>
                </a:solidFill>
                <a:latin typeface="Calibri" pitchFamily="34" charset="0"/>
                <a:ea typeface="Calibri" pitchFamily="34" charset="-122"/>
                <a:cs typeface="Calibri" pitchFamily="34" charset="-120"/>
              </a:rPr>
              <a:t>United Kingdom</a:t>
            </a:r>
            <a:endParaRPr lang="en-US" sz="1300" dirty="0"/>
          </a:p>
        </p:txBody>
      </p:sp>
      <p:sp>
        <p:nvSpPr>
          <p:cNvPr id="11" name="Shape 9"/>
          <p:cNvSpPr/>
          <p:nvPr/>
        </p:nvSpPr>
        <p:spPr>
          <a:xfrm>
            <a:off x="548640" y="3785616"/>
            <a:ext cx="2103120" cy="1051560"/>
          </a:xfrm>
          <a:prstGeom prst="roundRect">
            <a:avLst>
              <a:gd name="adj" fmla="val 5217"/>
            </a:avLst>
          </a:prstGeom>
          <a:solidFill>
            <a:srgbClr val="F0862F"/>
          </a:solidFill>
          <a:ln/>
        </p:spPr>
        <p:txBody>
          <a:bodyPr/>
          <a:lstStyle/>
          <a:p>
            <a:endParaRPr lang="en-GB"/>
          </a:p>
        </p:txBody>
      </p:sp>
      <p:sp>
        <p:nvSpPr>
          <p:cNvPr id="12" name="Text 10"/>
          <p:cNvSpPr/>
          <p:nvPr/>
        </p:nvSpPr>
        <p:spPr>
          <a:xfrm>
            <a:off x="548640" y="3785616"/>
            <a:ext cx="2103120" cy="105156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Behavioural</a:t>
            </a:r>
            <a:endParaRPr lang="en-US" sz="1300" dirty="0"/>
          </a:p>
        </p:txBody>
      </p:sp>
      <p:sp>
        <p:nvSpPr>
          <p:cNvPr id="13" name="Shape 11"/>
          <p:cNvSpPr/>
          <p:nvPr/>
        </p:nvSpPr>
        <p:spPr>
          <a:xfrm>
            <a:off x="2788920" y="3785616"/>
            <a:ext cx="8823960" cy="1051560"/>
          </a:xfrm>
          <a:prstGeom prst="rect">
            <a:avLst/>
          </a:prstGeom>
          <a:solidFill>
            <a:srgbClr val="F7F8FC"/>
          </a:solidFill>
          <a:ln/>
        </p:spPr>
        <p:txBody>
          <a:bodyPr/>
          <a:lstStyle/>
          <a:p>
            <a:endParaRPr lang="en-GB"/>
          </a:p>
        </p:txBody>
      </p:sp>
      <p:sp>
        <p:nvSpPr>
          <p:cNvPr id="14" name="Text 12"/>
          <p:cNvSpPr/>
          <p:nvPr/>
        </p:nvSpPr>
        <p:spPr>
          <a:xfrm>
            <a:off x="3017520" y="3785616"/>
            <a:ext cx="8412480" cy="1051560"/>
          </a:xfrm>
          <a:prstGeom prst="rect">
            <a:avLst/>
          </a:prstGeom>
          <a:noFill/>
          <a:ln/>
        </p:spPr>
        <p:txBody>
          <a:bodyPr wrap="square" rtlCol="0" anchor="ctr"/>
          <a:lstStyle/>
          <a:p>
            <a:pPr marL="0" indent="0">
              <a:buNone/>
            </a:pPr>
            <a:r>
              <a:rPr lang="en-US" sz="1300" dirty="0">
                <a:solidFill>
                  <a:srgbClr val="1E2761"/>
                </a:solidFill>
                <a:latin typeface="Calibri" pitchFamily="34" charset="0"/>
                <a:ea typeface="Calibri" pitchFamily="34" charset="-122"/>
                <a:cs typeface="Calibri" pitchFamily="34" charset="-120"/>
              </a:rPr>
              <a:t>AI-comfortable, fast claims</a:t>
            </a:r>
            <a:endParaRPr lang="en-US" sz="1300" dirty="0"/>
          </a:p>
        </p:txBody>
      </p:sp>
      <p:sp>
        <p:nvSpPr>
          <p:cNvPr id="15" name="Shape 13"/>
          <p:cNvSpPr/>
          <p:nvPr/>
        </p:nvSpPr>
        <p:spPr>
          <a:xfrm>
            <a:off x="548640" y="4992624"/>
            <a:ext cx="2103120" cy="1051560"/>
          </a:xfrm>
          <a:prstGeom prst="roundRect">
            <a:avLst>
              <a:gd name="adj" fmla="val 5217"/>
            </a:avLst>
          </a:prstGeom>
          <a:solidFill>
            <a:srgbClr val="2E7D32"/>
          </a:solidFill>
          <a:ln/>
        </p:spPr>
        <p:txBody>
          <a:bodyPr/>
          <a:lstStyle/>
          <a:p>
            <a:endParaRPr lang="en-GB"/>
          </a:p>
        </p:txBody>
      </p:sp>
      <p:sp>
        <p:nvSpPr>
          <p:cNvPr id="16" name="Text 14"/>
          <p:cNvSpPr/>
          <p:nvPr/>
        </p:nvSpPr>
        <p:spPr>
          <a:xfrm>
            <a:off x="548640" y="4992624"/>
            <a:ext cx="2103120" cy="1051560"/>
          </a:xfrm>
          <a:prstGeom prst="rect">
            <a:avLst/>
          </a:prstGeom>
          <a:noFill/>
          <a:ln/>
        </p:spPr>
        <p:txBody>
          <a:bodyPr wrap="square"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Psychographic</a:t>
            </a:r>
            <a:endParaRPr lang="en-US" sz="1300" dirty="0"/>
          </a:p>
        </p:txBody>
      </p:sp>
      <p:sp>
        <p:nvSpPr>
          <p:cNvPr id="17" name="Shape 15"/>
          <p:cNvSpPr/>
          <p:nvPr/>
        </p:nvSpPr>
        <p:spPr>
          <a:xfrm>
            <a:off x="2788920" y="4992624"/>
            <a:ext cx="8823960" cy="1051560"/>
          </a:xfrm>
          <a:prstGeom prst="rect">
            <a:avLst/>
          </a:prstGeom>
          <a:solidFill>
            <a:srgbClr val="F7F8FC"/>
          </a:solidFill>
          <a:ln/>
        </p:spPr>
        <p:txBody>
          <a:bodyPr/>
          <a:lstStyle/>
          <a:p>
            <a:endParaRPr lang="en-GB"/>
          </a:p>
        </p:txBody>
      </p:sp>
      <p:sp>
        <p:nvSpPr>
          <p:cNvPr id="18" name="Text 16"/>
          <p:cNvSpPr/>
          <p:nvPr/>
        </p:nvSpPr>
        <p:spPr>
          <a:xfrm>
            <a:off x="3017520" y="4992624"/>
            <a:ext cx="8412480" cy="1051560"/>
          </a:xfrm>
          <a:prstGeom prst="rect">
            <a:avLst/>
          </a:prstGeom>
          <a:noFill/>
          <a:ln/>
        </p:spPr>
        <p:txBody>
          <a:bodyPr wrap="square" rtlCol="0" anchor="ctr"/>
          <a:lstStyle/>
          <a:p>
            <a:pPr marL="0" indent="0">
              <a:buNone/>
            </a:pPr>
            <a:r>
              <a:rPr lang="en-US" sz="1300" dirty="0">
                <a:solidFill>
                  <a:srgbClr val="1E2761"/>
                </a:solidFill>
                <a:latin typeface="Calibri" pitchFamily="34" charset="0"/>
                <a:ea typeface="Calibri" pitchFamily="34" charset="-122"/>
                <a:cs typeface="Calibri" pitchFamily="34" charset="-120"/>
              </a:rPr>
              <a:t>Values speed &amp; personalisation</a:t>
            </a:r>
            <a:endParaRPr lang="en-US" sz="1300" dirty="0"/>
          </a:p>
        </p:txBody>
      </p:sp>
      <p:sp>
        <p:nvSpPr>
          <p:cNvPr id="20" name="Shape 17"/>
          <p:cNvSpPr/>
          <p:nvPr/>
        </p:nvSpPr>
        <p:spPr>
          <a:xfrm>
            <a:off x="457200" y="6565392"/>
            <a:ext cx="73152" cy="73152"/>
          </a:xfrm>
          <a:prstGeom prst="ellipse">
            <a:avLst/>
          </a:prstGeom>
          <a:solidFill>
            <a:srgbClr val="5A6472"/>
          </a:solidFill>
          <a:ln/>
        </p:spPr>
        <p:txBody>
          <a:bodyPr/>
          <a:lstStyle/>
          <a:p>
            <a:endParaRPr lang="en-GB"/>
          </a:p>
        </p:txBody>
      </p:sp>
      <p:sp>
        <p:nvSpPr>
          <p:cNvPr id="21" name="Text 18"/>
          <p:cNvSpPr/>
          <p:nvPr/>
        </p:nvSpPr>
        <p:spPr>
          <a:xfrm>
            <a:off x="11277295" y="6492240"/>
            <a:ext cx="457200" cy="274320"/>
          </a:xfrm>
          <a:prstGeom prst="rect">
            <a:avLst/>
          </a:prstGeom>
          <a:noFill/>
          <a:ln/>
        </p:spPr>
        <p:txBody>
          <a:bodyPr wrap="square" rtlCol="0" anchor="ctr"/>
          <a:lstStyle/>
          <a:p>
            <a:pPr marL="0" indent="0" algn="r">
              <a:buNone/>
            </a:pPr>
            <a:r>
              <a:rPr lang="en-US" sz="1000" dirty="0">
                <a:solidFill>
                  <a:srgbClr val="5A6472"/>
                </a:solidFill>
                <a:latin typeface="Calibri" pitchFamily="34" charset="0"/>
                <a:ea typeface="Calibri" pitchFamily="34" charset="-122"/>
                <a:cs typeface="Calibri" pitchFamily="34" charset="-120"/>
              </a:rPr>
              <a:t>8</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11094415"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4Ps Marketing Mix</a:t>
            </a:r>
            <a:endParaRPr lang="en-US" sz="3000" dirty="0"/>
          </a:p>
        </p:txBody>
      </p:sp>
      <p:sp>
        <p:nvSpPr>
          <p:cNvPr id="3" name="Shape 1"/>
          <p:cNvSpPr/>
          <p:nvPr/>
        </p:nvSpPr>
        <p:spPr>
          <a:xfrm>
            <a:off x="548640" y="1463040"/>
            <a:ext cx="2522144" cy="2286000"/>
          </a:xfrm>
          <a:prstGeom prst="roundRect">
            <a:avLst>
              <a:gd name="adj" fmla="val 2400"/>
            </a:avLst>
          </a:prstGeom>
          <a:solidFill>
            <a:srgbClr val="F7F8FC"/>
          </a:solidFill>
          <a:ln/>
        </p:spPr>
        <p:txBody>
          <a:bodyPr/>
          <a:lstStyle/>
          <a:p>
            <a:endParaRPr lang="en-GB"/>
          </a:p>
        </p:txBody>
      </p:sp>
      <p:sp>
        <p:nvSpPr>
          <p:cNvPr id="4" name="Shape 2"/>
          <p:cNvSpPr/>
          <p:nvPr/>
        </p:nvSpPr>
        <p:spPr>
          <a:xfrm>
            <a:off x="548640" y="1463040"/>
            <a:ext cx="2522144" cy="548640"/>
          </a:xfrm>
          <a:prstGeom prst="rect">
            <a:avLst/>
          </a:prstGeom>
          <a:solidFill>
            <a:srgbClr val="1E2761"/>
          </a:solidFill>
          <a:ln/>
        </p:spPr>
        <p:txBody>
          <a:bodyPr/>
          <a:lstStyle/>
          <a:p>
            <a:endParaRPr lang="en-GB"/>
          </a:p>
        </p:txBody>
      </p:sp>
      <p:sp>
        <p:nvSpPr>
          <p:cNvPr id="5" name="Text 3"/>
          <p:cNvSpPr/>
          <p:nvPr/>
        </p:nvSpPr>
        <p:spPr>
          <a:xfrm>
            <a:off x="548640" y="1463040"/>
            <a:ext cx="2522144" cy="54864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Product</a:t>
            </a:r>
            <a:endParaRPr lang="en-US" sz="1400" dirty="0"/>
          </a:p>
        </p:txBody>
      </p:sp>
      <p:sp>
        <p:nvSpPr>
          <p:cNvPr id="6" name="Shape 4"/>
          <p:cNvSpPr/>
          <p:nvPr/>
        </p:nvSpPr>
        <p:spPr>
          <a:xfrm>
            <a:off x="1535392" y="2240280"/>
            <a:ext cx="548640" cy="548640"/>
          </a:xfrm>
          <a:prstGeom prst="ellipse">
            <a:avLst/>
          </a:prstGeom>
          <a:solidFill>
            <a:srgbClr val="FFFFFF"/>
          </a:solidFill>
          <a:ln w="25400">
            <a:solidFill>
              <a:srgbClr val="1E2761"/>
            </a:solidFill>
            <a:prstDash val="solid"/>
          </a:ln>
        </p:spPr>
        <p:txBody>
          <a:bodyPr/>
          <a:lstStyle/>
          <a:p>
            <a:endParaRPr lang="en-GB"/>
          </a:p>
        </p:txBody>
      </p:sp>
      <p:sp>
        <p:nvSpPr>
          <p:cNvPr id="7" name="Text 5"/>
          <p:cNvSpPr/>
          <p:nvPr/>
        </p:nvSpPr>
        <p:spPr>
          <a:xfrm>
            <a:off x="1535392" y="2240280"/>
            <a:ext cx="548640" cy="548640"/>
          </a:xfrm>
          <a:prstGeom prst="rect">
            <a:avLst/>
          </a:prstGeom>
          <a:noFill/>
          <a:ln/>
        </p:spPr>
        <p:txBody>
          <a:bodyPr wrap="square" rtlCol="0" anchor="ctr"/>
          <a:lstStyle/>
          <a:p>
            <a:pPr marL="0" indent="0" algn="ctr">
              <a:buNone/>
            </a:pPr>
            <a:r>
              <a:rPr lang="en-US" sz="1800" b="1" dirty="0">
                <a:solidFill>
                  <a:srgbClr val="1E2761"/>
                </a:solidFill>
                <a:latin typeface="Cambria" pitchFamily="34" charset="0"/>
                <a:ea typeface="Cambria" pitchFamily="34" charset="-122"/>
                <a:cs typeface="Cambria" pitchFamily="34" charset="-120"/>
              </a:rPr>
              <a:t>1</a:t>
            </a:r>
            <a:endParaRPr lang="en-US" sz="1800" dirty="0"/>
          </a:p>
        </p:txBody>
      </p:sp>
      <p:sp>
        <p:nvSpPr>
          <p:cNvPr id="8" name="Text 6"/>
          <p:cNvSpPr/>
          <p:nvPr/>
        </p:nvSpPr>
        <p:spPr>
          <a:xfrm>
            <a:off x="685800" y="2971800"/>
            <a:ext cx="2247824" cy="640080"/>
          </a:xfrm>
          <a:prstGeom prst="rect">
            <a:avLst/>
          </a:prstGeom>
          <a:noFill/>
          <a:ln/>
        </p:spPr>
        <p:txBody>
          <a:bodyPr wrap="square" rtlCol="0" anchor="t"/>
          <a:lstStyle/>
          <a:p>
            <a:pPr marL="0" indent="0" algn="ctr">
              <a:buNone/>
            </a:pPr>
            <a:r>
              <a:rPr lang="en-US" sz="1250" b="1" dirty="0">
                <a:solidFill>
                  <a:srgbClr val="1E2761"/>
                </a:solidFill>
                <a:latin typeface="Calibri" pitchFamily="34" charset="0"/>
                <a:ea typeface="Calibri" pitchFamily="34" charset="-122"/>
                <a:cs typeface="Calibri" pitchFamily="34" charset="-120"/>
              </a:rPr>
              <a:t>AI-matched cover</a:t>
            </a:r>
            <a:endParaRPr lang="en-US" sz="1250" dirty="0"/>
          </a:p>
        </p:txBody>
      </p:sp>
      <p:sp>
        <p:nvSpPr>
          <p:cNvPr id="9" name="Shape 7"/>
          <p:cNvSpPr/>
          <p:nvPr/>
        </p:nvSpPr>
        <p:spPr>
          <a:xfrm>
            <a:off x="3345104" y="1463040"/>
            <a:ext cx="2522144" cy="2286000"/>
          </a:xfrm>
          <a:prstGeom prst="roundRect">
            <a:avLst>
              <a:gd name="adj" fmla="val 2400"/>
            </a:avLst>
          </a:prstGeom>
          <a:solidFill>
            <a:srgbClr val="F7F8FC"/>
          </a:solidFill>
          <a:ln/>
        </p:spPr>
        <p:txBody>
          <a:bodyPr/>
          <a:lstStyle/>
          <a:p>
            <a:endParaRPr lang="en-GB"/>
          </a:p>
        </p:txBody>
      </p:sp>
      <p:sp>
        <p:nvSpPr>
          <p:cNvPr id="10" name="Shape 8"/>
          <p:cNvSpPr/>
          <p:nvPr/>
        </p:nvSpPr>
        <p:spPr>
          <a:xfrm>
            <a:off x="3345104" y="1463040"/>
            <a:ext cx="2522144" cy="548640"/>
          </a:xfrm>
          <a:prstGeom prst="rect">
            <a:avLst/>
          </a:prstGeom>
          <a:solidFill>
            <a:srgbClr val="0E7C7B"/>
          </a:solidFill>
          <a:ln/>
        </p:spPr>
        <p:txBody>
          <a:bodyPr/>
          <a:lstStyle/>
          <a:p>
            <a:endParaRPr lang="en-GB"/>
          </a:p>
        </p:txBody>
      </p:sp>
      <p:sp>
        <p:nvSpPr>
          <p:cNvPr id="11" name="Text 9"/>
          <p:cNvSpPr/>
          <p:nvPr/>
        </p:nvSpPr>
        <p:spPr>
          <a:xfrm>
            <a:off x="3345104" y="1463040"/>
            <a:ext cx="2522144" cy="54864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Price</a:t>
            </a:r>
            <a:endParaRPr lang="en-US" sz="1400" dirty="0"/>
          </a:p>
        </p:txBody>
      </p:sp>
      <p:sp>
        <p:nvSpPr>
          <p:cNvPr id="12" name="Shape 10"/>
          <p:cNvSpPr/>
          <p:nvPr/>
        </p:nvSpPr>
        <p:spPr>
          <a:xfrm>
            <a:off x="4331856" y="2240280"/>
            <a:ext cx="548640" cy="548640"/>
          </a:xfrm>
          <a:prstGeom prst="ellipse">
            <a:avLst/>
          </a:prstGeom>
          <a:solidFill>
            <a:srgbClr val="FFFFFF"/>
          </a:solidFill>
          <a:ln w="25400">
            <a:solidFill>
              <a:srgbClr val="0E7C7B"/>
            </a:solidFill>
            <a:prstDash val="solid"/>
          </a:ln>
        </p:spPr>
        <p:txBody>
          <a:bodyPr/>
          <a:lstStyle/>
          <a:p>
            <a:endParaRPr lang="en-GB"/>
          </a:p>
        </p:txBody>
      </p:sp>
      <p:sp>
        <p:nvSpPr>
          <p:cNvPr id="13" name="Text 11"/>
          <p:cNvSpPr/>
          <p:nvPr/>
        </p:nvSpPr>
        <p:spPr>
          <a:xfrm>
            <a:off x="4331856" y="2240280"/>
            <a:ext cx="548640" cy="548640"/>
          </a:xfrm>
          <a:prstGeom prst="rect">
            <a:avLst/>
          </a:prstGeom>
          <a:noFill/>
          <a:ln/>
        </p:spPr>
        <p:txBody>
          <a:bodyPr wrap="square" rtlCol="0" anchor="ctr"/>
          <a:lstStyle/>
          <a:p>
            <a:pPr marL="0" indent="0" algn="ctr">
              <a:buNone/>
            </a:pPr>
            <a:r>
              <a:rPr lang="en-US" sz="1800" b="1" dirty="0">
                <a:solidFill>
                  <a:srgbClr val="0E7C7B"/>
                </a:solidFill>
                <a:latin typeface="Cambria" pitchFamily="34" charset="0"/>
                <a:ea typeface="Cambria" pitchFamily="34" charset="-122"/>
                <a:cs typeface="Cambria" pitchFamily="34" charset="-120"/>
              </a:rPr>
              <a:t>2</a:t>
            </a:r>
            <a:endParaRPr lang="en-US" sz="1800" dirty="0"/>
          </a:p>
        </p:txBody>
      </p:sp>
      <p:sp>
        <p:nvSpPr>
          <p:cNvPr id="14" name="Text 12"/>
          <p:cNvSpPr/>
          <p:nvPr/>
        </p:nvSpPr>
        <p:spPr>
          <a:xfrm>
            <a:off x="3482264" y="2971800"/>
            <a:ext cx="2247824" cy="640080"/>
          </a:xfrm>
          <a:prstGeom prst="rect">
            <a:avLst/>
          </a:prstGeom>
          <a:noFill/>
          <a:ln/>
        </p:spPr>
        <p:txBody>
          <a:bodyPr wrap="square" rtlCol="0" anchor="t"/>
          <a:lstStyle/>
          <a:p>
            <a:pPr marL="0" indent="0" algn="ctr">
              <a:buNone/>
            </a:pPr>
            <a:r>
              <a:rPr lang="en-US" sz="1250" b="1" dirty="0">
                <a:solidFill>
                  <a:srgbClr val="1E2761"/>
                </a:solidFill>
                <a:latin typeface="Calibri" pitchFamily="34" charset="0"/>
                <a:ea typeface="Calibri" pitchFamily="34" charset="-122"/>
                <a:cs typeface="Calibri" pitchFamily="34" charset="-120"/>
              </a:rPr>
              <a:t>Commission-based</a:t>
            </a:r>
            <a:endParaRPr lang="en-US" sz="1250" dirty="0"/>
          </a:p>
        </p:txBody>
      </p:sp>
      <p:sp>
        <p:nvSpPr>
          <p:cNvPr id="15" name="Shape 13"/>
          <p:cNvSpPr/>
          <p:nvPr/>
        </p:nvSpPr>
        <p:spPr>
          <a:xfrm>
            <a:off x="6141568" y="1463040"/>
            <a:ext cx="2522144" cy="2286000"/>
          </a:xfrm>
          <a:prstGeom prst="roundRect">
            <a:avLst>
              <a:gd name="adj" fmla="val 2400"/>
            </a:avLst>
          </a:prstGeom>
          <a:solidFill>
            <a:srgbClr val="F7F8FC"/>
          </a:solidFill>
          <a:ln/>
        </p:spPr>
        <p:txBody>
          <a:bodyPr/>
          <a:lstStyle/>
          <a:p>
            <a:endParaRPr lang="en-GB"/>
          </a:p>
        </p:txBody>
      </p:sp>
      <p:sp>
        <p:nvSpPr>
          <p:cNvPr id="16" name="Shape 14"/>
          <p:cNvSpPr/>
          <p:nvPr/>
        </p:nvSpPr>
        <p:spPr>
          <a:xfrm>
            <a:off x="6141568" y="1463040"/>
            <a:ext cx="2522144" cy="548640"/>
          </a:xfrm>
          <a:prstGeom prst="rect">
            <a:avLst/>
          </a:prstGeom>
          <a:solidFill>
            <a:srgbClr val="F0862F"/>
          </a:solidFill>
          <a:ln/>
        </p:spPr>
        <p:txBody>
          <a:bodyPr/>
          <a:lstStyle/>
          <a:p>
            <a:endParaRPr lang="en-GB"/>
          </a:p>
        </p:txBody>
      </p:sp>
      <p:sp>
        <p:nvSpPr>
          <p:cNvPr id="17" name="Text 15"/>
          <p:cNvSpPr/>
          <p:nvPr/>
        </p:nvSpPr>
        <p:spPr>
          <a:xfrm>
            <a:off x="6141568" y="1463040"/>
            <a:ext cx="2522144" cy="54864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Promotion</a:t>
            </a:r>
            <a:endParaRPr lang="en-US" sz="1400" dirty="0"/>
          </a:p>
        </p:txBody>
      </p:sp>
      <p:sp>
        <p:nvSpPr>
          <p:cNvPr id="18" name="Shape 16"/>
          <p:cNvSpPr/>
          <p:nvPr/>
        </p:nvSpPr>
        <p:spPr>
          <a:xfrm>
            <a:off x="7128319" y="2240280"/>
            <a:ext cx="548640" cy="548640"/>
          </a:xfrm>
          <a:prstGeom prst="ellipse">
            <a:avLst/>
          </a:prstGeom>
          <a:solidFill>
            <a:srgbClr val="FFFFFF"/>
          </a:solidFill>
          <a:ln w="25400">
            <a:solidFill>
              <a:srgbClr val="F0862F"/>
            </a:solidFill>
            <a:prstDash val="solid"/>
          </a:ln>
        </p:spPr>
        <p:txBody>
          <a:bodyPr/>
          <a:lstStyle/>
          <a:p>
            <a:endParaRPr lang="en-GB"/>
          </a:p>
        </p:txBody>
      </p:sp>
      <p:sp>
        <p:nvSpPr>
          <p:cNvPr id="19" name="Text 17"/>
          <p:cNvSpPr/>
          <p:nvPr/>
        </p:nvSpPr>
        <p:spPr>
          <a:xfrm>
            <a:off x="7128319" y="2240280"/>
            <a:ext cx="548640" cy="548640"/>
          </a:xfrm>
          <a:prstGeom prst="rect">
            <a:avLst/>
          </a:prstGeom>
          <a:noFill/>
          <a:ln/>
        </p:spPr>
        <p:txBody>
          <a:bodyPr wrap="square" rtlCol="0" anchor="ctr"/>
          <a:lstStyle/>
          <a:p>
            <a:pPr marL="0" indent="0" algn="ctr">
              <a:buNone/>
            </a:pPr>
            <a:r>
              <a:rPr lang="en-US" sz="1800" b="1" dirty="0">
                <a:solidFill>
                  <a:srgbClr val="F0862F"/>
                </a:solidFill>
                <a:latin typeface="Cambria" pitchFamily="34" charset="0"/>
                <a:ea typeface="Cambria" pitchFamily="34" charset="-122"/>
                <a:cs typeface="Cambria" pitchFamily="34" charset="-120"/>
              </a:rPr>
              <a:t>3</a:t>
            </a:r>
            <a:endParaRPr lang="en-US" sz="1800" dirty="0"/>
          </a:p>
        </p:txBody>
      </p:sp>
      <p:sp>
        <p:nvSpPr>
          <p:cNvPr id="20" name="Text 18"/>
          <p:cNvSpPr/>
          <p:nvPr/>
        </p:nvSpPr>
        <p:spPr>
          <a:xfrm>
            <a:off x="6278728" y="2971800"/>
            <a:ext cx="2247824" cy="640080"/>
          </a:xfrm>
          <a:prstGeom prst="rect">
            <a:avLst/>
          </a:prstGeom>
          <a:noFill/>
          <a:ln/>
        </p:spPr>
        <p:txBody>
          <a:bodyPr wrap="square" rtlCol="0" anchor="t"/>
          <a:lstStyle/>
          <a:p>
            <a:pPr marL="0" indent="0" algn="ctr">
              <a:buNone/>
            </a:pPr>
            <a:r>
              <a:rPr lang="en-US" sz="1250" b="1" dirty="0">
                <a:solidFill>
                  <a:srgbClr val="1E2761"/>
                </a:solidFill>
                <a:latin typeface="Calibri" pitchFamily="34" charset="0"/>
                <a:ea typeface="Calibri" pitchFamily="34" charset="-122"/>
                <a:cs typeface="Calibri" pitchFamily="34" charset="-120"/>
              </a:rPr>
              <a:t>Personalised AI ads</a:t>
            </a:r>
            <a:endParaRPr lang="en-US" sz="1250" dirty="0"/>
          </a:p>
        </p:txBody>
      </p:sp>
      <p:sp>
        <p:nvSpPr>
          <p:cNvPr id="21" name="Shape 19"/>
          <p:cNvSpPr/>
          <p:nvPr/>
        </p:nvSpPr>
        <p:spPr>
          <a:xfrm>
            <a:off x="8938031" y="1463040"/>
            <a:ext cx="2522144" cy="2286000"/>
          </a:xfrm>
          <a:prstGeom prst="roundRect">
            <a:avLst>
              <a:gd name="adj" fmla="val 2400"/>
            </a:avLst>
          </a:prstGeom>
          <a:solidFill>
            <a:srgbClr val="F7F8FC"/>
          </a:solidFill>
          <a:ln/>
        </p:spPr>
        <p:txBody>
          <a:bodyPr/>
          <a:lstStyle/>
          <a:p>
            <a:endParaRPr lang="en-GB"/>
          </a:p>
        </p:txBody>
      </p:sp>
      <p:sp>
        <p:nvSpPr>
          <p:cNvPr id="22" name="Shape 20"/>
          <p:cNvSpPr/>
          <p:nvPr/>
        </p:nvSpPr>
        <p:spPr>
          <a:xfrm>
            <a:off x="8938031" y="1463040"/>
            <a:ext cx="2522144" cy="548640"/>
          </a:xfrm>
          <a:prstGeom prst="rect">
            <a:avLst/>
          </a:prstGeom>
          <a:solidFill>
            <a:srgbClr val="2E7D32"/>
          </a:solidFill>
          <a:ln/>
        </p:spPr>
        <p:txBody>
          <a:bodyPr/>
          <a:lstStyle/>
          <a:p>
            <a:endParaRPr lang="en-GB"/>
          </a:p>
        </p:txBody>
      </p:sp>
      <p:sp>
        <p:nvSpPr>
          <p:cNvPr id="23" name="Text 21"/>
          <p:cNvSpPr/>
          <p:nvPr/>
        </p:nvSpPr>
        <p:spPr>
          <a:xfrm>
            <a:off x="8938031" y="1463040"/>
            <a:ext cx="2522144" cy="548640"/>
          </a:xfrm>
          <a:prstGeom prst="rect">
            <a:avLst/>
          </a:prstGeom>
          <a:noFill/>
          <a:ln/>
        </p:spPr>
        <p:txBody>
          <a:bodyPr wrap="square"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Place</a:t>
            </a:r>
            <a:endParaRPr lang="en-US" sz="1400" dirty="0"/>
          </a:p>
        </p:txBody>
      </p:sp>
      <p:sp>
        <p:nvSpPr>
          <p:cNvPr id="24" name="Shape 22"/>
          <p:cNvSpPr/>
          <p:nvPr/>
        </p:nvSpPr>
        <p:spPr>
          <a:xfrm>
            <a:off x="9924783" y="2240280"/>
            <a:ext cx="548640" cy="548640"/>
          </a:xfrm>
          <a:prstGeom prst="ellipse">
            <a:avLst/>
          </a:prstGeom>
          <a:solidFill>
            <a:srgbClr val="FFFFFF"/>
          </a:solidFill>
          <a:ln w="25400">
            <a:solidFill>
              <a:srgbClr val="2E7D32"/>
            </a:solidFill>
            <a:prstDash val="solid"/>
          </a:ln>
        </p:spPr>
        <p:txBody>
          <a:bodyPr/>
          <a:lstStyle/>
          <a:p>
            <a:endParaRPr lang="en-GB"/>
          </a:p>
        </p:txBody>
      </p:sp>
      <p:sp>
        <p:nvSpPr>
          <p:cNvPr id="25" name="Text 23"/>
          <p:cNvSpPr/>
          <p:nvPr/>
        </p:nvSpPr>
        <p:spPr>
          <a:xfrm>
            <a:off x="9924783" y="2240280"/>
            <a:ext cx="548640" cy="548640"/>
          </a:xfrm>
          <a:prstGeom prst="rect">
            <a:avLst/>
          </a:prstGeom>
          <a:noFill/>
          <a:ln/>
        </p:spPr>
        <p:txBody>
          <a:bodyPr wrap="square" rtlCol="0" anchor="ctr"/>
          <a:lstStyle/>
          <a:p>
            <a:pPr marL="0" indent="0" algn="ctr">
              <a:buNone/>
            </a:pPr>
            <a:r>
              <a:rPr lang="en-US" sz="1800" b="1" dirty="0">
                <a:solidFill>
                  <a:srgbClr val="2E7D32"/>
                </a:solidFill>
                <a:latin typeface="Cambria" pitchFamily="34" charset="0"/>
                <a:ea typeface="Cambria" pitchFamily="34" charset="-122"/>
                <a:cs typeface="Cambria" pitchFamily="34" charset="-120"/>
              </a:rPr>
              <a:t>4</a:t>
            </a:r>
            <a:endParaRPr lang="en-US" sz="1800" dirty="0"/>
          </a:p>
        </p:txBody>
      </p:sp>
      <p:sp>
        <p:nvSpPr>
          <p:cNvPr id="26" name="Text 24"/>
          <p:cNvSpPr/>
          <p:nvPr/>
        </p:nvSpPr>
        <p:spPr>
          <a:xfrm>
            <a:off x="9075191" y="2971800"/>
            <a:ext cx="2247824" cy="640080"/>
          </a:xfrm>
          <a:prstGeom prst="rect">
            <a:avLst/>
          </a:prstGeom>
          <a:noFill/>
          <a:ln/>
        </p:spPr>
        <p:txBody>
          <a:bodyPr wrap="square" rtlCol="0" anchor="t"/>
          <a:lstStyle/>
          <a:p>
            <a:pPr marL="0" indent="0" algn="ctr">
              <a:buNone/>
            </a:pPr>
            <a:r>
              <a:rPr lang="en-US" sz="1250" b="1" dirty="0">
                <a:solidFill>
                  <a:srgbClr val="1E2761"/>
                </a:solidFill>
                <a:latin typeface="Calibri" pitchFamily="34" charset="0"/>
                <a:ea typeface="Calibri" pitchFamily="34" charset="-122"/>
                <a:cs typeface="Calibri" pitchFamily="34" charset="-120"/>
              </a:rPr>
              <a:t>App + embedded POS</a:t>
            </a:r>
            <a:endParaRPr lang="en-US" sz="1250" dirty="0"/>
          </a:p>
        </p:txBody>
      </p:sp>
      <p:sp>
        <p:nvSpPr>
          <p:cNvPr id="27" name="Shape 25"/>
          <p:cNvSpPr/>
          <p:nvPr/>
        </p:nvSpPr>
        <p:spPr>
          <a:xfrm>
            <a:off x="548640" y="4114800"/>
            <a:ext cx="11094415" cy="1188720"/>
          </a:xfrm>
          <a:prstGeom prst="rect">
            <a:avLst/>
          </a:prstGeom>
          <a:solidFill>
            <a:srgbClr val="1E2761"/>
          </a:solidFill>
          <a:ln/>
        </p:spPr>
        <p:txBody>
          <a:bodyPr/>
          <a:lstStyle/>
          <a:p>
            <a:endParaRPr lang="en-GB"/>
          </a:p>
        </p:txBody>
      </p:sp>
      <p:sp>
        <p:nvSpPr>
          <p:cNvPr id="28" name="Text 26"/>
          <p:cNvSpPr/>
          <p:nvPr/>
        </p:nvSpPr>
        <p:spPr>
          <a:xfrm>
            <a:off x="914400" y="4114800"/>
            <a:ext cx="10362895" cy="1188720"/>
          </a:xfrm>
          <a:prstGeom prst="rect">
            <a:avLst/>
          </a:prstGeom>
          <a:noFill/>
          <a:ln/>
        </p:spPr>
        <p:txBody>
          <a:bodyPr wrap="square" rtlCol="0" anchor="ctr"/>
          <a:lstStyle/>
          <a:p>
            <a:pPr marL="0" indent="0">
              <a:buNone/>
            </a:pPr>
            <a:r>
              <a:rPr lang="en-US" sz="1600" b="1" dirty="0">
                <a:solidFill>
                  <a:srgbClr val="FFFFFF"/>
                </a:solidFill>
                <a:latin typeface="Calibri" pitchFamily="34" charset="0"/>
                <a:ea typeface="Calibri" pitchFamily="34" charset="-122"/>
                <a:cs typeface="Calibri" pitchFamily="34" charset="-120"/>
              </a:rPr>
              <a:t>Generative AI personalises every channel.</a:t>
            </a:r>
            <a:endParaRPr lang="en-US" sz="1600" dirty="0"/>
          </a:p>
        </p:txBody>
      </p:sp>
      <p:sp>
        <p:nvSpPr>
          <p:cNvPr id="30" name="Shape 27"/>
          <p:cNvSpPr/>
          <p:nvPr/>
        </p:nvSpPr>
        <p:spPr>
          <a:xfrm>
            <a:off x="457200" y="6565392"/>
            <a:ext cx="73152" cy="73152"/>
          </a:xfrm>
          <a:prstGeom prst="ellipse">
            <a:avLst/>
          </a:prstGeom>
          <a:solidFill>
            <a:srgbClr val="5A6472"/>
          </a:solidFill>
          <a:ln/>
        </p:spPr>
        <p:txBody>
          <a:bodyPr/>
          <a:lstStyle/>
          <a:p>
            <a:endParaRPr lang="en-GB"/>
          </a:p>
        </p:txBody>
      </p:sp>
      <p:sp>
        <p:nvSpPr>
          <p:cNvPr id="31" name="Text 28"/>
          <p:cNvSpPr/>
          <p:nvPr/>
        </p:nvSpPr>
        <p:spPr>
          <a:xfrm>
            <a:off x="11277295" y="6492240"/>
            <a:ext cx="457200" cy="274320"/>
          </a:xfrm>
          <a:prstGeom prst="rect">
            <a:avLst/>
          </a:prstGeom>
          <a:noFill/>
          <a:ln/>
        </p:spPr>
        <p:txBody>
          <a:bodyPr wrap="square" rtlCol="0" anchor="ctr"/>
          <a:lstStyle/>
          <a:p>
            <a:pPr marL="0" indent="0" algn="r">
              <a:buNone/>
            </a:pPr>
            <a:r>
              <a:rPr lang="en-US" sz="1000" dirty="0">
                <a:solidFill>
                  <a:srgbClr val="5A6472"/>
                </a:solidFill>
                <a:latin typeface="Calibri" pitchFamily="34" charset="0"/>
                <a:ea typeface="Calibri" pitchFamily="34" charset="-122"/>
                <a:cs typeface="Calibri" pitchFamily="34" charset="-120"/>
              </a:rPr>
              <a:t>9</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548640" y="365760"/>
            <a:ext cx="11094415" cy="731520"/>
          </a:xfrm>
          <a:prstGeom prst="rect">
            <a:avLst/>
          </a:prstGeom>
          <a:noFill/>
          <a:ln/>
        </p:spPr>
        <p:txBody>
          <a:bodyPr wrap="square" rtlCol="0" anchor="ctr"/>
          <a:lstStyle/>
          <a:p>
            <a:pPr marL="0" indent="0">
              <a:buNone/>
            </a:pPr>
            <a:r>
              <a:rPr lang="en-US" sz="3000" b="1" dirty="0">
                <a:solidFill>
                  <a:srgbClr val="1E2761"/>
                </a:solidFill>
                <a:latin typeface="Cambria" pitchFamily="34" charset="0"/>
                <a:ea typeface="Cambria" pitchFamily="34" charset="-122"/>
                <a:cs typeface="Cambria" pitchFamily="34" charset="-120"/>
              </a:rPr>
              <a:t>Financial Planning</a:t>
            </a:r>
            <a:endParaRPr lang="en-US" sz="3000" dirty="0"/>
          </a:p>
        </p:txBody>
      </p:sp>
      <p:sp>
        <p:nvSpPr>
          <p:cNvPr id="3" name="Text 1"/>
          <p:cNvSpPr/>
          <p:nvPr/>
        </p:nvSpPr>
        <p:spPr>
          <a:xfrm>
            <a:off x="548640" y="1097280"/>
            <a:ext cx="11094415" cy="365760"/>
          </a:xfrm>
          <a:prstGeom prst="rect">
            <a:avLst/>
          </a:prstGeom>
          <a:noFill/>
          <a:ln/>
        </p:spPr>
        <p:txBody>
          <a:bodyPr wrap="square" rtlCol="0" anchor="ctr"/>
          <a:lstStyle/>
          <a:p>
            <a:pPr marL="0" indent="0">
              <a:buNone/>
            </a:pPr>
            <a:r>
              <a:rPr lang="en-US" sz="1300" b="1" dirty="0">
                <a:solidFill>
                  <a:srgbClr val="1E2761"/>
                </a:solidFill>
                <a:latin typeface="Calibri" pitchFamily="34" charset="0"/>
                <a:ea typeface="Calibri" pitchFamily="34" charset="-122"/>
                <a:cs typeface="Calibri" pitchFamily="34" charset="-120"/>
              </a:rPr>
              <a:t>Fixed £56k/mo  ·  Start-up £112k  ·  Break-even: month 4–5</a:t>
            </a:r>
            <a:endParaRPr lang="en-US" sz="1300" dirty="0"/>
          </a:p>
        </p:txBody>
      </p:sp>
      <p:pic>
        <p:nvPicPr>
          <p:cNvPr id="4" name="Image 0" descr="/home/claude/unpacked/word/media/image4.png"/>
          <p:cNvPicPr>
            <a:picLocks noChangeAspect="1"/>
          </p:cNvPicPr>
          <p:nvPr/>
        </p:nvPicPr>
        <p:blipFill>
          <a:blip r:embed="rId3"/>
          <a:stretch>
            <a:fillRect/>
          </a:stretch>
        </p:blipFill>
        <p:spPr>
          <a:xfrm>
            <a:off x="548640" y="1600200"/>
            <a:ext cx="3291840" cy="3090672"/>
          </a:xfrm>
          <a:prstGeom prst="rect">
            <a:avLst/>
          </a:prstGeom>
        </p:spPr>
      </p:pic>
      <p:pic>
        <p:nvPicPr>
          <p:cNvPr id="5" name="Image 1" descr="/home/claude/unpacked/word/media/image6.png"/>
          <p:cNvPicPr>
            <a:picLocks noChangeAspect="1"/>
          </p:cNvPicPr>
          <p:nvPr/>
        </p:nvPicPr>
        <p:blipFill>
          <a:blip r:embed="rId4"/>
          <a:stretch>
            <a:fillRect/>
          </a:stretch>
        </p:blipFill>
        <p:spPr>
          <a:xfrm>
            <a:off x="4114800" y="1600200"/>
            <a:ext cx="4846320" cy="2770632"/>
          </a:xfrm>
          <a:prstGeom prst="rect">
            <a:avLst/>
          </a:prstGeom>
        </p:spPr>
      </p:pic>
      <p:sp>
        <p:nvSpPr>
          <p:cNvPr id="6" name="Shape 2"/>
          <p:cNvSpPr/>
          <p:nvPr/>
        </p:nvSpPr>
        <p:spPr>
          <a:xfrm>
            <a:off x="9144000" y="1600200"/>
            <a:ext cx="2514600" cy="2926080"/>
          </a:xfrm>
          <a:prstGeom prst="roundRect">
            <a:avLst>
              <a:gd name="adj" fmla="val 2182"/>
            </a:avLst>
          </a:prstGeom>
          <a:solidFill>
            <a:srgbClr val="1E2761"/>
          </a:solidFill>
          <a:ln/>
        </p:spPr>
        <p:txBody>
          <a:bodyPr/>
          <a:lstStyle/>
          <a:p>
            <a:endParaRPr lang="en-GB"/>
          </a:p>
        </p:txBody>
      </p:sp>
      <p:sp>
        <p:nvSpPr>
          <p:cNvPr id="7" name="Text 3"/>
          <p:cNvSpPr/>
          <p:nvPr/>
        </p:nvSpPr>
        <p:spPr>
          <a:xfrm>
            <a:off x="9144000" y="1828800"/>
            <a:ext cx="2514600" cy="640080"/>
          </a:xfrm>
          <a:prstGeom prst="rect">
            <a:avLst/>
          </a:prstGeom>
          <a:noFill/>
          <a:ln/>
        </p:spPr>
        <p:txBody>
          <a:bodyPr wrap="square" rtlCol="0" anchor="ctr"/>
          <a:lstStyle/>
          <a:p>
            <a:pPr marL="0" indent="0" algn="ctr">
              <a:buNone/>
            </a:pPr>
            <a:r>
              <a:rPr lang="en-US" sz="2400" b="1" dirty="0">
                <a:solidFill>
                  <a:srgbClr val="F0862F"/>
                </a:solidFill>
                <a:latin typeface="Cambria" pitchFamily="34" charset="0"/>
                <a:ea typeface="Cambria" pitchFamily="34" charset="-122"/>
                <a:cs typeface="Cambria" pitchFamily="34" charset="-120"/>
              </a:rPr>
              <a:t>£159,586</a:t>
            </a:r>
            <a:endParaRPr lang="en-US" sz="2400" dirty="0"/>
          </a:p>
        </p:txBody>
      </p:sp>
      <p:sp>
        <p:nvSpPr>
          <p:cNvPr id="8" name="Text 4"/>
          <p:cNvSpPr/>
          <p:nvPr/>
        </p:nvSpPr>
        <p:spPr>
          <a:xfrm>
            <a:off x="9144000" y="2423160"/>
            <a:ext cx="2514600" cy="365760"/>
          </a:xfrm>
          <a:prstGeom prst="rect">
            <a:avLst/>
          </a:prstGeom>
          <a:noFill/>
          <a:ln/>
        </p:spPr>
        <p:txBody>
          <a:bodyPr wrap="square" rtlCol="0" anchor="ctr"/>
          <a:lstStyle/>
          <a:p>
            <a:pPr marL="0" indent="0" algn="ctr">
              <a:buNone/>
            </a:pPr>
            <a:r>
              <a:rPr lang="en-US" sz="1100" dirty="0">
                <a:solidFill>
                  <a:srgbClr val="FFFFFF"/>
                </a:solidFill>
                <a:latin typeface="Calibri" pitchFamily="34" charset="0"/>
                <a:ea typeface="Calibri" pitchFamily="34" charset="-122"/>
                <a:cs typeface="Calibri" pitchFamily="34" charset="-120"/>
              </a:rPr>
              <a:t>initial investment</a:t>
            </a:r>
            <a:endParaRPr lang="en-US" sz="1100" dirty="0"/>
          </a:p>
        </p:txBody>
      </p:sp>
      <p:sp>
        <p:nvSpPr>
          <p:cNvPr id="9" name="Text 5"/>
          <p:cNvSpPr/>
          <p:nvPr/>
        </p:nvSpPr>
        <p:spPr>
          <a:xfrm>
            <a:off x="9372600" y="2971800"/>
            <a:ext cx="2057400" cy="1463040"/>
          </a:xfrm>
          <a:prstGeom prst="rect">
            <a:avLst/>
          </a:prstGeom>
          <a:noFill/>
          <a:ln/>
        </p:spPr>
        <p:txBody>
          <a:bodyPr wrap="square" rtlCol="0" anchor="t"/>
          <a:lstStyle/>
          <a:p>
            <a:pPr marL="0" indent="0" algn="l">
              <a:buNone/>
            </a:pPr>
            <a:r>
              <a:rPr lang="en-US" sz="1000" dirty="0">
                <a:solidFill>
                  <a:srgbClr val="CADCFC"/>
                </a:solidFill>
                <a:latin typeface="Calibri" pitchFamily="34" charset="0"/>
                <a:ea typeface="Calibri" pitchFamily="34" charset="-122"/>
                <a:cs typeface="Calibri" pitchFamily="34" charset="-120"/>
              </a:rPr>
              <a:t>No claims reserves needed.</a:t>
            </a:r>
            <a:endParaRPr lang="en-US" sz="1000" dirty="0"/>
          </a:p>
        </p:txBody>
      </p:sp>
      <p:pic>
        <p:nvPicPr>
          <p:cNvPr id="10" name="Image 2" descr="/home/claude/unpacked/word/media/image5.png"/>
          <p:cNvPicPr>
            <a:picLocks noChangeAspect="1"/>
          </p:cNvPicPr>
          <p:nvPr/>
        </p:nvPicPr>
        <p:blipFill>
          <a:blip r:embed="rId5"/>
          <a:stretch>
            <a:fillRect/>
          </a:stretch>
        </p:blipFill>
        <p:spPr>
          <a:xfrm>
            <a:off x="1737360" y="4892040"/>
            <a:ext cx="8686800" cy="1645920"/>
          </a:xfrm>
          <a:prstGeom prst="rect">
            <a:avLst/>
          </a:prstGeom>
        </p:spPr>
      </p:pic>
      <p:sp>
        <p:nvSpPr>
          <p:cNvPr id="12" name="Shape 6"/>
          <p:cNvSpPr/>
          <p:nvPr/>
        </p:nvSpPr>
        <p:spPr>
          <a:xfrm>
            <a:off x="457200" y="6565392"/>
            <a:ext cx="73152" cy="73152"/>
          </a:xfrm>
          <a:prstGeom prst="ellipse">
            <a:avLst/>
          </a:prstGeom>
          <a:solidFill>
            <a:srgbClr val="5A6472"/>
          </a:solidFill>
          <a:ln/>
        </p:spPr>
        <p:txBody>
          <a:bodyPr/>
          <a:lstStyle/>
          <a:p>
            <a:endParaRPr lang="en-GB"/>
          </a:p>
        </p:txBody>
      </p:sp>
      <p:sp>
        <p:nvSpPr>
          <p:cNvPr id="13" name="Text 7"/>
          <p:cNvSpPr/>
          <p:nvPr/>
        </p:nvSpPr>
        <p:spPr>
          <a:xfrm>
            <a:off x="11277295" y="6492240"/>
            <a:ext cx="457200" cy="274320"/>
          </a:xfrm>
          <a:prstGeom prst="rect">
            <a:avLst/>
          </a:prstGeom>
          <a:noFill/>
          <a:ln/>
        </p:spPr>
        <p:txBody>
          <a:bodyPr wrap="square" rtlCol="0" anchor="ctr"/>
          <a:lstStyle/>
          <a:p>
            <a:pPr marL="0" indent="0" algn="r">
              <a:buNone/>
            </a:pPr>
            <a:r>
              <a:rPr lang="en-US" sz="1000" dirty="0">
                <a:solidFill>
                  <a:srgbClr val="5A6472"/>
                </a:solidFill>
                <a:latin typeface="Calibri" pitchFamily="34" charset="0"/>
                <a:ea typeface="Calibri" pitchFamily="34" charset="-122"/>
                <a:cs typeface="Calibri" pitchFamily="34" charset="-120"/>
              </a:rPr>
              <a:t>10</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bg>
      <p:bgPr>
        <a:solidFill>
          <a:srgbClr val="1E2761"/>
        </a:solidFill>
        <a:effectLst/>
      </p:bgPr>
    </p:bg>
    <p:spTree>
      <p:nvGrpSpPr>
        <p:cNvPr id="1" name=""/>
        <p:cNvGrpSpPr/>
        <p:nvPr/>
      </p:nvGrpSpPr>
      <p:grpSpPr>
        <a:xfrm>
          <a:off x="0" y="0"/>
          <a:ext cx="0" cy="0"/>
          <a:chOff x="0" y="0"/>
          <a:chExt cx="0" cy="0"/>
        </a:xfrm>
      </p:grpSpPr>
      <p:sp>
        <p:nvSpPr>
          <p:cNvPr id="2" name="Shape 0"/>
          <p:cNvSpPr/>
          <p:nvPr/>
        </p:nvSpPr>
        <p:spPr>
          <a:xfrm>
            <a:off x="10515600" y="-1371600"/>
            <a:ext cx="4572000" cy="4572000"/>
          </a:xfrm>
          <a:prstGeom prst="ellipse">
            <a:avLst/>
          </a:prstGeom>
          <a:solidFill>
            <a:srgbClr val="263172"/>
          </a:solidFill>
          <a:ln/>
        </p:spPr>
        <p:txBody>
          <a:bodyPr/>
          <a:lstStyle/>
          <a:p>
            <a:endParaRPr lang="en-GB"/>
          </a:p>
        </p:txBody>
      </p:sp>
      <p:sp>
        <p:nvSpPr>
          <p:cNvPr id="3" name="Text 1"/>
          <p:cNvSpPr/>
          <p:nvPr/>
        </p:nvSpPr>
        <p:spPr>
          <a:xfrm>
            <a:off x="548640" y="548640"/>
            <a:ext cx="11094415" cy="731520"/>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Conclusion</a:t>
            </a:r>
            <a:endParaRPr lang="en-US" sz="3000" dirty="0"/>
          </a:p>
        </p:txBody>
      </p:sp>
      <p:sp>
        <p:nvSpPr>
          <p:cNvPr id="4" name="Text 2"/>
          <p:cNvSpPr/>
          <p:nvPr/>
        </p:nvSpPr>
        <p:spPr>
          <a:xfrm>
            <a:off x="548640" y="1645920"/>
            <a:ext cx="11094415" cy="3291840"/>
          </a:xfrm>
          <a:prstGeom prst="rect">
            <a:avLst/>
          </a:prstGeom>
          <a:noFill/>
          <a:ln/>
        </p:spPr>
        <p:txBody>
          <a:bodyPr wrap="square" rtlCol="0" anchor="t"/>
          <a:lstStyle/>
          <a:p>
            <a:pPr marL="342900" indent="-342900">
              <a:spcAft>
                <a:spcPts val="1600"/>
              </a:spcAft>
              <a:buSzPct val="100000"/>
              <a:buChar char="→"/>
            </a:pPr>
            <a:r>
              <a:rPr lang="en-US" sz="1600" dirty="0">
                <a:solidFill>
                  <a:srgbClr val="CADCFC"/>
                </a:solidFill>
                <a:latin typeface="Calibri" pitchFamily="34" charset="0"/>
                <a:ea typeface="Calibri" pitchFamily="34" charset="-122"/>
                <a:cs typeface="Calibri" pitchFamily="34" charset="-120"/>
              </a:rPr>
              <a:t>AI-led comparison platform</a:t>
            </a:r>
            <a:endParaRPr lang="en-US" sz="1600" dirty="0"/>
          </a:p>
          <a:p>
            <a:pPr marL="342900" indent="-342900">
              <a:spcAft>
                <a:spcPts val="1600"/>
              </a:spcAft>
              <a:buSzPct val="100000"/>
              <a:buChar char="→"/>
            </a:pPr>
            <a:r>
              <a:rPr lang="en-US" sz="1600" dirty="0">
                <a:solidFill>
                  <a:srgbClr val="CADCFC"/>
                </a:solidFill>
                <a:latin typeface="Calibri" pitchFamily="34" charset="0"/>
                <a:ea typeface="Calibri" pitchFamily="34" charset="-122"/>
                <a:cs typeface="Calibri" pitchFamily="34" charset="-120"/>
              </a:rPr>
              <a:t>Partners retain claims risk</a:t>
            </a:r>
            <a:endParaRPr lang="en-US" sz="1600" dirty="0"/>
          </a:p>
          <a:p>
            <a:pPr marL="342900" indent="-342900">
              <a:spcAft>
                <a:spcPts val="1600"/>
              </a:spcAft>
              <a:buSzPct val="100000"/>
              <a:buChar char="→"/>
            </a:pPr>
            <a:r>
              <a:rPr lang="en-US" sz="1600" dirty="0">
                <a:solidFill>
                  <a:srgbClr val="CADCFC"/>
                </a:solidFill>
                <a:latin typeface="Calibri" pitchFamily="34" charset="0"/>
                <a:ea typeface="Calibri" pitchFamily="34" charset="-122"/>
                <a:cs typeface="Calibri" pitchFamily="34" charset="-120"/>
              </a:rPr>
              <a:t>Digital-only, app-led model</a:t>
            </a:r>
            <a:endParaRPr lang="en-US" sz="1600" dirty="0"/>
          </a:p>
          <a:p>
            <a:pPr marL="342900" indent="-342900">
              <a:spcAft>
                <a:spcPts val="1600"/>
              </a:spcAft>
              <a:buSzPct val="100000"/>
              <a:buChar char="→"/>
            </a:pPr>
            <a:r>
              <a:rPr lang="en-US" sz="1600" dirty="0">
                <a:solidFill>
                  <a:srgbClr val="CADCFC"/>
                </a:solidFill>
                <a:latin typeface="Calibri" pitchFamily="34" charset="0"/>
                <a:ea typeface="Calibri" pitchFamily="34" charset="-122"/>
                <a:cs typeface="Calibri" pitchFamily="34" charset="-120"/>
              </a:rPr>
              <a:t>Moderate, differentiated competition</a:t>
            </a:r>
            <a:endParaRPr lang="en-US" sz="1600" dirty="0"/>
          </a:p>
        </p:txBody>
      </p:sp>
      <p:sp>
        <p:nvSpPr>
          <p:cNvPr id="5" name="Text 3"/>
          <p:cNvSpPr/>
          <p:nvPr/>
        </p:nvSpPr>
        <p:spPr>
          <a:xfrm>
            <a:off x="548640" y="5394960"/>
            <a:ext cx="11094415" cy="640080"/>
          </a:xfrm>
          <a:prstGeom prst="rect">
            <a:avLst/>
          </a:prstGeom>
          <a:noFill/>
          <a:ln/>
        </p:spPr>
        <p:txBody>
          <a:bodyPr wrap="square" rtlCol="0" anchor="ctr"/>
          <a:lstStyle/>
          <a:p>
            <a:pPr marL="0" indent="0" algn="ctr">
              <a:buNone/>
            </a:pPr>
            <a:r>
              <a:rPr lang="en-US" sz="2200" b="1" i="1" dirty="0">
                <a:solidFill>
                  <a:srgbClr val="FFFFFF"/>
                </a:solidFill>
                <a:latin typeface="Cambria" pitchFamily="34" charset="0"/>
                <a:ea typeface="Cambria" pitchFamily="34" charset="-122"/>
                <a:cs typeface="Cambria" pitchFamily="34" charset="-120"/>
              </a:rPr>
              <a:t>Thank you</a:t>
            </a:r>
            <a:endParaRPr lang="en-US" sz="2200" dirty="0"/>
          </a:p>
        </p:txBody>
      </p:sp>
      <p:sp>
        <p:nvSpPr>
          <p:cNvPr id="6" name="Text 4"/>
          <p:cNvSpPr/>
          <p:nvPr/>
        </p:nvSpPr>
        <p:spPr>
          <a:xfrm>
            <a:off x="548640" y="5989320"/>
            <a:ext cx="11094415" cy="365760"/>
          </a:xfrm>
          <a:prstGeom prst="rect">
            <a:avLst/>
          </a:prstGeom>
          <a:noFill/>
          <a:ln/>
        </p:spPr>
        <p:txBody>
          <a:bodyPr wrap="square" rtlCol="0" anchor="ctr"/>
          <a:lstStyle/>
          <a:p>
            <a:pPr marL="0" indent="0" algn="ctr">
              <a:buNone/>
            </a:pPr>
            <a:r>
              <a:rPr lang="en-US" sz="1300" dirty="0">
                <a:solidFill>
                  <a:srgbClr val="8FA3D9"/>
                </a:solidFill>
                <a:latin typeface="Calibri" pitchFamily="34" charset="0"/>
                <a:ea typeface="Calibri" pitchFamily="34" charset="-122"/>
                <a:cs typeface="Calibri" pitchFamily="34" charset="-120"/>
              </a:rPr>
              <a:t>Questions welcome</a:t>
            </a:r>
            <a:endParaRPr lang="en-US" sz="1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TotalTime>
  <Words>950</Words>
  <Application>Microsoft Office PowerPoint</Application>
  <PresentationFormat>Widescreen</PresentationFormat>
  <Paragraphs>141</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Vasile Claudiu Neacsu</cp:lastModifiedBy>
  <cp:revision>2</cp:revision>
  <dcterms:created xsi:type="dcterms:W3CDTF">2026-08-13T20:35:43Z</dcterms:created>
  <dcterms:modified xsi:type="dcterms:W3CDTF">2026-08-13T21:10:39Z</dcterms:modified>
</cp:coreProperties>
</file>