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57" r:id="rId6"/>
  </p:sldIdLst>
  <p:sldSz cx="30275213" cy="403669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65616-68AC-4BF7-8471-16842CB6E2FD}" v="15" dt="2023-06-16T11:20:21.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255" autoAdjust="0"/>
    <p:restoredTop sz="94660"/>
  </p:normalViewPr>
  <p:slideViewPr>
    <p:cSldViewPr snapToGrid="0">
      <p:cViewPr>
        <p:scale>
          <a:sx n="11" d="100"/>
          <a:sy n="11" d="100"/>
        </p:scale>
        <p:origin x="2468"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6606353"/>
            <a:ext cx="25733931" cy="14053679"/>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1201996"/>
            <a:ext cx="22706410" cy="9745999"/>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9745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238078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063717"/>
            <a:ext cx="26112371" cy="16791527"/>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7014098"/>
            <a:ext cx="26112371" cy="8830267"/>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4211744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0745832"/>
            <a:ext cx="12866966" cy="256124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0745832"/>
            <a:ext cx="12866966" cy="256124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196147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149175"/>
            <a:ext cx="26112371" cy="7802411"/>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9895512"/>
            <a:ext cx="12807832" cy="4849638"/>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4745150"/>
            <a:ext cx="12807832" cy="216878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9895512"/>
            <a:ext cx="12870909" cy="4849638"/>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4745150"/>
            <a:ext cx="12870909" cy="216878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352791-0FBE-485C-B951-053449616E6C}" type="datetimeFigureOut">
              <a:rPr lang="en-GB" smtClean="0"/>
              <a:t>16/06/2023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684730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352791-0FBE-485C-B951-053449616E6C}" type="datetimeFigureOut">
              <a:rPr lang="en-GB" smtClean="0"/>
              <a:t>16/06/2023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2336025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352791-0FBE-485C-B951-053449616E6C}" type="datetimeFigureOut">
              <a:rPr lang="en-GB" smtClean="0"/>
              <a:t>16/06/2023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0216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691130"/>
            <a:ext cx="9764544" cy="941895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5812102"/>
            <a:ext cx="15326827" cy="28686698"/>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110085"/>
            <a:ext cx="9764544" cy="2243543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914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691130"/>
            <a:ext cx="9764544" cy="941895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5812102"/>
            <a:ext cx="15326827" cy="28686698"/>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110085"/>
            <a:ext cx="9764544" cy="2243543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45653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49380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149166"/>
            <a:ext cx="6528093" cy="3420912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149166"/>
            <a:ext cx="19205838" cy="342091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533743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BEBA8EAE-BF5A-486C-A8C5-ECC9F3942E4B}">
                <a14:imgProps xmlns:a14="http://schemas.microsoft.com/office/drawing/2010/main">
                  <a14:imgLayer r:embed="rId14">
                    <a14:imgEffect>
                      <a14:sharpenSoften amount="-50000"/>
                    </a14:imgEffect>
                  </a14:imgLayer>
                </a14:imgProps>
              </a:ext>
            </a:extLst>
          </a:blip>
          <a:srcRect/>
          <a:stretch>
            <a:fillRect l="11000" r="23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149175"/>
            <a:ext cx="26112371" cy="780241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0745832"/>
            <a:ext cx="26112371" cy="256124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7414191"/>
            <a:ext cx="6811923" cy="2149166"/>
          </a:xfrm>
          <a:prstGeom prst="rect">
            <a:avLst/>
          </a:prstGeom>
        </p:spPr>
        <p:txBody>
          <a:bodyPr vert="horz" lIns="91440" tIns="45720" rIns="91440" bIns="45720" rtlCol="0" anchor="ctr"/>
          <a:lstStyle>
            <a:lvl1pPr algn="l">
              <a:defRPr sz="3973">
                <a:solidFill>
                  <a:schemeClr val="tx1">
                    <a:tint val="75000"/>
                  </a:schemeClr>
                </a:solidFill>
              </a:defRPr>
            </a:lvl1pPr>
          </a:lstStyle>
          <a:p>
            <a:fld id="{13352791-0FBE-485C-B951-053449616E6C}" type="datetimeFigureOut">
              <a:rPr lang="en-GB" smtClean="0"/>
              <a:t>16/06/2023</a:t>
            </a:fld>
            <a:endParaRPr lang="en-GB"/>
          </a:p>
        </p:txBody>
      </p:sp>
      <p:sp>
        <p:nvSpPr>
          <p:cNvPr id="5" name="Footer Placeholder 4"/>
          <p:cNvSpPr>
            <a:spLocks noGrp="1"/>
          </p:cNvSpPr>
          <p:nvPr>
            <p:ph type="ftr" sz="quarter" idx="3"/>
          </p:nvPr>
        </p:nvSpPr>
        <p:spPr>
          <a:xfrm>
            <a:off x="10028665" y="37414191"/>
            <a:ext cx="10217884" cy="2149166"/>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7414191"/>
            <a:ext cx="6811923" cy="2149166"/>
          </a:xfrm>
          <a:prstGeom prst="rect">
            <a:avLst/>
          </a:prstGeom>
        </p:spPr>
        <p:txBody>
          <a:bodyPr vert="horz" lIns="91440" tIns="45720" rIns="91440" bIns="45720" rtlCol="0" anchor="ctr"/>
          <a:lstStyle>
            <a:lvl1pPr algn="r">
              <a:defRPr sz="3973">
                <a:solidFill>
                  <a:schemeClr val="tx1">
                    <a:tint val="75000"/>
                  </a:schemeClr>
                </a:solidFill>
              </a:defRPr>
            </a:lvl1pPr>
          </a:lstStyle>
          <a:p>
            <a:fld id="{CFC0602A-591D-498F-B263-175ED37CFBDB}" type="slidenum">
              <a:rPr lang="en-GB" smtClean="0"/>
              <a:t>‹#›</a:t>
            </a:fld>
            <a:endParaRPr lang="en-GB"/>
          </a:p>
        </p:txBody>
      </p:sp>
    </p:spTree>
    <p:extLst>
      <p:ext uri="{BB962C8B-B14F-4D97-AF65-F5344CB8AC3E}">
        <p14:creationId xmlns:p14="http://schemas.microsoft.com/office/powerpoint/2010/main" val="12324887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openstax.org/details/books/anatomy-and-physiology" TargetMode="External"/><Relationship Id="rId2" Type="http://schemas.openxmlformats.org/officeDocument/2006/relationships/hyperlink" Target="https://www.nhlbi.nih.gov/health-topics/healthy-slee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254359-E118-39D3-AEA7-7A03B561ADB4}"/>
              </a:ext>
            </a:extLst>
          </p:cNvPr>
          <p:cNvSpPr>
            <a:spLocks noGrp="1"/>
          </p:cNvSpPr>
          <p:nvPr>
            <p:ph type="title"/>
          </p:nvPr>
        </p:nvSpPr>
        <p:spPr>
          <a:xfrm>
            <a:off x="2081420" y="1653875"/>
            <a:ext cx="26112371" cy="1127425"/>
          </a:xfrm>
        </p:spPr>
        <p:txBody>
          <a:bodyPr>
            <a:normAutofit/>
          </a:bodyPr>
          <a:lstStyle/>
          <a:p>
            <a:pPr algn="ctr"/>
            <a:r>
              <a:rPr lang="en-GB" sz="7200" b="1" dirty="0">
                <a:latin typeface="Aharoni" panose="02010803020104030203" pitchFamily="2" charset="-79"/>
                <a:cs typeface="Aharoni" panose="02010803020104030203" pitchFamily="2" charset="-79"/>
              </a:rPr>
              <a:t>The cardiovascular system</a:t>
            </a:r>
          </a:p>
        </p:txBody>
      </p:sp>
      <p:sp>
        <p:nvSpPr>
          <p:cNvPr id="8" name="TextBox 7">
            <a:extLst>
              <a:ext uri="{FF2B5EF4-FFF2-40B4-BE49-F238E27FC236}">
                <a16:creationId xmlns:a16="http://schemas.microsoft.com/office/drawing/2014/main" id="{D9D8D436-8E72-3722-8E9B-27A2F4699271}"/>
              </a:ext>
            </a:extLst>
          </p:cNvPr>
          <p:cNvSpPr txBox="1"/>
          <p:nvPr/>
        </p:nvSpPr>
        <p:spPr>
          <a:xfrm>
            <a:off x="0" y="14361494"/>
            <a:ext cx="14508480" cy="674030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solidFill>
                  <a:srgbClr val="FF0000"/>
                </a:solidFill>
              </a:rPr>
              <a:t>The heart is a complex organ with a specific anatomy that enables its function as the central pump of the cardiovascular system. Here is a brief overview of the anatomy of the heart:</a:t>
            </a:r>
          </a:p>
          <a:p>
            <a:r>
              <a:rPr lang="en-GB" b="1" dirty="0">
                <a:solidFill>
                  <a:srgbClr val="FF0000"/>
                </a:solidFill>
              </a:rPr>
              <a:t>Chambers: The heart is divided into four chambers:</a:t>
            </a:r>
          </a:p>
          <a:p>
            <a:r>
              <a:rPr lang="en-GB" b="1" dirty="0">
                <a:solidFill>
                  <a:srgbClr val="FF0000"/>
                </a:solidFill>
              </a:rPr>
              <a:t>Right Atrium: This is the upper right chamber of the heart that receives deoxygenated blood from the body through the superior and inferior vena cava.</a:t>
            </a:r>
          </a:p>
          <a:p>
            <a:r>
              <a:rPr lang="en-GB" b="1" dirty="0">
                <a:solidFill>
                  <a:srgbClr val="FF0000"/>
                </a:solidFill>
              </a:rPr>
              <a:t>Right Ventricle: This is the lower right chamber of the heart that receives deoxygenated blood from the right atrium and pumps it to the lungs through the pulmonary artery for oxygenation.</a:t>
            </a:r>
          </a:p>
          <a:p>
            <a:r>
              <a:rPr lang="en-GB" b="1" dirty="0">
                <a:solidFill>
                  <a:srgbClr val="FF0000"/>
                </a:solidFill>
              </a:rPr>
              <a:t>Left Atrium: This is the upper left chamber of the heart that receives oxygenated blood from the lungs through the pulmonary veins.</a:t>
            </a:r>
          </a:p>
          <a:p>
            <a:r>
              <a:rPr lang="en-GB" b="1" dirty="0">
                <a:solidFill>
                  <a:srgbClr val="FF0000"/>
                </a:solidFill>
              </a:rPr>
              <a:t>Left Ventricle: This is the lower left chamber of the heart that receives oxygenated blood from the left atrium and pumps it to the rest of the body through the aorta.</a:t>
            </a:r>
          </a:p>
          <a:p>
            <a:r>
              <a:rPr lang="en-GB" b="1" dirty="0">
                <a:solidFill>
                  <a:srgbClr val="FF0000"/>
                </a:solidFill>
              </a:rPr>
              <a:t>Valves: The heart has four valves that ensure one-way blood flow through the chambers:</a:t>
            </a:r>
          </a:p>
          <a:p>
            <a:r>
              <a:rPr lang="en-GB" b="1" dirty="0">
                <a:solidFill>
                  <a:srgbClr val="FF0000"/>
                </a:solidFill>
              </a:rPr>
              <a:t>Tricuspid Valve: Located between the right atrium and right ventricle, it prevents the backflow of blood from the ventricle to the atrium.</a:t>
            </a:r>
          </a:p>
          <a:p>
            <a:r>
              <a:rPr lang="en-GB" b="1" dirty="0">
                <a:solidFill>
                  <a:srgbClr val="FF0000"/>
                </a:solidFill>
              </a:rPr>
              <a:t>Pulmonary Valve: Positioned between the right ventricle and the pulmonary artery, it regulates the blood flow from the heart to the lungs.</a:t>
            </a:r>
          </a:p>
          <a:p>
            <a:r>
              <a:rPr lang="en-GB" b="1" dirty="0">
                <a:solidFill>
                  <a:srgbClr val="FF0000"/>
                </a:solidFill>
              </a:rPr>
              <a:t>Mitral Valve (Bicuspid Valve): Found between the left atrium and left ventricle, it prevents the backflow of blood from the ventricle to the atrium.</a:t>
            </a:r>
          </a:p>
          <a:p>
            <a:r>
              <a:rPr lang="en-GB" b="1" dirty="0">
                <a:solidFill>
                  <a:srgbClr val="FF0000"/>
                </a:solidFill>
              </a:rPr>
              <a:t>Aortic Valve: Situated between the left ventricle and the aorta, it controls the blood flow from the heart to the rest of the body.</a:t>
            </a:r>
          </a:p>
          <a:p>
            <a:r>
              <a:rPr lang="en-GB" b="1" dirty="0">
                <a:solidFill>
                  <a:srgbClr val="FF0000"/>
                </a:solidFill>
              </a:rPr>
              <a:t>Blood Vessels:</a:t>
            </a:r>
          </a:p>
          <a:p>
            <a:r>
              <a:rPr lang="en-GB" b="1" dirty="0">
                <a:solidFill>
                  <a:srgbClr val="FF0000"/>
                </a:solidFill>
              </a:rPr>
              <a:t>Superior and Inferior Vena Cava: These are large veins that carry deoxygenated blood from the body to the right atrium.</a:t>
            </a:r>
          </a:p>
          <a:p>
            <a:r>
              <a:rPr lang="en-GB" b="1" dirty="0">
                <a:solidFill>
                  <a:srgbClr val="FF0000"/>
                </a:solidFill>
              </a:rPr>
              <a:t>Pulmonary Arteries: These arteries carry deoxygenated blood from the right ventricle to the lungs for oxygenation.</a:t>
            </a:r>
          </a:p>
          <a:p>
            <a:r>
              <a:rPr lang="en-GB" b="1" dirty="0">
                <a:solidFill>
                  <a:srgbClr val="FF0000"/>
                </a:solidFill>
              </a:rPr>
              <a:t>Pulmonary Veins: These veins transport oxygenated blood from the lungs to the left atrium.</a:t>
            </a:r>
          </a:p>
          <a:p>
            <a:r>
              <a:rPr lang="en-GB" b="1" dirty="0">
                <a:solidFill>
                  <a:srgbClr val="FF0000"/>
                </a:solidFill>
              </a:rPr>
              <a:t>Aorta: The aorta is the largest artery in the body, originating from the left ventricle. It carries oxygenated blood to all parts of the body.</a:t>
            </a:r>
          </a:p>
          <a:p>
            <a:r>
              <a:rPr lang="en-GB" b="1" dirty="0">
                <a:solidFill>
                  <a:srgbClr val="FF0000"/>
                </a:solidFill>
              </a:rPr>
              <a:t>Coronary Arteries: These are blood vessels that supply the heart muscle (myocardium) with oxygenated blood. The left and right coronary arteries branch off from the aorta and encircle the heart.</a:t>
            </a:r>
          </a:p>
          <a:p>
            <a:r>
              <a:rPr lang="en-GB" b="1" dirty="0">
                <a:solidFill>
                  <a:srgbClr val="FF0000"/>
                </a:solidFill>
              </a:rPr>
              <a:t>The heart is surrounded by a protective sac called the pericardium, which helps keep it in place and reduces friction during its contractions.</a:t>
            </a:r>
          </a:p>
          <a:p>
            <a:r>
              <a:rPr lang="en-GB" b="1" dirty="0">
                <a:solidFill>
                  <a:srgbClr val="FF0000"/>
                </a:solidFill>
              </a:rPr>
              <a:t>The intricate anatomy of the heart allows it to efficiently </a:t>
            </a:r>
            <a:r>
              <a:rPr lang="en-GB" dirty="0"/>
              <a:t>receive, pump, and distribute blood throughout the body, ensuring the delivery of oxygen and nutrients to various organs and tissues.</a:t>
            </a:r>
          </a:p>
        </p:txBody>
      </p:sp>
      <p:pic>
        <p:nvPicPr>
          <p:cNvPr id="7" name="Content Placeholder 6">
            <a:extLst>
              <a:ext uri="{FF2B5EF4-FFF2-40B4-BE49-F238E27FC236}">
                <a16:creationId xmlns:a16="http://schemas.microsoft.com/office/drawing/2014/main" id="{021CE6BD-4619-5983-E2A2-16A8C8A131CC}"/>
              </a:ext>
            </a:extLst>
          </p:cNvPr>
          <p:cNvPicPr>
            <a:picLocks noGrp="1" noChangeAspect="1"/>
          </p:cNvPicPr>
          <p:nvPr>
            <p:ph idx="1"/>
          </p:nvPr>
        </p:nvPicPr>
        <p:blipFill>
          <a:blip r:embed="rId2"/>
          <a:stretch>
            <a:fillRect/>
          </a:stretch>
        </p:blipFill>
        <p:spPr>
          <a:xfrm>
            <a:off x="0" y="6075460"/>
            <a:ext cx="10030301" cy="8227816"/>
          </a:xfrm>
          <a:prstGeom prst="rect">
            <a:avLst/>
          </a:prstGeom>
        </p:spPr>
      </p:pic>
      <p:pic>
        <p:nvPicPr>
          <p:cNvPr id="9" name="Picture 8">
            <a:extLst>
              <a:ext uri="{FF2B5EF4-FFF2-40B4-BE49-F238E27FC236}">
                <a16:creationId xmlns:a16="http://schemas.microsoft.com/office/drawing/2014/main" id="{452FF1ED-39A7-D29D-35D1-E5E68F3BAE0C}"/>
              </a:ext>
            </a:extLst>
          </p:cNvPr>
          <p:cNvPicPr>
            <a:picLocks noChangeAspect="1"/>
          </p:cNvPicPr>
          <p:nvPr/>
        </p:nvPicPr>
        <p:blipFill>
          <a:blip r:embed="rId3"/>
          <a:stretch>
            <a:fillRect/>
          </a:stretch>
        </p:blipFill>
        <p:spPr>
          <a:xfrm>
            <a:off x="22696574" y="5265763"/>
            <a:ext cx="7219950" cy="7620000"/>
          </a:xfrm>
          <a:prstGeom prst="rect">
            <a:avLst/>
          </a:prstGeom>
        </p:spPr>
      </p:pic>
      <p:sp>
        <p:nvSpPr>
          <p:cNvPr id="17" name="TextBox 16">
            <a:extLst>
              <a:ext uri="{FF2B5EF4-FFF2-40B4-BE49-F238E27FC236}">
                <a16:creationId xmlns:a16="http://schemas.microsoft.com/office/drawing/2014/main" id="{FFBC601B-2AD2-9841-7986-7CB06C534B80}"/>
              </a:ext>
            </a:extLst>
          </p:cNvPr>
          <p:cNvSpPr txBox="1"/>
          <p:nvPr/>
        </p:nvSpPr>
        <p:spPr>
          <a:xfrm>
            <a:off x="22281502" y="12989751"/>
            <a:ext cx="7993711" cy="12557284"/>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b="1" dirty="0"/>
              <a:t>The cardiovascular system, also known as the circulatory system, is a complex network of organs and blood vessels that work together to transport blood, oxygen, nutrients, hormones, and other essential substances throughout the body. It plays a crucial role in maintaining homeostasis, supporting the functioning of various organs and tissues, and delivering oxygenated blood while removing waste products.</a:t>
            </a:r>
          </a:p>
          <a:p>
            <a:r>
              <a:rPr lang="en-GB" b="1" dirty="0"/>
              <a:t>he cardiovascular system consists of three main components:</a:t>
            </a:r>
          </a:p>
          <a:p>
            <a:r>
              <a:rPr lang="en-GB" b="1" dirty="0"/>
              <a:t>Heart: The heart is a muscular organ located in the chest cavity, slightly tilted to the left. It acts as a pump that propels blood throughout the body. The heart has four chambers: the left and right atria and the left and right ventricles. The atria receive blood returning from the body (deoxygenated blood) or lungs (oxygenated blood), while the ventricles pump blood out of the heart to the respective destinations.</a:t>
            </a:r>
          </a:p>
          <a:p>
            <a:r>
              <a:rPr lang="en-GB" b="1" dirty="0"/>
              <a:t>Blood Vessels: Blood vessels are the intricate network of tubes that carry blood throughout the body. There are three main types of blood vessels:</a:t>
            </a:r>
          </a:p>
          <a:p>
            <a:r>
              <a:rPr lang="en-GB" b="1" dirty="0"/>
              <a:t>Arteries: Arteries carry oxygenated blood (except for the pulmonary artery, which carries deoxygenated blood) away from the heart and towards various organs and tissues. They have thick, muscular walls that help withstand the pressure of blood pumped by the heart.</a:t>
            </a:r>
          </a:p>
          <a:p>
            <a:r>
              <a:rPr lang="en-GB" b="1" dirty="0"/>
              <a:t>Veins: Veins carry deoxygenated blood (except for the pulmonary veins, which carry oxygenated blood) from organs and tissues back to the heart. Veins have thinner walls compared to arteries and contain valves that prevent the backflow of blood.</a:t>
            </a:r>
          </a:p>
          <a:p>
            <a:r>
              <a:rPr lang="en-GB" b="1" dirty="0"/>
              <a:t>Capillaries: Capillaries are tiny, thin-walled vessels that connect arteries and veins. They facilitate the exchange of oxygen, nutrients, waste products, and hormones between the blood and surrounding tissues.</a:t>
            </a:r>
          </a:p>
          <a:p>
            <a:r>
              <a:rPr lang="en-GB" b="1" dirty="0"/>
              <a:t>Blood: Blood is a specialized fluid that circulates throughout the cardiovascular system. It consists of various components:</a:t>
            </a:r>
          </a:p>
          <a:p>
            <a:r>
              <a:rPr lang="en-GB" b="1" dirty="0"/>
              <a:t>Red Blood Cells (RBCs): RBCs contain a protein called </a:t>
            </a:r>
            <a:r>
              <a:rPr lang="en-GB" b="1" dirty="0" err="1"/>
              <a:t>hemoglobin</a:t>
            </a:r>
            <a:r>
              <a:rPr lang="en-GB" b="1" dirty="0"/>
              <a:t> that binds to oxygen. Their primary function is to transport oxygen from the lungs to tissues and carry carbon dioxide, a waste product, back to the lungs.</a:t>
            </a:r>
          </a:p>
          <a:p>
            <a:r>
              <a:rPr lang="en-GB" b="1" dirty="0"/>
              <a:t>White Blood Cells (WBCs): WBCs are a crucial part of the immune system and help defend the body against infections, foreign substances, and abnormal cells.</a:t>
            </a:r>
          </a:p>
          <a:p>
            <a:r>
              <a:rPr lang="en-GB" b="1" dirty="0"/>
              <a:t>Platelets: Platelets are cell fragments involved in blood clotting. They help form clots to prevent excessive bleeding and initiate the healing process.</a:t>
            </a:r>
          </a:p>
          <a:p>
            <a:r>
              <a:rPr lang="en-GB" b="1" dirty="0"/>
              <a:t>Plasma: Plasma is the liquid component of blood, mostly made up of water, and serves as a medium for transporting cells, nutrients, hormones, waste products, and other substances.</a:t>
            </a:r>
          </a:p>
          <a:p>
            <a:r>
              <a:rPr lang="en-GB" b="1" dirty="0"/>
              <a:t>The cardiovascular system functions to deliver oxygen, nutrients, hormones, and immune cells to tissues and organs while removing waste products, carbon dioxide, and other metabolic </a:t>
            </a:r>
            <a:r>
              <a:rPr lang="en-GB" b="1" dirty="0" err="1"/>
              <a:t>byproducts</a:t>
            </a:r>
            <a:r>
              <a:rPr lang="en-GB" b="1" dirty="0"/>
              <a:t>. It helps regulate body temperature, pH balance, and fluid distribution. The heart acts as the central pump, while the blood vessels serve as a highway network for blood flow. Together, they ensure the continuous circulation of blood and maintain the overall health and functioning of the body</a:t>
            </a:r>
            <a:r>
              <a:rPr lang="en-GB" dirty="0"/>
              <a:t>.</a:t>
            </a:r>
          </a:p>
        </p:txBody>
      </p:sp>
      <p:pic>
        <p:nvPicPr>
          <p:cNvPr id="18" name="Picture 17">
            <a:extLst>
              <a:ext uri="{FF2B5EF4-FFF2-40B4-BE49-F238E27FC236}">
                <a16:creationId xmlns:a16="http://schemas.microsoft.com/office/drawing/2014/main" id="{479730A8-D126-D27A-D7EC-33C3889827BE}"/>
              </a:ext>
            </a:extLst>
          </p:cNvPr>
          <p:cNvPicPr>
            <a:picLocks noChangeAspect="1"/>
          </p:cNvPicPr>
          <p:nvPr/>
        </p:nvPicPr>
        <p:blipFill>
          <a:blip r:embed="rId4"/>
          <a:stretch>
            <a:fillRect/>
          </a:stretch>
        </p:blipFill>
        <p:spPr>
          <a:xfrm>
            <a:off x="0" y="22174225"/>
            <a:ext cx="8711087" cy="8546899"/>
          </a:xfrm>
          <a:prstGeom prst="rect">
            <a:avLst/>
          </a:prstGeom>
        </p:spPr>
      </p:pic>
      <p:pic>
        <p:nvPicPr>
          <p:cNvPr id="19" name="Picture 18">
            <a:extLst>
              <a:ext uri="{FF2B5EF4-FFF2-40B4-BE49-F238E27FC236}">
                <a16:creationId xmlns:a16="http://schemas.microsoft.com/office/drawing/2014/main" id="{96C80F60-5852-FABE-5684-D3EF09114817}"/>
              </a:ext>
            </a:extLst>
          </p:cNvPr>
          <p:cNvPicPr>
            <a:picLocks noChangeAspect="1"/>
          </p:cNvPicPr>
          <p:nvPr/>
        </p:nvPicPr>
        <p:blipFill>
          <a:blip r:embed="rId5"/>
          <a:stretch>
            <a:fillRect/>
          </a:stretch>
        </p:blipFill>
        <p:spPr>
          <a:xfrm>
            <a:off x="10374079" y="22541861"/>
            <a:ext cx="8711087" cy="5602606"/>
          </a:xfrm>
          <a:prstGeom prst="rect">
            <a:avLst/>
          </a:prstGeom>
        </p:spPr>
      </p:pic>
      <p:sp>
        <p:nvSpPr>
          <p:cNvPr id="21" name="TextBox 20">
            <a:extLst>
              <a:ext uri="{FF2B5EF4-FFF2-40B4-BE49-F238E27FC236}">
                <a16:creationId xmlns:a16="http://schemas.microsoft.com/office/drawing/2014/main" id="{A1188FD0-3BB7-DE8F-4A54-D877072A4F51}"/>
              </a:ext>
            </a:extLst>
          </p:cNvPr>
          <p:cNvSpPr txBox="1"/>
          <p:nvPr/>
        </p:nvSpPr>
        <p:spPr>
          <a:xfrm>
            <a:off x="0" y="31152169"/>
            <a:ext cx="9204959" cy="3139321"/>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b="1" dirty="0">
                <a:solidFill>
                  <a:schemeClr val="bg2">
                    <a:lumMod val="10000"/>
                  </a:schemeClr>
                </a:solidFill>
              </a:rPr>
              <a:t>HYPERTENSION</a:t>
            </a:r>
          </a:p>
          <a:p>
            <a:pPr algn="l"/>
            <a:r>
              <a:rPr lang="en-GB" b="1" i="0" dirty="0">
                <a:solidFill>
                  <a:srgbClr val="374151"/>
                </a:solidFill>
                <a:effectLst/>
                <a:latin typeface="Söhne"/>
              </a:rPr>
              <a:t>Hypertension, or high blood pressure, is a common health issue associated with the cardiovascular system. It is characterized by abnormally high pressure exerted by the blood against the arterial walls. Hypertension can strain the heart, damage blood vessels, and increase the risk of heart disease, stroke, and other complications (</a:t>
            </a:r>
            <a:r>
              <a:rPr lang="en-GB" b="1" i="0" dirty="0" err="1">
                <a:solidFill>
                  <a:srgbClr val="374151"/>
                </a:solidFill>
                <a:effectLst/>
                <a:latin typeface="Söhne"/>
              </a:rPr>
              <a:t>Centers</a:t>
            </a:r>
            <a:r>
              <a:rPr lang="en-GB" b="1" i="0" dirty="0">
                <a:solidFill>
                  <a:srgbClr val="374151"/>
                </a:solidFill>
                <a:effectLst/>
                <a:latin typeface="Söhne"/>
              </a:rPr>
              <a:t> for Disease Control and Prevention [CDC], 2021).</a:t>
            </a:r>
          </a:p>
          <a:p>
            <a:pPr algn="l"/>
            <a:r>
              <a:rPr lang="en-GB" b="1" i="0" dirty="0">
                <a:solidFill>
                  <a:srgbClr val="374151"/>
                </a:solidFill>
                <a:effectLst/>
                <a:latin typeface="Söhne"/>
              </a:rPr>
              <a:t>The American Heart Association (AHA) provides recommendations for managing hypertension through lifestyle modifications and medical interventions. According to the AHA, lifestyle modifications include adopting a healthy diet, engaging in regular physical activity, maintaining a healthy weight, managing stress, and quitting smoking (Benjamin et al., 2018).</a:t>
            </a:r>
          </a:p>
          <a:p>
            <a:endParaRPr lang="en-GB" dirty="0"/>
          </a:p>
        </p:txBody>
      </p:sp>
      <p:sp>
        <p:nvSpPr>
          <p:cNvPr id="2" name="TextBox 1">
            <a:extLst>
              <a:ext uri="{FF2B5EF4-FFF2-40B4-BE49-F238E27FC236}">
                <a16:creationId xmlns:a16="http://schemas.microsoft.com/office/drawing/2014/main" id="{A91E3614-4BBD-FCA3-4735-09A3996054C3}"/>
              </a:ext>
            </a:extLst>
          </p:cNvPr>
          <p:cNvSpPr txBox="1"/>
          <p:nvPr/>
        </p:nvSpPr>
        <p:spPr>
          <a:xfrm>
            <a:off x="7075749" y="2799484"/>
            <a:ext cx="16123711" cy="286232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en-GB" b="1" dirty="0"/>
              <a:t>INTRODUCTION</a:t>
            </a:r>
          </a:p>
          <a:p>
            <a:r>
              <a:rPr lang="en-GB" dirty="0"/>
              <a:t>In this poster presentation, we aim to explore the intricacies of the cardiovascular system, shedding light on its anatomy, function, and common cardiovascular conditions. By delving into the fascinating details of this complex system, we hope to provide valuable insights into how it works, the factors that affect its health, and strategies to maintain its optimal functioning.</a:t>
            </a:r>
          </a:p>
          <a:p>
            <a:endParaRPr lang="en-GB" dirty="0"/>
          </a:p>
          <a:p>
            <a:r>
              <a:rPr lang="en-GB" dirty="0"/>
              <a:t>Throughout this presentation, we will navigate through the key components of the cardiovascular system, including the heart, blood vessels, and blood itself. We will uncover the remarkable anatomical features of the heart, its chambers, valves, and the intricate network of blood vessels that span the entire body. Additionally, we will discuss the composition of blood, highlighting the roles of red and white blood cells, platelets, and plasma in maintaining overall health.</a:t>
            </a:r>
          </a:p>
          <a:p>
            <a:endParaRPr lang="en-GB" dirty="0"/>
          </a:p>
          <a:p>
            <a:r>
              <a:rPr lang="en-GB" dirty="0"/>
              <a:t>Furthermore, we will explore some common cardiovascular conditions, such as hypertension</a:t>
            </a:r>
          </a:p>
        </p:txBody>
      </p:sp>
      <p:sp>
        <p:nvSpPr>
          <p:cNvPr id="3" name="TextBox 2">
            <a:extLst>
              <a:ext uri="{FF2B5EF4-FFF2-40B4-BE49-F238E27FC236}">
                <a16:creationId xmlns:a16="http://schemas.microsoft.com/office/drawing/2014/main" id="{2EC94421-ED11-D5D7-44DA-1BC3526A215F}"/>
              </a:ext>
            </a:extLst>
          </p:cNvPr>
          <p:cNvSpPr txBox="1"/>
          <p:nvPr/>
        </p:nvSpPr>
        <p:spPr>
          <a:xfrm>
            <a:off x="10293595" y="28223670"/>
            <a:ext cx="10546080" cy="1006429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t>TIPS FOR HEALTHY CARDIOVASCULAR SYSTEM:</a:t>
            </a:r>
          </a:p>
          <a:p>
            <a:r>
              <a:rPr lang="en-GB" b="1" dirty="0"/>
              <a:t>Engage in Regular Physical Activity:</a:t>
            </a:r>
          </a:p>
          <a:p>
            <a:r>
              <a:rPr lang="en-GB" b="1" dirty="0"/>
              <a:t>Regular exercise is crucial for cardiovascular health. Aim for at least 150 minutes of moderate-intensity aerobic activity or 75 minutes of vigorous-intensity aerobic activity per week (American Heart Association [AHA], 2021).</a:t>
            </a:r>
          </a:p>
          <a:p>
            <a:r>
              <a:rPr lang="en-GB" b="1" dirty="0"/>
              <a:t>Follow a Heart-Healthy Diet:</a:t>
            </a:r>
          </a:p>
          <a:p>
            <a:r>
              <a:rPr lang="en-GB" b="1" dirty="0"/>
              <a:t>Adopt a balanced diet that includes a variety of fruits, vegetables, whole grains, lean proteins, and healthy fats. Limit the intake of saturated and trans fats, added sugars, and sodium (AHA, 2021).</a:t>
            </a:r>
          </a:p>
          <a:p>
            <a:r>
              <a:rPr lang="en-GB" b="1" dirty="0"/>
              <a:t>Maintain a Healthy Weight:</a:t>
            </a:r>
          </a:p>
          <a:p>
            <a:r>
              <a:rPr lang="en-GB" b="1" dirty="0"/>
              <a:t>Obesity and excess weight can increase the risk of cardiovascular disease. Strive to achieve and maintain a healthy weight through a combination of healthy eating habits and regular physical activity (AHA, 2021).</a:t>
            </a:r>
          </a:p>
          <a:p>
            <a:r>
              <a:rPr lang="en-GB" b="1" dirty="0"/>
              <a:t>Don't Smoke or Quit Smoking:</a:t>
            </a:r>
          </a:p>
          <a:p>
            <a:r>
              <a:rPr lang="en-GB" b="1" dirty="0"/>
              <a:t>Smoking damages blood vessels, increases the risk of blood clots, and raises blood pressure. If you smoke, seek support to quit smoking. Avoid exposure to second hand smoke (AHA, 2021).</a:t>
            </a:r>
          </a:p>
          <a:p>
            <a:r>
              <a:rPr lang="en-GB" b="1" dirty="0"/>
              <a:t>Manage Stress:</a:t>
            </a:r>
          </a:p>
          <a:p>
            <a:r>
              <a:rPr lang="en-GB" b="1" dirty="0"/>
              <a:t>Chronic stress can contribute to the development of cardiovascular disease. Find healthy ways to manage stress, such as practicing relaxation techniques, engaging in hobbies, or seeking support from friends and family (National Heart, Lung, and Blood Institute [NHLBI], 2020).</a:t>
            </a:r>
          </a:p>
          <a:p>
            <a:r>
              <a:rPr lang="en-GB" b="1" dirty="0"/>
              <a:t>Get Quality Sleep:</a:t>
            </a:r>
          </a:p>
          <a:p>
            <a:r>
              <a:rPr lang="en-GB" b="1" dirty="0"/>
              <a:t>Adequate sleep is essential for cardiovascular health. Aim for 7-9 hours of quality sleep per night. Practice good sleep hygiene, such as maintaining a regular sleep schedule and creating a comfortable sleep environment (NHLBI, 2020).</a:t>
            </a:r>
          </a:p>
          <a:p>
            <a:r>
              <a:rPr lang="en-GB" b="1" dirty="0"/>
              <a:t>Limit Alcohol Consumption:</a:t>
            </a:r>
          </a:p>
          <a:p>
            <a:r>
              <a:rPr lang="en-GB" b="1" dirty="0"/>
              <a:t>Excessive alcohol consumption can increase blood pressure and contribute to the development of cardiovascular disease. If you choose to drink, do so in moderation - up to one drink per day for women and up to two drinks per day for men (AHA, 2021).</a:t>
            </a:r>
          </a:p>
          <a:p>
            <a:r>
              <a:rPr lang="en-GB" b="1" dirty="0"/>
              <a:t>Monitor and Manage Blood Pressure and Cholesterol Levels:</a:t>
            </a:r>
          </a:p>
          <a:p>
            <a:r>
              <a:rPr lang="en-GB" b="1" dirty="0"/>
              <a:t>Regularly check your blood pressure and cholesterol levels. Work with your healthcare provider to manage them within the recommended ranges through lifestyle modifications and, if necessary, medication (AHA, 2021).</a:t>
            </a:r>
          </a:p>
          <a:p>
            <a:r>
              <a:rPr lang="en-GB" b="1" dirty="0"/>
              <a:t>Stay Hydrated:</a:t>
            </a:r>
          </a:p>
          <a:p>
            <a:r>
              <a:rPr lang="en-GB" b="1" dirty="0"/>
              <a:t>Adequate hydration is important for maintaining cardiovascular health. Aim to drink enough water throughout the day and limit the intake of sugary beverages (AHA, 2021).</a:t>
            </a:r>
          </a:p>
          <a:p>
            <a:r>
              <a:rPr lang="en-GB" b="1" dirty="0"/>
              <a:t>Attend Regular Check-ups:</a:t>
            </a:r>
          </a:p>
          <a:p>
            <a:r>
              <a:rPr lang="en-GB" b="1" dirty="0"/>
              <a:t>Schedule regular check-ups with your healthcare provider to assess your cardiovascular health, discuss risk factors, and address any concerns or questions you may have (AHA, 2021).</a:t>
            </a:r>
          </a:p>
        </p:txBody>
      </p:sp>
      <p:sp>
        <p:nvSpPr>
          <p:cNvPr id="4" name="TextBox 3">
            <a:extLst>
              <a:ext uri="{FF2B5EF4-FFF2-40B4-BE49-F238E27FC236}">
                <a16:creationId xmlns:a16="http://schemas.microsoft.com/office/drawing/2014/main" id="{B2B1DB4C-BACD-4877-BECD-E9CCEC429BD7}"/>
              </a:ext>
            </a:extLst>
          </p:cNvPr>
          <p:cNvSpPr txBox="1"/>
          <p:nvPr/>
        </p:nvSpPr>
        <p:spPr>
          <a:xfrm>
            <a:off x="22499042" y="36136305"/>
            <a:ext cx="7337987" cy="2862322"/>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b="1" dirty="0"/>
              <a:t>CONCLUSION</a:t>
            </a:r>
          </a:p>
          <a:p>
            <a:r>
              <a:rPr lang="en-GB" b="1" dirty="0"/>
              <a:t>In conclusion, the cardiovascular system is a vital network responsible for maintaining overall health. Hypertension, a common cardiovascular condition, can strain the heart and increase the risk of complications. how to manage a hypertension has been explained. Understanding the anatomy of the heart, its chambers, valves, and major blood vessels, helps comprehend its role in circulation. By prioritizing cardiovascular health and implementing these tips, individuals can effectively manage hypertension and promote a healthier cardiovascular system, improving overall well-being.</a:t>
            </a:r>
          </a:p>
        </p:txBody>
      </p:sp>
      <p:pic>
        <p:nvPicPr>
          <p:cNvPr id="11" name="Picture 10">
            <a:extLst>
              <a:ext uri="{FF2B5EF4-FFF2-40B4-BE49-F238E27FC236}">
                <a16:creationId xmlns:a16="http://schemas.microsoft.com/office/drawing/2014/main" id="{50D1A0FD-BA91-44DF-BA4D-7E6D37D2C296}"/>
              </a:ext>
            </a:extLst>
          </p:cNvPr>
          <p:cNvPicPr>
            <a:picLocks noChangeAspect="1"/>
          </p:cNvPicPr>
          <p:nvPr/>
        </p:nvPicPr>
        <p:blipFill>
          <a:blip r:embed="rId6"/>
          <a:stretch>
            <a:fillRect/>
          </a:stretch>
        </p:blipFill>
        <p:spPr>
          <a:xfrm>
            <a:off x="21277859" y="26869132"/>
            <a:ext cx="8997354" cy="7703984"/>
          </a:xfrm>
          <a:prstGeom prst="rect">
            <a:avLst/>
          </a:prstGeom>
        </p:spPr>
      </p:pic>
      <p:sp>
        <p:nvSpPr>
          <p:cNvPr id="12" name="TextBox 11">
            <a:extLst>
              <a:ext uri="{FF2B5EF4-FFF2-40B4-BE49-F238E27FC236}">
                <a16:creationId xmlns:a16="http://schemas.microsoft.com/office/drawing/2014/main" id="{1F225998-439A-E7D2-F124-27C160560D9C}"/>
              </a:ext>
            </a:extLst>
          </p:cNvPr>
          <p:cNvSpPr txBox="1"/>
          <p:nvPr/>
        </p:nvSpPr>
        <p:spPr>
          <a:xfrm>
            <a:off x="321230" y="622482"/>
            <a:ext cx="6522720" cy="1569660"/>
          </a:xfrm>
          <a:prstGeom prst="rect">
            <a:avLst/>
          </a:prstGeom>
          <a:noFill/>
        </p:spPr>
        <p:txBody>
          <a:bodyPr wrap="square" rtlCol="0">
            <a:spAutoFit/>
          </a:bodyPr>
          <a:lstStyle/>
          <a:p>
            <a:r>
              <a:rPr lang="en-GB" sz="4800" b="1" dirty="0">
                <a:latin typeface="Aharoni" panose="02010803020104030203" pitchFamily="2" charset="-79"/>
                <a:cs typeface="Aharoni" panose="02010803020104030203" pitchFamily="2" charset="-79"/>
              </a:rPr>
              <a:t>MOHAMMAD ILYAS </a:t>
            </a:r>
          </a:p>
          <a:p>
            <a:r>
              <a:rPr lang="en-GB" sz="4800" b="1" dirty="0">
                <a:latin typeface="Aharoni" panose="02010803020104030203" pitchFamily="2" charset="-79"/>
                <a:cs typeface="Aharoni" panose="02010803020104030203" pitchFamily="2" charset="-79"/>
              </a:rPr>
              <a:t>2029045</a:t>
            </a:r>
          </a:p>
        </p:txBody>
      </p:sp>
    </p:spTree>
    <p:extLst>
      <p:ext uri="{BB962C8B-B14F-4D97-AF65-F5344CB8AC3E}">
        <p14:creationId xmlns:p14="http://schemas.microsoft.com/office/powerpoint/2010/main" val="2800597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AB792-380B-1A55-0814-D14BEC42D15B}"/>
              </a:ext>
            </a:extLst>
          </p:cNvPr>
          <p:cNvSpPr>
            <a:spLocks noGrp="1"/>
          </p:cNvSpPr>
          <p:nvPr>
            <p:ph type="title"/>
          </p:nvPr>
        </p:nvSpPr>
        <p:spPr>
          <a:xfrm>
            <a:off x="2081421" y="2149175"/>
            <a:ext cx="26112371" cy="4068745"/>
          </a:xfrm>
        </p:spPr>
        <p:txBody>
          <a:bodyPr/>
          <a:lstStyle/>
          <a:p>
            <a:r>
              <a:rPr lang="en-GB" b="1" dirty="0"/>
              <a:t>REFERENCE LIST:</a:t>
            </a:r>
          </a:p>
        </p:txBody>
      </p:sp>
      <p:sp>
        <p:nvSpPr>
          <p:cNvPr id="3" name="Content Placeholder 2">
            <a:extLst>
              <a:ext uri="{FF2B5EF4-FFF2-40B4-BE49-F238E27FC236}">
                <a16:creationId xmlns:a16="http://schemas.microsoft.com/office/drawing/2014/main" id="{EFC1EF9A-7155-45AF-6B98-0550A27F7427}"/>
              </a:ext>
            </a:extLst>
          </p:cNvPr>
          <p:cNvSpPr>
            <a:spLocks noGrp="1"/>
          </p:cNvSpPr>
          <p:nvPr>
            <p:ph idx="1"/>
          </p:nvPr>
        </p:nvSpPr>
        <p:spPr>
          <a:xfrm>
            <a:off x="923181" y="5381352"/>
            <a:ext cx="29352032" cy="33998808"/>
          </a:xfrm>
        </p:spPr>
        <p:txBody>
          <a:bodyPr>
            <a:normAutofit/>
          </a:bodyPr>
          <a:lstStyle/>
          <a:p>
            <a:r>
              <a:rPr lang="en-GB" sz="5400" dirty="0">
                <a:latin typeface="Arial" panose="020B0604020202020204" pitchFamily="34" charset="0"/>
                <a:cs typeface="Arial" panose="020B0604020202020204" pitchFamily="34" charset="0"/>
              </a:rPr>
              <a:t>Benjamin, E. J., </a:t>
            </a:r>
            <a:r>
              <a:rPr lang="en-GB" sz="5400" dirty="0" err="1">
                <a:latin typeface="Arial" panose="020B0604020202020204" pitchFamily="34" charset="0"/>
                <a:cs typeface="Arial" panose="020B0604020202020204" pitchFamily="34" charset="0"/>
              </a:rPr>
              <a:t>Muntner</a:t>
            </a:r>
            <a:r>
              <a:rPr lang="en-GB" sz="5400" dirty="0">
                <a:latin typeface="Arial" panose="020B0604020202020204" pitchFamily="34" charset="0"/>
                <a:cs typeface="Arial" panose="020B0604020202020204" pitchFamily="34" charset="0"/>
              </a:rPr>
              <a:t>, P., Alonso, A., </a:t>
            </a:r>
            <a:r>
              <a:rPr lang="en-GB" sz="5400" dirty="0" err="1">
                <a:latin typeface="Arial" panose="020B0604020202020204" pitchFamily="34" charset="0"/>
                <a:cs typeface="Arial" panose="020B0604020202020204" pitchFamily="34" charset="0"/>
              </a:rPr>
              <a:t>Bittencourt</a:t>
            </a:r>
            <a:r>
              <a:rPr lang="en-GB" sz="5400" dirty="0">
                <a:latin typeface="Arial" panose="020B0604020202020204" pitchFamily="34" charset="0"/>
                <a:cs typeface="Arial" panose="020B0604020202020204" pitchFamily="34" charset="0"/>
              </a:rPr>
              <a:t>, M. S., Callaway, C. W., Carson, A. P., ... &amp; Khan, S. S. (2018). </a:t>
            </a:r>
            <a:r>
              <a:rPr lang="en-GB" sz="5400" i="1" dirty="0">
                <a:latin typeface="Arial" panose="020B0604020202020204" pitchFamily="34" charset="0"/>
                <a:cs typeface="Arial" panose="020B0604020202020204" pitchFamily="34" charset="0"/>
              </a:rPr>
              <a:t>Heart Disease and Stroke Statistics</a:t>
            </a:r>
            <a:r>
              <a:rPr lang="en-GB" sz="5400" dirty="0">
                <a:latin typeface="Arial" panose="020B0604020202020204" pitchFamily="34" charset="0"/>
                <a:cs typeface="Arial" panose="020B0604020202020204" pitchFamily="34" charset="0"/>
              </a:rPr>
              <a:t>—2019 Update: A Report From the American Heart Association. Circulation, 139(10), e56-e528.</a:t>
            </a:r>
          </a:p>
          <a:p>
            <a:r>
              <a:rPr lang="en-GB" sz="5400" dirty="0" err="1">
                <a:latin typeface="Arial" panose="020B0604020202020204" pitchFamily="34" charset="0"/>
                <a:cs typeface="Arial" panose="020B0604020202020204" pitchFamily="34" charset="0"/>
              </a:rPr>
              <a:t>Centers</a:t>
            </a:r>
            <a:r>
              <a:rPr lang="en-GB" sz="5400" dirty="0">
                <a:latin typeface="Arial" panose="020B0604020202020204" pitchFamily="34" charset="0"/>
                <a:cs typeface="Arial" panose="020B0604020202020204" pitchFamily="34" charset="0"/>
              </a:rPr>
              <a:t> for Disease Control and Prevention (CDC). (2021). </a:t>
            </a:r>
            <a:r>
              <a:rPr lang="en-GB" sz="5400" i="1" dirty="0">
                <a:latin typeface="Arial" panose="020B0604020202020204" pitchFamily="34" charset="0"/>
                <a:cs typeface="Arial" panose="020B0604020202020204" pitchFamily="34" charset="0"/>
              </a:rPr>
              <a:t>High Blood Pressure</a:t>
            </a:r>
            <a:r>
              <a:rPr lang="en-GB" sz="5400" dirty="0">
                <a:latin typeface="Arial" panose="020B0604020202020204" pitchFamily="34" charset="0"/>
                <a:cs typeface="Arial" panose="020B0604020202020204" pitchFamily="34" charset="0"/>
              </a:rPr>
              <a:t>. Retrieved from https://www.cdc.gov/bloodpressure/index.htm</a:t>
            </a:r>
          </a:p>
          <a:p>
            <a:r>
              <a:rPr lang="en-GB" sz="5400" dirty="0">
                <a:latin typeface="Arial" panose="020B0604020202020204" pitchFamily="34" charset="0"/>
                <a:cs typeface="Arial" panose="020B0604020202020204" pitchFamily="34" charset="0"/>
              </a:rPr>
              <a:t>Sacks, F. M., </a:t>
            </a:r>
            <a:r>
              <a:rPr lang="en-GB" sz="5400" dirty="0" err="1">
                <a:latin typeface="Arial" panose="020B0604020202020204" pitchFamily="34" charset="0"/>
                <a:cs typeface="Arial" panose="020B0604020202020204" pitchFamily="34" charset="0"/>
              </a:rPr>
              <a:t>Svetkey</a:t>
            </a:r>
            <a:r>
              <a:rPr lang="en-GB" sz="5400" dirty="0">
                <a:latin typeface="Arial" panose="020B0604020202020204" pitchFamily="34" charset="0"/>
                <a:cs typeface="Arial" panose="020B0604020202020204" pitchFamily="34" charset="0"/>
              </a:rPr>
              <a:t>, L. P., Vollmer, W. M., Appel, L. J., Bray, G. A., Harsha, D., ... &amp; Karanja, N. (2001). </a:t>
            </a:r>
            <a:r>
              <a:rPr lang="en-GB" sz="5400" i="1" dirty="0">
                <a:latin typeface="Arial" panose="020B0604020202020204" pitchFamily="34" charset="0"/>
                <a:cs typeface="Arial" panose="020B0604020202020204" pitchFamily="34" charset="0"/>
              </a:rPr>
              <a:t>Effects on blood pressure of reduced dietary sodium and the Dietary Approaches to Stop Hypertension </a:t>
            </a:r>
            <a:r>
              <a:rPr lang="en-GB" sz="5400" dirty="0">
                <a:latin typeface="Arial" panose="020B0604020202020204" pitchFamily="34" charset="0"/>
                <a:cs typeface="Arial" panose="020B0604020202020204" pitchFamily="34" charset="0"/>
              </a:rPr>
              <a:t>(DASH) diet. New England Journal of Medicine, 344(1), 3-10.</a:t>
            </a:r>
          </a:p>
          <a:p>
            <a:r>
              <a:rPr lang="en-GB" sz="5400" dirty="0">
                <a:latin typeface="Arial" panose="020B0604020202020204" pitchFamily="34" charset="0"/>
                <a:cs typeface="Arial" panose="020B0604020202020204" pitchFamily="34" charset="0"/>
              </a:rPr>
              <a:t>American Heart Association. (2021). </a:t>
            </a:r>
            <a:r>
              <a:rPr lang="en-GB" sz="5400" i="1" dirty="0">
                <a:latin typeface="Arial" panose="020B0604020202020204" pitchFamily="34" charset="0"/>
                <a:cs typeface="Arial" panose="020B0604020202020204" pitchFamily="34" charset="0"/>
              </a:rPr>
              <a:t>Healthy Living</a:t>
            </a:r>
            <a:r>
              <a:rPr lang="en-GB" sz="5400" dirty="0">
                <a:latin typeface="Arial" panose="020B0604020202020204" pitchFamily="34" charset="0"/>
                <a:cs typeface="Arial" panose="020B0604020202020204" pitchFamily="34" charset="0"/>
              </a:rPr>
              <a:t>. Retrieved from https://www.heart.org/en/healthy-living</a:t>
            </a:r>
          </a:p>
          <a:p>
            <a:r>
              <a:rPr lang="en-GB" sz="5400" dirty="0">
                <a:latin typeface="Arial" panose="020B0604020202020204" pitchFamily="34" charset="0"/>
                <a:cs typeface="Arial" panose="020B0604020202020204" pitchFamily="34" charset="0"/>
              </a:rPr>
              <a:t>National Heart, Lung, and Blood Institute. (2020). </a:t>
            </a:r>
            <a:r>
              <a:rPr lang="en-GB" sz="5400" i="1" dirty="0">
                <a:latin typeface="Arial" panose="020B0604020202020204" pitchFamily="34" charset="0"/>
                <a:cs typeface="Arial" panose="020B0604020202020204" pitchFamily="34" charset="0"/>
              </a:rPr>
              <a:t>Healthy Sleep</a:t>
            </a:r>
            <a:r>
              <a:rPr lang="en-GB" sz="5400" dirty="0">
                <a:latin typeface="Arial" panose="020B0604020202020204" pitchFamily="34" charset="0"/>
                <a:cs typeface="Arial" panose="020B0604020202020204" pitchFamily="34" charset="0"/>
              </a:rPr>
              <a:t>. Retrieved from </a:t>
            </a:r>
            <a:r>
              <a:rPr lang="en-GB" sz="5400" dirty="0">
                <a:latin typeface="Arial" panose="020B0604020202020204" pitchFamily="34" charset="0"/>
                <a:cs typeface="Arial" panose="020B0604020202020204" pitchFamily="34" charset="0"/>
                <a:hlinkClick r:id="rId2"/>
              </a:rPr>
              <a:t>https://www.nhlbi.nih.gov/health-topics/healthy-sleep</a:t>
            </a:r>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Waugh, A. (2018) Ross and Wilson anatomy &amp; physiology in health and illness . Thirteenth edition. Amsterdam :, Elsevier.</a:t>
            </a:r>
          </a:p>
          <a:p>
            <a:r>
              <a:rPr lang="en-GB" sz="5400" dirty="0">
                <a:latin typeface="Arial" panose="020B0604020202020204" pitchFamily="34" charset="0"/>
                <a:cs typeface="Arial" panose="020B0604020202020204" pitchFamily="34" charset="0"/>
              </a:rPr>
              <a:t>OpenStax. (2013). Anatomy and Physiology. OpenStax. </a:t>
            </a:r>
            <a:r>
              <a:rPr lang="en-GB" sz="5400" dirty="0">
                <a:latin typeface="Arial" panose="020B0604020202020204" pitchFamily="34" charset="0"/>
                <a:cs typeface="Arial" panose="020B0604020202020204" pitchFamily="34" charset="0"/>
                <a:hlinkClick r:id="rId3"/>
              </a:rPr>
              <a:t>https://openstax.org/details/books/anatomy-and-physiology</a:t>
            </a:r>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Smith, Allen. (2018) Structure and function of the cardiovascular system. Available at: https://www.livestrong.com/article/17350-structure-functions-cardiovascular-system/ (Accessed: 14/09/2018).</a:t>
            </a:r>
          </a:p>
          <a:p>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98951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5" ma:contentTypeDescription="Create a new document." ma:contentTypeScope="" ma:versionID="cc4f258928d88670ed5c0693c8b692c5">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3edcc0ac49474c5436157058e539e53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LengthInSeconds" minOccurs="0"/>
                <xsd:element ref="ns3:MediaServiceOCR"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7707AA-BD69-4114-B1F6-43A9B675DC77}">
  <ds:schemaRefs>
    <ds:schemaRef ds:uri="0e7fbce4-8ae7-4085-8b0a-9efa4c7cae6d"/>
    <ds:schemaRef ds:uri="http://purl.org/dc/elements/1.1/"/>
    <ds:schemaRef ds:uri="http://purl.org/dc/dcmitype/"/>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www.w3.org/XML/1998/namespace"/>
    <ds:schemaRef ds:uri="http://schemas.microsoft.com/office/infopath/2007/PartnerControls"/>
    <ds:schemaRef ds:uri="4eb0a523-77d0-454a-93a8-50ca111d3c44"/>
  </ds:schemaRefs>
</ds:datastoreItem>
</file>

<file path=customXml/itemProps2.xml><?xml version="1.0" encoding="utf-8"?>
<ds:datastoreItem xmlns:ds="http://schemas.openxmlformats.org/officeDocument/2006/customXml" ds:itemID="{22AC9EC6-36EB-4DDB-A7F1-DB279C58BAC7}">
  <ds:schemaRefs>
    <ds:schemaRef ds:uri="http://schemas.microsoft.com/sharepoint/v3/contenttype/forms"/>
  </ds:schemaRefs>
</ds:datastoreItem>
</file>

<file path=customXml/itemProps3.xml><?xml version="1.0" encoding="utf-8"?>
<ds:datastoreItem xmlns:ds="http://schemas.openxmlformats.org/officeDocument/2006/customXml" ds:itemID="{1A80EC42-0303-48A6-BE83-6FF766F324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5725</TotalTime>
  <Words>2156</Words>
  <Application>Microsoft Office PowerPoint</Application>
  <PresentationFormat>Custom</PresentationFormat>
  <Paragraphs>76</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Aharoni</vt:lpstr>
      <vt:lpstr>Arial</vt:lpstr>
      <vt:lpstr>Calibri</vt:lpstr>
      <vt:lpstr>Calibri Light</vt:lpstr>
      <vt:lpstr>Söhne</vt:lpstr>
      <vt:lpstr>Office Theme</vt:lpstr>
      <vt:lpstr>The cardiovascular system</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cardiovascular system</dc:title>
  <dc:creator>Mohammad</dc:creator>
  <cp:lastModifiedBy>Mohammad</cp:lastModifiedBy>
  <cp:revision>2</cp:revision>
  <dcterms:created xsi:type="dcterms:W3CDTF">2023-06-11T21:54:58Z</dcterms:created>
  <dcterms:modified xsi:type="dcterms:W3CDTF">2023-06-16T11:50:22Z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