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57" r:id="rId3"/>
    <p:sldId id="258" r:id="rId4"/>
    <p:sldId id="261" r:id="rId5"/>
    <p:sldId id="259" r:id="rId6"/>
    <p:sldId id="286" r:id="rId7"/>
    <p:sldId id="260" r:id="rId8"/>
    <p:sldId id="285" r:id="rId9"/>
    <p:sldId id="262" r:id="rId10"/>
    <p:sldId id="263" r:id="rId11"/>
    <p:sldId id="264" r:id="rId12"/>
    <p:sldId id="279" r:id="rId13"/>
    <p:sldId id="280" r:id="rId14"/>
    <p:sldId id="265" r:id="rId15"/>
    <p:sldId id="287" r:id="rId16"/>
    <p:sldId id="266" r:id="rId17"/>
    <p:sldId id="271" r:id="rId18"/>
    <p:sldId id="267" r:id="rId19"/>
    <p:sldId id="269" r:id="rId20"/>
    <p:sldId id="268" r:id="rId21"/>
    <p:sldId id="270" r:id="rId22"/>
    <p:sldId id="275" r:id="rId23"/>
    <p:sldId id="272" r:id="rId24"/>
    <p:sldId id="273" r:id="rId25"/>
    <p:sldId id="281" r:id="rId26"/>
    <p:sldId id="282" r:id="rId27"/>
    <p:sldId id="283" r:id="rId28"/>
    <p:sldId id="274" r:id="rId29"/>
    <p:sldId id="276" r:id="rId30"/>
    <p:sldId id="284" r:id="rId31"/>
    <p:sldId id="277" r:id="rId32"/>
    <p:sldId id="278"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8FF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7"/>
  </p:normalViewPr>
  <p:slideViewPr>
    <p:cSldViewPr snapToObjects="1">
      <p:cViewPr varScale="1">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E9DDC0-9061-644A-9FA1-C239BCCEE3C6}" type="datetimeFigureOut">
              <a:rPr lang="en-US" smtClean="0"/>
              <a:pPr/>
              <a:t>2/9/17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459B1E2-75BB-8440-B532-E176242D1FF4}" type="slidenum">
              <a:rPr lang="en-US" smtClean="0"/>
              <a:pPr/>
              <a:t>‹#›</a:t>
            </a:fld>
            <a:endParaRPr lang="en-US"/>
          </a:p>
        </p:txBody>
      </p:sp>
    </p:spTree>
    <p:extLst>
      <p:ext uri="{BB962C8B-B14F-4D97-AF65-F5344CB8AC3E}">
        <p14:creationId xmlns:p14="http://schemas.microsoft.com/office/powerpoint/2010/main" val="76779959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459B1E2-75BB-8440-B532-E176242D1FF4}" type="slidenum">
              <a:rPr lang="en-US" smtClean="0"/>
              <a:pPr/>
              <a:t>31</a:t>
            </a:fld>
            <a:endParaRPr lang="en-US"/>
          </a:p>
        </p:txBody>
      </p:sp>
    </p:spTree>
    <p:extLst>
      <p:ext uri="{BB962C8B-B14F-4D97-AF65-F5344CB8AC3E}">
        <p14:creationId xmlns:p14="http://schemas.microsoft.com/office/powerpoint/2010/main" val="178541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CDD8E93-1CBA-664B-A35D-E8FCDE12A75B}" type="datetimeFigureOut">
              <a:rPr lang="en-US" smtClean="0"/>
              <a:pPr/>
              <a:t>2/9/17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7CDD8E93-1CBA-664B-A35D-E8FCDE12A75B}" type="datetimeFigureOut">
              <a:rPr lang="en-US" smtClean="0"/>
              <a:pPr/>
              <a:t>2/9/17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7CDD8E93-1CBA-664B-A35D-E8FCDE12A75B}" type="datetimeFigureOut">
              <a:rPr lang="en-US" smtClean="0"/>
              <a:pPr/>
              <a:t>2/9/17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7CDD8E93-1CBA-664B-A35D-E8FCDE12A75B}" type="datetimeFigureOut">
              <a:rPr lang="en-US" smtClean="0"/>
              <a:pPr/>
              <a:t>2/9/17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DD8E93-1CBA-664B-A35D-E8FCDE12A75B}" type="datetimeFigureOut">
              <a:rPr lang="en-US" smtClean="0"/>
              <a:pPr/>
              <a:t>2/9/17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CDD8E93-1CBA-664B-A35D-E8FCDE12A75B}" type="datetimeFigureOut">
              <a:rPr lang="en-US" smtClean="0"/>
              <a:pPr/>
              <a:t>2/9/17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CDD8E93-1CBA-664B-A35D-E8FCDE12A75B}" type="datetimeFigureOut">
              <a:rPr lang="en-US" smtClean="0"/>
              <a:pPr/>
              <a:t>2/9/17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DD8E93-1CBA-664B-A35D-E8FCDE12A75B}" type="datetimeFigureOut">
              <a:rPr lang="en-US" smtClean="0"/>
              <a:pPr/>
              <a:t>2/9/17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7B854-B106-0642-9EEB-94638CAD6697}"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 Id="rId3" Type="http://schemas.openxmlformats.org/officeDocument/2006/relationships/image" Target="../media/image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13.jpeg"/><Relationship Id="rId5" Type="http://schemas.openxmlformats.org/officeDocument/2006/relationships/image" Target="../media/image14.jpeg"/><Relationship Id="rId6" Type="http://schemas.openxmlformats.org/officeDocument/2006/relationships/image" Target="../media/image15.jpeg"/><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 Id="rId3" Type="http://schemas.openxmlformats.org/officeDocument/2006/relationships/image" Target="../media/image1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4" Type="http://schemas.openxmlformats.org/officeDocument/2006/relationships/image" Target="../media/image21.jpe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Conflict and Dialogue</a:t>
            </a:r>
            <a:endParaRPr lang="en-US" dirty="0"/>
          </a:p>
        </p:txBody>
      </p:sp>
      <p:sp>
        <p:nvSpPr>
          <p:cNvPr id="3" name="Subtitle 2"/>
          <p:cNvSpPr>
            <a:spLocks noGrp="1"/>
          </p:cNvSpPr>
          <p:nvPr>
            <p:ph type="subTitle" idx="1"/>
          </p:nvPr>
        </p:nvSpPr>
        <p:spPr/>
        <p:txBody>
          <a:bodyPr/>
          <a:lstStyle/>
          <a:p>
            <a:r>
              <a:rPr lang="en-US" dirty="0" smtClean="0"/>
              <a:t>Jews and Christians in the First Century CE</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                 The Two Testaments</a:t>
            </a:r>
            <a:endParaRPr lang="en-US" dirty="0"/>
          </a:p>
        </p:txBody>
      </p:sp>
      <p:sp>
        <p:nvSpPr>
          <p:cNvPr id="6" name="Content Placeholder 5"/>
          <p:cNvSpPr>
            <a:spLocks noGrp="1"/>
          </p:cNvSpPr>
          <p:nvPr>
            <p:ph idx="1"/>
          </p:nvPr>
        </p:nvSpPr>
        <p:spPr/>
        <p:txBody>
          <a:bodyPr>
            <a:normAutofit fontScale="92500" lnSpcReduction="10000"/>
          </a:bodyPr>
          <a:lstStyle/>
          <a:p>
            <a:endParaRPr lang="en-US" sz="2800" dirty="0" smtClean="0"/>
          </a:p>
          <a:p>
            <a:r>
              <a:rPr lang="en-US" sz="2800" dirty="0" smtClean="0"/>
              <a:t>The old covenant/testament (</a:t>
            </a:r>
            <a:r>
              <a:rPr lang="en-US" sz="2800" i="1" dirty="0" err="1" smtClean="0"/>
              <a:t>berît</a:t>
            </a:r>
            <a:r>
              <a:rPr lang="en-US" sz="2800" dirty="0" smtClean="0"/>
              <a:t>) and the new covenant/testament: the starting-point of division between Judaism and Christianity.</a:t>
            </a:r>
          </a:p>
          <a:p>
            <a:r>
              <a:rPr lang="en-US" sz="2400" dirty="0" smtClean="0">
                <a:solidFill>
                  <a:srgbClr val="FFFF00"/>
                </a:solidFill>
              </a:rPr>
              <a:t>‘But this is the covenant that I will establish with the house of Israel after those days’, says the Lord; ‘I will place my law within them, I will write the law on their hearts, and I will be God to them and they will be my people’ (Jeremiah 31:31-34).</a:t>
            </a:r>
          </a:p>
          <a:p>
            <a:r>
              <a:rPr lang="en-US" sz="2400" dirty="0" smtClean="0">
                <a:solidFill>
                  <a:srgbClr val="FFFFFF"/>
                </a:solidFill>
              </a:rPr>
              <a:t>Agreement &gt; God’s faithfulness&gt; obedience</a:t>
            </a:r>
          </a:p>
          <a:p>
            <a:r>
              <a:rPr lang="en-US" sz="2400" dirty="0" smtClean="0">
                <a:solidFill>
                  <a:srgbClr val="FFFFFF"/>
                </a:solidFill>
              </a:rPr>
              <a:t>A new covenant through Jesus Christ</a:t>
            </a:r>
          </a:p>
          <a:p>
            <a:pPr>
              <a:buNone/>
            </a:pPr>
            <a:r>
              <a:rPr lang="en-US" sz="2400" dirty="0" smtClean="0">
                <a:solidFill>
                  <a:srgbClr val="FFFFFF"/>
                </a:solidFill>
              </a:rPr>
              <a:t>	(redefinition of the covenant with Israel).</a:t>
            </a:r>
          </a:p>
          <a:p>
            <a:r>
              <a:rPr lang="en-US" sz="2400" dirty="0" smtClean="0">
                <a:solidFill>
                  <a:srgbClr val="FFFFFF"/>
                </a:solidFill>
              </a:rPr>
              <a:t>Judaism – the old covenant that has now passed.  </a:t>
            </a:r>
          </a:p>
        </p:txBody>
      </p:sp>
      <p:pic>
        <p:nvPicPr>
          <p:cNvPr id="7" name="Picture 6" descr="mosesten.jpeg"/>
          <p:cNvPicPr>
            <a:picLocks noChangeAspect="1"/>
          </p:cNvPicPr>
          <p:nvPr/>
        </p:nvPicPr>
        <p:blipFill>
          <a:blip r:embed="rId2"/>
          <a:stretch>
            <a:fillRect/>
          </a:stretch>
        </p:blipFill>
        <p:spPr>
          <a:xfrm>
            <a:off x="457200" y="262732"/>
            <a:ext cx="2209800" cy="1782761"/>
          </a:xfrm>
          <a:prstGeom prst="rect">
            <a:avLst/>
          </a:prstGeom>
        </p:spPr>
      </p:pic>
      <p:pic>
        <p:nvPicPr>
          <p:cNvPr id="8" name="Picture 7" descr="images.jpeg"/>
          <p:cNvPicPr>
            <a:picLocks noChangeAspect="1"/>
          </p:cNvPicPr>
          <p:nvPr/>
        </p:nvPicPr>
        <p:blipFill>
          <a:blip r:embed="rId3"/>
          <a:stretch>
            <a:fillRect/>
          </a:stretch>
        </p:blipFill>
        <p:spPr>
          <a:xfrm>
            <a:off x="6629400" y="4648200"/>
            <a:ext cx="2286000" cy="192405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Reading the Old to Interpret the New</a:t>
            </a:r>
            <a:endParaRPr lang="en-US" sz="4000" dirty="0"/>
          </a:p>
        </p:txBody>
      </p:sp>
      <p:sp>
        <p:nvSpPr>
          <p:cNvPr id="3" name="Content Placeholder 2"/>
          <p:cNvSpPr>
            <a:spLocks noGrp="1"/>
          </p:cNvSpPr>
          <p:nvPr>
            <p:ph idx="1"/>
          </p:nvPr>
        </p:nvSpPr>
        <p:spPr/>
        <p:txBody>
          <a:bodyPr>
            <a:normAutofit fontScale="85000" lnSpcReduction="10000"/>
          </a:bodyPr>
          <a:lstStyle/>
          <a:p>
            <a:r>
              <a:rPr lang="en-US" dirty="0" smtClean="0"/>
              <a:t>The importance of the Greek Bible (LXX – the Septuagint from Alexandria) – a Greek translation for the Jews of the Diaspora.</a:t>
            </a:r>
          </a:p>
          <a:p>
            <a:r>
              <a:rPr lang="en-US" dirty="0" smtClean="0"/>
              <a:t>Bible of the early Christians (quotations and allusions in the New Testament).</a:t>
            </a:r>
          </a:p>
          <a:p>
            <a:r>
              <a:rPr lang="en-US" dirty="0" smtClean="0"/>
              <a:t>An attempt by early Christians to maintain contact and community with the Jewish Scriptures.</a:t>
            </a:r>
          </a:p>
          <a:p>
            <a:pPr>
              <a:buNone/>
            </a:pPr>
            <a:endParaRPr lang="en-US" dirty="0" smtClean="0"/>
          </a:p>
          <a:p>
            <a:r>
              <a:rPr lang="en-US" sz="2400" dirty="0" smtClean="0">
                <a:solidFill>
                  <a:srgbClr val="FFFF00"/>
                </a:solidFill>
              </a:rPr>
              <a:t>Matthew’s use of quotations which present Jesus’ birth as the fulfilment of old </a:t>
            </a:r>
            <a:r>
              <a:rPr lang="en-US" sz="2400" dirty="0" smtClean="0">
                <a:solidFill>
                  <a:srgbClr val="FFFF00"/>
                </a:solidFill>
              </a:rPr>
              <a:t>prophecies.</a:t>
            </a:r>
            <a:endParaRPr lang="en-US" sz="2400" dirty="0" smtClean="0">
              <a:solidFill>
                <a:srgbClr val="FFFF00"/>
              </a:solidFill>
            </a:endParaRPr>
          </a:p>
          <a:p>
            <a:r>
              <a:rPr lang="en-US" sz="2400" dirty="0" smtClean="0">
                <a:solidFill>
                  <a:srgbClr val="FFFF00"/>
                </a:solidFill>
              </a:rPr>
              <a:t>Quotations in the Gospels and Paul’s letters from specific books: Genesis, Deuteronomy, the Psalms, Isaiah.</a:t>
            </a:r>
          </a:p>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Old and the New</a:t>
            </a:r>
            <a:endParaRPr lang="en-US" dirty="0"/>
          </a:p>
        </p:txBody>
      </p:sp>
      <p:sp>
        <p:nvSpPr>
          <p:cNvPr id="3" name="Content Placeholder 2"/>
          <p:cNvSpPr>
            <a:spLocks noGrp="1"/>
          </p:cNvSpPr>
          <p:nvPr>
            <p:ph idx="1"/>
          </p:nvPr>
        </p:nvSpPr>
        <p:spPr/>
        <p:txBody>
          <a:bodyPr>
            <a:normAutofit/>
          </a:bodyPr>
          <a:lstStyle/>
          <a:p>
            <a:r>
              <a:rPr lang="en-US" dirty="0" smtClean="0"/>
              <a:t>Jewish methods of interpretation are evident in the New Testament in order to interpret Jesus and God’s plan for the ‘new Israel’.</a:t>
            </a:r>
          </a:p>
          <a:p>
            <a:r>
              <a:rPr lang="en-US" dirty="0" smtClean="0"/>
              <a:t>Eschatological interpretation – discovery of references to the life and ministry of Jesus (birth, teaching, miracles, conflict with the authorities, death, resurrection).</a:t>
            </a:r>
          </a:p>
          <a:p>
            <a:r>
              <a:rPr lang="en-US" dirty="0" smtClean="0"/>
              <a:t>Particular emphasis on the Prophets.</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Breaking the Link?</a:t>
            </a:r>
            <a:endParaRPr lang="en-US" dirty="0"/>
          </a:p>
        </p:txBody>
      </p:sp>
      <p:sp>
        <p:nvSpPr>
          <p:cNvPr id="3" name="Content Placeholder 2"/>
          <p:cNvSpPr>
            <a:spLocks noGrp="1"/>
          </p:cNvSpPr>
          <p:nvPr>
            <p:ph idx="1"/>
          </p:nvPr>
        </p:nvSpPr>
        <p:spPr/>
        <p:txBody>
          <a:bodyPr>
            <a:normAutofit lnSpcReduction="10000"/>
          </a:bodyPr>
          <a:lstStyle/>
          <a:p>
            <a:r>
              <a:rPr lang="en-US" dirty="0" err="1" smtClean="0"/>
              <a:t>Marcion</a:t>
            </a:r>
            <a:r>
              <a:rPr lang="en-US" dirty="0" smtClean="0"/>
              <a:t> the heretic (90-155 CE) who sought to remove every Jewish text from the Christian Bible.</a:t>
            </a:r>
          </a:p>
          <a:p>
            <a:r>
              <a:rPr lang="en-US" dirty="0" smtClean="0"/>
              <a:t>Rejection of the Old Testament </a:t>
            </a:r>
          </a:p>
          <a:p>
            <a:r>
              <a:rPr lang="en-US" dirty="0" smtClean="0"/>
              <a:t>Focus on the letters of Paul </a:t>
            </a:r>
          </a:p>
          <a:p>
            <a:pPr>
              <a:buNone/>
            </a:pPr>
            <a:r>
              <a:rPr lang="en-US" dirty="0" smtClean="0"/>
              <a:t>	and a particular version of </a:t>
            </a:r>
            <a:endParaRPr lang="en-US" dirty="0" smtClean="0"/>
          </a:p>
          <a:p>
            <a:pPr>
              <a:buNone/>
            </a:pPr>
            <a:r>
              <a:rPr lang="en-US" dirty="0"/>
              <a:t>	</a:t>
            </a:r>
            <a:r>
              <a:rPr lang="en-US" dirty="0" smtClean="0"/>
              <a:t>Luke’s</a:t>
            </a:r>
            <a:r>
              <a:rPr lang="en-US" dirty="0"/>
              <a:t> </a:t>
            </a:r>
            <a:r>
              <a:rPr lang="en-US" dirty="0" smtClean="0"/>
              <a:t>Gospel</a:t>
            </a:r>
            <a:r>
              <a:rPr lang="en-US" dirty="0" smtClean="0"/>
              <a:t>.</a:t>
            </a:r>
          </a:p>
          <a:p>
            <a:r>
              <a:rPr lang="en-US" sz="2400" dirty="0" smtClean="0">
                <a:solidFill>
                  <a:srgbClr val="FFFF00"/>
                </a:solidFill>
              </a:rPr>
              <a:t>The wrathful God of the old covenant</a:t>
            </a:r>
          </a:p>
          <a:p>
            <a:r>
              <a:rPr lang="en-US" sz="2400" dirty="0" smtClean="0">
                <a:solidFill>
                  <a:srgbClr val="FFFF00"/>
                </a:solidFill>
              </a:rPr>
              <a:t>The loving God of the new covenant</a:t>
            </a:r>
            <a:endParaRPr lang="en-US" sz="2400" dirty="0">
              <a:solidFill>
                <a:srgbClr val="FFFF00"/>
              </a:solidFill>
            </a:endParaRPr>
          </a:p>
        </p:txBody>
      </p:sp>
      <p:pic>
        <p:nvPicPr>
          <p:cNvPr id="4" name="Picture 3" descr="l.jpg"/>
          <p:cNvPicPr>
            <a:picLocks noChangeAspect="1"/>
          </p:cNvPicPr>
          <p:nvPr/>
        </p:nvPicPr>
        <p:blipFill>
          <a:blip r:embed="rId2"/>
          <a:stretch>
            <a:fillRect/>
          </a:stretch>
        </p:blipFill>
        <p:spPr>
          <a:xfrm>
            <a:off x="6096000" y="3200400"/>
            <a:ext cx="2590800" cy="3154363"/>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Destruction of the Temple in 70 CE</a:t>
            </a:r>
            <a:endParaRPr lang="en-US" dirty="0"/>
          </a:p>
        </p:txBody>
      </p:sp>
      <p:sp>
        <p:nvSpPr>
          <p:cNvPr id="3" name="Content Placeholder 2"/>
          <p:cNvSpPr>
            <a:spLocks noGrp="1"/>
          </p:cNvSpPr>
          <p:nvPr>
            <p:ph idx="1"/>
          </p:nvPr>
        </p:nvSpPr>
        <p:spPr/>
        <p:txBody>
          <a:bodyPr/>
          <a:lstStyle/>
          <a:p>
            <a:endParaRPr lang="en-US" dirty="0"/>
          </a:p>
        </p:txBody>
      </p:sp>
      <p:pic>
        <p:nvPicPr>
          <p:cNvPr id="4" name="Picture 3" descr="Francesco_Hayez"/>
          <p:cNvPicPr>
            <a:picLocks noGrp="1" noChangeAspect="1" noChangeArrowheads="1"/>
          </p:cNvPicPr>
          <p:nvPr/>
        </p:nvPicPr>
        <p:blipFill>
          <a:blip r:embed="rId2"/>
          <a:srcRect/>
          <a:stretch>
            <a:fillRect/>
          </a:stretch>
        </p:blipFill>
        <p:spPr bwMode="auto">
          <a:xfrm>
            <a:off x="457200" y="1600200"/>
            <a:ext cx="7957343" cy="4525963"/>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Fulfillment </a:t>
            </a:r>
            <a:r>
              <a:rPr lang="en-US" dirty="0" smtClean="0"/>
              <a:t>of the Scriptures</a:t>
            </a:r>
            <a:endParaRPr lang="en-US" dirty="0"/>
          </a:p>
        </p:txBody>
      </p:sp>
      <p:sp>
        <p:nvSpPr>
          <p:cNvPr id="3" name="Content Placeholder 2"/>
          <p:cNvSpPr>
            <a:spLocks noGrp="1"/>
          </p:cNvSpPr>
          <p:nvPr>
            <p:ph idx="1"/>
          </p:nvPr>
        </p:nvSpPr>
        <p:spPr/>
        <p:txBody>
          <a:bodyPr>
            <a:normAutofit lnSpcReduction="10000"/>
          </a:bodyPr>
          <a:lstStyle/>
          <a:p>
            <a:r>
              <a:rPr lang="en-US" dirty="0" smtClean="0"/>
              <a:t>The presence of God after the destruction of the Temple (70 CE):</a:t>
            </a:r>
          </a:p>
          <a:p>
            <a:pPr>
              <a:buNone/>
            </a:pPr>
            <a:endParaRPr lang="en-US" dirty="0" smtClean="0"/>
          </a:p>
          <a:p>
            <a:pPr>
              <a:buNone/>
            </a:pPr>
            <a:r>
              <a:rPr lang="en-US" dirty="0" smtClean="0"/>
              <a:t>	</a:t>
            </a:r>
            <a:r>
              <a:rPr lang="en-US" dirty="0" smtClean="0">
                <a:solidFill>
                  <a:srgbClr val="FFFF00"/>
                </a:solidFill>
              </a:rPr>
              <a:t>Rabbinic Judaism: </a:t>
            </a:r>
            <a:r>
              <a:rPr lang="en-US" dirty="0" smtClean="0"/>
              <a:t>study of the Torah (the written Torah and the oral Torah) </a:t>
            </a:r>
          </a:p>
          <a:p>
            <a:pPr>
              <a:buNone/>
            </a:pPr>
            <a:r>
              <a:rPr lang="en-US" dirty="0" smtClean="0"/>
              <a:t>	</a:t>
            </a:r>
            <a:r>
              <a:rPr lang="en-US" dirty="0" err="1" smtClean="0"/>
              <a:t>halakhah</a:t>
            </a:r>
            <a:r>
              <a:rPr lang="en-US" dirty="0" smtClean="0"/>
              <a:t> and </a:t>
            </a:r>
            <a:r>
              <a:rPr lang="en-US" dirty="0" err="1" smtClean="0"/>
              <a:t>haggadah</a:t>
            </a:r>
            <a:r>
              <a:rPr lang="en-US" dirty="0" smtClean="0"/>
              <a:t> – establishment of an academy in </a:t>
            </a:r>
            <a:r>
              <a:rPr lang="en-US" dirty="0" err="1" smtClean="0"/>
              <a:t>Jamnia</a:t>
            </a:r>
            <a:r>
              <a:rPr lang="en-US" dirty="0" smtClean="0"/>
              <a:t> (</a:t>
            </a:r>
            <a:r>
              <a:rPr lang="en-US" dirty="0" err="1" smtClean="0"/>
              <a:t>Yavneh</a:t>
            </a:r>
            <a:r>
              <a:rPr lang="en-US" dirty="0" smtClean="0"/>
              <a:t>).</a:t>
            </a:r>
          </a:p>
          <a:p>
            <a:pPr>
              <a:buNone/>
            </a:pPr>
            <a:r>
              <a:rPr lang="en-US" dirty="0" smtClean="0"/>
              <a:t>	</a:t>
            </a:r>
            <a:r>
              <a:rPr lang="en-US" dirty="0" smtClean="0">
                <a:solidFill>
                  <a:srgbClr val="FFFF00"/>
                </a:solidFill>
              </a:rPr>
              <a:t>Early Christianity: </a:t>
            </a:r>
            <a:r>
              <a:rPr lang="en-US" dirty="0" smtClean="0"/>
              <a:t>Torah fulfilled in Jesus (the new Temple).</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Oral and Written Torah</a:t>
            </a:r>
            <a:endParaRPr lang="en-US" dirty="0"/>
          </a:p>
        </p:txBody>
      </p:sp>
      <p:pic>
        <p:nvPicPr>
          <p:cNvPr id="4" name="Content Placeholder 3" descr="qlJL2631138.jpg"/>
          <p:cNvPicPr>
            <a:picLocks noGrp="1" noChangeAspect="1"/>
          </p:cNvPicPr>
          <p:nvPr>
            <p:ph idx="1"/>
          </p:nvPr>
        </p:nvPicPr>
        <p:blipFill>
          <a:blip r:embed="rId2"/>
          <a:stretch>
            <a:fillRect/>
          </a:stretch>
        </p:blipFill>
        <p:spPr>
          <a:xfrm>
            <a:off x="2743200" y="1828800"/>
            <a:ext cx="3581400" cy="36830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the Jew</a:t>
            </a:r>
            <a:endParaRPr lang="en-US" dirty="0"/>
          </a:p>
        </p:txBody>
      </p:sp>
      <p:pic>
        <p:nvPicPr>
          <p:cNvPr id="4" name="Content Placeholder 3" descr="Jew-Chagall.jpg"/>
          <p:cNvPicPr>
            <a:picLocks noGrp="1" noChangeAspect="1"/>
          </p:cNvPicPr>
          <p:nvPr>
            <p:ph idx="1"/>
          </p:nvPr>
        </p:nvPicPr>
        <p:blipFill>
          <a:blip r:embed="rId2"/>
          <a:stretch>
            <a:fillRect/>
          </a:stretch>
        </p:blipFill>
        <p:spPr>
          <a:xfrm>
            <a:off x="2286000" y="1417638"/>
            <a:ext cx="4495800" cy="483076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the Jew</a:t>
            </a:r>
            <a:endParaRPr lang="en-US" dirty="0"/>
          </a:p>
        </p:txBody>
      </p:sp>
      <p:sp>
        <p:nvSpPr>
          <p:cNvPr id="3" name="Content Placeholder 2"/>
          <p:cNvSpPr>
            <a:spLocks noGrp="1"/>
          </p:cNvSpPr>
          <p:nvPr>
            <p:ph idx="1"/>
          </p:nvPr>
        </p:nvSpPr>
        <p:spPr/>
        <p:txBody>
          <a:bodyPr>
            <a:normAutofit/>
          </a:bodyPr>
          <a:lstStyle/>
          <a:p>
            <a:r>
              <a:rPr lang="en-US" dirty="0" smtClean="0"/>
              <a:t>Emphasis on the historical Jesus in his Jewish context.</a:t>
            </a:r>
          </a:p>
          <a:p>
            <a:r>
              <a:rPr lang="en-US" dirty="0" smtClean="0"/>
              <a:t>What kind of evidence is used by scholars with reference to Jesus the Jew?</a:t>
            </a:r>
          </a:p>
          <a:p>
            <a:r>
              <a:rPr lang="en-US" sz="2400" dirty="0" smtClean="0">
                <a:solidFill>
                  <a:srgbClr val="FFFF00"/>
                </a:solidFill>
              </a:rPr>
              <a:t>Gospels</a:t>
            </a:r>
          </a:p>
          <a:p>
            <a:r>
              <a:rPr lang="en-US" sz="2400" dirty="0" smtClean="0">
                <a:solidFill>
                  <a:srgbClr val="FFFF00"/>
                </a:solidFill>
              </a:rPr>
              <a:t>Paul’s letters</a:t>
            </a:r>
          </a:p>
          <a:p>
            <a:r>
              <a:rPr lang="en-US" sz="2400" dirty="0" smtClean="0">
                <a:solidFill>
                  <a:srgbClr val="FFFF00"/>
                </a:solidFill>
              </a:rPr>
              <a:t>The Roman historian Tacitus (</a:t>
            </a:r>
            <a:r>
              <a:rPr lang="en-US" sz="2400" i="1" dirty="0" err="1" smtClean="0">
                <a:solidFill>
                  <a:srgbClr val="FFFF00"/>
                </a:solidFill>
              </a:rPr>
              <a:t>Christus</a:t>
            </a:r>
            <a:r>
              <a:rPr lang="en-US" sz="2400" i="1" dirty="0" smtClean="0">
                <a:solidFill>
                  <a:srgbClr val="FFFF00"/>
                </a:solidFill>
              </a:rPr>
              <a:t>, who was crucified by Pilate</a:t>
            </a:r>
            <a:r>
              <a:rPr lang="en-US" sz="2400" dirty="0" smtClean="0">
                <a:solidFill>
                  <a:srgbClr val="FFFF00"/>
                </a:solidFill>
              </a:rPr>
              <a:t>).</a:t>
            </a:r>
          </a:p>
          <a:p>
            <a:r>
              <a:rPr lang="en-US" sz="2400" dirty="0" smtClean="0">
                <a:solidFill>
                  <a:srgbClr val="FFFF00"/>
                </a:solidFill>
              </a:rPr>
              <a:t>Josephus (37-100 CE).</a:t>
            </a:r>
            <a:endParaRPr lang="en-US" sz="2400" dirty="0">
              <a:solidFill>
                <a:srgbClr val="FFFF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Testimony of Josephus</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John the Baptist (but without linking him to Jesus).</a:t>
            </a:r>
          </a:p>
          <a:p>
            <a:pPr>
              <a:buNone/>
            </a:pPr>
            <a:endParaRPr lang="en-US" dirty="0" smtClean="0"/>
          </a:p>
          <a:p>
            <a:r>
              <a:rPr lang="en-US" dirty="0" smtClean="0"/>
              <a:t>James the brother of Jesus.</a:t>
            </a:r>
          </a:p>
          <a:p>
            <a:pPr>
              <a:buNone/>
            </a:pPr>
            <a:endParaRPr lang="en-US" dirty="0" smtClean="0"/>
          </a:p>
          <a:p>
            <a:r>
              <a:rPr lang="en-US" dirty="0" smtClean="0"/>
              <a:t>Jesus (</a:t>
            </a:r>
            <a:r>
              <a:rPr lang="en-US" i="1" dirty="0" smtClean="0"/>
              <a:t>the </a:t>
            </a:r>
            <a:r>
              <a:rPr lang="en-US" i="1" dirty="0" err="1" smtClean="0"/>
              <a:t>Testimonium</a:t>
            </a:r>
            <a:r>
              <a:rPr lang="en-US" i="1" dirty="0" smtClean="0"/>
              <a:t> </a:t>
            </a:r>
            <a:r>
              <a:rPr lang="en-US" i="1" dirty="0" err="1" smtClean="0"/>
              <a:t>Flavianum</a:t>
            </a:r>
            <a:r>
              <a:rPr lang="en-US" dirty="0" smtClean="0"/>
              <a:t>): a text revised by Christians?</a:t>
            </a:r>
          </a:p>
          <a:p>
            <a:pPr>
              <a:buNone/>
            </a:pPr>
            <a:r>
              <a:rPr lang="en-US" dirty="0" smtClean="0"/>
              <a:t>	</a:t>
            </a:r>
          </a:p>
        </p:txBody>
      </p:sp>
      <p:pic>
        <p:nvPicPr>
          <p:cNvPr id="5" name="Content Placeholder 4" descr="John_The_Baptist-218x300.jpg"/>
          <p:cNvPicPr>
            <a:picLocks noGrp="1" noChangeAspect="1"/>
          </p:cNvPicPr>
          <p:nvPr>
            <p:ph sz="half" idx="2"/>
          </p:nvPr>
        </p:nvPicPr>
        <p:blipFill>
          <a:blip r:embed="rId2"/>
          <a:stretch>
            <a:fillRect/>
          </a:stretch>
        </p:blipFill>
        <p:spPr>
          <a:xfrm>
            <a:off x="5283200" y="1958181"/>
            <a:ext cx="2768600" cy="3810000"/>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Testimonium</a:t>
            </a:r>
            <a:r>
              <a:rPr lang="en-US" dirty="0" smtClean="0"/>
              <a:t> </a:t>
            </a:r>
            <a:r>
              <a:rPr lang="en-US" dirty="0" err="1" smtClean="0"/>
              <a:t>Flavianum</a:t>
            </a:r>
            <a:endParaRPr lang="en-US" dirty="0"/>
          </a:p>
        </p:txBody>
      </p:sp>
      <p:sp>
        <p:nvSpPr>
          <p:cNvPr id="3" name="Content Placeholder 2"/>
          <p:cNvSpPr>
            <a:spLocks noGrp="1"/>
          </p:cNvSpPr>
          <p:nvPr>
            <p:ph idx="1"/>
          </p:nvPr>
        </p:nvSpPr>
        <p:spPr/>
        <p:txBody>
          <a:bodyPr>
            <a:normAutofit fontScale="85000" lnSpcReduction="10000"/>
          </a:bodyPr>
          <a:lstStyle/>
          <a:p>
            <a:pPr lvl="1">
              <a:buNone/>
            </a:pPr>
            <a:r>
              <a:rPr lang="en-US" dirty="0" smtClean="0">
                <a:solidFill>
                  <a:srgbClr val="FFFF00"/>
                </a:solidFill>
              </a:rPr>
              <a:t>	About this time there lived Jesus, a wise man, if indeed one ought to call him a man. For he was one who wrought surprising feats and was a teacher of such people as accept the truth gladly. He won over many Jews and many of the Greeks. He was the Messiah. When Pilate, upon hearing him accused by men of the highest standing amongst us, had condemned him to be crucified, those who had in the first place come to love him did not give up their affection for him. On the third day he appeared to them restored to life, for the prophets of God had prophesied these and countless other </a:t>
            </a:r>
            <a:r>
              <a:rPr lang="en-US" dirty="0" err="1" smtClean="0">
                <a:solidFill>
                  <a:srgbClr val="FFFF00"/>
                </a:solidFill>
              </a:rPr>
              <a:t>marvellous</a:t>
            </a:r>
            <a:r>
              <a:rPr lang="en-US" dirty="0" smtClean="0">
                <a:solidFill>
                  <a:srgbClr val="FFFF00"/>
                </a:solidFill>
              </a:rPr>
              <a:t> things about him. And the tribe of Christians, so called after him, has still to this day not disappeared.  (Antiquities 18.3.3).</a:t>
            </a:r>
            <a:endParaRPr lang="en-US" dirty="0">
              <a:solidFill>
                <a:srgbClr val="FFFF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Testimonium</a:t>
            </a:r>
            <a:r>
              <a:rPr lang="en-US" dirty="0" smtClean="0"/>
              <a:t> </a:t>
            </a:r>
            <a:r>
              <a:rPr lang="en-US" dirty="0" err="1" smtClean="0"/>
              <a:t>Flavianum</a:t>
            </a:r>
            <a:endParaRPr lang="en-US" dirty="0"/>
          </a:p>
        </p:txBody>
      </p:sp>
      <p:sp>
        <p:nvSpPr>
          <p:cNvPr id="3" name="Content Placeholder 2"/>
          <p:cNvSpPr>
            <a:spLocks noGrp="1"/>
          </p:cNvSpPr>
          <p:nvPr>
            <p:ph idx="1"/>
          </p:nvPr>
        </p:nvSpPr>
        <p:spPr/>
        <p:txBody>
          <a:bodyPr>
            <a:normAutofit fontScale="92500"/>
          </a:bodyPr>
          <a:lstStyle/>
          <a:p>
            <a:pPr lvl="1">
              <a:buNone/>
            </a:pPr>
            <a:r>
              <a:rPr lang="en-US" dirty="0" smtClean="0"/>
              <a:t>	</a:t>
            </a:r>
            <a:r>
              <a:rPr lang="en-US" dirty="0" smtClean="0">
                <a:solidFill>
                  <a:srgbClr val="FFFF00"/>
                </a:solidFill>
              </a:rPr>
              <a:t>At this time there was a wise man who was called Jesus.  And his conduct was good, and he was known to be virtuous.  And many people from among the Jews and the other nations became his disciples. Pilate condemned him to be crucified and to die. And those who had become his disciples did not abandon his discipleship. They reported that he had appeared to them three days after his crucifixion and that he was alive; accordingly, he was perhaps the Messiah concerning whom the prophets have recounted wonders</a:t>
            </a:r>
            <a:r>
              <a:rPr lang="en-US" dirty="0" smtClean="0">
                <a:solidFill>
                  <a:srgbClr val="FFFF00"/>
                </a:solidFill>
              </a:rPr>
              <a:t>. </a:t>
            </a:r>
            <a:r>
              <a:rPr lang="en-US" dirty="0" err="1" smtClean="0">
                <a:solidFill>
                  <a:srgbClr val="FFFF00"/>
                </a:solidFill>
              </a:rPr>
              <a:t>Agapius</a:t>
            </a:r>
            <a:r>
              <a:rPr lang="en-US" dirty="0" smtClean="0">
                <a:solidFill>
                  <a:srgbClr val="FFFF00"/>
                </a:solidFill>
              </a:rPr>
              <a:t>, </a:t>
            </a:r>
            <a:r>
              <a:rPr lang="en-US" i="1" dirty="0" smtClean="0">
                <a:solidFill>
                  <a:srgbClr val="FFFF00"/>
                </a:solidFill>
              </a:rPr>
              <a:t>Book of the Title</a:t>
            </a:r>
            <a:r>
              <a:rPr lang="en-US" dirty="0" smtClean="0">
                <a:solidFill>
                  <a:srgbClr val="FFFF00"/>
                </a:solidFill>
              </a:rPr>
              <a:t>(10</a:t>
            </a:r>
            <a:r>
              <a:rPr lang="en-US" baseline="30000" dirty="0" smtClean="0">
                <a:solidFill>
                  <a:srgbClr val="FFFF00"/>
                </a:solidFill>
              </a:rPr>
              <a:t>th</a:t>
            </a:r>
            <a:r>
              <a:rPr lang="en-US" dirty="0" smtClean="0">
                <a:solidFill>
                  <a:srgbClr val="FFFF00"/>
                </a:solidFill>
              </a:rPr>
              <a:t> century).</a:t>
            </a:r>
            <a:endParaRPr lang="en-US" dirty="0">
              <a:solidFill>
                <a:srgbClr val="FFFF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Jesus and his Jewish Contemporaries</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solidFill>
                  <a:srgbClr val="FFFF00"/>
                </a:solidFill>
              </a:rPr>
              <a:t>Essenes</a:t>
            </a:r>
            <a:r>
              <a:rPr lang="en-US" dirty="0" smtClean="0"/>
              <a:t> – the group responsible for the Dead Sea Scrolls. There is no reference to them in the New Testament; any links with the movement of John the Baptist?</a:t>
            </a:r>
          </a:p>
          <a:p>
            <a:r>
              <a:rPr lang="en-US" dirty="0" smtClean="0">
                <a:solidFill>
                  <a:srgbClr val="FFFF00"/>
                </a:solidFill>
              </a:rPr>
              <a:t>Zealots</a:t>
            </a:r>
            <a:r>
              <a:rPr lang="en-US" dirty="0" smtClean="0"/>
              <a:t> – freedom-fighters during the Jewish War (which led to the destruction of the Temple). Luke refers to ‘Simon the Zealot’.</a:t>
            </a:r>
          </a:p>
          <a:p>
            <a:r>
              <a:rPr lang="en-US" dirty="0" smtClean="0">
                <a:solidFill>
                  <a:srgbClr val="FFFF00"/>
                </a:solidFill>
              </a:rPr>
              <a:t>Sadducees</a:t>
            </a:r>
            <a:r>
              <a:rPr lang="en-US" dirty="0" smtClean="0"/>
              <a:t> – conflict with Jesus (e.g. Mark 12:18-27). No reference to them after 70 CE (aristocratic group who collaborated closely with the Romans).</a:t>
            </a:r>
          </a:p>
          <a:p>
            <a:pPr>
              <a:buNone/>
            </a:pPr>
            <a:r>
              <a:rPr lang="en-US" dirty="0" smtClean="0"/>
              <a:t>  </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err="1" smtClean="0"/>
              <a:t>Essenes</a:t>
            </a:r>
            <a:r>
              <a:rPr lang="en-US" dirty="0" smtClean="0"/>
              <a:t> and Zealots</a:t>
            </a:r>
            <a:endParaRPr lang="en-US" dirty="0"/>
          </a:p>
        </p:txBody>
      </p:sp>
      <p:pic>
        <p:nvPicPr>
          <p:cNvPr id="16" name="Content Placeholder 15" descr="640px-Israel-2013-Aerial_21-Masada.jpg"/>
          <p:cNvPicPr>
            <a:picLocks noGrp="1" noChangeAspect="1"/>
          </p:cNvPicPr>
          <p:nvPr>
            <p:ph sz="half" idx="2"/>
          </p:nvPr>
        </p:nvPicPr>
        <p:blipFill>
          <a:blip r:embed="rId2"/>
          <a:stretch>
            <a:fillRect/>
          </a:stretch>
        </p:blipFill>
        <p:spPr>
          <a:xfrm>
            <a:off x="5181600" y="1676400"/>
            <a:ext cx="3200400" cy="4419600"/>
          </a:xfrm>
        </p:spPr>
      </p:pic>
      <p:pic>
        <p:nvPicPr>
          <p:cNvPr id="15" name="Content Placeholder 14" descr="qumran.jpg"/>
          <p:cNvPicPr>
            <a:picLocks noGrp="1" noChangeAspect="1"/>
          </p:cNvPicPr>
          <p:nvPr>
            <p:ph sz="half" idx="1"/>
          </p:nvPr>
        </p:nvPicPr>
        <p:blipFill>
          <a:blip r:embed="rId3"/>
          <a:stretch>
            <a:fillRect/>
          </a:stretch>
        </p:blipFill>
        <p:spPr>
          <a:xfrm>
            <a:off x="457200" y="2401846"/>
            <a:ext cx="4038600" cy="2922671"/>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Jesus and his Jewish Contemporaries</a:t>
            </a:r>
            <a:endParaRPr lang="en-US" dirty="0"/>
          </a:p>
        </p:txBody>
      </p:sp>
      <p:sp>
        <p:nvSpPr>
          <p:cNvPr id="3" name="Content Placeholder 2"/>
          <p:cNvSpPr>
            <a:spLocks noGrp="1"/>
          </p:cNvSpPr>
          <p:nvPr>
            <p:ph idx="1"/>
          </p:nvPr>
        </p:nvSpPr>
        <p:spPr/>
        <p:txBody>
          <a:bodyPr>
            <a:normAutofit fontScale="62500" lnSpcReduction="20000"/>
          </a:bodyPr>
          <a:lstStyle/>
          <a:p>
            <a:r>
              <a:rPr lang="en-US" dirty="0" smtClean="0">
                <a:solidFill>
                  <a:srgbClr val="FFFF00"/>
                </a:solidFill>
              </a:rPr>
              <a:t>Pharisees </a:t>
            </a:r>
            <a:r>
              <a:rPr lang="en-US" dirty="0" smtClean="0"/>
              <a:t> – attempt to rebuild the Jewish religion in the form of rabbinic Judaism; descendants of Moses and Ezra. The main opponents of Jesus in the Gospels (interpretation of the Torah, especially the rituals) and yet </a:t>
            </a:r>
            <a:r>
              <a:rPr lang="en-US" dirty="0" smtClean="0"/>
              <a:t>they have much </a:t>
            </a:r>
            <a:r>
              <a:rPr lang="en-US" dirty="0" smtClean="0"/>
              <a:t>in common:</a:t>
            </a:r>
          </a:p>
          <a:p>
            <a:pPr>
              <a:buNone/>
            </a:pPr>
            <a:endParaRPr lang="en-US" dirty="0" smtClean="0"/>
          </a:p>
          <a:p>
            <a:pPr>
              <a:buNone/>
            </a:pPr>
            <a:r>
              <a:rPr lang="en-US" dirty="0" smtClean="0">
                <a:solidFill>
                  <a:srgbClr val="18FF3F"/>
                </a:solidFill>
              </a:rPr>
              <a:t>	The coming of the Messiah</a:t>
            </a:r>
          </a:p>
          <a:p>
            <a:pPr>
              <a:buNone/>
            </a:pPr>
            <a:r>
              <a:rPr lang="en-US" dirty="0" smtClean="0">
                <a:solidFill>
                  <a:srgbClr val="18FF3F"/>
                </a:solidFill>
              </a:rPr>
              <a:t>	Angels </a:t>
            </a:r>
          </a:p>
          <a:p>
            <a:pPr>
              <a:buNone/>
            </a:pPr>
            <a:r>
              <a:rPr lang="en-US" dirty="0" smtClean="0">
                <a:solidFill>
                  <a:srgbClr val="18FF3F"/>
                </a:solidFill>
              </a:rPr>
              <a:t>	Life after Death</a:t>
            </a:r>
          </a:p>
          <a:p>
            <a:pPr>
              <a:buNone/>
            </a:pPr>
            <a:r>
              <a:rPr lang="en-US" dirty="0" smtClean="0">
                <a:solidFill>
                  <a:srgbClr val="18FF3F"/>
                </a:solidFill>
              </a:rPr>
              <a:t>	Resurrection of the Dead </a:t>
            </a:r>
          </a:p>
          <a:p>
            <a:pPr>
              <a:buNone/>
            </a:pPr>
            <a:r>
              <a:rPr lang="en-US" dirty="0" smtClean="0">
                <a:solidFill>
                  <a:srgbClr val="18FF3F"/>
                </a:solidFill>
              </a:rPr>
              <a:t>	Day of </a:t>
            </a:r>
            <a:r>
              <a:rPr lang="en-US" dirty="0" err="1" smtClean="0">
                <a:solidFill>
                  <a:srgbClr val="18FF3F"/>
                </a:solidFill>
              </a:rPr>
              <a:t>Judgement</a:t>
            </a:r>
            <a:endParaRPr lang="en-US" dirty="0" smtClean="0">
              <a:solidFill>
                <a:srgbClr val="18FF3F"/>
              </a:solidFill>
            </a:endParaRPr>
          </a:p>
          <a:p>
            <a:pPr>
              <a:buNone/>
            </a:pPr>
            <a:r>
              <a:rPr lang="en-US" dirty="0" smtClean="0"/>
              <a:t> </a:t>
            </a:r>
          </a:p>
          <a:p>
            <a:pPr>
              <a:buNone/>
            </a:pPr>
            <a:r>
              <a:rPr lang="en-US" dirty="0" smtClean="0"/>
              <a:t>	How reliable is the presentation of the Pharisees in the Gospels? A tendency towards generalization and to represent them as contrasting starkly with Jesus (negative effect on the relationship between Jews and Christians in later centuries).</a:t>
            </a:r>
          </a:p>
          <a:p>
            <a:pPr>
              <a:buNone/>
            </a:pPr>
            <a:endParaRPr lang="en-US" dirty="0" smtClean="0"/>
          </a:p>
        </p:txBody>
      </p:sp>
      <p:pic>
        <p:nvPicPr>
          <p:cNvPr id="6" name="Picture 5" descr="images-1.jpeg"/>
          <p:cNvPicPr>
            <a:picLocks noChangeAspect="1"/>
          </p:cNvPicPr>
          <p:nvPr/>
        </p:nvPicPr>
        <p:blipFill>
          <a:blip r:embed="rId2"/>
          <a:stretch>
            <a:fillRect/>
          </a:stretch>
        </p:blipFill>
        <p:spPr>
          <a:xfrm>
            <a:off x="4716016" y="2708920"/>
            <a:ext cx="2514600" cy="19304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Pharisees: the Enemies of Jesus?</a:t>
            </a:r>
            <a:endParaRPr lang="en-US" dirty="0"/>
          </a:p>
        </p:txBody>
      </p:sp>
      <p:pic>
        <p:nvPicPr>
          <p:cNvPr id="5" name="Content Placeholder 4" descr="images.jpeg"/>
          <p:cNvPicPr>
            <a:picLocks noGrp="1" noChangeAspect="1"/>
          </p:cNvPicPr>
          <p:nvPr>
            <p:ph idx="1"/>
          </p:nvPr>
        </p:nvPicPr>
        <p:blipFill>
          <a:blip r:embed="rId2"/>
          <a:stretch>
            <a:fillRect/>
          </a:stretch>
        </p:blipFill>
        <p:spPr>
          <a:xfrm>
            <a:off x="1295400" y="4104555"/>
            <a:ext cx="3289300" cy="2463800"/>
          </a:xfrm>
        </p:spPr>
      </p:pic>
      <p:pic>
        <p:nvPicPr>
          <p:cNvPr id="4" name="Picture 3" descr="images.jpeg"/>
          <p:cNvPicPr>
            <a:picLocks noChangeAspect="1"/>
          </p:cNvPicPr>
          <p:nvPr/>
        </p:nvPicPr>
        <p:blipFill>
          <a:blip r:embed="rId3"/>
          <a:stretch>
            <a:fillRect/>
          </a:stretch>
        </p:blipFill>
        <p:spPr>
          <a:xfrm>
            <a:off x="622300" y="1793155"/>
            <a:ext cx="1803400" cy="2311400"/>
          </a:xfrm>
          <a:prstGeom prst="rect">
            <a:avLst/>
          </a:prstGeom>
        </p:spPr>
      </p:pic>
      <p:pic>
        <p:nvPicPr>
          <p:cNvPr id="6" name="Picture 5" descr="images-1.jpeg"/>
          <p:cNvPicPr>
            <a:picLocks noChangeAspect="1"/>
          </p:cNvPicPr>
          <p:nvPr/>
        </p:nvPicPr>
        <p:blipFill>
          <a:blip r:embed="rId4"/>
          <a:stretch>
            <a:fillRect/>
          </a:stretch>
        </p:blipFill>
        <p:spPr>
          <a:xfrm>
            <a:off x="2635250" y="1564555"/>
            <a:ext cx="3200400" cy="2540000"/>
          </a:xfrm>
          <a:prstGeom prst="rect">
            <a:avLst/>
          </a:prstGeom>
        </p:spPr>
      </p:pic>
      <p:pic>
        <p:nvPicPr>
          <p:cNvPr id="7" name="Picture 6" descr="images.jpeg"/>
          <p:cNvPicPr>
            <a:picLocks noChangeAspect="1"/>
          </p:cNvPicPr>
          <p:nvPr/>
        </p:nvPicPr>
        <p:blipFill>
          <a:blip r:embed="rId5"/>
          <a:stretch>
            <a:fillRect/>
          </a:stretch>
        </p:blipFill>
        <p:spPr>
          <a:xfrm>
            <a:off x="4584700" y="4104555"/>
            <a:ext cx="3009900" cy="2463800"/>
          </a:xfrm>
          <a:prstGeom prst="rect">
            <a:avLst/>
          </a:prstGeom>
        </p:spPr>
      </p:pic>
      <p:pic>
        <p:nvPicPr>
          <p:cNvPr id="8" name="Picture 7" descr="images-1.jpeg"/>
          <p:cNvPicPr>
            <a:picLocks noChangeAspect="1"/>
          </p:cNvPicPr>
          <p:nvPr/>
        </p:nvPicPr>
        <p:blipFill>
          <a:blip r:embed="rId6"/>
          <a:stretch>
            <a:fillRect/>
          </a:stretch>
        </p:blipFill>
        <p:spPr>
          <a:xfrm>
            <a:off x="5543550" y="1716955"/>
            <a:ext cx="3143250" cy="23876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Jesus the Messiah</a:t>
            </a:r>
            <a:br>
              <a:rPr lang="en-US" dirty="0" smtClean="0"/>
            </a:br>
            <a:endParaRPr lang="en-US" dirty="0"/>
          </a:p>
        </p:txBody>
      </p:sp>
      <p:sp>
        <p:nvSpPr>
          <p:cNvPr id="3" name="Content Placeholder 2"/>
          <p:cNvSpPr>
            <a:spLocks noGrp="1"/>
          </p:cNvSpPr>
          <p:nvPr>
            <p:ph idx="1"/>
          </p:nvPr>
        </p:nvSpPr>
        <p:spPr/>
        <p:txBody>
          <a:bodyPr>
            <a:normAutofit fontScale="92500" lnSpcReduction="10000"/>
          </a:bodyPr>
          <a:lstStyle/>
          <a:p>
            <a:pPr>
              <a:buNone/>
            </a:pPr>
            <a:r>
              <a:rPr lang="en-US" dirty="0" smtClean="0"/>
              <a:t>	</a:t>
            </a:r>
            <a:r>
              <a:rPr lang="en-US" dirty="0" smtClean="0">
                <a:solidFill>
                  <a:srgbClr val="FFFF00"/>
                </a:solidFill>
              </a:rPr>
              <a:t>Jesus went on with his disciples to the villages of Caesarea Philippi; and on the way he asked his disciples, ‘Who do people say that I am?’ And they answered him, ‘John the Baptist; and others, Elijah; and still others, one of the prophets’. He asked them, ‘But who do you say that I am?’ Peter answered him, ‘You are the Messiah’. And he sternly ordered them not to tell anyone about him. </a:t>
            </a:r>
          </a:p>
          <a:p>
            <a:pPr>
              <a:buNone/>
            </a:pPr>
            <a:r>
              <a:rPr lang="en-US" dirty="0">
                <a:solidFill>
                  <a:srgbClr val="FFFF00"/>
                </a:solidFill>
              </a:rPr>
              <a:t>	</a:t>
            </a:r>
            <a:r>
              <a:rPr lang="en-US" dirty="0" smtClean="0">
                <a:solidFill>
                  <a:srgbClr val="FFFF00"/>
                </a:solidFill>
              </a:rPr>
              <a:t>(Mark 8:27-30)</a:t>
            </a:r>
            <a:endParaRPr lang="en-US" dirty="0">
              <a:solidFill>
                <a:srgbClr val="FFFF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Jewish Messianic Expectations</a:t>
            </a:r>
            <a:endParaRPr lang="en-US" dirty="0"/>
          </a:p>
        </p:txBody>
      </p:sp>
      <p:sp>
        <p:nvSpPr>
          <p:cNvPr id="3" name="Content Placeholder 2"/>
          <p:cNvSpPr>
            <a:spLocks noGrp="1"/>
          </p:cNvSpPr>
          <p:nvPr>
            <p:ph idx="1"/>
          </p:nvPr>
        </p:nvSpPr>
        <p:spPr/>
        <p:txBody>
          <a:bodyPr>
            <a:normAutofit lnSpcReduction="10000"/>
          </a:bodyPr>
          <a:lstStyle/>
          <a:p>
            <a:r>
              <a:rPr lang="en-US" dirty="0" smtClean="0"/>
              <a:t>Popular prophetic and messianic movements (e.g</a:t>
            </a:r>
            <a:r>
              <a:rPr lang="en-US" dirty="0" smtClean="0"/>
              <a:t>., </a:t>
            </a:r>
            <a:r>
              <a:rPr lang="en-US" dirty="0" smtClean="0"/>
              <a:t>Theudas, 46-48 CE)</a:t>
            </a:r>
          </a:p>
          <a:p>
            <a:r>
              <a:rPr lang="en-US" dirty="0" smtClean="0"/>
              <a:t>Two Messiahs in the Dead Sea Scrolls: king (descendant of David) and priest.</a:t>
            </a:r>
          </a:p>
          <a:p>
            <a:r>
              <a:rPr lang="en-US" dirty="0" smtClean="0"/>
              <a:t>Star of Jacob – Jewish warrior (Numbers 24:17).</a:t>
            </a:r>
          </a:p>
          <a:p>
            <a:r>
              <a:rPr lang="en-US" dirty="0" smtClean="0"/>
              <a:t>Simeon Bar </a:t>
            </a:r>
            <a:r>
              <a:rPr lang="en-US" dirty="0" err="1" smtClean="0"/>
              <a:t>Kochba</a:t>
            </a:r>
            <a:r>
              <a:rPr lang="en-US" dirty="0" smtClean="0"/>
              <a:t> (132-135 CE): the </a:t>
            </a:r>
            <a:r>
              <a:rPr lang="en-US" dirty="0" smtClean="0"/>
              <a:t>fulfillment </a:t>
            </a:r>
            <a:r>
              <a:rPr lang="en-US" dirty="0" smtClean="0"/>
              <a:t>of the messianic star according to some Jews.</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the Messiah</a:t>
            </a:r>
            <a:endParaRPr lang="en-US" dirty="0"/>
          </a:p>
        </p:txBody>
      </p:sp>
      <p:sp>
        <p:nvSpPr>
          <p:cNvPr id="3" name="Content Placeholder 2"/>
          <p:cNvSpPr>
            <a:spLocks noGrp="1"/>
          </p:cNvSpPr>
          <p:nvPr>
            <p:ph idx="1"/>
          </p:nvPr>
        </p:nvSpPr>
        <p:spPr/>
        <p:txBody>
          <a:bodyPr>
            <a:normAutofit lnSpcReduction="10000"/>
          </a:bodyPr>
          <a:lstStyle/>
          <a:p>
            <a:r>
              <a:rPr lang="en-US" dirty="0" smtClean="0"/>
              <a:t>Why did the Jews refuse to accept Jesus as the Messiah?</a:t>
            </a:r>
          </a:p>
          <a:p>
            <a:r>
              <a:rPr lang="en-US" dirty="0" smtClean="0"/>
              <a:t>What about the biblical texts that predicted the coming of the Messiah?</a:t>
            </a:r>
          </a:p>
          <a:p>
            <a:r>
              <a:rPr lang="en-US" dirty="0" smtClean="0"/>
              <a:t>Nationalistic Messiah (and victorious) rather than a crucified Messiah.</a:t>
            </a:r>
          </a:p>
          <a:p>
            <a:pPr>
              <a:buNone/>
            </a:pPr>
            <a:r>
              <a:rPr lang="en-US" dirty="0" smtClean="0">
                <a:solidFill>
                  <a:srgbClr val="FFFF00"/>
                </a:solidFill>
              </a:rPr>
              <a:t>	</a:t>
            </a:r>
            <a:r>
              <a:rPr lang="en-US" sz="2800" dirty="0" smtClean="0">
                <a:solidFill>
                  <a:srgbClr val="FFFF00"/>
                </a:solidFill>
              </a:rPr>
              <a:t>‘The stone that was rejected by you, the builders, and he became the cornerstone’ (Acts 4:11; Psalm </a:t>
            </a:r>
            <a:r>
              <a:rPr lang="en-US" sz="2800" dirty="0" smtClean="0">
                <a:solidFill>
                  <a:srgbClr val="FFFF00"/>
                </a:solidFill>
              </a:rPr>
              <a:t>118:22-23).</a:t>
            </a:r>
            <a:endParaRPr lang="en-US" sz="2800" dirty="0">
              <a:solidFill>
                <a:srgbClr val="FFFF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Jesus the Messiah </a:t>
            </a:r>
            <a:br>
              <a:rPr lang="en-US" dirty="0" smtClean="0"/>
            </a:br>
            <a:r>
              <a:rPr lang="en-US" dirty="0" smtClean="0"/>
              <a:t>in the Gospel of Mark</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The beginning of the Gospel of Jesus Christ (Jesus the Messiah), Son of God (1:1).</a:t>
            </a:r>
          </a:p>
          <a:p>
            <a:r>
              <a:rPr lang="en-US" dirty="0" smtClean="0"/>
              <a:t>‘You are the Messiah’ (8:23) (Matthew: + Son of the living God).</a:t>
            </a:r>
          </a:p>
          <a:p>
            <a:r>
              <a:rPr lang="en-US" dirty="0" smtClean="0"/>
              <a:t>‘Are you the Messiah, the Son of the Most High?’ </a:t>
            </a:r>
          </a:p>
          <a:p>
            <a:pPr>
              <a:buNone/>
            </a:pPr>
            <a:r>
              <a:rPr lang="en-US" dirty="0" smtClean="0"/>
              <a:t>	Jesus said, </a:t>
            </a:r>
          </a:p>
          <a:p>
            <a:pPr>
              <a:buNone/>
            </a:pPr>
            <a:r>
              <a:rPr lang="en-US" dirty="0" smtClean="0"/>
              <a:t>	‘I am, and you will see the Son of </a:t>
            </a:r>
          </a:p>
          <a:p>
            <a:pPr>
              <a:buNone/>
            </a:pPr>
            <a:r>
              <a:rPr lang="en-US" dirty="0" smtClean="0"/>
              <a:t>	Man sitting on the right hand of</a:t>
            </a:r>
          </a:p>
          <a:p>
            <a:pPr>
              <a:buNone/>
            </a:pPr>
            <a:r>
              <a:rPr lang="en-US" dirty="0" smtClean="0"/>
              <a:t>	the Power and coming with the </a:t>
            </a:r>
          </a:p>
          <a:p>
            <a:pPr>
              <a:buNone/>
            </a:pPr>
            <a:r>
              <a:rPr lang="en-US" dirty="0" smtClean="0"/>
              <a:t>	clouds of heaven’</a:t>
            </a:r>
          </a:p>
          <a:p>
            <a:pPr>
              <a:buNone/>
            </a:pPr>
            <a:r>
              <a:rPr lang="en-US" dirty="0" smtClean="0"/>
              <a:t>	(14:61-62; cf. Daniel 7:13).</a:t>
            </a:r>
          </a:p>
          <a:p>
            <a:pPr>
              <a:buNone/>
            </a:pPr>
            <a:r>
              <a:rPr lang="en-US" dirty="0" smtClean="0"/>
              <a:t>	</a:t>
            </a:r>
            <a:r>
              <a:rPr lang="en-US" sz="2560" dirty="0" smtClean="0">
                <a:solidFill>
                  <a:srgbClr val="FFFF00"/>
                </a:solidFill>
              </a:rPr>
              <a:t>Matthew: ‘You said so’</a:t>
            </a:r>
          </a:p>
          <a:p>
            <a:pPr>
              <a:buNone/>
            </a:pPr>
            <a:r>
              <a:rPr lang="en-US" sz="2560" dirty="0">
                <a:solidFill>
                  <a:srgbClr val="FFFF00"/>
                </a:solidFill>
              </a:rPr>
              <a:t>	</a:t>
            </a:r>
            <a:r>
              <a:rPr lang="en-US" sz="2560" dirty="0" smtClean="0">
                <a:solidFill>
                  <a:srgbClr val="FFFF00"/>
                </a:solidFill>
              </a:rPr>
              <a:t> (26:64).</a:t>
            </a:r>
          </a:p>
          <a:p>
            <a:pPr>
              <a:buNone/>
            </a:pPr>
            <a:r>
              <a:rPr lang="en-US" sz="2560" dirty="0" smtClean="0">
                <a:solidFill>
                  <a:srgbClr val="FFFF00"/>
                </a:solidFill>
              </a:rPr>
              <a:t>	Luke: ‘You say that I am’ </a:t>
            </a:r>
          </a:p>
          <a:p>
            <a:pPr>
              <a:buNone/>
            </a:pPr>
            <a:r>
              <a:rPr lang="en-US" sz="2560" dirty="0" smtClean="0">
                <a:solidFill>
                  <a:srgbClr val="FFFF00"/>
                </a:solidFill>
              </a:rPr>
              <a:t>	(22:70).</a:t>
            </a:r>
            <a:endParaRPr lang="en-US" sz="2560" dirty="0">
              <a:solidFill>
                <a:srgbClr val="FFFF00"/>
              </a:solidFill>
            </a:endParaRPr>
          </a:p>
        </p:txBody>
      </p:sp>
      <p:pic>
        <p:nvPicPr>
          <p:cNvPr id="4" name="Picture 3" descr="DownloadedFile.jpeg"/>
          <p:cNvPicPr>
            <a:picLocks noChangeAspect="1"/>
          </p:cNvPicPr>
          <p:nvPr/>
        </p:nvPicPr>
        <p:blipFill>
          <a:blip r:embed="rId2"/>
          <a:stretch>
            <a:fillRect/>
          </a:stretch>
        </p:blipFill>
        <p:spPr>
          <a:xfrm>
            <a:off x="4644008" y="3501008"/>
            <a:ext cx="4267200" cy="29718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the Messiah, Son of God</a:t>
            </a:r>
            <a:endParaRPr lang="en-US" dirty="0"/>
          </a:p>
        </p:txBody>
      </p:sp>
      <p:sp>
        <p:nvSpPr>
          <p:cNvPr id="3" name="Content Placeholder 2"/>
          <p:cNvSpPr>
            <a:spLocks noGrp="1"/>
          </p:cNvSpPr>
          <p:nvPr>
            <p:ph idx="1"/>
          </p:nvPr>
        </p:nvSpPr>
        <p:spPr/>
        <p:txBody>
          <a:bodyPr/>
          <a:lstStyle/>
          <a:p>
            <a:r>
              <a:rPr lang="en-US" dirty="0" smtClean="0"/>
              <a:t>Theological interpretation rather than a historical record.</a:t>
            </a:r>
          </a:p>
          <a:p>
            <a:r>
              <a:rPr lang="en-US" dirty="0" smtClean="0"/>
              <a:t>Accusations of blasphemy</a:t>
            </a:r>
          </a:p>
          <a:p>
            <a:pPr>
              <a:buNone/>
            </a:pPr>
            <a:r>
              <a:rPr lang="en-US" dirty="0" smtClean="0"/>
              <a:t>	</a:t>
            </a:r>
            <a:r>
              <a:rPr lang="en-US" sz="2800" dirty="0" smtClean="0">
                <a:solidFill>
                  <a:srgbClr val="FFFF00"/>
                </a:solidFill>
              </a:rPr>
              <a:t>Claim by Jesus to be the Son of God,</a:t>
            </a:r>
          </a:p>
          <a:p>
            <a:pPr>
              <a:buNone/>
            </a:pPr>
            <a:r>
              <a:rPr lang="en-US" sz="2800" dirty="0" smtClean="0">
                <a:solidFill>
                  <a:srgbClr val="FFFF00"/>
                </a:solidFill>
              </a:rPr>
              <a:t>	sitting on the right hand of God and coming with the clouds of heaven.</a:t>
            </a:r>
            <a:endParaRPr lang="en-US" sz="2800" dirty="0">
              <a:solidFill>
                <a:srgbClr val="FFFF00"/>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Conflict and Opposition: </a:t>
            </a:r>
            <a:br>
              <a:rPr lang="en-US" dirty="0" smtClean="0"/>
            </a:br>
            <a:r>
              <a:rPr lang="en-US" dirty="0" smtClean="0"/>
              <a:t>Polemical Language</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Use of polemical language between Jews and Christians. Has it contributed to hatred towards the Jews?</a:t>
            </a:r>
          </a:p>
          <a:p>
            <a:r>
              <a:rPr lang="en-US" dirty="0" smtClean="0"/>
              <a:t>Can the roots of anti-Semitism be found within the pages of the New Testament? </a:t>
            </a:r>
          </a:p>
          <a:p>
            <a:r>
              <a:rPr lang="en-US" dirty="0" smtClean="0">
                <a:solidFill>
                  <a:srgbClr val="18FF3F"/>
                </a:solidFill>
              </a:rPr>
              <a:t>Debates </a:t>
            </a:r>
            <a:r>
              <a:rPr lang="en-US" i="1" dirty="0" smtClean="0">
                <a:solidFill>
                  <a:srgbClr val="18FF3F"/>
                </a:solidFill>
              </a:rPr>
              <a:t>between </a:t>
            </a:r>
            <a:r>
              <a:rPr lang="en-US" dirty="0" smtClean="0">
                <a:solidFill>
                  <a:srgbClr val="18FF3F"/>
                </a:solidFill>
              </a:rPr>
              <a:t>Jews about Jewish issues.</a:t>
            </a:r>
          </a:p>
          <a:p>
            <a:r>
              <a:rPr lang="en-US" dirty="0" smtClean="0">
                <a:solidFill>
                  <a:srgbClr val="18FF3F"/>
                </a:solidFill>
              </a:rPr>
              <a:t>Not Christian arguments about ‘outsiders’.</a:t>
            </a:r>
          </a:p>
          <a:p>
            <a:r>
              <a:rPr lang="en-US" dirty="0" smtClean="0">
                <a:solidFill>
                  <a:srgbClr val="18FF3F"/>
                </a:solidFill>
              </a:rPr>
              <a:t>Reading these texts within their historical context.</a:t>
            </a:r>
          </a:p>
          <a:p>
            <a:r>
              <a:rPr lang="en-US" dirty="0" smtClean="0">
                <a:solidFill>
                  <a:srgbClr val="18FF3F"/>
                </a:solidFill>
              </a:rPr>
              <a:t>It is also necessary to distinguish between context and effect (reception).</a:t>
            </a:r>
          </a:p>
          <a:p>
            <a:r>
              <a:rPr lang="en-US" dirty="0" smtClean="0">
                <a:solidFill>
                  <a:srgbClr val="18FF3F"/>
                </a:solidFill>
              </a:rPr>
              <a:t>These are authoritative texts that are open to misinterpretation and manipulation.</a:t>
            </a:r>
            <a:endParaRPr lang="en-US" dirty="0">
              <a:solidFill>
                <a:srgbClr val="18FF3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Accusations against the Jews</a:t>
            </a:r>
            <a:endParaRPr lang="en-US" dirty="0"/>
          </a:p>
        </p:txBody>
      </p:sp>
      <p:sp>
        <p:nvSpPr>
          <p:cNvPr id="3" name="Content Placeholder 2"/>
          <p:cNvSpPr>
            <a:spLocks noGrp="1"/>
          </p:cNvSpPr>
          <p:nvPr>
            <p:ph idx="1"/>
          </p:nvPr>
        </p:nvSpPr>
        <p:spPr>
          <a:xfrm>
            <a:off x="457200" y="1417638"/>
            <a:ext cx="8229600" cy="4708525"/>
          </a:xfrm>
        </p:spPr>
        <p:txBody>
          <a:bodyPr/>
          <a:lstStyle/>
          <a:p>
            <a:pPr>
              <a:buNone/>
            </a:pPr>
            <a:r>
              <a:rPr lang="en-US" dirty="0" smtClean="0">
                <a:solidFill>
                  <a:srgbClr val="18FF3F"/>
                </a:solidFill>
              </a:rPr>
              <a:t>	</a:t>
            </a:r>
            <a:r>
              <a:rPr lang="en-US" sz="2400" dirty="0" smtClean="0">
                <a:solidFill>
                  <a:srgbClr val="18FF3F"/>
                </a:solidFill>
              </a:rPr>
              <a:t>You are from your father the devil, and you choose to do your father’s desires. He was a murderer from the beginning, and does not stand in the truth, because there is no truth in him.  (John 8:44).</a:t>
            </a:r>
            <a:endParaRPr lang="en-US" sz="2400" dirty="0">
              <a:solidFill>
                <a:srgbClr val="18FF3F"/>
              </a:solidFill>
            </a:endParaRPr>
          </a:p>
        </p:txBody>
      </p:sp>
      <p:pic>
        <p:nvPicPr>
          <p:cNvPr id="4" name="Picture 3" descr="images-1.jpeg"/>
          <p:cNvPicPr>
            <a:picLocks noChangeAspect="1"/>
          </p:cNvPicPr>
          <p:nvPr/>
        </p:nvPicPr>
        <p:blipFill>
          <a:blip r:embed="rId2"/>
          <a:stretch>
            <a:fillRect/>
          </a:stretch>
        </p:blipFill>
        <p:spPr>
          <a:xfrm>
            <a:off x="5562600" y="3048000"/>
            <a:ext cx="2184400" cy="3492500"/>
          </a:xfrm>
          <a:prstGeom prst="rect">
            <a:avLst/>
          </a:prstGeom>
        </p:spPr>
      </p:pic>
      <p:pic>
        <p:nvPicPr>
          <p:cNvPr id="5" name="Picture 4" descr="images.jpeg"/>
          <p:cNvPicPr>
            <a:picLocks noChangeAspect="1"/>
          </p:cNvPicPr>
          <p:nvPr/>
        </p:nvPicPr>
        <p:blipFill>
          <a:blip r:embed="rId3"/>
          <a:stretch>
            <a:fillRect/>
          </a:stretch>
        </p:blipFill>
        <p:spPr>
          <a:xfrm>
            <a:off x="1524000" y="3700463"/>
            <a:ext cx="3441700" cy="24257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John’s Gospel and Judaism</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Is it possible to discover anti-Semitic potential in the Gospel of John?</a:t>
            </a:r>
          </a:p>
          <a:p>
            <a:pPr>
              <a:buNone/>
            </a:pPr>
            <a:r>
              <a:rPr lang="en-US" dirty="0" smtClean="0"/>
              <a:t>	</a:t>
            </a:r>
            <a:r>
              <a:rPr lang="en-US" sz="2000" dirty="0" smtClean="0">
                <a:solidFill>
                  <a:srgbClr val="18FF3F"/>
                </a:solidFill>
              </a:rPr>
              <a:t>‘The Gospel of John has proved to be a dangerous document, for although it may not itself be anti-Semitic, it has given aid and comfort to anti-Semites’ </a:t>
            </a:r>
          </a:p>
          <a:p>
            <a:pPr>
              <a:buNone/>
            </a:pPr>
            <a:r>
              <a:rPr lang="en-US" sz="2000" dirty="0" smtClean="0">
                <a:solidFill>
                  <a:srgbClr val="18FF3F"/>
                </a:solidFill>
              </a:rPr>
              <a:t>	(D. Moody Smith).</a:t>
            </a:r>
          </a:p>
          <a:p>
            <a:r>
              <a:rPr lang="en-US" sz="2800" dirty="0" smtClean="0"/>
              <a:t>References to ‘the Jews’: this group personifies opposition to Jesus. </a:t>
            </a:r>
          </a:p>
          <a:p>
            <a:r>
              <a:rPr lang="en-US" sz="2800" dirty="0" smtClean="0"/>
              <a:t>It is emphasized that ‘the Jews’ (</a:t>
            </a:r>
            <a:r>
              <a:rPr lang="en-US" sz="2800" i="1" dirty="0" smtClean="0"/>
              <a:t>hoi </a:t>
            </a:r>
            <a:r>
              <a:rPr lang="en-US" sz="2800" i="1" dirty="0" err="1" smtClean="0"/>
              <a:t>Ioudaioi</a:t>
            </a:r>
            <a:r>
              <a:rPr lang="en-US" sz="2800" i="1" dirty="0" smtClean="0"/>
              <a:t>)</a:t>
            </a:r>
            <a:r>
              <a:rPr lang="en-US" sz="2800" dirty="0" smtClean="0"/>
              <a:t> were responsible for Jesus’ death. Pilate announces that Jesus was innocent (18:38; 19:4, 6, 12</a:t>
            </a:r>
            <a:r>
              <a:rPr lang="en-US" sz="2800" dirty="0" smtClean="0"/>
              <a:t>) while </a:t>
            </a:r>
            <a:r>
              <a:rPr lang="en-US" sz="2800" dirty="0" smtClean="0"/>
              <a:t>the Jews persevere and accuse him of blasphemy (19:7). ‘Then Pilate handed him [Jesus] over to them [the Jews] to be crucified’ (19:16).</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are ‘the Jews’?</a:t>
            </a:r>
            <a:endParaRPr lang="en-US" dirty="0"/>
          </a:p>
        </p:txBody>
      </p:sp>
      <p:sp>
        <p:nvSpPr>
          <p:cNvPr id="3" name="Content Placeholder 2"/>
          <p:cNvSpPr>
            <a:spLocks noGrp="1"/>
          </p:cNvSpPr>
          <p:nvPr>
            <p:ph idx="1"/>
          </p:nvPr>
        </p:nvSpPr>
        <p:spPr/>
        <p:txBody>
          <a:bodyPr>
            <a:normAutofit/>
          </a:bodyPr>
          <a:lstStyle/>
          <a:p>
            <a:r>
              <a:rPr lang="en-US" dirty="0" smtClean="0"/>
              <a:t>A symbol of unbelief</a:t>
            </a:r>
          </a:p>
          <a:p>
            <a:r>
              <a:rPr lang="en-US" dirty="0" err="1" smtClean="0"/>
              <a:t>Judaeans</a:t>
            </a:r>
            <a:r>
              <a:rPr lang="en-US" dirty="0" smtClean="0"/>
              <a:t>  - i.e. the inhabitants of Judaea (but see </a:t>
            </a:r>
            <a:r>
              <a:rPr lang="en-US" dirty="0" smtClean="0"/>
              <a:t>John 12:9</a:t>
            </a:r>
            <a:r>
              <a:rPr lang="en-US" dirty="0" smtClean="0"/>
              <a:t>, 11; 19:20).</a:t>
            </a:r>
          </a:p>
          <a:p>
            <a:r>
              <a:rPr lang="en-US" dirty="0" smtClean="0"/>
              <a:t>Jewish religious authorities, often juxtaposed with references to the Pharisees (11:46-52, 18:1-3, 18:12-14).</a:t>
            </a:r>
          </a:p>
          <a:p>
            <a:r>
              <a:rPr lang="en-US" dirty="0" smtClean="0"/>
              <a:t>Those who are themselves Jews fear ‘the Jews’ (7:13; 19:22).</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Historical Context</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smtClean="0"/>
              <a:t>	Tension </a:t>
            </a:r>
            <a:r>
              <a:rPr lang="en-US" dirty="0" smtClean="0"/>
              <a:t>between Jesus believers and synagogue Jews (see </a:t>
            </a:r>
            <a:r>
              <a:rPr lang="en-US" dirty="0" smtClean="0"/>
              <a:t>	John </a:t>
            </a:r>
            <a:r>
              <a:rPr lang="en-US" dirty="0" smtClean="0"/>
              <a:t>9:22; 16:2).</a:t>
            </a:r>
          </a:p>
          <a:p>
            <a:endParaRPr lang="en-US" dirty="0" smtClean="0"/>
          </a:p>
          <a:p>
            <a:pPr>
              <a:buNone/>
            </a:pPr>
            <a:r>
              <a:rPr lang="en-US" dirty="0" smtClean="0"/>
              <a:t>	</a:t>
            </a:r>
            <a:r>
              <a:rPr lang="en-US" dirty="0" smtClean="0">
                <a:solidFill>
                  <a:srgbClr val="18FF3F"/>
                </a:solidFill>
              </a:rPr>
              <a:t>‘In an era when there were ill feelings between the Church and the synagogue, ‘the Jews’ was a term used with a connotation of hostility to Christians….. This does not mean that the evangelist has forgotten the true circumstances of Jesus’ ministry in the anachronistic use of ‘the Jews’. By this term he indicates his belief that the Jews of his own time are the spiritual descendants of the Jewish authorities who were hostile to Jesus during the ministry’ (R.E. Brown, </a:t>
            </a:r>
            <a:r>
              <a:rPr lang="en-US" i="1" dirty="0" smtClean="0">
                <a:solidFill>
                  <a:srgbClr val="18FF3F"/>
                </a:solidFill>
              </a:rPr>
              <a:t>The Gospel according to John, </a:t>
            </a:r>
            <a:r>
              <a:rPr lang="en-US" dirty="0" err="1" smtClean="0">
                <a:solidFill>
                  <a:srgbClr val="18FF3F"/>
                </a:solidFill>
              </a:rPr>
              <a:t>lxxii</a:t>
            </a:r>
            <a:r>
              <a:rPr lang="en-US" dirty="0" smtClean="0">
                <a:solidFill>
                  <a:srgbClr val="18FF3F"/>
                </a:solidFill>
              </a:rPr>
              <a:t>).</a:t>
            </a:r>
            <a:endParaRPr lang="en-US" dirty="0">
              <a:solidFill>
                <a:srgbClr val="18FF3F"/>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Accusations against the Jews: Deicide?</a:t>
            </a:r>
            <a:endParaRPr lang="en-US" dirty="0"/>
          </a:p>
        </p:txBody>
      </p:sp>
      <p:sp>
        <p:nvSpPr>
          <p:cNvPr id="3" name="Content Placeholder 2"/>
          <p:cNvSpPr>
            <a:spLocks noGrp="1"/>
          </p:cNvSpPr>
          <p:nvPr>
            <p:ph idx="1"/>
          </p:nvPr>
        </p:nvSpPr>
        <p:spPr>
          <a:xfrm>
            <a:off x="457200" y="1417638"/>
            <a:ext cx="8229600" cy="4708525"/>
          </a:xfrm>
        </p:spPr>
        <p:txBody>
          <a:bodyPr/>
          <a:lstStyle/>
          <a:p>
            <a:pPr>
              <a:buNone/>
            </a:pPr>
            <a:r>
              <a:rPr lang="en-US" dirty="0" smtClean="0"/>
              <a:t>	</a:t>
            </a:r>
            <a:r>
              <a:rPr lang="en-US" sz="2400" dirty="0" smtClean="0">
                <a:solidFill>
                  <a:srgbClr val="18FF3F"/>
                </a:solidFill>
              </a:rPr>
              <a:t>So when Pilate saw that he could do nothing, but rather that a riot was beginning, he took some water and washed his hands before the crowd, saying, ‘I am innocent of this man’s blood; see to it yourselves’. Then the people as a whole answered, ‘His blood be on us and on our children!’ </a:t>
            </a:r>
          </a:p>
          <a:p>
            <a:pPr>
              <a:buNone/>
            </a:pPr>
            <a:r>
              <a:rPr lang="en-US" sz="2400" dirty="0" smtClean="0">
                <a:solidFill>
                  <a:srgbClr val="18FF3F"/>
                </a:solidFill>
              </a:rPr>
              <a:t>	(Matthew 27:24-25).</a:t>
            </a:r>
            <a:endParaRPr lang="en-US" sz="2400" dirty="0">
              <a:solidFill>
                <a:srgbClr val="18FF3F"/>
              </a:solidFill>
            </a:endParaRPr>
          </a:p>
        </p:txBody>
      </p:sp>
      <p:pic>
        <p:nvPicPr>
          <p:cNvPr id="4" name="Picture 3" descr="images.jpeg"/>
          <p:cNvPicPr>
            <a:picLocks noChangeAspect="1"/>
          </p:cNvPicPr>
          <p:nvPr/>
        </p:nvPicPr>
        <p:blipFill>
          <a:blip r:embed="rId2"/>
          <a:stretch>
            <a:fillRect/>
          </a:stretch>
        </p:blipFill>
        <p:spPr>
          <a:xfrm>
            <a:off x="1676400" y="3886200"/>
            <a:ext cx="6172200" cy="24384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Accusations against the Jews</a:t>
            </a:r>
            <a:endParaRPr lang="en-US" dirty="0"/>
          </a:p>
        </p:txBody>
      </p:sp>
      <p:sp>
        <p:nvSpPr>
          <p:cNvPr id="3" name="Content Placeholder 2"/>
          <p:cNvSpPr>
            <a:spLocks noGrp="1"/>
          </p:cNvSpPr>
          <p:nvPr>
            <p:ph idx="1"/>
          </p:nvPr>
        </p:nvSpPr>
        <p:spPr>
          <a:xfrm>
            <a:off x="457200" y="1600200"/>
            <a:ext cx="8229600" cy="4525963"/>
          </a:xfrm>
        </p:spPr>
        <p:txBody>
          <a:bodyPr>
            <a:normAutofit lnSpcReduction="10000"/>
          </a:bodyPr>
          <a:lstStyle/>
          <a:p>
            <a:pPr>
              <a:buNone/>
            </a:pPr>
            <a:r>
              <a:rPr lang="en-US" dirty="0" smtClean="0"/>
              <a:t>	</a:t>
            </a:r>
            <a:r>
              <a:rPr lang="en-US" sz="2400" dirty="0" smtClean="0">
                <a:solidFill>
                  <a:srgbClr val="18FF3F"/>
                </a:solidFill>
              </a:rPr>
              <a:t>So when Pilate saw that he could do nothing, but rather that a riot was beginning, he took some water and washed his hands before the crowd, saying, ‘I am innocent of this man’s blood; see to it yourselves’. Then the people as a whole answered, ‘His blood be on us and on our children!’ </a:t>
            </a:r>
          </a:p>
          <a:p>
            <a:pPr>
              <a:buNone/>
            </a:pPr>
            <a:r>
              <a:rPr lang="en-US" sz="2400" dirty="0" smtClean="0">
                <a:solidFill>
                  <a:srgbClr val="18FF3F"/>
                </a:solidFill>
              </a:rPr>
              <a:t>	(Matthew 27:24-25).</a:t>
            </a:r>
          </a:p>
          <a:p>
            <a:pPr>
              <a:buNone/>
            </a:pPr>
            <a:endParaRPr lang="en-US" sz="2400" dirty="0" smtClean="0">
              <a:solidFill>
                <a:srgbClr val="18FF3F"/>
              </a:solidFill>
            </a:endParaRPr>
          </a:p>
          <a:p>
            <a:pPr>
              <a:buNone/>
            </a:pPr>
            <a:r>
              <a:rPr lang="en-US" sz="2400" dirty="0" smtClean="0">
                <a:solidFill>
                  <a:srgbClr val="18FF3F"/>
                </a:solidFill>
              </a:rPr>
              <a:t>	</a:t>
            </a:r>
            <a:r>
              <a:rPr lang="en-US" sz="2800" dirty="0" smtClean="0">
                <a:solidFill>
                  <a:srgbClr val="FFFFFF"/>
                </a:solidFill>
              </a:rPr>
              <a:t>Whitewashing of Pilate’s character (note what Jewish authors – Philo and Josephus – say about him).</a:t>
            </a:r>
          </a:p>
          <a:p>
            <a:pPr>
              <a:buNone/>
            </a:pPr>
            <a:r>
              <a:rPr lang="en-US" sz="2800" dirty="0" smtClean="0">
                <a:solidFill>
                  <a:srgbClr val="FFFFFF"/>
                </a:solidFill>
              </a:rPr>
              <a:t>	Pilate mixes the blood of Galileans with their sacrifices (Luke 13:1-4)</a:t>
            </a:r>
            <a:endParaRPr lang="en-US" sz="2400" dirty="0">
              <a:solidFill>
                <a:srgbClr val="FFFFFF"/>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‘His blood be on us and on our children….’</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‘Christ’s blood was not only found on those who were present at the time, but also on all generations of Jews until the end of the world’ (Origen).</a:t>
            </a:r>
          </a:p>
          <a:p>
            <a:r>
              <a:rPr lang="en-US" dirty="0" smtClean="0"/>
              <a:t>Historical or theological record?</a:t>
            </a:r>
          </a:p>
          <a:p>
            <a:r>
              <a:rPr lang="en-US" dirty="0" smtClean="0"/>
              <a:t>Does the word people (</a:t>
            </a:r>
            <a:r>
              <a:rPr lang="en-US" i="1" dirty="0" err="1" smtClean="0"/>
              <a:t>laos</a:t>
            </a:r>
            <a:r>
              <a:rPr lang="en-US" dirty="0" smtClean="0"/>
              <a:t>) refer a) to the Jewish nation or </a:t>
            </a:r>
            <a:r>
              <a:rPr lang="en-US" dirty="0" err="1" smtClean="0"/>
              <a:t>b</a:t>
            </a:r>
            <a:r>
              <a:rPr lang="en-US" dirty="0" smtClean="0"/>
              <a:t>) ‘all those who stood in front of Pilate at the time’ (cf. Matthew 4:23; 9:35).</a:t>
            </a:r>
          </a:p>
          <a:p>
            <a:r>
              <a:rPr lang="en-US" dirty="0" smtClean="0"/>
              <a:t>Who are the ‘children’? One generation or all generations (descendants)? Destruction of the Temple as punishment for the people’s sins (i.e. one generation alone , if the Gospel of Matthew was composed shortly after 70 CE).</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 and Judaism</a:t>
            </a:r>
            <a:endParaRPr lang="en-US" dirty="0"/>
          </a:p>
        </p:txBody>
      </p:sp>
      <p:sp>
        <p:nvSpPr>
          <p:cNvPr id="3" name="Content Placeholder 2"/>
          <p:cNvSpPr>
            <a:spLocks noGrp="1"/>
          </p:cNvSpPr>
          <p:nvPr>
            <p:ph idx="1"/>
          </p:nvPr>
        </p:nvSpPr>
        <p:spPr/>
        <p:txBody>
          <a:bodyPr>
            <a:normAutofit/>
          </a:bodyPr>
          <a:lstStyle/>
          <a:p>
            <a:r>
              <a:rPr lang="en-US" sz="2800" dirty="0" smtClean="0"/>
              <a:t>‘Apostle to the Gentiles’ – </a:t>
            </a:r>
          </a:p>
          <a:p>
            <a:pPr>
              <a:buNone/>
            </a:pPr>
            <a:r>
              <a:rPr lang="en-US" sz="2800" dirty="0" smtClean="0"/>
              <a:t>	missionary beyond the boundaries of 	</a:t>
            </a:r>
          </a:p>
          <a:p>
            <a:pPr>
              <a:buNone/>
            </a:pPr>
            <a:r>
              <a:rPr lang="en-US" sz="2800" dirty="0" smtClean="0"/>
              <a:t>	Judaism.</a:t>
            </a:r>
          </a:p>
          <a:p>
            <a:r>
              <a:rPr lang="en-US" sz="2800" dirty="0" smtClean="0"/>
              <a:t>Gentiles called to be</a:t>
            </a:r>
          </a:p>
          <a:p>
            <a:pPr>
              <a:buNone/>
            </a:pPr>
            <a:r>
              <a:rPr lang="en-US" sz="2800" dirty="0" smtClean="0"/>
              <a:t>	the children of God</a:t>
            </a:r>
            <a:r>
              <a:rPr lang="en-US" sz="2400" dirty="0" smtClean="0"/>
              <a:t>.</a:t>
            </a:r>
          </a:p>
          <a:p>
            <a:r>
              <a:rPr lang="en-US" sz="2800" dirty="0" smtClean="0"/>
              <a:t>Paul: a Jew who came</a:t>
            </a:r>
          </a:p>
          <a:p>
            <a:pPr>
              <a:buNone/>
            </a:pPr>
            <a:r>
              <a:rPr lang="en-US" sz="2800" dirty="0" smtClean="0"/>
              <a:t>	to believe that Jesus</a:t>
            </a:r>
          </a:p>
          <a:p>
            <a:pPr>
              <a:buNone/>
            </a:pPr>
            <a:r>
              <a:rPr lang="en-US" sz="2800" dirty="0" smtClean="0"/>
              <a:t>	was the Messiah. </a:t>
            </a:r>
            <a:endParaRPr lang="en-US" sz="2800" dirty="0"/>
          </a:p>
        </p:txBody>
      </p:sp>
      <p:pic>
        <p:nvPicPr>
          <p:cNvPr id="4" name="Picture 3" descr="images-1.jpeg"/>
          <p:cNvPicPr>
            <a:picLocks noChangeAspect="1"/>
          </p:cNvPicPr>
          <p:nvPr/>
        </p:nvPicPr>
        <p:blipFill>
          <a:blip r:embed="rId3"/>
          <a:stretch>
            <a:fillRect/>
          </a:stretch>
        </p:blipFill>
        <p:spPr>
          <a:xfrm>
            <a:off x="6553200" y="1417638"/>
            <a:ext cx="2311400" cy="3505200"/>
          </a:xfrm>
          <a:prstGeom prst="rect">
            <a:avLst/>
          </a:prstGeom>
        </p:spPr>
      </p:pic>
      <p:pic>
        <p:nvPicPr>
          <p:cNvPr id="5" name="Picture 4" descr="images-2.jpeg"/>
          <p:cNvPicPr>
            <a:picLocks noChangeAspect="1"/>
          </p:cNvPicPr>
          <p:nvPr/>
        </p:nvPicPr>
        <p:blipFill>
          <a:blip r:embed="rId4"/>
          <a:stretch>
            <a:fillRect/>
          </a:stretch>
        </p:blipFill>
        <p:spPr>
          <a:xfrm>
            <a:off x="4114800" y="3048000"/>
            <a:ext cx="2438400" cy="33274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 and Judaism</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Paul is convinced that Israel will be saved (Romans 11:26).</a:t>
            </a:r>
          </a:p>
          <a:p>
            <a:r>
              <a:rPr lang="en-US" dirty="0" smtClean="0"/>
              <a:t>‘The faithful remnant’ (Christians) among the Jews (Rom. 11:5).</a:t>
            </a:r>
          </a:p>
          <a:p>
            <a:r>
              <a:rPr lang="en-US" dirty="0" smtClean="0"/>
              <a:t>Image of the olive tree: old branches are cut off in order to make room for new branches (11:28).</a:t>
            </a:r>
          </a:p>
          <a:p>
            <a:r>
              <a:rPr lang="en-US" dirty="0" smtClean="0"/>
              <a:t>Israel’s privileges are put aside temporarily because of their hardness of heart (11:25).</a:t>
            </a:r>
          </a:p>
          <a:p>
            <a:r>
              <a:rPr lang="en-US" dirty="0" smtClean="0"/>
              <a:t>What is the significance of God’s covenant </a:t>
            </a:r>
            <a:r>
              <a:rPr lang="en-US" smtClean="0"/>
              <a:t>with Israel?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397</TotalTime>
  <Words>1144</Words>
  <Application>Microsoft Macintosh PowerPoint</Application>
  <PresentationFormat>On-screen Show (4:3)</PresentationFormat>
  <Paragraphs>160</Paragraphs>
  <Slides>32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Office Theme</vt:lpstr>
      <vt:lpstr>Conflict and Dialogue</vt:lpstr>
      <vt:lpstr>                  The Two Testaments</vt:lpstr>
      <vt:lpstr>Reading the Old to Interpret the New</vt:lpstr>
      <vt:lpstr>The Old and the New</vt:lpstr>
      <vt:lpstr>Breaking the Link?</vt:lpstr>
      <vt:lpstr>Destruction of the Temple in 70 CE</vt:lpstr>
      <vt:lpstr>Fulfillment of the Scriptures</vt:lpstr>
      <vt:lpstr>Oral and Written Torah</vt:lpstr>
      <vt:lpstr>Jesus the Jew</vt:lpstr>
      <vt:lpstr>Jesus the Jew</vt:lpstr>
      <vt:lpstr>Testimony of Josephus</vt:lpstr>
      <vt:lpstr>The Testimonium Flavianum</vt:lpstr>
      <vt:lpstr>The Testimonium Flavianum</vt:lpstr>
      <vt:lpstr>Jesus and his Jewish Contemporaries</vt:lpstr>
      <vt:lpstr>Essenes and Zealots</vt:lpstr>
      <vt:lpstr>Jesus and his Jewish Contemporaries</vt:lpstr>
      <vt:lpstr>The Pharisees: the Enemies of Jesus?</vt:lpstr>
      <vt:lpstr>Jesus the Messiah </vt:lpstr>
      <vt:lpstr>Jewish Messianic Expectations</vt:lpstr>
      <vt:lpstr>Jesus the Messiah</vt:lpstr>
      <vt:lpstr>Jesus the Messiah  in the Gospel of Mark</vt:lpstr>
      <vt:lpstr>Jesus the Messiah, Son of God</vt:lpstr>
      <vt:lpstr>Conflict and Opposition:  Polemical Language</vt:lpstr>
      <vt:lpstr>Accusations against the Jews</vt:lpstr>
      <vt:lpstr>John’s Gospel and Judaism</vt:lpstr>
      <vt:lpstr>Who are ‘the Jews’?</vt:lpstr>
      <vt:lpstr>Historical Context</vt:lpstr>
      <vt:lpstr>Accusations against the Jews: Deicide?</vt:lpstr>
      <vt:lpstr>Accusations against the Jews</vt:lpstr>
      <vt:lpstr>‘His blood be on us and on our children….’</vt:lpstr>
      <vt:lpstr>Paul and Judaism</vt:lpstr>
      <vt:lpstr>Paul and Judaism</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72</cp:revision>
  <dcterms:created xsi:type="dcterms:W3CDTF">2015-02-02T21:51:58Z</dcterms:created>
  <dcterms:modified xsi:type="dcterms:W3CDTF">2017-02-09T19:59:04Z</dcterms:modified>
</cp:coreProperties>
</file>