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4"/>
  </p:notesMasterIdLst>
  <p:sldIdLst>
    <p:sldId id="286" r:id="rId3"/>
    <p:sldId id="256" r:id="rId4"/>
    <p:sldId id="287" r:id="rId5"/>
    <p:sldId id="297" r:id="rId6"/>
    <p:sldId id="429" r:id="rId7"/>
    <p:sldId id="406" r:id="rId8"/>
    <p:sldId id="404" r:id="rId9"/>
    <p:sldId id="318" r:id="rId10"/>
    <p:sldId id="389" r:id="rId11"/>
    <p:sldId id="390" r:id="rId12"/>
    <p:sldId id="391" r:id="rId13"/>
    <p:sldId id="392" r:id="rId14"/>
    <p:sldId id="393" r:id="rId15"/>
    <p:sldId id="394" r:id="rId16"/>
    <p:sldId id="395" r:id="rId17"/>
    <p:sldId id="396" r:id="rId18"/>
    <p:sldId id="398" r:id="rId19"/>
    <p:sldId id="399" r:id="rId20"/>
    <p:sldId id="322" r:id="rId21"/>
    <p:sldId id="300" r:id="rId22"/>
    <p:sldId id="301" r:id="rId23"/>
    <p:sldId id="302" r:id="rId24"/>
    <p:sldId id="303" r:id="rId25"/>
    <p:sldId id="304" r:id="rId26"/>
    <p:sldId id="401" r:id="rId27"/>
    <p:sldId id="306" r:id="rId28"/>
    <p:sldId id="402" r:id="rId29"/>
    <p:sldId id="307" r:id="rId30"/>
    <p:sldId id="403" r:id="rId31"/>
    <p:sldId id="308" r:id="rId32"/>
    <p:sldId id="310" r:id="rId33"/>
    <p:sldId id="311" r:id="rId34"/>
    <p:sldId id="312" r:id="rId35"/>
    <p:sldId id="405" r:id="rId36"/>
    <p:sldId id="314" r:id="rId37"/>
    <p:sldId id="315" r:id="rId38"/>
    <p:sldId id="316" r:id="rId39"/>
    <p:sldId id="366" r:id="rId40"/>
    <p:sldId id="313" r:id="rId41"/>
    <p:sldId id="317" r:id="rId42"/>
    <p:sldId id="30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788" autoAdjust="0"/>
  </p:normalViewPr>
  <p:slideViewPr>
    <p:cSldViewPr>
      <p:cViewPr varScale="1">
        <p:scale>
          <a:sx n="91" d="100"/>
          <a:sy n="91" d="100"/>
        </p:scale>
        <p:origin x="218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10/19/2026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levate.talis.com/shu/player/modules/5f6884646472cb5bcdd5db06/epubs/645bc6afc0e9563a77dcfd9e?chapter=37&amp;anchor=s9781526463135.i5599"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elevate.talis.com/shu/player/modules/5f6884646472cb5bcdd5db06/epubs/645bc6afc0e9563a77dcfd9e?chapter=37&amp;anchor=s9781526463135.i5601"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levate.talis.com/shu/player/modules/5f6884646472cb5bcdd5db06/epubs/645bc6afc0e9563a77dcfd9e?chapter=37&amp;anchor=s9781526463135.i5599"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elevate.talis.com/shu/player/modules/5f6884646472cb5bcdd5db06/epubs/645bc6afc0e9563a77dcfd9e?chapter=37&amp;anchor=s9781526463135.i5601"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a:t>
            </a:fld>
            <a:endParaRPr lang="en-US"/>
          </a:p>
        </p:txBody>
      </p:sp>
    </p:spTree>
    <p:extLst>
      <p:ext uri="{BB962C8B-B14F-4D97-AF65-F5344CB8AC3E}">
        <p14:creationId xmlns:p14="http://schemas.microsoft.com/office/powerpoint/2010/main" val="639803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understanding of the international marketing environment could provide context/ overview to </a:t>
            </a:r>
            <a:r>
              <a:rPr lang="en-GB"/>
              <a:t>your report</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DC7EC-7A27-8B02-2088-192E8BC1E3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5742F8-E4AF-E1CB-6108-1A1D417329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509897-1CE4-FAD3-0204-F62B584B67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B91E50-0A86-5A11-172D-7D0789378427}"/>
              </a:ext>
            </a:extLst>
          </p:cNvPr>
          <p:cNvSpPr>
            <a:spLocks noGrp="1"/>
          </p:cNvSpPr>
          <p:nvPr>
            <p:ph type="sldNum" sz="quarter" idx="5"/>
          </p:nvPr>
        </p:nvSpPr>
        <p:spPr/>
        <p:txBody>
          <a:bodyPr/>
          <a:lstStyle/>
          <a:p>
            <a:fld id="{23C473D7-50BF-4AD3-B2BA-EE8A81C88AF5}" type="slidenum">
              <a:rPr lang="en-US" smtClean="0"/>
              <a:pPr/>
              <a:t>6</a:t>
            </a:fld>
            <a:endParaRPr lang="en-US"/>
          </a:p>
        </p:txBody>
      </p:sp>
    </p:spTree>
    <p:extLst>
      <p:ext uri="{BB962C8B-B14F-4D97-AF65-F5344CB8AC3E}">
        <p14:creationId xmlns:p14="http://schemas.microsoft.com/office/powerpoint/2010/main" val="2254383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E4893-E790-80C3-8CB3-6D392C88F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2D0D6-8704-D7D1-BCA6-E118892115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D16E6-13BB-CC85-ABAF-219F0B0275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3017A3-681D-3177-5023-5B92E8545E17}"/>
              </a:ext>
            </a:extLst>
          </p:cNvPr>
          <p:cNvSpPr>
            <a:spLocks noGrp="1"/>
          </p:cNvSpPr>
          <p:nvPr>
            <p:ph type="sldNum" sz="quarter" idx="5"/>
          </p:nvPr>
        </p:nvSpPr>
        <p:spPr/>
        <p:txBody>
          <a:bodyPr/>
          <a:lstStyle/>
          <a:p>
            <a:fld id="{23C473D7-50BF-4AD3-B2BA-EE8A81C88AF5}" type="slidenum">
              <a:rPr lang="en-US" smtClean="0"/>
              <a:pPr/>
              <a:t>8</a:t>
            </a:fld>
            <a:endParaRPr lang="en-US"/>
          </a:p>
        </p:txBody>
      </p:sp>
    </p:spTree>
    <p:extLst>
      <p:ext uri="{BB962C8B-B14F-4D97-AF65-F5344CB8AC3E}">
        <p14:creationId xmlns:p14="http://schemas.microsoft.com/office/powerpoint/2010/main" val="2378435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South Korean automaker Kia Motors employs international divisions.</a:t>
            </a:r>
            <a:r>
              <a:rPr lang="en-GB" b="0" i="0" u="sng" baseline="30000" dirty="0">
                <a:solidFill>
                  <a:srgbClr val="017D87"/>
                </a:solidFill>
                <a:effectLst/>
                <a:latin typeface="Times New Roman" panose="02020603050405020304" pitchFamily="18" charset="0"/>
                <a:hlinkClick r:id="rId3"/>
              </a:rPr>
              <a:t>11</a:t>
            </a:r>
            <a:r>
              <a:rPr lang="en-GB" dirty="0"/>
              <a:t> The company operates international business divisions with sales subsidiaries in Australia, Belgium, Canada, China, France, Germany, New Zealand, Russia, Spain, Sweden, the United Kingdom, the United States, and part of Eastern and Central Europe.</a:t>
            </a:r>
            <a:r>
              <a:rPr lang="en-GB" b="0" i="0" u="sng" baseline="30000" dirty="0">
                <a:solidFill>
                  <a:srgbClr val="017D87"/>
                </a:solidFill>
                <a:effectLst/>
                <a:latin typeface="Times New Roman" panose="02020603050405020304" pitchFamily="18" charset="0"/>
                <a:hlinkClick r:id="rId4"/>
              </a:rPr>
              <a:t>12</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10</a:t>
            </a:fld>
            <a:endParaRPr lang="en-US"/>
          </a:p>
        </p:txBody>
      </p:sp>
    </p:spTree>
    <p:extLst>
      <p:ext uri="{BB962C8B-B14F-4D97-AF65-F5344CB8AC3E}">
        <p14:creationId xmlns:p14="http://schemas.microsoft.com/office/powerpoint/2010/main" val="298555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South Korean automaker Kia Motors employs international divisions.</a:t>
            </a:r>
            <a:r>
              <a:rPr lang="en-GB" b="0" i="0" u="sng" baseline="30000" dirty="0">
                <a:solidFill>
                  <a:srgbClr val="017D87"/>
                </a:solidFill>
                <a:effectLst/>
                <a:latin typeface="Times New Roman" panose="02020603050405020304" pitchFamily="18" charset="0"/>
                <a:hlinkClick r:id="rId3"/>
              </a:rPr>
              <a:t>11</a:t>
            </a:r>
            <a:r>
              <a:rPr lang="en-GB" dirty="0"/>
              <a:t> The company operates international business divisions with sales subsidiaries in Australia, Belgium, Canada, China, France, Germany, New Zealand, Russia, Spain, Sweden, the United Kingdom, the United States, and part of Eastern and Central Europe.</a:t>
            </a:r>
            <a:r>
              <a:rPr lang="en-GB" b="0" i="0" u="sng" baseline="30000" dirty="0">
                <a:solidFill>
                  <a:srgbClr val="017D87"/>
                </a:solidFill>
                <a:effectLst/>
                <a:latin typeface="Times New Roman" panose="02020603050405020304" pitchFamily="18" charset="0"/>
                <a:hlinkClick r:id="rId4"/>
              </a:rPr>
              <a:t>12</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540351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5057"/>
                </a:solidFill>
                <a:effectLst/>
                <a:latin typeface="Times New Roman" panose="02020603050405020304" pitchFamily="18" charset="0"/>
              </a:rPr>
              <a:t>Taiwan’s Acer company, which creates a variety of strategic partnerships with firms in Asia and other parts of the world.</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14</a:t>
            </a:fld>
            <a:endParaRPr lang="en-US"/>
          </a:p>
        </p:txBody>
      </p:sp>
    </p:spTree>
    <p:extLst>
      <p:ext uri="{BB962C8B-B14F-4D97-AF65-F5344CB8AC3E}">
        <p14:creationId xmlns:p14="http://schemas.microsoft.com/office/powerpoint/2010/main" val="2086464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5057"/>
                </a:solidFill>
                <a:effectLst/>
                <a:latin typeface="Times New Roman" panose="02020603050405020304" pitchFamily="18" charset="0"/>
              </a:rPr>
              <a:t>The Sage Group, a United Kingdom-based provider of business software, services, and support that targets small and medium-sized business, employs a regional structure. Focused on providing a local-based service, the company serves seven broad regions: Europe, Africa, the Middle East, Asia, Oceania, Latin America, and North America. Within those broad regional markets, the company maintains offices in many countries</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15</a:t>
            </a:fld>
            <a:endParaRPr lang="en-US"/>
          </a:p>
        </p:txBody>
      </p:sp>
    </p:spTree>
    <p:extLst>
      <p:ext uri="{BB962C8B-B14F-4D97-AF65-F5344CB8AC3E}">
        <p14:creationId xmlns:p14="http://schemas.microsoft.com/office/powerpoint/2010/main" val="807854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5057"/>
                </a:solidFill>
                <a:effectLst/>
                <a:latin typeface="Times New Roman" panose="02020603050405020304" pitchFamily="18" charset="0"/>
              </a:rPr>
              <a:t>The Sage Group, a United Kingdom-based provider of business software, services, and support that targets small and medium-sized business, employs a regional structure. Focused on providing a local-based service, the company serves seven broad regions: Europe, Africa, the Middle East, Asia, Oceania, Latin America, and North America. Within those broad regional markets, the company maintains offices in many countries</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16</a:t>
            </a:fld>
            <a:endParaRPr lang="en-US"/>
          </a:p>
        </p:txBody>
      </p:sp>
    </p:spTree>
    <p:extLst>
      <p:ext uri="{BB962C8B-B14F-4D97-AF65-F5344CB8AC3E}">
        <p14:creationId xmlns:p14="http://schemas.microsoft.com/office/powerpoint/2010/main" val="34071041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36800084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12092462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19</a:t>
            </a:fld>
            <a:endParaRPr lang="en-US"/>
          </a:p>
        </p:txBody>
      </p:sp>
    </p:spTree>
    <p:extLst>
      <p:ext uri="{BB962C8B-B14F-4D97-AF65-F5344CB8AC3E}">
        <p14:creationId xmlns:p14="http://schemas.microsoft.com/office/powerpoint/2010/main" val="953854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3209161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2130533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855834-20CB-4214-AFF2-F38531D1CB58}" type="slidenum">
              <a:rPr lang="en-US" smtClean="0"/>
              <a:pPr/>
              <a:t>28</a:t>
            </a:fld>
            <a:endParaRPr lang="en-US"/>
          </a:p>
        </p:txBody>
      </p:sp>
    </p:spTree>
    <p:extLst>
      <p:ext uri="{BB962C8B-B14F-4D97-AF65-F5344CB8AC3E}">
        <p14:creationId xmlns:p14="http://schemas.microsoft.com/office/powerpoint/2010/main" val="12434385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855834-20CB-4214-AFF2-F38531D1CB58}" type="slidenum">
              <a:rPr lang="en-US" smtClean="0"/>
              <a:pPr/>
              <a:t>29</a:t>
            </a:fld>
            <a:endParaRPr lang="en-US"/>
          </a:p>
        </p:txBody>
      </p:sp>
    </p:spTree>
    <p:extLst>
      <p:ext uri="{BB962C8B-B14F-4D97-AF65-F5344CB8AC3E}">
        <p14:creationId xmlns:p14="http://schemas.microsoft.com/office/powerpoint/2010/main" val="9774381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36</a:t>
            </a:fld>
            <a:endParaRPr lang="en-US"/>
          </a:p>
        </p:txBody>
      </p:sp>
    </p:spTree>
    <p:extLst>
      <p:ext uri="{BB962C8B-B14F-4D97-AF65-F5344CB8AC3E}">
        <p14:creationId xmlns:p14="http://schemas.microsoft.com/office/powerpoint/2010/main" val="41926391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0E613-65A3-492E-004D-15939A7389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EE782E-A96C-7BB5-5CB3-56BA31C751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B874AD-94C4-211D-8BB1-C28CEAD27B4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Original link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https://hbr.org/2018/10/how-netflix-expanded-to-190-countries-in-7-years</a:t>
            </a:r>
          </a:p>
          <a:p>
            <a:endParaRPr lang="en-GB" dirty="0"/>
          </a:p>
        </p:txBody>
      </p:sp>
      <p:sp>
        <p:nvSpPr>
          <p:cNvPr id="4" name="Slide Number Placeholder 3">
            <a:extLst>
              <a:ext uri="{FF2B5EF4-FFF2-40B4-BE49-F238E27FC236}">
                <a16:creationId xmlns:a16="http://schemas.microsoft.com/office/drawing/2014/main" id="{4C4A172B-DE7E-F172-11CB-F2BB4F41F539}"/>
              </a:ext>
            </a:extLst>
          </p:cNvPr>
          <p:cNvSpPr>
            <a:spLocks noGrp="1"/>
          </p:cNvSpPr>
          <p:nvPr>
            <p:ph type="sldNum" sz="quarter" idx="5"/>
          </p:nvPr>
        </p:nvSpPr>
        <p:spPr/>
        <p:txBody>
          <a:bodyPr/>
          <a:lstStyle/>
          <a:p>
            <a:fld id="{23C473D7-50BF-4AD3-B2BA-EE8A81C88AF5}" type="slidenum">
              <a:rPr lang="en-US" smtClean="0"/>
              <a:pPr/>
              <a:t>38</a:t>
            </a:fld>
            <a:endParaRPr lang="en-US"/>
          </a:p>
        </p:txBody>
      </p:sp>
    </p:spTree>
    <p:extLst>
      <p:ext uri="{BB962C8B-B14F-4D97-AF65-F5344CB8AC3E}">
        <p14:creationId xmlns:p14="http://schemas.microsoft.com/office/powerpoint/2010/main" val="29756819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hyperlink" Target="https://hbr.org/2018/10/how-netflix-expanded-to-190-countries-in-7-years" TargetMode="External"/><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8</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Eight</a:t>
            </a:r>
          </a:p>
        </p:txBody>
      </p:sp>
      <p:sp>
        <p:nvSpPr>
          <p:cNvPr id="5" name="Subtitle 4"/>
          <p:cNvSpPr>
            <a:spLocks noGrp="1"/>
          </p:cNvSpPr>
          <p:nvPr>
            <p:ph type="subTitle" idx="1"/>
          </p:nvPr>
        </p:nvSpPr>
        <p:spPr>
          <a:xfrm>
            <a:off x="533400" y="2133600"/>
            <a:ext cx="8229600" cy="1066800"/>
          </a:xfrm>
        </p:spPr>
        <p:txBody>
          <a:bodyPr>
            <a:normAutofit fontScale="92500" lnSpcReduction="10000"/>
          </a:bodyPr>
          <a:lstStyle/>
          <a:p>
            <a:r>
              <a:rPr lang="en-GB" sz="3600" b="1" dirty="0"/>
              <a:t>Organisational Structure and Market Entry Strategy</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152400" y="1143000"/>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96686" y="1728152"/>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buClr>
                <a:srgbClr val="0070C0"/>
              </a:buClr>
              <a:buFont typeface="Wingdings" panose="05000000000000000000" pitchFamily="2" charset="2"/>
              <a:buChar char="q"/>
            </a:pPr>
            <a:r>
              <a:rPr lang="en-GB" sz="2400" dirty="0"/>
              <a:t>Understand the essential elements of an international marketing channel</a:t>
            </a:r>
          </a:p>
          <a:p>
            <a:pPr lvl="1">
              <a:buClr>
                <a:srgbClr val="0070C0"/>
              </a:buClr>
              <a:buFont typeface="Wingdings" panose="05000000000000000000" pitchFamily="2" charset="2"/>
              <a:buChar char="q"/>
            </a:pPr>
            <a:r>
              <a:rPr lang="en-GB" sz="2400" dirty="0"/>
              <a:t>Understand how international marketing channels function through various intermediaries.</a:t>
            </a:r>
          </a:p>
          <a:p>
            <a:pPr lvl="1">
              <a:buClr>
                <a:srgbClr val="0070C0"/>
              </a:buClr>
              <a:buFont typeface="Wingdings" panose="05000000000000000000" pitchFamily="2" charset="2"/>
              <a:buChar char="q"/>
            </a:pPr>
            <a:r>
              <a:rPr lang="en-GB" sz="2400" dirty="0"/>
              <a:t>Understand how the marketing team can effectively operate the five tasks associated with the physical distribution of goods.</a:t>
            </a:r>
          </a:p>
          <a:p>
            <a:pPr lvl="1">
              <a:buClr>
                <a:srgbClr val="0070C0"/>
              </a:buClr>
              <a:buFont typeface="Wingdings" panose="05000000000000000000" pitchFamily="2" charset="2"/>
              <a:buChar char="q"/>
            </a:pPr>
            <a:r>
              <a:rPr lang="en-GB" sz="2400" dirty="0"/>
              <a:t>Understand what international retailing is</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marL="0" indent="0">
              <a:lnSpc>
                <a:spcPct val="90000"/>
              </a:lnSpc>
              <a:buNone/>
            </a:pPr>
            <a:endParaRPr lang="en-GB" sz="2600" dirty="0"/>
          </a:p>
          <a:p>
            <a:pPr>
              <a:buClr>
                <a:srgbClr val="0070C0"/>
              </a:buClr>
              <a:buFont typeface="Wingdings" panose="05000000000000000000" pitchFamily="2" charset="2"/>
              <a:buChar char="q"/>
            </a:pPr>
            <a:r>
              <a:rPr lang="en-GB" sz="2600" dirty="0"/>
              <a:t>Gain an in-depth understanding of what forms of organisational structures international companies use.</a:t>
            </a:r>
          </a:p>
          <a:p>
            <a:pPr>
              <a:buClr>
                <a:srgbClr val="0070C0"/>
              </a:buClr>
              <a:buFont typeface="Wingdings" panose="05000000000000000000" pitchFamily="2" charset="2"/>
              <a:buChar char="q"/>
            </a:pPr>
            <a:r>
              <a:rPr lang="en-GB" sz="2600" dirty="0"/>
              <a:t>Compare and contrast the various modes of entry</a:t>
            </a:r>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512379" y="1259928"/>
            <a:ext cx="8534400" cy="3810000"/>
          </a:xfrm>
        </p:spPr>
        <p:txBody>
          <a:bodyPr>
            <a:noAutofit/>
          </a:bodyPr>
          <a:lstStyle/>
          <a:p>
            <a:pPr marL="342900" marR="457200" lvl="0" indent="-342900" algn="l">
              <a:spcBef>
                <a:spcPts val="0"/>
              </a:spcBef>
              <a:buFont typeface="+mj-lt"/>
              <a:buAutoNum type="arabicPeriod"/>
            </a:pPr>
            <a:r>
              <a:rPr lang="en-GB" sz="1600" dirty="0"/>
              <a:t>Choose </a:t>
            </a:r>
            <a:r>
              <a:rPr lang="en-GB" sz="1600" b="1" dirty="0"/>
              <a:t>one brand </a:t>
            </a:r>
            <a:r>
              <a:rPr lang="en-GB" sz="1600" dirty="0"/>
              <a:t>from the list below: </a:t>
            </a:r>
          </a:p>
          <a:p>
            <a:pPr marR="457200" lvl="0" algn="l">
              <a:spcBef>
                <a:spcPts val="0"/>
              </a:spcBef>
            </a:pPr>
            <a:r>
              <a:rPr lang="en-GB" sz="1600" dirty="0"/>
              <a:t>• Primark (clothing) - Ireland </a:t>
            </a:r>
          </a:p>
          <a:p>
            <a:pPr marR="457200" lvl="0" algn="l">
              <a:spcBef>
                <a:spcPts val="0"/>
              </a:spcBef>
            </a:pPr>
            <a:r>
              <a:rPr lang="en-GB" sz="1600" dirty="0"/>
              <a:t>• Deliveroo (food delivery) – United Kingdom </a:t>
            </a:r>
          </a:p>
          <a:p>
            <a:pPr marR="457200" lvl="0" algn="l">
              <a:spcBef>
                <a:spcPts val="0"/>
              </a:spcBef>
            </a:pPr>
            <a:r>
              <a:rPr lang="en-GB" sz="1600" dirty="0"/>
              <a:t>• Tata Tiago (car) - India </a:t>
            </a:r>
          </a:p>
          <a:p>
            <a:pPr marR="457200" lvl="0" algn="l">
              <a:spcBef>
                <a:spcPts val="0"/>
              </a:spcBef>
            </a:pPr>
            <a:r>
              <a:rPr lang="en-GB" sz="1600" dirty="0"/>
              <a:t>• Xiaomi (smartphone) – China </a:t>
            </a:r>
          </a:p>
          <a:p>
            <a:pPr marR="457200" lvl="0" algn="l">
              <a:spcBef>
                <a:spcPts val="0"/>
              </a:spcBef>
            </a:pPr>
            <a:r>
              <a:rPr lang="en-GB" sz="1600" dirty="0"/>
              <a:t>• Wizz Air (low-cost airlines) – Hungary </a:t>
            </a:r>
          </a:p>
          <a:p>
            <a:pPr marR="457200" lvl="0" algn="l">
              <a:spcBef>
                <a:spcPts val="0"/>
              </a:spcBef>
            </a:pPr>
            <a:endParaRPr lang="en-GB" sz="1600" dirty="0"/>
          </a:p>
          <a:p>
            <a:pPr marR="457200" lvl="0" algn="l">
              <a:spcBef>
                <a:spcPts val="0"/>
              </a:spcBef>
            </a:pPr>
            <a:r>
              <a:rPr lang="en-GB" sz="1600" dirty="0"/>
              <a:t>2. Choose </a:t>
            </a:r>
            <a:r>
              <a:rPr lang="en-GB" sz="1600" b="1" dirty="0"/>
              <a:t>two countries </a:t>
            </a:r>
            <a:r>
              <a:rPr lang="en-GB" sz="1600" dirty="0"/>
              <a:t>as new target markets/ Host countries for your chosen brand</a:t>
            </a:r>
          </a:p>
          <a:p>
            <a:pPr marR="457200" lvl="0" algn="l">
              <a:spcBef>
                <a:spcPts val="0"/>
              </a:spcBef>
            </a:pPr>
            <a:r>
              <a:rPr lang="en-GB" sz="1600" dirty="0">
                <a:effectLst/>
                <a:latin typeface="+mj-lt"/>
                <a:ea typeface="Times New Roman" panose="02020603050405020304" pitchFamily="18" charset="0"/>
              </a:rPr>
              <a:t>Develop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600" b="1" dirty="0">
                <a:effectLst/>
                <a:latin typeface="+mj-lt"/>
                <a:ea typeface="Times New Roman" panose="02020603050405020304" pitchFamily="18" charset="0"/>
              </a:rPr>
              <a:t>Overview </a:t>
            </a:r>
            <a:r>
              <a:rPr lang="en-GB" sz="1600" dirty="0">
                <a:effectLst/>
                <a:latin typeface="+mj-lt"/>
                <a:ea typeface="Times New Roman" panose="02020603050405020304" pitchFamily="18" charset="0"/>
              </a:rPr>
              <a:t>of the chosen brand and its operation in the </a:t>
            </a:r>
            <a:r>
              <a:rPr lang="en-GB" sz="1600" b="1" dirty="0">
                <a:effectLst/>
                <a:latin typeface="+mj-lt"/>
                <a:ea typeface="Times New Roman" panose="02020603050405020304" pitchFamily="18" charset="0"/>
              </a:rPr>
              <a:t>chosen countries</a:t>
            </a:r>
            <a:r>
              <a:rPr lang="en-GB" sz="16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6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sz="1600" dirty="0">
                <a:effectLst/>
                <a:latin typeface="+mj-lt"/>
                <a:ea typeface="Times New Roman" panose="02020603050405020304" pitchFamily="18" charset="0"/>
              </a:rPr>
              <a:t>Pestle analysis of Country A and Country B</a:t>
            </a:r>
          </a:p>
          <a:p>
            <a:pPr marL="1143000" lvl="2" indent="-228600" algn="l">
              <a:lnSpc>
                <a:spcPct val="115000"/>
              </a:lnSpc>
              <a:spcBef>
                <a:spcPts val="0"/>
              </a:spcBef>
              <a:buFont typeface="Symbol" panose="05050102010706020507" pitchFamily="18" charset="2"/>
              <a:buChar char=""/>
            </a:pPr>
            <a:r>
              <a:rPr lang="en-GB" sz="1600" dirty="0">
                <a:ea typeface="Times New Roman" panose="02020603050405020304" pitchFamily="18" charset="0"/>
              </a:rPr>
              <a:t>Cultural and social context of Country A and Country B</a:t>
            </a:r>
            <a:endParaRPr lang="en-GB" sz="1600" dirty="0">
              <a:latin typeface="+mj-lt"/>
              <a:ea typeface="Times New Roman" panose="02020603050405020304" pitchFamily="18" charset="0"/>
            </a:endParaRPr>
          </a:p>
          <a:p>
            <a:pPr marL="1143000" lvl="2" indent="-228600" algn="l">
              <a:lnSpc>
                <a:spcPct val="115000"/>
              </a:lnSpc>
              <a:spcBef>
                <a:spcPts val="0"/>
              </a:spcBef>
              <a:buFont typeface="Symbol" panose="05050102010706020507" pitchFamily="18" charset="2"/>
              <a:buChar char=""/>
            </a:pPr>
            <a:r>
              <a:rPr lang="en-GB" sz="1600" dirty="0">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sz="1600" dirty="0">
                <a:ea typeface="Times New Roman" panose="02020603050405020304" pitchFamily="18" charset="0"/>
              </a:rPr>
              <a:t>Marketing mix (7Ps) strategies in Country A and Country B</a:t>
            </a:r>
          </a:p>
          <a:p>
            <a:pPr marL="1143000" lvl="2" indent="-228600" algn="l">
              <a:lnSpc>
                <a:spcPct val="115000"/>
              </a:lnSpc>
              <a:spcBef>
                <a:spcPts val="0"/>
              </a:spcBef>
              <a:buFont typeface="Symbol" panose="05050102010706020507" pitchFamily="18" charset="2"/>
              <a:buChar char=""/>
            </a:pPr>
            <a:endParaRPr lang="en-GB" sz="1600" dirty="0">
              <a:effectLst/>
              <a:latin typeface="+mj-lt"/>
              <a:ea typeface="Times New Roman" panose="02020603050405020304" pitchFamily="18" charset="0"/>
            </a:endParaRPr>
          </a:p>
          <a:p>
            <a:endParaRPr lang="en-GB" sz="1800" dirty="0"/>
          </a:p>
        </p:txBody>
      </p:sp>
    </p:spTree>
    <p:extLst>
      <p:ext uri="{BB962C8B-B14F-4D97-AF65-F5344CB8AC3E}">
        <p14:creationId xmlns:p14="http://schemas.microsoft.com/office/powerpoint/2010/main" val="1981025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9C0D9-F826-500C-D54A-94C227D176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96B29C-AC35-CBAA-05B0-5FDF3E4C7BF0}"/>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38457A54-189E-53B3-CDC2-3088E71DF305}"/>
              </a:ext>
            </a:extLst>
          </p:cNvPr>
          <p:cNvSpPr>
            <a:spLocks noGrp="1"/>
          </p:cNvSpPr>
          <p:nvPr>
            <p:ph type="subTitle" idx="1"/>
          </p:nvPr>
        </p:nvSpPr>
        <p:spPr>
          <a:xfrm>
            <a:off x="304800" y="1676400"/>
            <a:ext cx="8534400" cy="3810000"/>
          </a:xfrm>
        </p:spPr>
        <p:txBody>
          <a:bodyPr>
            <a:noAutofit/>
          </a:bodyPr>
          <a:lstStyle/>
          <a:p>
            <a:pPr lvl="0" algn="l">
              <a:lnSpc>
                <a:spcPct val="115000"/>
              </a:lnSpc>
              <a:spcBef>
                <a:spcPts val="0"/>
              </a:spcBef>
            </a:pPr>
            <a:r>
              <a:rPr lang="en-GB" sz="1800" dirty="0">
                <a:effectLst/>
                <a:latin typeface="+mj-lt"/>
                <a:ea typeface="Times New Roman" panose="02020603050405020304" pitchFamily="18" charset="0"/>
              </a:rPr>
              <a:t>3. </a:t>
            </a:r>
            <a:r>
              <a:rPr lang="en-GB" sz="1800" dirty="0">
                <a:latin typeface="+mj-lt"/>
                <a:ea typeface="Times New Roman" panose="02020603050405020304" pitchFamily="18" charset="0"/>
              </a:rPr>
              <a:t>Market entry methods, identification and critical analysis.</a:t>
            </a:r>
            <a:endParaRPr lang="en-GB" sz="1800" dirty="0">
              <a:effectLst/>
              <a:latin typeface="+mj-lt"/>
              <a:ea typeface="Times New Roman" panose="02020603050405020304" pitchFamily="18" charset="0"/>
            </a:endParaRPr>
          </a:p>
          <a:p>
            <a:endParaRPr lang="en-GB" sz="1800" dirty="0"/>
          </a:p>
        </p:txBody>
      </p:sp>
      <p:sp>
        <p:nvSpPr>
          <p:cNvPr id="7" name="Arrow: Left 6">
            <a:extLst>
              <a:ext uri="{FF2B5EF4-FFF2-40B4-BE49-F238E27FC236}">
                <a16:creationId xmlns:a16="http://schemas.microsoft.com/office/drawing/2014/main" id="{26DC5AB5-A916-E9C8-E157-80569C6A55AE}"/>
              </a:ext>
            </a:extLst>
          </p:cNvPr>
          <p:cNvSpPr/>
          <p:nvPr/>
        </p:nvSpPr>
        <p:spPr>
          <a:xfrm>
            <a:off x="6629400" y="1707931"/>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23565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C449D-D258-E6AC-B6D3-E61B84AB47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B3F511-3F58-264D-3964-FF2EC27FEC2E}"/>
              </a:ext>
            </a:extLst>
          </p:cNvPr>
          <p:cNvSpPr>
            <a:spLocks noGrp="1"/>
          </p:cNvSpPr>
          <p:nvPr>
            <p:ph type="title"/>
          </p:nvPr>
        </p:nvSpPr>
        <p:spPr/>
        <p:txBody>
          <a:bodyPr/>
          <a:lstStyle/>
          <a:p>
            <a:r>
              <a:rPr lang="en-US" dirty="0"/>
              <a:t>Learning objective #1</a:t>
            </a:r>
          </a:p>
        </p:txBody>
      </p:sp>
      <p:sp>
        <p:nvSpPr>
          <p:cNvPr id="3" name="Content Placeholder 2">
            <a:extLst>
              <a:ext uri="{FF2B5EF4-FFF2-40B4-BE49-F238E27FC236}">
                <a16:creationId xmlns:a16="http://schemas.microsoft.com/office/drawing/2014/main" id="{4D884B75-B3CA-1794-AA38-6213CC6C2CCF}"/>
              </a:ext>
            </a:extLst>
          </p:cNvPr>
          <p:cNvSpPr>
            <a:spLocks noGrp="1"/>
          </p:cNvSpPr>
          <p:nvPr>
            <p:ph idx="1"/>
          </p:nvPr>
        </p:nvSpPr>
        <p:spPr/>
        <p:txBody>
          <a:bodyPr/>
          <a:lstStyle/>
          <a:p>
            <a:r>
              <a:rPr lang="en-GB" dirty="0"/>
              <a:t>Forms of organisational structures international companies use</a:t>
            </a:r>
          </a:p>
        </p:txBody>
      </p:sp>
      <p:sp>
        <p:nvSpPr>
          <p:cNvPr id="4" name="Slide Number Placeholder 3">
            <a:extLst>
              <a:ext uri="{FF2B5EF4-FFF2-40B4-BE49-F238E27FC236}">
                <a16:creationId xmlns:a16="http://schemas.microsoft.com/office/drawing/2014/main" id="{9610C7DB-1A0E-1212-E706-8EEE04DBCC56}"/>
              </a:ext>
            </a:extLst>
          </p:cNvPr>
          <p:cNvSpPr>
            <a:spLocks noGrp="1"/>
          </p:cNvSpPr>
          <p:nvPr>
            <p:ph type="sldNum" sz="quarter" idx="12"/>
          </p:nvPr>
        </p:nvSpPr>
        <p:spPr/>
        <p:txBody>
          <a:bodyPr/>
          <a:lstStyle/>
          <a:p>
            <a:fld id="{72BDDDA3-86EF-4A39-BB08-E3D7ABFC5AC9}" type="slidenum">
              <a:rPr lang="en-US" smtClean="0"/>
              <a:pPr/>
              <a:t>7</a:t>
            </a:fld>
            <a:endParaRPr lang="en-US"/>
          </a:p>
        </p:txBody>
      </p:sp>
    </p:spTree>
    <p:extLst>
      <p:ext uri="{BB962C8B-B14F-4D97-AF65-F5344CB8AC3E}">
        <p14:creationId xmlns:p14="http://schemas.microsoft.com/office/powerpoint/2010/main" val="652666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9699D-C5B0-270A-9387-52A078B6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14355-84F8-4C78-F1CC-C772B7A321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Direct exporting structure</a:t>
            </a:r>
          </a:p>
        </p:txBody>
      </p:sp>
      <p:sp>
        <p:nvSpPr>
          <p:cNvPr id="3" name="Content Placeholder 2">
            <a:extLst>
              <a:ext uri="{FF2B5EF4-FFF2-40B4-BE49-F238E27FC236}">
                <a16:creationId xmlns:a16="http://schemas.microsoft.com/office/drawing/2014/main" id="{3316E3F0-A99D-7850-071C-E0F241B707C9}"/>
              </a:ext>
            </a:extLst>
          </p:cNvPr>
          <p:cNvSpPr>
            <a:spLocks noGrp="1"/>
          </p:cNvSpPr>
          <p:nvPr/>
        </p:nvSpPr>
        <p:spPr>
          <a:xfrm>
            <a:off x="441960" y="1344134"/>
            <a:ext cx="8016240" cy="3761266"/>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Clr>
                <a:srgbClr val="0070C0"/>
              </a:buClr>
              <a:buFont typeface="Wingdings" panose="05000000000000000000" pitchFamily="2" charset="2"/>
              <a:buChar char="q"/>
            </a:pPr>
            <a:r>
              <a:rPr lang="en-GB" sz="3000" dirty="0"/>
              <a:t>The responsibility for the exporting function, along with responsibility for international sales, falls within the marketing function. </a:t>
            </a:r>
          </a:p>
          <a:p>
            <a:pPr>
              <a:lnSpc>
                <a:spcPct val="120000"/>
              </a:lnSpc>
              <a:spcBef>
                <a:spcPts val="0"/>
              </a:spcBef>
              <a:buClr>
                <a:srgbClr val="0070C0"/>
              </a:buClr>
              <a:buFont typeface="Wingdings" panose="05000000000000000000" pitchFamily="2" charset="2"/>
              <a:buChar char="q"/>
            </a:pPr>
            <a:r>
              <a:rPr lang="en-GB" sz="3000" dirty="0"/>
              <a:t>Efforts are largely undifferentiated between domestic and international efforts. </a:t>
            </a:r>
          </a:p>
          <a:p>
            <a:pPr>
              <a:lnSpc>
                <a:spcPct val="120000"/>
              </a:lnSpc>
              <a:spcBef>
                <a:spcPts val="0"/>
              </a:spcBef>
              <a:buClr>
                <a:srgbClr val="0070C0"/>
              </a:buClr>
              <a:buFont typeface="Wingdings" panose="05000000000000000000" pitchFamily="2" charset="2"/>
              <a:buChar char="q"/>
            </a:pPr>
            <a:r>
              <a:rPr lang="en-GB" sz="3000" dirty="0"/>
              <a:t>It will be difficult for a firm to continue with a direct exporting form of structure when international sales begin to account for a relatively large portion of revenue. </a:t>
            </a:r>
          </a:p>
        </p:txBody>
      </p:sp>
    </p:spTree>
    <p:extLst>
      <p:ext uri="{BB962C8B-B14F-4D97-AF65-F5344CB8AC3E}">
        <p14:creationId xmlns:p14="http://schemas.microsoft.com/office/powerpoint/2010/main" val="2052560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Direct exporting</a:t>
            </a:r>
          </a:p>
        </p:txBody>
      </p:sp>
      <p:pic>
        <p:nvPicPr>
          <p:cNvPr id="5122" name="Picture 2"/>
          <p:cNvPicPr>
            <a:picLocks noGrp="1" noChangeAspect="1" noChangeArrowheads="1"/>
          </p:cNvPicPr>
          <p:nvPr>
            <p:ph idx="1"/>
          </p:nvPr>
        </p:nvPicPr>
        <p:blipFill>
          <a:blip r:embed="rId2" cstate="print"/>
          <a:srcRect/>
          <a:stretch>
            <a:fillRect/>
          </a:stretch>
        </p:blipFill>
        <p:spPr>
          <a:xfrm>
            <a:off x="1904999" y="2133600"/>
            <a:ext cx="5334002" cy="3114406"/>
          </a:xfrm>
        </p:spPr>
      </p:pic>
      <p:sp>
        <p:nvSpPr>
          <p:cNvPr id="4" name="Slide Number Placeholder 3"/>
          <p:cNvSpPr>
            <a:spLocks noGrp="1"/>
          </p:cNvSpPr>
          <p:nvPr>
            <p:ph type="sldNum" sz="quarter" idx="12"/>
          </p:nvPr>
        </p:nvSpPr>
        <p:spPr/>
        <p:txBody>
          <a:bodyPr/>
          <a:lstStyle/>
          <a:p>
            <a:fld id="{9CE62F59-9C4E-4709-9842-9496C6D856C6}" type="slidenum">
              <a:rPr lang="en-US" smtClean="0"/>
              <a:pPr/>
              <a:t>9</a:t>
            </a:fld>
            <a:endParaRPr lang="en-US"/>
          </a:p>
        </p:txBody>
      </p:sp>
    </p:spTree>
    <p:extLst>
      <p:ext uri="{BB962C8B-B14F-4D97-AF65-F5344CB8AC3E}">
        <p14:creationId xmlns:p14="http://schemas.microsoft.com/office/powerpoint/2010/main" val="871845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774" y="136524"/>
            <a:ext cx="7886700" cy="1325563"/>
          </a:xfrm>
        </p:spPr>
        <p:txBody>
          <a:bodyPr/>
          <a:lstStyle/>
          <a:p>
            <a:pPr algn="ctr"/>
            <a:r>
              <a:rPr lang="en-US" b="1" dirty="0">
                <a:highlight>
                  <a:srgbClr val="FFFF00"/>
                </a:highlight>
              </a:rPr>
              <a:t>International division structure</a:t>
            </a:r>
          </a:p>
        </p:txBody>
      </p:sp>
      <p:sp>
        <p:nvSpPr>
          <p:cNvPr id="3" name="Content Placeholder 2"/>
          <p:cNvSpPr>
            <a:spLocks noGrp="1"/>
          </p:cNvSpPr>
          <p:nvPr>
            <p:ph idx="1"/>
          </p:nvPr>
        </p:nvSpPr>
        <p:spPr>
          <a:xfrm>
            <a:off x="619940" y="1615229"/>
            <a:ext cx="8371659" cy="4152952"/>
          </a:xfrm>
        </p:spPr>
        <p:txBody>
          <a:bodyPr>
            <a:noAutofit/>
          </a:bodyPr>
          <a:lstStyle/>
          <a:p>
            <a:r>
              <a:rPr lang="en-US" dirty="0"/>
              <a:t>As international activities begin to intensify, company leaders might choose to develop an international department, office, or division to oversee international sales. </a:t>
            </a:r>
          </a:p>
          <a:p>
            <a:pPr lvl="1"/>
            <a:r>
              <a:rPr lang="en-US" dirty="0"/>
              <a:t>For smaller organizations, all international sales may be managed domestically by the international office or department. </a:t>
            </a:r>
          </a:p>
          <a:p>
            <a:pPr lvl="2"/>
            <a:r>
              <a:rPr lang="en-US" dirty="0"/>
              <a:t>This structure is similar to the direct exporting structure; the main difference is that one central control department is responsible for international marketing and sales activities and this division is held distinct from domestic marketing activities.</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10</a:t>
            </a:fld>
            <a:endParaRPr lang="en-US"/>
          </a:p>
        </p:txBody>
      </p:sp>
    </p:spTree>
    <p:extLst>
      <p:ext uri="{BB962C8B-B14F-4D97-AF65-F5344CB8AC3E}">
        <p14:creationId xmlns:p14="http://schemas.microsoft.com/office/powerpoint/2010/main" val="2280189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International division</a:t>
            </a:r>
          </a:p>
        </p:txBody>
      </p:sp>
      <p:pic>
        <p:nvPicPr>
          <p:cNvPr id="6146" name="Picture 2"/>
          <p:cNvPicPr>
            <a:picLocks noGrp="1" noChangeAspect="1" noChangeArrowheads="1"/>
          </p:cNvPicPr>
          <p:nvPr>
            <p:ph idx="1"/>
          </p:nvPr>
        </p:nvPicPr>
        <p:blipFill>
          <a:blip r:embed="rId3" cstate="print"/>
          <a:stretch>
            <a:fillRect/>
          </a:stretch>
        </p:blipFill>
        <p:spPr>
          <a:xfrm>
            <a:off x="1828254" y="1856786"/>
            <a:ext cx="5638802" cy="3090596"/>
          </a:xfrm>
        </p:spPr>
      </p:pic>
      <p:sp>
        <p:nvSpPr>
          <p:cNvPr id="4" name="Slide Number Placeholder 3"/>
          <p:cNvSpPr>
            <a:spLocks noGrp="1"/>
          </p:cNvSpPr>
          <p:nvPr>
            <p:ph type="sldNum" sz="quarter" idx="12"/>
          </p:nvPr>
        </p:nvSpPr>
        <p:spPr/>
        <p:txBody>
          <a:bodyPr/>
          <a:lstStyle/>
          <a:p>
            <a:fld id="{9CE62F59-9C4E-4709-9842-9496C6D856C6}" type="slidenum">
              <a:rPr lang="en-US" smtClean="0"/>
              <a:pPr/>
              <a:t>11</a:t>
            </a:fld>
            <a:endParaRPr lang="en-US"/>
          </a:p>
        </p:txBody>
      </p:sp>
    </p:spTree>
    <p:extLst>
      <p:ext uri="{BB962C8B-B14F-4D97-AF65-F5344CB8AC3E}">
        <p14:creationId xmlns:p14="http://schemas.microsoft.com/office/powerpoint/2010/main" val="1132053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Direct functional reporting</a:t>
            </a:r>
          </a:p>
        </p:txBody>
      </p:sp>
      <p:sp>
        <p:nvSpPr>
          <p:cNvPr id="3" name="Content Placeholder 2"/>
          <p:cNvSpPr>
            <a:spLocks noGrp="1"/>
          </p:cNvSpPr>
          <p:nvPr>
            <p:ph idx="1"/>
          </p:nvPr>
        </p:nvSpPr>
        <p:spPr>
          <a:xfrm>
            <a:off x="628650" y="1660524"/>
            <a:ext cx="7886700" cy="4152952"/>
          </a:xfrm>
        </p:spPr>
        <p:txBody>
          <a:bodyPr/>
          <a:lstStyle/>
          <a:p>
            <a:r>
              <a:rPr lang="en-US" dirty="0"/>
              <a:t>A compromise between the direct exporting and international division structures is a functional structure with direct reporting duties to a home-based marketing manager or vice president.</a:t>
            </a:r>
          </a:p>
          <a:p>
            <a:r>
              <a:rPr lang="en-US" dirty="0"/>
              <a:t>This method allows for the presence of foreign offices, but streamlines the reporting duties directly to the domestic marketing manager. </a:t>
            </a:r>
          </a:p>
          <a:p>
            <a:pPr lvl="1"/>
            <a:r>
              <a:rPr lang="en-US" dirty="0"/>
              <a:t>The approach may be useful in limited situations, but many global companies prefer to develop international divisions or offices.</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12</a:t>
            </a:fld>
            <a:endParaRPr lang="en-US"/>
          </a:p>
        </p:txBody>
      </p:sp>
    </p:spTree>
    <p:extLst>
      <p:ext uri="{BB962C8B-B14F-4D97-AF65-F5344CB8AC3E}">
        <p14:creationId xmlns:p14="http://schemas.microsoft.com/office/powerpoint/2010/main" val="206217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Direct functional reporting</a:t>
            </a:r>
          </a:p>
        </p:txBody>
      </p:sp>
      <p:pic>
        <p:nvPicPr>
          <p:cNvPr id="7170" name="Picture 2"/>
          <p:cNvPicPr>
            <a:picLocks noGrp="1" noChangeAspect="1" noChangeArrowheads="1"/>
          </p:cNvPicPr>
          <p:nvPr>
            <p:ph idx="1"/>
          </p:nvPr>
        </p:nvPicPr>
        <p:blipFill>
          <a:blip r:embed="rId2" cstate="print"/>
          <a:stretch>
            <a:fillRect/>
          </a:stretch>
        </p:blipFill>
        <p:spPr>
          <a:xfrm>
            <a:off x="1996735" y="1809751"/>
            <a:ext cx="5150530" cy="3238498"/>
          </a:xfrm>
        </p:spPr>
      </p:pic>
      <p:sp>
        <p:nvSpPr>
          <p:cNvPr id="4" name="Slide Number Placeholder 3"/>
          <p:cNvSpPr>
            <a:spLocks noGrp="1"/>
          </p:cNvSpPr>
          <p:nvPr>
            <p:ph type="sldNum" sz="quarter" idx="12"/>
          </p:nvPr>
        </p:nvSpPr>
        <p:spPr/>
        <p:txBody>
          <a:bodyPr/>
          <a:lstStyle/>
          <a:p>
            <a:fld id="{9CE62F59-9C4E-4709-9842-9496C6D856C6}" type="slidenum">
              <a:rPr lang="en-US" smtClean="0"/>
              <a:pPr/>
              <a:t>13</a:t>
            </a:fld>
            <a:endParaRPr lang="en-US"/>
          </a:p>
        </p:txBody>
      </p:sp>
    </p:spTree>
    <p:extLst>
      <p:ext uri="{BB962C8B-B14F-4D97-AF65-F5344CB8AC3E}">
        <p14:creationId xmlns:p14="http://schemas.microsoft.com/office/powerpoint/2010/main" val="1088995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27037"/>
            <a:ext cx="7886700" cy="1325563"/>
          </a:xfrm>
        </p:spPr>
        <p:txBody>
          <a:bodyPr/>
          <a:lstStyle/>
          <a:p>
            <a:pPr algn="ctr"/>
            <a:r>
              <a:rPr lang="en-US" b="1" dirty="0">
                <a:highlight>
                  <a:srgbClr val="FFFF00"/>
                </a:highlight>
              </a:rPr>
              <a:t>Strategic alliances</a:t>
            </a:r>
          </a:p>
        </p:txBody>
      </p:sp>
      <p:sp>
        <p:nvSpPr>
          <p:cNvPr id="3" name="Content Placeholder 2"/>
          <p:cNvSpPr>
            <a:spLocks noGrp="1"/>
          </p:cNvSpPr>
          <p:nvPr>
            <p:ph idx="1"/>
          </p:nvPr>
        </p:nvSpPr>
        <p:spPr>
          <a:xfrm>
            <a:off x="628650" y="1752600"/>
            <a:ext cx="7886700" cy="3581400"/>
          </a:xfrm>
        </p:spPr>
        <p:txBody>
          <a:bodyPr>
            <a:normAutofit lnSpcReduction="10000"/>
          </a:bodyPr>
          <a:lstStyle/>
          <a:p>
            <a:r>
              <a:rPr lang="en-US" dirty="0"/>
              <a:t>Many market entries involve partnering with local companies. </a:t>
            </a:r>
          </a:p>
          <a:p>
            <a:r>
              <a:rPr lang="en-US" dirty="0"/>
              <a:t>The type of control creates one key concern.  </a:t>
            </a:r>
          </a:p>
          <a:p>
            <a:pPr lvl="1"/>
            <a:r>
              <a:rPr lang="en-US" dirty="0"/>
              <a:t>The strategic alliance may be structured so that it has its own independent management, and the alliance becomes an entity with separate goals and decision making from the partner companies. </a:t>
            </a:r>
          </a:p>
          <a:p>
            <a:pPr lvl="2"/>
            <a:r>
              <a:rPr lang="en-US" dirty="0"/>
              <a:t>This may lead the strategic alliance to make choices contrary to the interests of the companies that started it. </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14</a:t>
            </a:fld>
            <a:endParaRPr lang="en-US"/>
          </a:p>
        </p:txBody>
      </p:sp>
    </p:spTree>
    <p:extLst>
      <p:ext uri="{BB962C8B-B14F-4D97-AF65-F5344CB8AC3E}">
        <p14:creationId xmlns:p14="http://schemas.microsoft.com/office/powerpoint/2010/main" val="2951708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4347"/>
            <a:ext cx="7886700" cy="1325563"/>
          </a:xfrm>
        </p:spPr>
        <p:txBody>
          <a:bodyPr/>
          <a:lstStyle/>
          <a:p>
            <a:pPr algn="ctr"/>
            <a:r>
              <a:rPr lang="en-US" b="1" dirty="0">
                <a:highlight>
                  <a:srgbClr val="FFFF00"/>
                </a:highlight>
              </a:rPr>
              <a:t>Region-based organization</a:t>
            </a:r>
          </a:p>
        </p:txBody>
      </p:sp>
      <p:sp>
        <p:nvSpPr>
          <p:cNvPr id="3" name="Content Placeholder 2"/>
          <p:cNvSpPr>
            <a:spLocks noGrp="1"/>
          </p:cNvSpPr>
          <p:nvPr>
            <p:ph idx="1"/>
          </p:nvPr>
        </p:nvSpPr>
        <p:spPr>
          <a:xfrm>
            <a:off x="628650" y="1524000"/>
            <a:ext cx="7886700" cy="4152952"/>
          </a:xfrm>
        </p:spPr>
        <p:txBody>
          <a:bodyPr>
            <a:normAutofit/>
          </a:bodyPr>
          <a:lstStyle/>
          <a:p>
            <a:r>
              <a:rPr lang="en-US" dirty="0"/>
              <a:t>A truly global organization may choose to have distinct office locations, and strategic business units in each specific region served, i.e., a region-based organization. </a:t>
            </a:r>
          </a:p>
          <a:p>
            <a:pPr lvl="1"/>
            <a:r>
              <a:rPr lang="en-US" dirty="0"/>
              <a:t>It offers the advantage of allowing the company to be responsive to local market differences while presenting a relatively simple organizational structure with clear lines of authority and responsibility. </a:t>
            </a:r>
          </a:p>
          <a:p>
            <a:r>
              <a:rPr lang="en-US" dirty="0"/>
              <a:t>As trade areas (such as the European Union or NAFTA) continue to grow in importance for international marketers, the region-based approach grows in popularity. </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15</a:t>
            </a:fld>
            <a:endParaRPr lang="en-US"/>
          </a:p>
        </p:txBody>
      </p:sp>
    </p:spTree>
    <p:extLst>
      <p:ext uri="{BB962C8B-B14F-4D97-AF65-F5344CB8AC3E}">
        <p14:creationId xmlns:p14="http://schemas.microsoft.com/office/powerpoint/2010/main" val="3598045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Region-based organization</a:t>
            </a:r>
          </a:p>
        </p:txBody>
      </p:sp>
      <p:pic>
        <p:nvPicPr>
          <p:cNvPr id="8194" name="Picture 2"/>
          <p:cNvPicPr>
            <a:picLocks noGrp="1" noChangeAspect="1" noChangeArrowheads="1"/>
          </p:cNvPicPr>
          <p:nvPr>
            <p:ph idx="1"/>
          </p:nvPr>
        </p:nvPicPr>
        <p:blipFill>
          <a:blip r:embed="rId3" cstate="print"/>
          <a:stretch>
            <a:fillRect/>
          </a:stretch>
        </p:blipFill>
        <p:spPr>
          <a:xfrm>
            <a:off x="1602450" y="2266950"/>
            <a:ext cx="5884200" cy="2324100"/>
          </a:xfrm>
        </p:spPr>
      </p:pic>
      <p:sp>
        <p:nvSpPr>
          <p:cNvPr id="4" name="Slide Number Placeholder 3"/>
          <p:cNvSpPr>
            <a:spLocks noGrp="1"/>
          </p:cNvSpPr>
          <p:nvPr>
            <p:ph type="sldNum" sz="quarter" idx="12"/>
          </p:nvPr>
        </p:nvSpPr>
        <p:spPr/>
        <p:txBody>
          <a:bodyPr/>
          <a:lstStyle/>
          <a:p>
            <a:fld id="{9CE62F59-9C4E-4709-9842-9496C6D856C6}" type="slidenum">
              <a:rPr lang="en-US" smtClean="0"/>
              <a:pPr/>
              <a:t>16</a:t>
            </a:fld>
            <a:endParaRPr lang="en-US"/>
          </a:p>
        </p:txBody>
      </p:sp>
    </p:spTree>
    <p:extLst>
      <p:ext uri="{BB962C8B-B14F-4D97-AF65-F5344CB8AC3E}">
        <p14:creationId xmlns:p14="http://schemas.microsoft.com/office/powerpoint/2010/main" val="2863505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004" y="304800"/>
            <a:ext cx="7886700" cy="1325563"/>
          </a:xfrm>
        </p:spPr>
        <p:txBody>
          <a:bodyPr/>
          <a:lstStyle/>
          <a:p>
            <a:pPr algn="ctr"/>
            <a:r>
              <a:rPr lang="en-US" b="1" dirty="0">
                <a:highlight>
                  <a:srgbClr val="FFFF00"/>
                </a:highlight>
              </a:rPr>
              <a:t>Matrix organization</a:t>
            </a:r>
          </a:p>
        </p:txBody>
      </p:sp>
      <p:sp>
        <p:nvSpPr>
          <p:cNvPr id="3" name="Content Placeholder 2"/>
          <p:cNvSpPr>
            <a:spLocks noGrp="1"/>
          </p:cNvSpPr>
          <p:nvPr>
            <p:ph idx="1"/>
          </p:nvPr>
        </p:nvSpPr>
        <p:spPr>
          <a:xfrm>
            <a:off x="633004" y="1663020"/>
            <a:ext cx="8053796" cy="4204380"/>
          </a:xfrm>
        </p:spPr>
        <p:txBody>
          <a:bodyPr>
            <a:normAutofit/>
          </a:bodyPr>
          <a:lstStyle/>
          <a:p>
            <a:r>
              <a:rPr lang="en-US" dirty="0"/>
              <a:t>Some successful international marketing firms choose an organizational design that is not limited to geographic responsibilities, but instead groups some employees based on skills or product focus. </a:t>
            </a:r>
          </a:p>
          <a:p>
            <a:pPr lvl="1"/>
            <a:r>
              <a:rPr lang="en-US" dirty="0"/>
              <a:t>These groups of employees then report to various broader regional or national managers. </a:t>
            </a:r>
          </a:p>
          <a:p>
            <a:r>
              <a:rPr lang="en-US" dirty="0"/>
              <a:t>The matrix form of structure allows flexibility as a group of engineers or financing experts can provide services to various regions. </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17</a:t>
            </a:fld>
            <a:endParaRPr lang="en-US"/>
          </a:p>
        </p:txBody>
      </p:sp>
    </p:spTree>
    <p:extLst>
      <p:ext uri="{BB962C8B-B14F-4D97-AF65-F5344CB8AC3E}">
        <p14:creationId xmlns:p14="http://schemas.microsoft.com/office/powerpoint/2010/main" val="3397404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3535"/>
            <a:ext cx="7886700" cy="1325563"/>
          </a:xfrm>
        </p:spPr>
        <p:txBody>
          <a:bodyPr/>
          <a:lstStyle/>
          <a:p>
            <a:r>
              <a:rPr lang="en-US" dirty="0"/>
              <a:t>Matrix organization example</a:t>
            </a:r>
          </a:p>
        </p:txBody>
      </p:sp>
      <p:pic>
        <p:nvPicPr>
          <p:cNvPr id="9218" name="Picture 2"/>
          <p:cNvPicPr>
            <a:picLocks noGrp="1" noChangeAspect="1" noChangeArrowheads="1"/>
          </p:cNvPicPr>
          <p:nvPr>
            <p:ph idx="1"/>
          </p:nvPr>
        </p:nvPicPr>
        <p:blipFill>
          <a:blip r:embed="rId3" cstate="print"/>
          <a:srcRect b="10923"/>
          <a:stretch/>
        </p:blipFill>
        <p:spPr>
          <a:xfrm>
            <a:off x="2209800" y="1088491"/>
            <a:ext cx="5243440" cy="5388509"/>
          </a:xfrm>
        </p:spPr>
      </p:pic>
      <p:sp>
        <p:nvSpPr>
          <p:cNvPr id="4" name="Slide Number Placeholder 3"/>
          <p:cNvSpPr>
            <a:spLocks noGrp="1"/>
          </p:cNvSpPr>
          <p:nvPr>
            <p:ph type="sldNum" sz="quarter" idx="12"/>
          </p:nvPr>
        </p:nvSpPr>
        <p:spPr/>
        <p:txBody>
          <a:bodyPr/>
          <a:lstStyle/>
          <a:p>
            <a:fld id="{9CE62F59-9C4E-4709-9842-9496C6D856C6}" type="slidenum">
              <a:rPr lang="en-US" smtClean="0"/>
              <a:pPr/>
              <a:t>18</a:t>
            </a:fld>
            <a:endParaRPr lang="en-US"/>
          </a:p>
        </p:txBody>
      </p:sp>
    </p:spTree>
    <p:extLst>
      <p:ext uri="{BB962C8B-B14F-4D97-AF65-F5344CB8AC3E}">
        <p14:creationId xmlns:p14="http://schemas.microsoft.com/office/powerpoint/2010/main" val="3059689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7DC5-B215-D7A4-92B0-00DA61D1CD5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5BE0845-06B8-AA17-AA17-5CACA398AF11}"/>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800" dirty="0"/>
              <a:t>Explain which form of international organizational structure would best match each of the following companies. Explain your reasoning for each choice: </a:t>
            </a:r>
          </a:p>
          <a:p>
            <a:pPr>
              <a:buClr>
                <a:srgbClr val="0070C0"/>
              </a:buClr>
            </a:pPr>
            <a:r>
              <a:rPr lang="en-GB" sz="2800" dirty="0"/>
              <a:t>Nike</a:t>
            </a:r>
          </a:p>
          <a:p>
            <a:pPr>
              <a:buClr>
                <a:srgbClr val="0070C0"/>
              </a:buClr>
            </a:pPr>
            <a:r>
              <a:rPr lang="en-GB" sz="2800" dirty="0"/>
              <a:t>Tommy Hilfiger </a:t>
            </a:r>
          </a:p>
          <a:p>
            <a:pPr>
              <a:buClr>
                <a:srgbClr val="0070C0"/>
              </a:buClr>
            </a:pPr>
            <a:r>
              <a:rPr lang="en-GB" sz="2800" dirty="0"/>
              <a:t>Bank of India</a:t>
            </a:r>
          </a:p>
          <a:p>
            <a:pPr>
              <a:buClr>
                <a:srgbClr val="0070C0"/>
              </a:buClr>
            </a:pPr>
            <a:r>
              <a:rPr lang="en-GB" sz="2800" dirty="0"/>
              <a:t>South Africa Diamond Mining Company</a:t>
            </a:r>
          </a:p>
          <a:p>
            <a:pPr>
              <a:buClr>
                <a:srgbClr val="0070C0"/>
              </a:buClr>
            </a:pPr>
            <a:r>
              <a:rPr lang="en-GB" sz="2800" dirty="0"/>
              <a:t>Chinese company that manufactures chopsticks </a:t>
            </a:r>
            <a:endParaRPr lang="en-GB" sz="2400" dirty="0"/>
          </a:p>
        </p:txBody>
      </p:sp>
      <p:sp>
        <p:nvSpPr>
          <p:cNvPr id="2" name="Title 1">
            <a:extLst>
              <a:ext uri="{FF2B5EF4-FFF2-40B4-BE49-F238E27FC236}">
                <a16:creationId xmlns:a16="http://schemas.microsoft.com/office/drawing/2014/main" id="{75B714BC-A97F-AF48-47A9-48078A09DF4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 Pair Activity </a:t>
            </a:r>
            <a:r>
              <a:rPr lang="en-US" sz="1600" dirty="0"/>
              <a:t>– </a:t>
            </a:r>
            <a:r>
              <a:rPr lang="en-US" sz="2400" dirty="0"/>
              <a:t>20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23882784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p:txBody>
          <a:bodyPr/>
          <a:lstStyle/>
          <a:p>
            <a:r>
              <a:rPr lang="en-GB" dirty="0"/>
              <a:t>Compare and contrast the various modes of entry</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20</a:t>
            </a:fld>
            <a:endParaRPr lang="en-US"/>
          </a:p>
        </p:txBody>
      </p:sp>
    </p:spTree>
    <p:extLst>
      <p:ext uri="{BB962C8B-B14F-4D97-AF65-F5344CB8AC3E}">
        <p14:creationId xmlns:p14="http://schemas.microsoft.com/office/powerpoint/2010/main" val="1187538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Modes of entry</a:t>
            </a:r>
          </a:p>
        </p:txBody>
      </p:sp>
      <p:pic>
        <p:nvPicPr>
          <p:cNvPr id="11266" name="Picture 2"/>
          <p:cNvPicPr>
            <a:picLocks noGrp="1" noChangeAspect="1" noChangeArrowheads="1"/>
          </p:cNvPicPr>
          <p:nvPr>
            <p:ph idx="1"/>
          </p:nvPr>
        </p:nvPicPr>
        <p:blipFill>
          <a:blip r:embed="rId2" cstate="print"/>
          <a:srcRect b="9167"/>
          <a:stretch/>
        </p:blipFill>
        <p:spPr>
          <a:xfrm>
            <a:off x="2158870" y="1832837"/>
            <a:ext cx="4775329" cy="3295886"/>
          </a:xfrm>
        </p:spPr>
      </p:pic>
      <p:sp>
        <p:nvSpPr>
          <p:cNvPr id="3" name="Slide Number Placeholder 2"/>
          <p:cNvSpPr>
            <a:spLocks noGrp="1"/>
          </p:cNvSpPr>
          <p:nvPr>
            <p:ph type="sldNum" sz="quarter" idx="12"/>
          </p:nvPr>
        </p:nvSpPr>
        <p:spPr/>
        <p:txBody>
          <a:bodyPr/>
          <a:lstStyle/>
          <a:p>
            <a:fld id="{72BDDDA3-86EF-4A39-BB08-E3D7ABFC5AC9}" type="slidenum">
              <a:rPr lang="en-US" smtClean="0"/>
              <a:pPr/>
              <a:t>21</a:t>
            </a:fld>
            <a:endParaRPr lang="en-US"/>
          </a:p>
        </p:txBody>
      </p:sp>
    </p:spTree>
    <p:extLst>
      <p:ext uri="{BB962C8B-B14F-4D97-AF65-F5344CB8AC3E}">
        <p14:creationId xmlns:p14="http://schemas.microsoft.com/office/powerpoint/2010/main" val="2792532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359" y="304800"/>
            <a:ext cx="7886700" cy="1325563"/>
          </a:xfrm>
        </p:spPr>
        <p:txBody>
          <a:bodyPr/>
          <a:lstStyle/>
          <a:p>
            <a:pPr algn="ctr"/>
            <a:r>
              <a:rPr lang="en-US" b="1" dirty="0">
                <a:highlight>
                  <a:srgbClr val="FFFF00"/>
                </a:highlight>
              </a:rPr>
              <a:t>Exporting</a:t>
            </a:r>
          </a:p>
        </p:txBody>
      </p:sp>
      <p:sp>
        <p:nvSpPr>
          <p:cNvPr id="3" name="Content Placeholder 2"/>
          <p:cNvSpPr>
            <a:spLocks noGrp="1"/>
          </p:cNvSpPr>
          <p:nvPr>
            <p:ph idx="1"/>
          </p:nvPr>
        </p:nvSpPr>
        <p:spPr/>
        <p:txBody>
          <a:bodyPr/>
          <a:lstStyle/>
          <a:p>
            <a:r>
              <a:rPr lang="en-US" dirty="0"/>
              <a:t>The product is shipped in one manner or another into a foreign market.</a:t>
            </a:r>
          </a:p>
          <a:p>
            <a:pPr lvl="1"/>
            <a:r>
              <a:rPr lang="en-US" dirty="0"/>
              <a:t>Typical initial method to enter a market</a:t>
            </a:r>
          </a:p>
          <a:p>
            <a:pPr lvl="1"/>
            <a:r>
              <a:rPr lang="en-US" dirty="0"/>
              <a:t>Little control after products leaves home country</a:t>
            </a:r>
          </a:p>
          <a:p>
            <a:r>
              <a:rPr lang="en-US" dirty="0"/>
              <a:t>Two broad methods:</a:t>
            </a:r>
          </a:p>
          <a:p>
            <a:pPr lvl="1"/>
            <a:r>
              <a:rPr lang="en-US" dirty="0"/>
              <a:t>Direct sales</a:t>
            </a:r>
          </a:p>
          <a:p>
            <a:pPr lvl="1"/>
            <a:r>
              <a:rPr lang="en-US" dirty="0"/>
              <a:t>Use of an intermediary</a:t>
            </a:r>
          </a:p>
          <a:p>
            <a:r>
              <a:rPr lang="en-US" dirty="0"/>
              <a:t>The Internet has led to a growth in direct sales.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22</a:t>
            </a:fld>
            <a:endParaRPr lang="en-US"/>
          </a:p>
        </p:txBody>
      </p:sp>
    </p:spTree>
    <p:extLst>
      <p:ext uri="{BB962C8B-B14F-4D97-AF65-F5344CB8AC3E}">
        <p14:creationId xmlns:p14="http://schemas.microsoft.com/office/powerpoint/2010/main" val="14469455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Licensing</a:t>
            </a:r>
          </a:p>
        </p:txBody>
      </p:sp>
      <p:sp>
        <p:nvSpPr>
          <p:cNvPr id="3" name="Content Placeholder 2"/>
          <p:cNvSpPr>
            <a:spLocks noGrp="1"/>
          </p:cNvSpPr>
          <p:nvPr>
            <p:ph idx="1"/>
          </p:nvPr>
        </p:nvSpPr>
        <p:spPr>
          <a:xfrm>
            <a:off x="646067" y="1219200"/>
            <a:ext cx="7886700" cy="4152952"/>
          </a:xfrm>
        </p:spPr>
        <p:txBody>
          <a:bodyPr>
            <a:normAutofit/>
          </a:bodyPr>
          <a:lstStyle/>
          <a:p>
            <a:r>
              <a:rPr lang="en-US" dirty="0"/>
              <a:t>A contract that grants a company (the licensee) the legal right to use another company’s brand, image, and other marketing components</a:t>
            </a:r>
          </a:p>
          <a:p>
            <a:r>
              <a:rPr lang="en-US" dirty="0"/>
              <a:t>Can provide a quick, low-cost method for entering a foreign market </a:t>
            </a:r>
          </a:p>
          <a:p>
            <a:pPr lvl="1"/>
            <a:r>
              <a:rPr lang="en-US" dirty="0"/>
              <a:t>The licensee holds additional knowledge about the local market that increases the chance for success. </a:t>
            </a:r>
          </a:p>
          <a:p>
            <a:r>
              <a:rPr lang="en-US" dirty="0"/>
              <a:t>Primary concern is lack of control. </a:t>
            </a:r>
          </a:p>
          <a:p>
            <a:pPr lvl="1"/>
            <a:r>
              <a:rPr lang="en-US" dirty="0"/>
              <a:t>Local partner behavior may detract from the image of the company. </a:t>
            </a:r>
          </a:p>
          <a:p>
            <a:pPr lvl="1"/>
            <a:r>
              <a:rPr lang="en-US" dirty="0"/>
              <a:t>May make poor marketing choices.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23</a:t>
            </a:fld>
            <a:endParaRPr lang="en-US"/>
          </a:p>
        </p:txBody>
      </p:sp>
    </p:spTree>
    <p:extLst>
      <p:ext uri="{BB962C8B-B14F-4D97-AF65-F5344CB8AC3E}">
        <p14:creationId xmlns:p14="http://schemas.microsoft.com/office/powerpoint/2010/main" val="3556297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347" y="123461"/>
            <a:ext cx="7886700" cy="1325563"/>
          </a:xfrm>
        </p:spPr>
        <p:txBody>
          <a:bodyPr/>
          <a:lstStyle/>
          <a:p>
            <a:pPr algn="ctr"/>
            <a:r>
              <a:rPr lang="en-US" b="1" dirty="0">
                <a:highlight>
                  <a:srgbClr val="FFFF00"/>
                </a:highlight>
              </a:rPr>
              <a:t>Franchising</a:t>
            </a:r>
          </a:p>
        </p:txBody>
      </p:sp>
      <p:sp>
        <p:nvSpPr>
          <p:cNvPr id="3" name="Content Placeholder 2"/>
          <p:cNvSpPr>
            <a:spLocks noGrp="1"/>
          </p:cNvSpPr>
          <p:nvPr>
            <p:ph idx="1"/>
          </p:nvPr>
        </p:nvSpPr>
        <p:spPr>
          <a:xfrm>
            <a:off x="628650" y="1352524"/>
            <a:ext cx="7886700" cy="4152952"/>
          </a:xfrm>
        </p:spPr>
        <p:txBody>
          <a:bodyPr>
            <a:normAutofit/>
          </a:bodyPr>
          <a:lstStyle/>
          <a:p>
            <a:r>
              <a:rPr lang="en-US" dirty="0"/>
              <a:t>The contractual agreement to implement a business model</a:t>
            </a:r>
          </a:p>
          <a:p>
            <a:pPr lvl="1"/>
            <a:r>
              <a:rPr lang="en-US" dirty="0"/>
              <a:t>McDonald’s, KFC, 7-Eleven, Supercuts</a:t>
            </a:r>
          </a:p>
          <a:p>
            <a:r>
              <a:rPr lang="en-US" dirty="0"/>
              <a:t>In return for an up-front fee, signees obtain access to the company’s colors, images, and products, which offers greater control over the marketing process by the parent company. </a:t>
            </a:r>
          </a:p>
          <a:p>
            <a:r>
              <a:rPr lang="en-US" dirty="0"/>
              <a:t>The risk is a poor franchisee. </a:t>
            </a:r>
          </a:p>
          <a:p>
            <a:pPr lvl="1"/>
            <a:r>
              <a:rPr lang="en-US" dirty="0"/>
              <a:t>Signee may ignore contract or make decisions that hurt the company. </a:t>
            </a:r>
          </a:p>
          <a:p>
            <a:pPr lvl="1"/>
            <a:r>
              <a:rPr lang="en-US" dirty="0"/>
              <a:t>Costs accrue to control signees.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24</a:t>
            </a:fld>
            <a:endParaRPr lang="en-US"/>
          </a:p>
        </p:txBody>
      </p:sp>
    </p:spTree>
    <p:extLst>
      <p:ext uri="{BB962C8B-B14F-4D97-AF65-F5344CB8AC3E}">
        <p14:creationId xmlns:p14="http://schemas.microsoft.com/office/powerpoint/2010/main" val="20634187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4800"/>
            <a:ext cx="7886700" cy="1325563"/>
          </a:xfrm>
        </p:spPr>
        <p:txBody>
          <a:bodyPr/>
          <a:lstStyle/>
          <a:p>
            <a:pPr algn="ctr"/>
            <a:r>
              <a:rPr lang="en-US" b="1" dirty="0">
                <a:highlight>
                  <a:srgbClr val="FFFF00"/>
                </a:highlight>
              </a:rPr>
              <a:t>Joint ventures </a:t>
            </a:r>
            <a:r>
              <a:rPr lang="en-US" sz="1800" dirty="0"/>
              <a:t>1 of 3</a:t>
            </a:r>
            <a:endParaRPr lang="en-US" dirty="0"/>
          </a:p>
        </p:txBody>
      </p:sp>
      <p:sp>
        <p:nvSpPr>
          <p:cNvPr id="3" name="Content Placeholder 2"/>
          <p:cNvSpPr>
            <a:spLocks noGrp="1"/>
          </p:cNvSpPr>
          <p:nvPr>
            <p:ph idx="1"/>
          </p:nvPr>
        </p:nvSpPr>
        <p:spPr>
          <a:xfrm>
            <a:off x="762000" y="1548627"/>
            <a:ext cx="7886700" cy="4152952"/>
          </a:xfrm>
        </p:spPr>
        <p:txBody>
          <a:bodyPr>
            <a:normAutofit/>
          </a:bodyPr>
          <a:lstStyle/>
          <a:p>
            <a:r>
              <a:rPr lang="en-US" dirty="0"/>
              <a:t>Some companies choose to partner with local businesses when entering a country.</a:t>
            </a:r>
          </a:p>
          <a:p>
            <a:r>
              <a:rPr lang="en-US" dirty="0"/>
              <a:t>When these legal partnerships involve an investment, a division of ownership, and the creation of a new legal entity, the newly created business is joint venture.</a:t>
            </a:r>
          </a:p>
          <a:p>
            <a:r>
              <a:rPr lang="en-US" dirty="0"/>
              <a:t>The categories of joint ventures include:</a:t>
            </a:r>
          </a:p>
          <a:p>
            <a:pPr lvl="1"/>
            <a:r>
              <a:rPr lang="en-US" dirty="0"/>
              <a:t>Majority owned, where the foreign company owns 51% or more of the joint venture;</a:t>
            </a:r>
          </a:p>
          <a:p>
            <a:pPr lvl="1"/>
            <a:r>
              <a:rPr lang="en-US" dirty="0"/>
              <a:t>Minority owned, where the foreign company owns 49% or less of the joint venture;</a:t>
            </a:r>
          </a:p>
          <a:p>
            <a:pPr lvl="1"/>
            <a:r>
              <a:rPr lang="en-US" dirty="0"/>
              <a:t>50% / 50%, or an equal split of ownership.</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25</a:t>
            </a:fld>
            <a:endParaRPr lang="en-US"/>
          </a:p>
        </p:txBody>
      </p:sp>
    </p:spTree>
    <p:extLst>
      <p:ext uri="{BB962C8B-B14F-4D97-AF65-F5344CB8AC3E}">
        <p14:creationId xmlns:p14="http://schemas.microsoft.com/office/powerpoint/2010/main" val="1891727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1838"/>
            <a:ext cx="7886700" cy="1325563"/>
          </a:xfrm>
        </p:spPr>
        <p:txBody>
          <a:bodyPr/>
          <a:lstStyle/>
          <a:p>
            <a:pPr algn="ctr"/>
            <a:r>
              <a:rPr lang="en-US" b="1" dirty="0">
                <a:highlight>
                  <a:srgbClr val="FFFF00"/>
                </a:highlight>
              </a:rPr>
              <a:t>Joint venture </a:t>
            </a:r>
            <a:r>
              <a:rPr lang="en-US" sz="2000" dirty="0"/>
              <a:t>2 of 3</a:t>
            </a:r>
            <a:endParaRPr lang="en-US" dirty="0"/>
          </a:p>
        </p:txBody>
      </p:sp>
      <p:sp>
        <p:nvSpPr>
          <p:cNvPr id="3" name="Content Placeholder 2"/>
          <p:cNvSpPr>
            <a:spLocks noGrp="1"/>
          </p:cNvSpPr>
          <p:nvPr>
            <p:ph idx="1"/>
          </p:nvPr>
        </p:nvSpPr>
        <p:spPr>
          <a:xfrm>
            <a:off x="628650" y="2743200"/>
            <a:ext cx="7886700" cy="3581400"/>
          </a:xfrm>
        </p:spPr>
        <p:txBody>
          <a:bodyPr>
            <a:normAutofit/>
          </a:bodyPr>
          <a:lstStyle/>
          <a:p>
            <a:pPr lvl="1"/>
            <a:r>
              <a:rPr lang="en-US" dirty="0"/>
              <a:t>Local partners provide access to local connections.</a:t>
            </a:r>
          </a:p>
          <a:p>
            <a:pPr lvl="1"/>
            <a:r>
              <a:rPr lang="en-US" dirty="0"/>
              <a:t>Local partners understand the local business environment. </a:t>
            </a:r>
          </a:p>
          <a:p>
            <a:pPr lvl="1"/>
            <a:r>
              <a:rPr lang="en-US" dirty="0"/>
              <a:t>Sharing of risk lessens potential losses.</a:t>
            </a:r>
          </a:p>
          <a:p>
            <a:pPr lvl="1"/>
            <a:r>
              <a:rPr lang="en-US" dirty="0"/>
              <a:t>Costs may be lowered.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26</a:t>
            </a:fld>
            <a:endParaRPr lang="en-US"/>
          </a:p>
        </p:txBody>
      </p:sp>
      <p:sp>
        <p:nvSpPr>
          <p:cNvPr id="5" name="Title 1">
            <a:extLst>
              <a:ext uri="{FF2B5EF4-FFF2-40B4-BE49-F238E27FC236}">
                <a16:creationId xmlns:a16="http://schemas.microsoft.com/office/drawing/2014/main" id="{977D3B60-A9F5-4A7C-61F4-71CF0BBB3ACA}"/>
              </a:ext>
            </a:extLst>
          </p:cNvPr>
          <p:cNvSpPr txBox="1">
            <a:spLocks/>
          </p:cNvSpPr>
          <p:nvPr/>
        </p:nvSpPr>
        <p:spPr>
          <a:xfrm>
            <a:off x="643890" y="121920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Advantages</a:t>
            </a:r>
          </a:p>
        </p:txBody>
      </p:sp>
    </p:spTree>
    <p:extLst>
      <p:ext uri="{BB962C8B-B14F-4D97-AF65-F5344CB8AC3E}">
        <p14:creationId xmlns:p14="http://schemas.microsoft.com/office/powerpoint/2010/main" val="101519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056" y="762000"/>
            <a:ext cx="7886700" cy="1325563"/>
          </a:xfrm>
        </p:spPr>
        <p:txBody>
          <a:bodyPr/>
          <a:lstStyle/>
          <a:p>
            <a:br>
              <a:rPr lang="en-US" dirty="0"/>
            </a:br>
            <a:r>
              <a:rPr lang="en-US" dirty="0"/>
              <a:t>Disadvantages</a:t>
            </a:r>
          </a:p>
        </p:txBody>
      </p:sp>
      <p:sp>
        <p:nvSpPr>
          <p:cNvPr id="3" name="Content Placeholder 2"/>
          <p:cNvSpPr>
            <a:spLocks noGrp="1"/>
          </p:cNvSpPr>
          <p:nvPr>
            <p:ph idx="1"/>
          </p:nvPr>
        </p:nvSpPr>
        <p:spPr>
          <a:xfrm>
            <a:off x="628650" y="2268130"/>
            <a:ext cx="7886700" cy="3505200"/>
          </a:xfrm>
        </p:spPr>
        <p:txBody>
          <a:bodyPr>
            <a:normAutofit/>
          </a:bodyPr>
          <a:lstStyle/>
          <a:p>
            <a:pPr lvl="1"/>
            <a:r>
              <a:rPr lang="en-US" dirty="0"/>
              <a:t>Lost or leaked proprietary knowledge. </a:t>
            </a:r>
          </a:p>
          <a:p>
            <a:pPr lvl="1"/>
            <a:r>
              <a:rPr lang="en-US" dirty="0"/>
              <a:t>Partners may misappropriate company assets and may even break the joint venture and then use that knowledge to succeed in separate, independent business ventures.</a:t>
            </a:r>
          </a:p>
          <a:p>
            <a:pPr lvl="1"/>
            <a:r>
              <a:rPr lang="en-US" dirty="0"/>
              <a:t>Conflicts between partners can also occur.</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27</a:t>
            </a:fld>
            <a:endParaRPr lang="en-US"/>
          </a:p>
        </p:txBody>
      </p:sp>
      <p:sp>
        <p:nvSpPr>
          <p:cNvPr id="5" name="Title 1">
            <a:extLst>
              <a:ext uri="{FF2B5EF4-FFF2-40B4-BE49-F238E27FC236}">
                <a16:creationId xmlns:a16="http://schemas.microsoft.com/office/drawing/2014/main" id="{6D8CE59C-EEE3-7C0B-E053-A7AB911DCDC6}"/>
              </a:ext>
            </a:extLst>
          </p:cNvPr>
          <p:cNvSpPr txBox="1">
            <a:spLocks/>
          </p:cNvSpPr>
          <p:nvPr/>
        </p:nvSpPr>
        <p:spPr>
          <a:xfrm>
            <a:off x="628650" y="20183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Joint venture </a:t>
            </a:r>
            <a:r>
              <a:rPr lang="en-US" sz="2000" dirty="0"/>
              <a:t>3 of 3</a:t>
            </a:r>
            <a:endParaRPr lang="en-US" dirty="0"/>
          </a:p>
        </p:txBody>
      </p:sp>
    </p:spTree>
    <p:extLst>
      <p:ext uri="{BB962C8B-B14F-4D97-AF65-F5344CB8AC3E}">
        <p14:creationId xmlns:p14="http://schemas.microsoft.com/office/powerpoint/2010/main" val="3317650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953" y="169181"/>
            <a:ext cx="7886700" cy="1013782"/>
          </a:xfrm>
        </p:spPr>
        <p:txBody>
          <a:bodyPr/>
          <a:lstStyle/>
          <a:p>
            <a:pPr algn="ctr"/>
            <a:r>
              <a:rPr lang="en-US" b="1" dirty="0">
                <a:highlight>
                  <a:srgbClr val="FFFF00"/>
                </a:highlight>
              </a:rPr>
              <a:t>Strategic alliances</a:t>
            </a:r>
            <a:r>
              <a:rPr lang="en-US" b="1" dirty="0"/>
              <a:t> </a:t>
            </a:r>
            <a:r>
              <a:rPr lang="en-US" sz="1800" dirty="0"/>
              <a:t>1 of 2</a:t>
            </a:r>
            <a:endParaRPr lang="en-US" b="1" dirty="0"/>
          </a:p>
        </p:txBody>
      </p:sp>
      <p:sp>
        <p:nvSpPr>
          <p:cNvPr id="3" name="Content Placeholder 2"/>
          <p:cNvSpPr>
            <a:spLocks noGrp="1"/>
          </p:cNvSpPr>
          <p:nvPr>
            <p:ph idx="1"/>
          </p:nvPr>
        </p:nvSpPr>
        <p:spPr>
          <a:xfrm>
            <a:off x="656953" y="1352524"/>
            <a:ext cx="7886700" cy="4152952"/>
          </a:xfrm>
        </p:spPr>
        <p:txBody>
          <a:bodyPr>
            <a:normAutofit/>
          </a:bodyPr>
          <a:lstStyle/>
          <a:p>
            <a:r>
              <a:rPr lang="en-US" dirty="0"/>
              <a:t>A formal agreement between companies to work together to achieve a common goal. </a:t>
            </a:r>
          </a:p>
          <a:p>
            <a:pPr lvl="1"/>
            <a:r>
              <a:rPr lang="en-US" dirty="0"/>
              <a:t>In contrast to joint ventures, a separate legal entity does not get created.</a:t>
            </a:r>
          </a:p>
          <a:p>
            <a:pPr lvl="1"/>
            <a:r>
              <a:rPr lang="en-US" dirty="0"/>
              <a:t>Resource sharing, project funding, and knowledge transfer all happen within most strategic alliances. </a:t>
            </a:r>
          </a:p>
          <a:p>
            <a:r>
              <a:rPr lang="en-US" dirty="0"/>
              <a:t>Many strategic alliances investigate problems that affect all or most members of an industry. </a:t>
            </a:r>
          </a:p>
          <a:p>
            <a:pPr lvl="1"/>
            <a:r>
              <a:rPr lang="en-US" dirty="0"/>
              <a:t>Sharing research on a new technological breakthrough or combining resources to enter a new market are two common goals for strategic alliances.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28</a:t>
            </a:fld>
            <a:endParaRPr lang="en-US"/>
          </a:p>
        </p:txBody>
      </p:sp>
    </p:spTree>
    <p:extLst>
      <p:ext uri="{BB962C8B-B14F-4D97-AF65-F5344CB8AC3E}">
        <p14:creationId xmlns:p14="http://schemas.microsoft.com/office/powerpoint/2010/main" val="13303973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t>Advantage</a:t>
            </a:r>
          </a:p>
          <a:p>
            <a:pPr lvl="1"/>
            <a:r>
              <a:rPr lang="en-US" dirty="0"/>
              <a:t>Limited financial commitment and fewer formal legal lessens risk. </a:t>
            </a:r>
          </a:p>
          <a:p>
            <a:r>
              <a:rPr lang="en-US" dirty="0"/>
              <a:t>Disadvantage</a:t>
            </a:r>
          </a:p>
          <a:p>
            <a:pPr lvl="1"/>
            <a:r>
              <a:rPr lang="en-US" dirty="0"/>
              <a:t>Exposure to a potential partners leaving or stealing technology.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29</a:t>
            </a:fld>
            <a:endParaRPr lang="en-US"/>
          </a:p>
        </p:txBody>
      </p:sp>
      <p:sp>
        <p:nvSpPr>
          <p:cNvPr id="7" name="Title 1">
            <a:extLst>
              <a:ext uri="{FF2B5EF4-FFF2-40B4-BE49-F238E27FC236}">
                <a16:creationId xmlns:a16="http://schemas.microsoft.com/office/drawing/2014/main" id="{4060C66D-686A-202F-9904-99A4F755C4E1}"/>
              </a:ext>
            </a:extLst>
          </p:cNvPr>
          <p:cNvSpPr txBox="1">
            <a:spLocks/>
          </p:cNvSpPr>
          <p:nvPr/>
        </p:nvSpPr>
        <p:spPr>
          <a:xfrm>
            <a:off x="656953" y="169181"/>
            <a:ext cx="7886700" cy="10137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Strategic alliances</a:t>
            </a:r>
            <a:r>
              <a:rPr lang="en-US" b="1" dirty="0"/>
              <a:t> </a:t>
            </a:r>
            <a:r>
              <a:rPr lang="en-US" sz="1800" dirty="0"/>
              <a:t>2 of 2</a:t>
            </a:r>
            <a:endParaRPr lang="en-US" b="1" dirty="0"/>
          </a:p>
        </p:txBody>
      </p:sp>
    </p:spTree>
    <p:extLst>
      <p:ext uri="{BB962C8B-B14F-4D97-AF65-F5344CB8AC3E}">
        <p14:creationId xmlns:p14="http://schemas.microsoft.com/office/powerpoint/2010/main" val="2971103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886700" cy="1325563"/>
          </a:xfrm>
        </p:spPr>
        <p:txBody>
          <a:bodyPr/>
          <a:lstStyle/>
          <a:p>
            <a:pPr algn="ctr"/>
            <a:r>
              <a:rPr lang="en-US" b="1" dirty="0">
                <a:highlight>
                  <a:srgbClr val="FFFF00"/>
                </a:highlight>
              </a:rPr>
              <a:t>Wholly owned subsidiary</a:t>
            </a:r>
          </a:p>
        </p:txBody>
      </p:sp>
      <p:sp>
        <p:nvSpPr>
          <p:cNvPr id="3" name="Content Placeholder 2"/>
          <p:cNvSpPr>
            <a:spLocks noGrp="1"/>
          </p:cNvSpPr>
          <p:nvPr>
            <p:ph idx="1"/>
          </p:nvPr>
        </p:nvSpPr>
        <p:spPr>
          <a:xfrm>
            <a:off x="628650" y="1662927"/>
            <a:ext cx="7886700" cy="4152952"/>
          </a:xfrm>
        </p:spPr>
        <p:txBody>
          <a:bodyPr>
            <a:normAutofit lnSpcReduction="10000"/>
          </a:bodyPr>
          <a:lstStyle/>
          <a:p>
            <a:r>
              <a:rPr lang="en-US" dirty="0"/>
              <a:t>A 100% ownership stake in a business in that country</a:t>
            </a:r>
          </a:p>
          <a:p>
            <a:pPr lvl="1"/>
            <a:r>
              <a:rPr lang="en-US" dirty="0"/>
              <a:t>Must comply with local regulations, adjust to local cultural standards and mores, operate in the native language, fit with local economic conditions, and be supportable through the local infrastructure. </a:t>
            </a:r>
          </a:p>
          <a:p>
            <a:r>
              <a:rPr lang="en-US" dirty="0"/>
              <a:t>Company is able to use its own brand, logo, and color scheme, and maintains control over both managerial operations and marketing decisions. </a:t>
            </a:r>
          </a:p>
          <a:p>
            <a:pPr lvl="1"/>
            <a:r>
              <a:rPr lang="en-US" dirty="0"/>
              <a:t>Primary advantage is complete control.</a:t>
            </a:r>
          </a:p>
          <a:p>
            <a:pPr lvl="1"/>
            <a:r>
              <a:rPr lang="en-US" dirty="0"/>
              <a:t>Primary disadvantage is lack of shared risk and  high cost. Also, fail to have a local contact to facilitate entry success.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30</a:t>
            </a:fld>
            <a:endParaRPr lang="en-US"/>
          </a:p>
        </p:txBody>
      </p:sp>
    </p:spTree>
    <p:extLst>
      <p:ext uri="{BB962C8B-B14F-4D97-AF65-F5344CB8AC3E}">
        <p14:creationId xmlns:p14="http://schemas.microsoft.com/office/powerpoint/2010/main" val="3486268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Theories of entry mode selection</a:t>
            </a:r>
          </a:p>
        </p:txBody>
      </p:sp>
      <p:sp>
        <p:nvSpPr>
          <p:cNvPr id="3" name="Content Placeholder 2"/>
          <p:cNvSpPr>
            <a:spLocks noGrp="1"/>
          </p:cNvSpPr>
          <p:nvPr>
            <p:ph idx="1"/>
          </p:nvPr>
        </p:nvSpPr>
        <p:spPr/>
        <p:txBody>
          <a:bodyPr/>
          <a:lstStyle/>
          <a:p>
            <a:r>
              <a:rPr lang="en-US" dirty="0"/>
              <a:t>Explaining entry mode choices is a dominant area of international business academic theory.</a:t>
            </a:r>
          </a:p>
          <a:p>
            <a:r>
              <a:rPr lang="en-US" dirty="0"/>
              <a:t>The three dominant theories:</a:t>
            </a:r>
          </a:p>
          <a:p>
            <a:pPr lvl="1"/>
            <a:r>
              <a:rPr lang="en-US" dirty="0"/>
              <a:t>Internationalization Theory </a:t>
            </a:r>
          </a:p>
          <a:p>
            <a:pPr lvl="1"/>
            <a:r>
              <a:rPr lang="en-US" dirty="0"/>
              <a:t>Internalization Theory </a:t>
            </a:r>
          </a:p>
          <a:p>
            <a:pPr lvl="1"/>
            <a:r>
              <a:rPr lang="en-US" dirty="0"/>
              <a:t>Eclectic or OLI Theory</a:t>
            </a:r>
          </a:p>
          <a:p>
            <a:endParaRPr lang="en-US" dirty="0"/>
          </a:p>
        </p:txBody>
      </p:sp>
      <p:sp>
        <p:nvSpPr>
          <p:cNvPr id="4" name="Slide Number Placeholder 3"/>
          <p:cNvSpPr>
            <a:spLocks noGrp="1"/>
          </p:cNvSpPr>
          <p:nvPr>
            <p:ph type="sldNum" sz="quarter" idx="12"/>
          </p:nvPr>
        </p:nvSpPr>
        <p:spPr/>
        <p:txBody>
          <a:bodyPr/>
          <a:lstStyle/>
          <a:p>
            <a:fld id="{72BDDDA3-86EF-4A39-BB08-E3D7ABFC5AC9}" type="slidenum">
              <a:rPr lang="en-US" smtClean="0"/>
              <a:pPr/>
              <a:t>31</a:t>
            </a:fld>
            <a:endParaRPr lang="en-US"/>
          </a:p>
        </p:txBody>
      </p:sp>
    </p:spTree>
    <p:extLst>
      <p:ext uri="{BB962C8B-B14F-4D97-AF65-F5344CB8AC3E}">
        <p14:creationId xmlns:p14="http://schemas.microsoft.com/office/powerpoint/2010/main" val="125134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Internationalization theory</a:t>
            </a:r>
          </a:p>
        </p:txBody>
      </p:sp>
      <p:sp>
        <p:nvSpPr>
          <p:cNvPr id="3" name="Content Placeholder 2"/>
          <p:cNvSpPr>
            <a:spLocks noGrp="1"/>
          </p:cNvSpPr>
          <p:nvPr>
            <p:ph idx="1"/>
          </p:nvPr>
        </p:nvSpPr>
        <p:spPr>
          <a:xfrm>
            <a:off x="637359" y="1352524"/>
            <a:ext cx="7886700" cy="4152952"/>
          </a:xfrm>
        </p:spPr>
        <p:txBody>
          <a:bodyPr>
            <a:normAutofit lnSpcReduction="10000"/>
          </a:bodyPr>
          <a:lstStyle/>
          <a:p>
            <a:r>
              <a:rPr lang="en-US" dirty="0"/>
              <a:t>Also known as the </a:t>
            </a:r>
            <a:r>
              <a:rPr lang="en-US" b="1" dirty="0"/>
              <a:t>Uppsala Model </a:t>
            </a:r>
            <a:r>
              <a:rPr lang="en-US" dirty="0"/>
              <a:t>(Johanson and Vahlne, 1977)</a:t>
            </a:r>
          </a:p>
          <a:p>
            <a:r>
              <a:rPr lang="en-US" dirty="0"/>
              <a:t>Companies go through four stages during the move to becoming a completely global company: </a:t>
            </a:r>
          </a:p>
          <a:p>
            <a:pPr lvl="1"/>
            <a:r>
              <a:rPr lang="en-US" dirty="0"/>
              <a:t>no regular export activities, </a:t>
            </a:r>
          </a:p>
          <a:p>
            <a:pPr lvl="1"/>
            <a:r>
              <a:rPr lang="en-US" dirty="0"/>
              <a:t>export via independent representatives, </a:t>
            </a:r>
          </a:p>
          <a:p>
            <a:pPr lvl="1"/>
            <a:r>
              <a:rPr lang="en-US" dirty="0"/>
              <a:t>establishment of an overseas sales subsidiary, and </a:t>
            </a:r>
          </a:p>
          <a:p>
            <a:pPr lvl="1"/>
            <a:r>
              <a:rPr lang="en-US" dirty="0"/>
              <a:t>foreign production.</a:t>
            </a:r>
          </a:p>
          <a:p>
            <a:r>
              <a:rPr lang="en-US" dirty="0"/>
              <a:t>The model views global entry as an incremental process. </a:t>
            </a:r>
          </a:p>
          <a:p>
            <a:pPr lvl="1"/>
            <a:r>
              <a:rPr lang="en-US" dirty="0"/>
              <a:t>A company’s marketers begin by exporting to close, familiar markets.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32</a:t>
            </a:fld>
            <a:endParaRPr lang="en-US"/>
          </a:p>
        </p:txBody>
      </p:sp>
    </p:spTree>
    <p:extLst>
      <p:ext uri="{BB962C8B-B14F-4D97-AF65-F5344CB8AC3E}">
        <p14:creationId xmlns:p14="http://schemas.microsoft.com/office/powerpoint/2010/main" val="4018309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64827"/>
            <a:ext cx="7753350" cy="990600"/>
          </a:xfrm>
        </p:spPr>
        <p:txBody>
          <a:bodyPr/>
          <a:lstStyle/>
          <a:p>
            <a:pPr algn="ctr"/>
            <a:r>
              <a:rPr lang="en-US" b="1" dirty="0">
                <a:highlight>
                  <a:srgbClr val="FFFF00"/>
                </a:highlight>
              </a:rPr>
              <a:t>Internalization theory</a:t>
            </a:r>
          </a:p>
        </p:txBody>
      </p:sp>
      <p:sp>
        <p:nvSpPr>
          <p:cNvPr id="3" name="Content Placeholder 2"/>
          <p:cNvSpPr>
            <a:spLocks noGrp="1"/>
          </p:cNvSpPr>
          <p:nvPr>
            <p:ph idx="1"/>
          </p:nvPr>
        </p:nvSpPr>
        <p:spPr>
          <a:xfrm>
            <a:off x="652599" y="1362892"/>
            <a:ext cx="7886700" cy="4152952"/>
          </a:xfrm>
        </p:spPr>
        <p:txBody>
          <a:bodyPr>
            <a:normAutofit fontScale="85000" lnSpcReduction="20000"/>
          </a:bodyPr>
          <a:lstStyle/>
          <a:p>
            <a:r>
              <a:rPr lang="en-US" b="1" dirty="0" err="1"/>
              <a:t>Internalisation</a:t>
            </a:r>
            <a:r>
              <a:rPr lang="en-US" dirty="0"/>
              <a:t> refers to taking some degree of ownership of the process of entering a country (e.g., wholly owned subsidiaries or Joint ventures)</a:t>
            </a:r>
          </a:p>
          <a:p>
            <a:r>
              <a:rPr lang="en-US" dirty="0"/>
              <a:t>This theory assumes there is specific advantages to each entry mode type.</a:t>
            </a:r>
          </a:p>
          <a:p>
            <a:r>
              <a:rPr lang="en-US" dirty="0"/>
              <a:t>Exporting represents the default, “efficient” choice for market entry.</a:t>
            </a:r>
          </a:p>
          <a:p>
            <a:pPr lvl="1"/>
            <a:r>
              <a:rPr lang="en-US" dirty="0"/>
              <a:t>Supply and demand guide the process.</a:t>
            </a:r>
          </a:p>
          <a:p>
            <a:pPr lvl="1"/>
            <a:r>
              <a:rPr lang="en-US" dirty="0"/>
              <a:t>The company exerts little control and less cost is involved. </a:t>
            </a:r>
          </a:p>
          <a:p>
            <a:pPr lvl="1"/>
            <a:r>
              <a:rPr lang="en-US" dirty="0"/>
              <a:t>The lack of control is acceptable if no unusual risks or uncertainties and trusted partners.</a:t>
            </a:r>
          </a:p>
          <a:p>
            <a:r>
              <a:rPr lang="en-US" dirty="0"/>
              <a:t>In many cases, uncertainty and risks exist, making exporting too risky. </a:t>
            </a:r>
          </a:p>
          <a:p>
            <a:pPr lvl="1"/>
            <a:r>
              <a:rPr lang="en-US" dirty="0"/>
              <a:t>Managers choose to </a:t>
            </a:r>
            <a:r>
              <a:rPr lang="en-US" dirty="0" err="1"/>
              <a:t>internalise</a:t>
            </a:r>
            <a:r>
              <a:rPr lang="en-US" dirty="0"/>
              <a:t> the entry – hence the name of the theory.</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33</a:t>
            </a:fld>
            <a:endParaRPr lang="en-US"/>
          </a:p>
        </p:txBody>
      </p:sp>
    </p:spTree>
    <p:extLst>
      <p:ext uri="{BB962C8B-B14F-4D97-AF65-F5344CB8AC3E}">
        <p14:creationId xmlns:p14="http://schemas.microsoft.com/office/powerpoint/2010/main" val="11813187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Eclectic or OLI theory</a:t>
            </a:r>
            <a:r>
              <a:rPr lang="en-US" b="1" dirty="0"/>
              <a:t> </a:t>
            </a:r>
            <a:r>
              <a:rPr lang="en-US" sz="1400" dirty="0"/>
              <a:t>1 of 4</a:t>
            </a:r>
            <a:endParaRPr lang="en-US" b="1" dirty="0"/>
          </a:p>
        </p:txBody>
      </p:sp>
      <p:sp>
        <p:nvSpPr>
          <p:cNvPr id="3" name="Content Placeholder 2"/>
          <p:cNvSpPr>
            <a:spLocks noGrp="1"/>
          </p:cNvSpPr>
          <p:nvPr>
            <p:ph idx="1"/>
          </p:nvPr>
        </p:nvSpPr>
        <p:spPr>
          <a:xfrm>
            <a:off x="381000" y="1600200"/>
            <a:ext cx="8129996" cy="4152952"/>
          </a:xfrm>
        </p:spPr>
        <p:txBody>
          <a:bodyPr/>
          <a:lstStyle/>
          <a:p>
            <a:r>
              <a:rPr lang="en-US" dirty="0"/>
              <a:t>Introduced by Dunning (1979)</a:t>
            </a:r>
          </a:p>
          <a:p>
            <a:r>
              <a:rPr lang="en-US" dirty="0"/>
              <a:t>Expand the internalization theory</a:t>
            </a:r>
          </a:p>
          <a:p>
            <a:r>
              <a:rPr lang="en-US" dirty="0"/>
              <a:t>Assumes that exporting will be the most efficient and preferred form of entry, but that inefficiencies or problems in the market mean that, in many cases, the best decision is another form of entry. These best decisions are based on three factors:</a:t>
            </a:r>
          </a:p>
          <a:p>
            <a:pPr marL="509588" indent="-277813">
              <a:buFont typeface="Arial" pitchFamily="34" charset="0"/>
              <a:buChar char="–"/>
            </a:pPr>
            <a:r>
              <a:rPr lang="en-US" dirty="0"/>
              <a:t>Ownership advantages</a:t>
            </a:r>
          </a:p>
          <a:p>
            <a:pPr marL="509588" indent="-277813">
              <a:buFont typeface="Arial" pitchFamily="34" charset="0"/>
              <a:buChar char="–"/>
            </a:pPr>
            <a:r>
              <a:rPr lang="en-US" dirty="0"/>
              <a:t>Location advantages</a:t>
            </a:r>
          </a:p>
          <a:p>
            <a:pPr marL="509588" indent="-277813">
              <a:buFont typeface="Arial" pitchFamily="34" charset="0"/>
              <a:buChar char="–"/>
            </a:pPr>
            <a:r>
              <a:rPr lang="en-US" dirty="0"/>
              <a:t>Internalization advantages</a:t>
            </a:r>
          </a:p>
          <a:p>
            <a:endParaRPr lang="en-US" dirty="0"/>
          </a:p>
          <a:p>
            <a:endParaRPr lang="en-US" dirty="0"/>
          </a:p>
        </p:txBody>
      </p:sp>
      <p:sp>
        <p:nvSpPr>
          <p:cNvPr id="4" name="Slide Number Placeholder 3"/>
          <p:cNvSpPr>
            <a:spLocks noGrp="1"/>
          </p:cNvSpPr>
          <p:nvPr>
            <p:ph type="sldNum" sz="quarter" idx="12"/>
          </p:nvPr>
        </p:nvSpPr>
        <p:spPr/>
        <p:txBody>
          <a:bodyPr/>
          <a:lstStyle/>
          <a:p>
            <a:fld id="{72BDDDA3-86EF-4A39-BB08-E3D7ABFC5AC9}" type="slidenum">
              <a:rPr lang="en-US" smtClean="0"/>
              <a:pPr/>
              <a:t>34</a:t>
            </a:fld>
            <a:endParaRPr lang="en-US"/>
          </a:p>
        </p:txBody>
      </p:sp>
    </p:spTree>
    <p:extLst>
      <p:ext uri="{BB962C8B-B14F-4D97-AF65-F5344CB8AC3E}">
        <p14:creationId xmlns:p14="http://schemas.microsoft.com/office/powerpoint/2010/main" val="37261759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812987"/>
            <a:ext cx="7886700" cy="1325563"/>
          </a:xfrm>
        </p:spPr>
        <p:txBody>
          <a:bodyPr>
            <a:normAutofit/>
          </a:bodyPr>
          <a:lstStyle/>
          <a:p>
            <a:r>
              <a:rPr lang="en-US" sz="3200" dirty="0"/>
              <a:t>Ownership advantages</a:t>
            </a:r>
          </a:p>
        </p:txBody>
      </p:sp>
      <p:sp>
        <p:nvSpPr>
          <p:cNvPr id="3" name="Content Placeholder 2"/>
          <p:cNvSpPr>
            <a:spLocks noGrp="1"/>
          </p:cNvSpPr>
          <p:nvPr>
            <p:ph idx="1"/>
          </p:nvPr>
        </p:nvSpPr>
        <p:spPr>
          <a:xfrm>
            <a:off x="667839" y="1787977"/>
            <a:ext cx="7886700" cy="3875113"/>
          </a:xfrm>
        </p:spPr>
        <p:txBody>
          <a:bodyPr>
            <a:normAutofit lnSpcReduction="10000"/>
          </a:bodyPr>
          <a:lstStyle/>
          <a:p>
            <a:r>
              <a:rPr lang="en-US" dirty="0"/>
              <a:t>Ownership advantages can be thought of as the “why” for multinational corporation foreign activities and represent the reasons marketers spend the time and effort to enter a foreign country. </a:t>
            </a:r>
          </a:p>
          <a:p>
            <a:r>
              <a:rPr lang="en-US" dirty="0"/>
              <a:t>Two types of ownership advantages: </a:t>
            </a:r>
          </a:p>
          <a:p>
            <a:pPr lvl="1"/>
            <a:r>
              <a:rPr lang="en-US" dirty="0"/>
              <a:t>Asset advantages represent anything the company does well that competitors cannot do. </a:t>
            </a:r>
          </a:p>
          <a:p>
            <a:pPr lvl="1"/>
            <a:r>
              <a:rPr lang="en-US" dirty="0"/>
              <a:t>Transaction ownership advantages relate to the ability to capture transactional benefits, such as lower costs, from the common governance of a network of ownership assets.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35</a:t>
            </a:fld>
            <a:endParaRPr lang="en-US"/>
          </a:p>
        </p:txBody>
      </p:sp>
      <p:sp>
        <p:nvSpPr>
          <p:cNvPr id="5" name="Title 1">
            <a:extLst>
              <a:ext uri="{FF2B5EF4-FFF2-40B4-BE49-F238E27FC236}">
                <a16:creationId xmlns:a16="http://schemas.microsoft.com/office/drawing/2014/main" id="{2F511A68-03F4-E75C-2E7C-2EA52CBD1E39}"/>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2 of 4</a:t>
            </a:r>
            <a:endParaRPr lang="en-US" b="1" dirty="0"/>
          </a:p>
        </p:txBody>
      </p:sp>
    </p:spTree>
    <p:extLst>
      <p:ext uri="{BB962C8B-B14F-4D97-AF65-F5344CB8AC3E}">
        <p14:creationId xmlns:p14="http://schemas.microsoft.com/office/powerpoint/2010/main" val="26693081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461" y="846627"/>
            <a:ext cx="7886700" cy="1325563"/>
          </a:xfrm>
        </p:spPr>
        <p:txBody>
          <a:bodyPr>
            <a:normAutofit/>
          </a:bodyPr>
          <a:lstStyle/>
          <a:p>
            <a:r>
              <a:rPr lang="en-US" sz="3200" dirty="0"/>
              <a:t>Location advantages</a:t>
            </a:r>
          </a:p>
        </p:txBody>
      </p:sp>
      <p:sp>
        <p:nvSpPr>
          <p:cNvPr id="3" name="Content Placeholder 2"/>
          <p:cNvSpPr>
            <a:spLocks noGrp="1"/>
          </p:cNvSpPr>
          <p:nvPr>
            <p:ph idx="1"/>
          </p:nvPr>
        </p:nvSpPr>
        <p:spPr/>
        <p:txBody>
          <a:bodyPr/>
          <a:lstStyle/>
          <a:p>
            <a:r>
              <a:rPr lang="en-US" dirty="0"/>
              <a:t>Location advantages explains the “where” of entry location advantages. </a:t>
            </a:r>
          </a:p>
          <a:p>
            <a:r>
              <a:rPr lang="en-US" dirty="0"/>
              <a:t>Some markets are more attractive than others and are entered first due to:</a:t>
            </a:r>
          </a:p>
          <a:p>
            <a:pPr lvl="1"/>
            <a:r>
              <a:rPr lang="en-US" dirty="0"/>
              <a:t>Local resources, natural and human; </a:t>
            </a:r>
          </a:p>
          <a:p>
            <a:pPr lvl="1"/>
            <a:r>
              <a:rPr lang="en-US" dirty="0"/>
              <a:t>Governmental activities; </a:t>
            </a:r>
          </a:p>
          <a:p>
            <a:pPr lvl="1"/>
            <a:r>
              <a:rPr lang="en-US" dirty="0"/>
              <a:t>Market potential; and</a:t>
            </a:r>
          </a:p>
          <a:p>
            <a:pPr lvl="1"/>
            <a:r>
              <a:rPr lang="en-US" dirty="0"/>
              <a:t>Lower political risk.</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36</a:t>
            </a:fld>
            <a:endParaRPr lang="en-US"/>
          </a:p>
        </p:txBody>
      </p:sp>
      <p:sp>
        <p:nvSpPr>
          <p:cNvPr id="5" name="Title 1">
            <a:extLst>
              <a:ext uri="{FF2B5EF4-FFF2-40B4-BE49-F238E27FC236}">
                <a16:creationId xmlns:a16="http://schemas.microsoft.com/office/drawing/2014/main" id="{20DC1228-B1BD-EAE3-B5F5-2770E8F0C5CA}"/>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2 of 4</a:t>
            </a:r>
            <a:endParaRPr lang="en-US" b="1" dirty="0"/>
          </a:p>
        </p:txBody>
      </p:sp>
    </p:spTree>
    <p:extLst>
      <p:ext uri="{BB962C8B-B14F-4D97-AF65-F5344CB8AC3E}">
        <p14:creationId xmlns:p14="http://schemas.microsoft.com/office/powerpoint/2010/main" val="17071366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874387"/>
            <a:ext cx="7886700" cy="868363"/>
          </a:xfrm>
        </p:spPr>
        <p:txBody>
          <a:bodyPr>
            <a:normAutofit/>
          </a:bodyPr>
          <a:lstStyle/>
          <a:p>
            <a:r>
              <a:rPr lang="en-US" sz="3200" dirty="0" err="1"/>
              <a:t>Internalisation</a:t>
            </a:r>
            <a:r>
              <a:rPr lang="en-US" sz="3200" dirty="0"/>
              <a:t> advantages</a:t>
            </a:r>
          </a:p>
        </p:txBody>
      </p:sp>
      <p:sp>
        <p:nvSpPr>
          <p:cNvPr id="3" name="Content Placeholder 2"/>
          <p:cNvSpPr>
            <a:spLocks noGrp="1"/>
          </p:cNvSpPr>
          <p:nvPr>
            <p:ph idx="1"/>
          </p:nvPr>
        </p:nvSpPr>
        <p:spPr>
          <a:xfrm>
            <a:off x="693965" y="1684085"/>
            <a:ext cx="7886700" cy="3862568"/>
          </a:xfrm>
        </p:spPr>
        <p:txBody>
          <a:bodyPr>
            <a:normAutofit lnSpcReduction="10000"/>
          </a:bodyPr>
          <a:lstStyle/>
          <a:p>
            <a:r>
              <a:rPr lang="en-US" dirty="0"/>
              <a:t>Internalization advantages are the “how” of market entry, and the advantages that come from making the correct entry decision.</a:t>
            </a:r>
          </a:p>
          <a:p>
            <a:r>
              <a:rPr lang="en-US" dirty="0"/>
              <a:t>While exporting is the default option, when companies are considering entering an attractive market (location advantages) and have unique assets that will generate sufficient profit (ownership advantages), the correct selection of entry mode type leads to  internalization advantages. </a:t>
            </a:r>
          </a:p>
          <a:p>
            <a:r>
              <a:rPr lang="en-US" dirty="0"/>
              <a:t>To select the right type of entry mode, companies need to balance risk, uncertainty, the ability to exploit economies of scale, and cost.</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37</a:t>
            </a:fld>
            <a:endParaRPr lang="en-US"/>
          </a:p>
        </p:txBody>
      </p:sp>
      <p:sp>
        <p:nvSpPr>
          <p:cNvPr id="5" name="Title 1">
            <a:extLst>
              <a:ext uri="{FF2B5EF4-FFF2-40B4-BE49-F238E27FC236}">
                <a16:creationId xmlns:a16="http://schemas.microsoft.com/office/drawing/2014/main" id="{A974477A-05DC-3F3F-D6DC-3407112CF669}"/>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4 of 4</a:t>
            </a:r>
            <a:endParaRPr lang="en-US" b="1" dirty="0"/>
          </a:p>
        </p:txBody>
      </p:sp>
    </p:spTree>
    <p:extLst>
      <p:ext uri="{BB962C8B-B14F-4D97-AF65-F5344CB8AC3E}">
        <p14:creationId xmlns:p14="http://schemas.microsoft.com/office/powerpoint/2010/main" val="11245322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85370-C976-1366-4504-44EDE6D7C29B}"/>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FBFFC65-B1DE-7061-3874-0E0A566DE149}"/>
              </a:ext>
            </a:extLst>
          </p:cNvPr>
          <p:cNvSpPr>
            <a:spLocks noGrp="1"/>
          </p:cNvSpPr>
          <p:nvPr/>
        </p:nvSpPr>
        <p:spPr>
          <a:xfrm>
            <a:off x="254213" y="1066800"/>
            <a:ext cx="8635573" cy="42672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Read the article below (click the link)</a:t>
            </a:r>
          </a:p>
          <a:p>
            <a:pPr marL="0" indent="0">
              <a:buClr>
                <a:srgbClr val="0070C0"/>
              </a:buClr>
              <a:buNone/>
            </a:pPr>
            <a:r>
              <a:rPr lang="en-GB" sz="2800" b="1" dirty="0">
                <a:hlinkClick r:id="rId3"/>
              </a:rPr>
              <a:t>How Netflix Expanded to 190 countries in 7 years</a:t>
            </a:r>
            <a:endParaRPr lang="en-GB" sz="2800" b="1" dirty="0"/>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r>
              <a:rPr lang="en-GB" sz="2800" dirty="0"/>
              <a:t>According to the article (see paragraphs 5, 7 and 8), there are three stages of Netflix internationalisation. Explain these stages.</a:t>
            </a:r>
          </a:p>
          <a:p>
            <a:pPr>
              <a:buClr>
                <a:srgbClr val="0070C0"/>
              </a:buClr>
              <a:buFont typeface="Wingdings" panose="05000000000000000000" pitchFamily="2" charset="2"/>
              <a:buChar char="q"/>
            </a:pPr>
            <a:r>
              <a:rPr lang="en-GB" sz="2800" dirty="0"/>
              <a:t>Do you think Netflix consider cultural and physical distance when expanding its market?</a:t>
            </a:r>
          </a:p>
          <a:p>
            <a:pPr>
              <a:buClr>
                <a:srgbClr val="0070C0"/>
              </a:buClr>
              <a:buFont typeface="Wingdings" panose="05000000000000000000" pitchFamily="2" charset="2"/>
              <a:buChar char="q"/>
            </a:pPr>
            <a:r>
              <a:rPr lang="en-GB" sz="2800" dirty="0"/>
              <a:t>Do you think Netflix follows the Uppsala model? Explain </a:t>
            </a:r>
          </a:p>
          <a:p>
            <a:pPr>
              <a:buClr>
                <a:srgbClr val="0070C0"/>
              </a:buClr>
              <a:buFont typeface="Wingdings" panose="05000000000000000000" pitchFamily="2" charset="2"/>
              <a:buChar char="q"/>
            </a:pPr>
            <a:r>
              <a:rPr lang="en-GB" sz="2800" dirty="0"/>
              <a:t>Present your answers to the class</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B20EC4B9-C78E-BBF6-5EB6-DDB04646A17F}"/>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a:t>
            </a:r>
            <a:r>
              <a:rPr lang="en-US" sz="1600" dirty="0"/>
              <a:t>– </a:t>
            </a:r>
            <a:r>
              <a:rPr lang="en-US" sz="2400" dirty="0"/>
              <a:t>40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166352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0" y="662958"/>
            <a:ext cx="9144000" cy="482344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dirty="0"/>
              <a:t>:</a:t>
            </a:r>
          </a:p>
          <a:p>
            <a:pPr marL="0" indent="0">
              <a:lnSpc>
                <a:spcPct val="90000"/>
              </a:lnSpc>
              <a:buNone/>
            </a:pPr>
            <a:endParaRPr lang="en-GB" sz="3000" dirty="0"/>
          </a:p>
          <a:p>
            <a:pPr marL="216000">
              <a:spcBef>
                <a:spcPts val="0"/>
              </a:spcBef>
              <a:spcAft>
                <a:spcPts val="600"/>
              </a:spcAft>
              <a:buClr>
                <a:srgbClr val="0070C0"/>
              </a:buClr>
              <a:buFont typeface="Wingdings" panose="05000000000000000000" pitchFamily="2" charset="2"/>
              <a:buChar char="q"/>
            </a:pPr>
            <a:r>
              <a:rPr lang="en-GB" sz="3200" dirty="0"/>
              <a:t> Forms of organisational structures that international companies use.</a:t>
            </a:r>
          </a:p>
          <a:p>
            <a:pPr marL="216000">
              <a:spcBef>
                <a:spcPts val="0"/>
              </a:spcBef>
              <a:spcAft>
                <a:spcPts val="600"/>
              </a:spcAft>
              <a:buClr>
                <a:srgbClr val="0070C0"/>
              </a:buClr>
              <a:buFont typeface="Wingdings" panose="05000000000000000000" pitchFamily="2" charset="2"/>
              <a:buChar char="q"/>
            </a:pPr>
            <a:r>
              <a:rPr lang="en-GB" sz="3200" dirty="0"/>
              <a:t>Compare and contrast the various modes of entry</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BAD9C39D-4285-C6F3-6565-15536B5739CA}"/>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Today we covered</a:t>
            </a:r>
            <a:endParaRPr lang="en-GB" sz="36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Ethical Marketing and Marketing Research</a:t>
            </a: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 Dunning, J.H. (1979) ‘Toward an Eclectic Theory of International Production: Some Empirical Tests’, Journal of international business studies, 11(1), pp. 9–31.</a:t>
            </a:r>
          </a:p>
          <a:p>
            <a:pPr>
              <a:spcBef>
                <a:spcPts val="0"/>
              </a:spcBef>
              <a:spcAft>
                <a:spcPts val="600"/>
              </a:spcAft>
            </a:pPr>
            <a:r>
              <a:rPr lang="en-GB" sz="1400" dirty="0">
                <a:latin typeface="Aptos" panose="020B0004020202020204" pitchFamily="34" charset="0"/>
              </a:rPr>
              <a:t> Johanson, J. and Vahlne, J.-E. (1977) ‘The Internationalization Process of the Firm-A Model of Knowledge Development and Increasing Foreign Market Commitments’, Journal of international business studies, 8(1), pp. 23–32. </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1887</TotalTime>
  <Words>2647</Words>
  <Application>Microsoft Office PowerPoint</Application>
  <PresentationFormat>On-screen Show (4:3)</PresentationFormat>
  <Paragraphs>268</Paragraphs>
  <Slides>41</Slides>
  <Notes>19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41</vt:i4>
      </vt:variant>
    </vt:vector>
  </HeadingPairs>
  <TitlesOfParts>
    <vt:vector size="51" baseType="lpstr">
      <vt:lpstr>Aptos</vt:lpstr>
      <vt:lpstr>Aptos Display</vt:lpstr>
      <vt:lpstr>Arial</vt:lpstr>
      <vt:lpstr>Calibri</vt:lpstr>
      <vt:lpstr>Courier New</vt:lpstr>
      <vt:lpstr>Symbol</vt:lpstr>
      <vt:lpstr>Times New Roman</vt:lpstr>
      <vt:lpstr>Wingdings</vt:lpstr>
      <vt:lpstr>Custom Design</vt:lpstr>
      <vt:lpstr>CDC PPT master theme</vt:lpstr>
      <vt:lpstr>International Marketing: Principles and Practices LCMB 7026</vt:lpstr>
      <vt:lpstr>Week Eight</vt:lpstr>
      <vt:lpstr>Last week</vt:lpstr>
      <vt:lpstr>PowerPoint Presentation</vt:lpstr>
      <vt:lpstr>How does today’s session link to your assessment?</vt:lpstr>
      <vt:lpstr>How does today’s session link to your assessment?</vt:lpstr>
      <vt:lpstr>Learning objective #1</vt:lpstr>
      <vt:lpstr>Direct exporting structure</vt:lpstr>
      <vt:lpstr>Direct exporting</vt:lpstr>
      <vt:lpstr>International division structure</vt:lpstr>
      <vt:lpstr>International division</vt:lpstr>
      <vt:lpstr>Direct functional reporting</vt:lpstr>
      <vt:lpstr>Direct functional reporting</vt:lpstr>
      <vt:lpstr>Strategic alliances</vt:lpstr>
      <vt:lpstr>Region-based organization</vt:lpstr>
      <vt:lpstr>Region-based organization</vt:lpstr>
      <vt:lpstr>Matrix organization</vt:lpstr>
      <vt:lpstr>Matrix organization example</vt:lpstr>
      <vt:lpstr>PowerPoint Presentation</vt:lpstr>
      <vt:lpstr>Learning objective #2</vt:lpstr>
      <vt:lpstr>Modes of entry</vt:lpstr>
      <vt:lpstr>Exporting</vt:lpstr>
      <vt:lpstr>Licensing</vt:lpstr>
      <vt:lpstr>Franchising</vt:lpstr>
      <vt:lpstr>Joint ventures 1 of 3</vt:lpstr>
      <vt:lpstr>Joint venture 2 of 3</vt:lpstr>
      <vt:lpstr> Disadvantages</vt:lpstr>
      <vt:lpstr>Strategic alliances 1 of 2</vt:lpstr>
      <vt:lpstr>PowerPoint Presentation</vt:lpstr>
      <vt:lpstr>Wholly owned subsidiary</vt:lpstr>
      <vt:lpstr>Theories of entry mode selection</vt:lpstr>
      <vt:lpstr>Internationalization theory</vt:lpstr>
      <vt:lpstr>Internalization theory</vt:lpstr>
      <vt:lpstr>Eclectic or OLI theory 1 of 4</vt:lpstr>
      <vt:lpstr>Ownership advantages</vt:lpstr>
      <vt:lpstr>Location advantages</vt:lpstr>
      <vt:lpstr>Internalisation advantages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Tushara Balendran</cp:lastModifiedBy>
  <cp:revision>695</cp:revision>
  <dcterms:created xsi:type="dcterms:W3CDTF">2011-10-11T02:36:14Z</dcterms:created>
  <dcterms:modified xsi:type="dcterms:W3CDTF">2026-10-19T09:24:49Z</dcterms:modified>
</cp:coreProperties>
</file>