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omments/comment1.xml" ContentType="application/vnd.openxmlformats-officedocument.presentationml.comments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5"/>
  </p:notesMasterIdLst>
  <p:handoutMasterIdLst>
    <p:handoutMasterId r:id="rId26"/>
  </p:handoutMasterIdLst>
  <p:sldIdLst>
    <p:sldId id="256" r:id="rId5"/>
    <p:sldId id="283" r:id="rId6"/>
    <p:sldId id="319" r:id="rId7"/>
    <p:sldId id="305" r:id="rId8"/>
    <p:sldId id="304" r:id="rId9"/>
    <p:sldId id="307" r:id="rId10"/>
    <p:sldId id="312" r:id="rId11"/>
    <p:sldId id="311" r:id="rId12"/>
    <p:sldId id="306" r:id="rId13"/>
    <p:sldId id="308" r:id="rId14"/>
    <p:sldId id="314" r:id="rId15"/>
    <p:sldId id="315" r:id="rId16"/>
    <p:sldId id="309" r:id="rId17"/>
    <p:sldId id="323" r:id="rId18"/>
    <p:sldId id="316" r:id="rId19"/>
    <p:sldId id="320" r:id="rId20"/>
    <p:sldId id="321" r:id="rId21"/>
    <p:sldId id="318" r:id="rId22"/>
    <p:sldId id="313" r:id="rId23"/>
    <p:sldId id="324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Tomy Adattu Chacko" initials="TAC" lastIdx="1" clrIdx="0">
    <p:extLst>
      <p:ext uri="{19B8F6BF-5375-455C-9EA6-DF929625EA0E}">
        <p15:presenceInfo xmlns:p15="http://schemas.microsoft.com/office/powerpoint/2012/main" userId="87ebf91d584d2465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B94EB5-87C1-CB43-8346-0F2DEC6127D2}" v="6" dt="2021-10-27T23:04:50.461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773"/>
    <p:restoredTop sz="93949" autoAdjust="0"/>
  </p:normalViewPr>
  <p:slideViewPr>
    <p:cSldViewPr>
      <p:cViewPr varScale="1">
        <p:scale>
          <a:sx n="150" d="100"/>
          <a:sy n="150" d="100"/>
        </p:scale>
        <p:origin x="2664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4-28T00:08:30.257" idx="1">
    <p:pos x="10" y="10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10/27/21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740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time_continue=7&amp;v=S7CN9Trw43w&amp;feature=emb_title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hyperlink" Target="https://www.youtube.com/watch?v=GJZ_Q8RGZWg&amp;feature=emb_title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GJZ_Q8RGZWg" TargetMode="External"/><Relationship Id="rId2" Type="http://schemas.openxmlformats.org/officeDocument/2006/relationships/hyperlink" Target="https://youtu.be/S7CN9Trw43w" TargetMode="Externa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1124744"/>
            <a:ext cx="7992888" cy="4824536"/>
          </a:xfrm>
        </p:spPr>
        <p:txBody>
          <a:bodyPr>
            <a:noAutofit/>
          </a:bodyPr>
          <a:lstStyle/>
          <a:p>
            <a:r>
              <a:rPr lang="en-GB" altLang="en-US" sz="2000" b="1" dirty="0"/>
              <a:t>          Certificate of Higher Education in Skills for the Workplace</a:t>
            </a:r>
            <a:br>
              <a:rPr lang="en-GB" altLang="en-US" sz="2000" dirty="0"/>
            </a:br>
            <a:br>
              <a:rPr lang="en-GB" altLang="en-US" sz="3600" dirty="0"/>
            </a:br>
            <a:r>
              <a:rPr lang="en-GB" sz="3600" dirty="0"/>
              <a:t> </a:t>
            </a:r>
            <a: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Effective Team Working &amp; Communications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 4002)</a:t>
            </a: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4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Induction to the Module </a:t>
            </a:r>
            <a:br>
              <a:rPr lang="en-GB" sz="4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4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&amp; </a:t>
            </a:r>
            <a:br>
              <a:rPr lang="en-GB" sz="4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4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Functions of communication</a:t>
            </a:r>
            <a:endParaRPr lang="en-GB" altLang="en-US" sz="28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In this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Overview of week 6 - 10</a:t>
            </a:r>
          </a:p>
          <a:p>
            <a:r>
              <a:rPr lang="en-US" dirty="0"/>
              <a:t>Discuss the functions of communication</a:t>
            </a:r>
          </a:p>
          <a:p>
            <a:r>
              <a:rPr lang="en-US" dirty="0"/>
              <a:t>Introduce component 2 assessment brief </a:t>
            </a:r>
          </a:p>
          <a:p>
            <a:r>
              <a:rPr lang="en-US" dirty="0"/>
              <a:t>Time of group work.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F9892-D485-4F22-92A3-4740D461EF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Overview of week 6 - 10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D9E86BF-A898-420D-B828-756163D9884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5496" y="1222688"/>
          <a:ext cx="9073008" cy="4015255"/>
        </p:xfrm>
        <a:graphic>
          <a:graphicData uri="http://schemas.openxmlformats.org/drawingml/2006/table">
            <a:tbl>
              <a:tblPr>
                <a:tableStyleId>{8FD4443E-F989-4FC4-A0C8-D5A2AF1F390B}</a:tableStyleId>
              </a:tblPr>
              <a:tblGrid>
                <a:gridCol w="1178404">
                  <a:extLst>
                    <a:ext uri="{9D8B030D-6E8A-4147-A177-3AD203B41FA5}">
                      <a16:colId xmlns:a16="http://schemas.microsoft.com/office/drawing/2014/main" val="3544495237"/>
                    </a:ext>
                  </a:extLst>
                </a:gridCol>
                <a:gridCol w="7894604">
                  <a:extLst>
                    <a:ext uri="{9D8B030D-6E8A-4147-A177-3AD203B41FA5}">
                      <a16:colId xmlns:a16="http://schemas.microsoft.com/office/drawing/2014/main" val="2878179804"/>
                    </a:ext>
                  </a:extLst>
                </a:gridCol>
              </a:tblGrid>
              <a:tr h="772499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effectLst/>
                        </a:rPr>
                        <a:t>Week 6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effectLst/>
                        </a:rPr>
                        <a:t>Functions of communication 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373576074"/>
                  </a:ext>
                </a:extLst>
              </a:tr>
              <a:tr h="772499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effectLst/>
                        </a:rPr>
                        <a:t>Week 7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>
                          <a:effectLst/>
                        </a:rPr>
                        <a:t>Communication process &amp; Barriers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4137254022"/>
                  </a:ext>
                </a:extLst>
              </a:tr>
              <a:tr h="772499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effectLst/>
                        </a:rPr>
                        <a:t>Week 8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u="none" strike="noStrike" baseline="0" dirty="0">
                          <a:effectLst/>
                        </a:rPr>
                        <a:t>Communications </a:t>
                      </a:r>
                      <a:r>
                        <a:rPr lang="en-GB" sz="2000" u="none" strike="noStrike" dirty="0">
                          <a:effectLst/>
                        </a:rPr>
                        <a:t>Channels,</a:t>
                      </a:r>
                      <a:r>
                        <a:rPr lang="en-GB" sz="2000" u="none" strike="noStrike" baseline="0" dirty="0">
                          <a:effectLst/>
                        </a:rPr>
                        <a:t> Technology, &amp; Ethics of communication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l" fontAlgn="b">
                        <a:lnSpc>
                          <a:spcPct val="150000"/>
                        </a:lnSpc>
                      </a:pP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514962232"/>
                  </a:ext>
                </a:extLst>
              </a:tr>
              <a:tr h="772499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effectLst/>
                        </a:rPr>
                        <a:t>Week  9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effectLst/>
                        </a:rPr>
                        <a:t>Communication in Organisation &amp;</a:t>
                      </a:r>
                      <a:r>
                        <a:rPr lang="en-GB" sz="2000" u="none" strike="noStrike" baseline="0" dirty="0">
                          <a:effectLst/>
                        </a:rPr>
                        <a:t> Face to Face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924812055"/>
                  </a:ext>
                </a:extLst>
              </a:tr>
              <a:tr h="772499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10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accent6">
                              <a:lumMod val="40000"/>
                              <a:lumOff val="60000"/>
                            </a:schemeClr>
                          </a:solidFill>
                          <a:effectLst/>
                        </a:rPr>
                        <a:t>Final assessment week</a:t>
                      </a:r>
                      <a:endParaRPr lang="en-GB" sz="2000" b="0" i="0" u="none" strike="noStrike" dirty="0"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2419381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9734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What is Communication?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Make notes </a:t>
            </a:r>
            <a:r>
              <a:rPr lang="en-GB" dirty="0"/>
              <a:t>while you watch the video below;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Watch this video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picture containing drawing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C5500DDD-A454-4DAE-B657-777C158728A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5487" y="2324100"/>
            <a:ext cx="5153025" cy="220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5931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-38100"/>
            <a:ext cx="9144000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4627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Functions of communication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323528" y="1177488"/>
            <a:ext cx="8688263" cy="4595356"/>
            <a:chOff x="276225" y="1219200"/>
            <a:chExt cx="8688263" cy="4595356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6225" y="1219200"/>
              <a:ext cx="8591550" cy="4419600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683568" y="5445224"/>
              <a:ext cx="828092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fr-FR" dirty="0"/>
                <a:t>Robbins and Coulter (2017)</a:t>
              </a:r>
              <a:r>
                <a:rPr lang="en-GB" sz="1200" dirty="0"/>
                <a:t>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97668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757A957-542D-4FF5-8DE4-AA1728410D67}"/>
              </a:ext>
            </a:extLst>
          </p:cNvPr>
          <p:cNvSpPr txBox="1"/>
          <p:nvPr/>
        </p:nvSpPr>
        <p:spPr>
          <a:xfrm>
            <a:off x="395536" y="548680"/>
            <a:ext cx="777686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makes this video effective in communicating its message?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hlinkClick r:id="rId2"/>
              </a:rPr>
              <a:t>Watch this video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 descr="A person wearing a suit and tie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2BF5DB11-3249-42FC-AB8B-EABCFA91BC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340768"/>
            <a:ext cx="5038725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2416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 descr="Woman">
            <a:extLst>
              <a:ext uri="{FF2B5EF4-FFF2-40B4-BE49-F238E27FC236}">
                <a16:creationId xmlns:a16="http://schemas.microsoft.com/office/drawing/2014/main" id="{78242049-5B5C-4CFB-BCF8-A1BCACE5C7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20647" y="1988840"/>
            <a:ext cx="3528392" cy="3528392"/>
          </a:xfrm>
          <a:prstGeom prst="rect">
            <a:avLst/>
          </a:prstGeom>
        </p:spPr>
      </p:pic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BFBFC6E6-DA50-4E36-960F-00127E09298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611126"/>
            <a:ext cx="1651896" cy="234982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082D858-95B7-4D1C-B4E7-2536F1240A13}"/>
              </a:ext>
            </a:extLst>
          </p:cNvPr>
          <p:cNvSpPr txBox="1"/>
          <p:nvPr/>
        </p:nvSpPr>
        <p:spPr>
          <a:xfrm>
            <a:off x="3084843" y="643955"/>
            <a:ext cx="536180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Here a person is reading a handwashing poster.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is the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channel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of communication here?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8253A43-62DB-47BD-BA94-BB3DD2E08811}"/>
              </a:ext>
            </a:extLst>
          </p:cNvPr>
          <p:cNvSpPr txBox="1"/>
          <p:nvPr/>
        </p:nvSpPr>
        <p:spPr>
          <a:xfrm>
            <a:off x="4680420" y="2551837"/>
            <a:ext cx="4139275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is the function of the poster?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 it to – Motivate?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-  Inform?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-  Control?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-  Comfort? </a:t>
            </a:r>
          </a:p>
        </p:txBody>
      </p:sp>
    </p:spTree>
    <p:extLst>
      <p:ext uri="{BB962C8B-B14F-4D97-AF65-F5344CB8AC3E}">
        <p14:creationId xmlns:p14="http://schemas.microsoft.com/office/powerpoint/2010/main" val="2746923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How do we communicate?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0BE9FDF-619B-B843-9385-4A58FBF68F88}"/>
              </a:ext>
            </a:extLst>
          </p:cNvPr>
          <p:cNvSpPr txBox="1">
            <a:spLocks/>
          </p:cNvSpPr>
          <p:nvPr/>
        </p:nvSpPr>
        <p:spPr>
          <a:xfrm>
            <a:off x="4410824" y="1415704"/>
            <a:ext cx="4733176" cy="431755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For communication to be effective we also must be able to understand what others are trying to communicate to us: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Understanding language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Hearing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Ability to see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Reading skills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Ability to recognise and use information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Memory to recall and understand information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FE4F38E2-F324-E947-ABE7-88D394DD85B3}"/>
              </a:ext>
            </a:extLst>
          </p:cNvPr>
          <p:cNvSpPr txBox="1">
            <a:spLocks/>
          </p:cNvSpPr>
          <p:nvPr/>
        </p:nvSpPr>
        <p:spPr>
          <a:xfrm>
            <a:off x="0" y="1415704"/>
            <a:ext cx="4410824" cy="431755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Most people think about speech when they think about communication but there are many other ways, we can also use to communicate with each other: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Facial expression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Gestures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Pointing / using hands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Writing / Drawing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Touch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Eye contact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5815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71" y="1268760"/>
            <a:ext cx="4881646" cy="4392488"/>
          </a:xfrm>
        </p:spPr>
        <p:txBody>
          <a:bodyPr>
            <a:normAutofit fontScale="70000" lnSpcReduction="20000"/>
          </a:bodyPr>
          <a:lstStyle/>
          <a:p>
            <a:pPr marL="0" indent="0" algn="just">
              <a:buNone/>
            </a:pPr>
            <a:r>
              <a:rPr lang="en-GB" dirty="0"/>
              <a:t>You work as a financial adviser with an investment firm in London. 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Communication is very important for you to prosper in your role and for your clients and colleagues to deliver high quality services.  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Identify </a:t>
            </a:r>
            <a:r>
              <a:rPr lang="en-GB" dirty="0">
                <a:solidFill>
                  <a:srgbClr val="00B050"/>
                </a:solidFill>
              </a:rPr>
              <a:t>one example </a:t>
            </a:r>
            <a:r>
              <a:rPr lang="en-GB" dirty="0"/>
              <a:t>related to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each function </a:t>
            </a:r>
            <a:r>
              <a:rPr lang="en-GB" dirty="0"/>
              <a:t>of communication in your care home.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Share your ideas with the class. 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3C75242-53CA-1846-9D92-356701957477}"/>
              </a:ext>
            </a:extLst>
          </p:cNvPr>
          <p:cNvGrpSpPr/>
          <p:nvPr/>
        </p:nvGrpSpPr>
        <p:grpSpPr>
          <a:xfrm>
            <a:off x="5269586" y="1628800"/>
            <a:ext cx="3843390" cy="2664296"/>
            <a:chOff x="276225" y="1219200"/>
            <a:chExt cx="8688263" cy="4595356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57040C3B-3E31-AB4F-BFD3-0D1E4FC4EEC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6225" y="1219200"/>
              <a:ext cx="8591550" cy="441960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9DD40C6D-3ABB-9444-8DE5-CC3FC06FDE69}"/>
                </a:ext>
              </a:extLst>
            </p:cNvPr>
            <p:cNvSpPr txBox="1"/>
            <p:nvPr/>
          </p:nvSpPr>
          <p:spPr>
            <a:xfrm>
              <a:off x="683568" y="5445224"/>
              <a:ext cx="828092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fr-FR" dirty="0"/>
                <a:t>Robbins and Coulter (2017)</a:t>
              </a:r>
              <a:r>
                <a:rPr lang="en-GB" sz="1200" dirty="0"/>
                <a:t>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09714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61A3E1F5-8C05-4CED-BE34-5206619579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dirty="0"/>
              <a:t>Inter-personal communication. </a:t>
            </a:r>
          </a:p>
        </p:txBody>
      </p:sp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0D707630-4D49-4E44-A142-128B9681C7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285814"/>
            <a:ext cx="7088832" cy="3827970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7147B2D-B3DD-4235-8265-ABE0966F0BA5}"/>
              </a:ext>
            </a:extLst>
          </p:cNvPr>
          <p:cNvSpPr txBox="1"/>
          <p:nvPr/>
        </p:nvSpPr>
        <p:spPr>
          <a:xfrm>
            <a:off x="4716016" y="4987986"/>
            <a:ext cx="47737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Griffith and Dunham, (2015), p93 </a:t>
            </a:r>
          </a:p>
        </p:txBody>
      </p:sp>
    </p:spTree>
    <p:extLst>
      <p:ext uri="{BB962C8B-B14F-4D97-AF65-F5344CB8AC3E}">
        <p14:creationId xmlns:p14="http://schemas.microsoft.com/office/powerpoint/2010/main" val="23801361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7A0919-9D68-476C-8048-9B011B8B9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Journal Article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8F6A8-4AA1-4D26-A9DC-407A32C730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268760"/>
            <a:ext cx="4468688" cy="4320481"/>
          </a:xfrm>
        </p:spPr>
        <p:txBody>
          <a:bodyPr>
            <a:normAutofit/>
          </a:bodyPr>
          <a:lstStyle/>
          <a:p>
            <a:pPr>
              <a:lnSpc>
                <a:spcPct val="160000"/>
              </a:lnSpc>
            </a:pPr>
            <a:r>
              <a:rPr lang="en-GB" sz="1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Open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Keller (2009)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article available on Moodle week 6 and UWTSD Library. </a:t>
            </a:r>
          </a:p>
          <a:p>
            <a:pPr>
              <a:lnSpc>
                <a:spcPct val="160000"/>
              </a:lnSpc>
            </a:pPr>
            <a:r>
              <a:rPr lang="en-GB" sz="1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Read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the article – paying close attention to the diagram on p144. </a:t>
            </a:r>
          </a:p>
          <a:p>
            <a:pPr>
              <a:lnSpc>
                <a:spcPct val="16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Briefly </a:t>
            </a:r>
            <a:r>
              <a:rPr lang="en-GB" sz="1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write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(150 words) regarding the article </a:t>
            </a:r>
          </a:p>
          <a:p>
            <a:pPr lvl="1"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What is the article about? </a:t>
            </a:r>
          </a:p>
          <a:p>
            <a:pPr lvl="1"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How could this article be useful to a marketing team?</a:t>
            </a:r>
          </a:p>
          <a:p>
            <a:pPr lvl="1"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Is this article relevant and credible? 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b="1" u="sng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Email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your responses to your lecturer – included accurate citation and reference. </a:t>
            </a:r>
          </a:p>
        </p:txBody>
      </p:sp>
      <p:pic>
        <p:nvPicPr>
          <p:cNvPr id="5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099E6783-C683-4744-8DD1-6DA96AB76B0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862725"/>
            <a:ext cx="4038600" cy="14639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828659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5338936" cy="37730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Can you explain;</a:t>
            </a:r>
          </a:p>
          <a:p>
            <a:r>
              <a:rPr lang="en-GB" dirty="0"/>
              <a:t>What is communication?</a:t>
            </a:r>
          </a:p>
          <a:p>
            <a:r>
              <a:rPr lang="en-GB" dirty="0"/>
              <a:t>How do we communicate?</a:t>
            </a:r>
          </a:p>
          <a:p>
            <a:r>
              <a:rPr lang="en-GB" dirty="0"/>
              <a:t>The functions of communication?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2FF307-FE3D-4D9A-A069-E9E8EBD14A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2240" y="716832"/>
            <a:ext cx="2178242" cy="1584176"/>
          </a:xfrm>
          <a:prstGeom prst="rect">
            <a:avLst/>
          </a:prstGeom>
        </p:spPr>
      </p:pic>
      <p:pic>
        <p:nvPicPr>
          <p:cNvPr id="6" name="Picture 1">
            <a:extLst>
              <a:ext uri="{FF2B5EF4-FFF2-40B4-BE49-F238E27FC236}">
                <a16:creationId xmlns:a16="http://schemas.microsoft.com/office/drawing/2014/main" id="{CF580A14-36BE-9447-B651-360E69D1A98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96136" y="3212976"/>
            <a:ext cx="3223438" cy="2350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25273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Component 2 Assessment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1" y="4893907"/>
            <a:ext cx="8856985" cy="767341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b="1" dirty="0">
                <a:solidFill>
                  <a:srgbClr val="FF0000"/>
                </a:solidFill>
              </a:rPr>
              <a:t>Ensure that you read the full assessment brief which is available on the Module page in Moodle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16F521-D126-477B-B840-5F4FC8FAFCBB}"/>
              </a:ext>
            </a:extLst>
          </p:cNvPr>
          <p:cNvSpPr txBox="1"/>
          <p:nvPr/>
        </p:nvSpPr>
        <p:spPr>
          <a:xfrm>
            <a:off x="6289848" y="3111847"/>
            <a:ext cx="26746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Let’s now look at the full assignment brief together.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6421688-00EA-4C17-B47E-5AFBE49077BD}"/>
              </a:ext>
            </a:extLst>
          </p:cNvPr>
          <p:cNvGraphicFramePr>
            <a:graphicFrameLocks noGrp="1"/>
          </p:cNvGraphicFramePr>
          <p:nvPr/>
        </p:nvGraphicFramePr>
        <p:xfrm>
          <a:off x="53751" y="1417638"/>
          <a:ext cx="9036497" cy="150730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68317">
                  <a:extLst>
                    <a:ext uri="{9D8B030D-6E8A-4147-A177-3AD203B41FA5}">
                      <a16:colId xmlns:a16="http://schemas.microsoft.com/office/drawing/2014/main" val="2341453814"/>
                    </a:ext>
                  </a:extLst>
                </a:gridCol>
                <a:gridCol w="3833522">
                  <a:extLst>
                    <a:ext uri="{9D8B030D-6E8A-4147-A177-3AD203B41FA5}">
                      <a16:colId xmlns:a16="http://schemas.microsoft.com/office/drawing/2014/main" val="2124829927"/>
                    </a:ext>
                  </a:extLst>
                </a:gridCol>
                <a:gridCol w="1817329">
                  <a:extLst>
                    <a:ext uri="{9D8B030D-6E8A-4147-A177-3AD203B41FA5}">
                      <a16:colId xmlns:a16="http://schemas.microsoft.com/office/drawing/2014/main" val="1052097353"/>
                    </a:ext>
                  </a:extLst>
                </a:gridCol>
                <a:gridCol w="1817329">
                  <a:extLst>
                    <a:ext uri="{9D8B030D-6E8A-4147-A177-3AD203B41FA5}">
                      <a16:colId xmlns:a16="http://schemas.microsoft.com/office/drawing/2014/main" val="2350879165"/>
                    </a:ext>
                  </a:extLst>
                </a:gridCol>
              </a:tblGrid>
              <a:tr h="1507306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b="1" dirty="0">
                          <a:effectLst/>
                        </a:rPr>
                        <a:t>Assignment Title: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b="1" dirty="0">
                          <a:effectLst/>
                        </a:rPr>
                        <a:t>Component 2. </a:t>
                      </a:r>
                    </a:p>
                    <a:p>
                      <a:pPr algn="l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Presentation – Strategies for Effective Communication in a Business Setting.</a:t>
                      </a:r>
                      <a:r>
                        <a:rPr lang="en-GB" dirty="0">
                          <a:effectLst/>
                        </a:rPr>
                        <a:t> </a:t>
                      </a:r>
                      <a:endParaRPr lang="en-GB" sz="18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b="1" dirty="0">
                          <a:effectLst/>
                        </a:rPr>
                        <a:t>Word count</a:t>
                      </a:r>
                    </a:p>
                    <a:p>
                      <a:pPr algn="l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b="1" dirty="0">
                          <a:effectLst/>
                        </a:rPr>
                        <a:t>(or</a:t>
                      </a:r>
                      <a:r>
                        <a:rPr lang="en-GB" sz="1800" b="1" baseline="0" dirty="0">
                          <a:effectLst/>
                        </a:rPr>
                        <a:t> </a:t>
                      </a:r>
                      <a:r>
                        <a:rPr lang="en-GB" sz="1800" b="1" dirty="0">
                          <a:effectLst/>
                        </a:rPr>
                        <a:t>equivalent):</a:t>
                      </a:r>
                      <a:endParaRPr lang="en-GB" sz="18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b="1" dirty="0">
                          <a:effectLst/>
                        </a:rPr>
                        <a:t>3 – 5 minutes per person Group Presentation</a:t>
                      </a:r>
                      <a:endParaRPr lang="en-GB" sz="18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30621668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509A0F7-44B2-4C65-9EAA-7C0D8B8CE135}"/>
              </a:ext>
            </a:extLst>
          </p:cNvPr>
          <p:cNvGraphicFramePr>
            <a:graphicFrameLocks noGrp="1"/>
          </p:cNvGraphicFramePr>
          <p:nvPr/>
        </p:nvGraphicFramePr>
        <p:xfrm>
          <a:off x="437406" y="3137344"/>
          <a:ext cx="5718770" cy="19507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222315">
                  <a:extLst>
                    <a:ext uri="{9D8B030D-6E8A-4147-A177-3AD203B41FA5}">
                      <a16:colId xmlns:a16="http://schemas.microsoft.com/office/drawing/2014/main" val="3433525854"/>
                    </a:ext>
                  </a:extLst>
                </a:gridCol>
                <a:gridCol w="3496455">
                  <a:extLst>
                    <a:ext uri="{9D8B030D-6E8A-4147-A177-3AD203B41FA5}">
                      <a16:colId xmlns:a16="http://schemas.microsoft.com/office/drawing/2014/main" val="3748742740"/>
                    </a:ext>
                  </a:extLst>
                </a:gridCol>
              </a:tblGrid>
              <a:tr h="1875832">
                <a:tc>
                  <a:txBody>
                    <a:bodyPr/>
                    <a:lstStyle/>
                    <a:p>
                      <a:pPr algn="l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b="1" dirty="0">
                          <a:effectLst/>
                        </a:rPr>
                        <a:t>Submission deadline:</a:t>
                      </a:r>
                      <a:endParaRPr lang="en-GB" sz="18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>
                          <a:effectLst/>
                        </a:rPr>
                        <a:t>Slides to Turnitin- </a:t>
                      </a:r>
                      <a:r>
                        <a:rPr lang="en-GB" sz="1800" b="1" dirty="0">
                          <a:solidFill>
                            <a:srgbClr val="FF0000"/>
                          </a:solidFill>
                          <a:effectLst/>
                        </a:rPr>
                        <a:t>Tuesday 23/11/21 - 3PM</a:t>
                      </a:r>
                    </a:p>
                    <a:p>
                      <a:pPr algn="l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b="1" dirty="0">
                          <a:effectLst/>
                        </a:rPr>
                        <a:t>Group Presentations- Week Commencing </a:t>
                      </a:r>
                    </a:p>
                    <a:p>
                      <a:pPr algn="l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b="1" dirty="0">
                          <a:solidFill>
                            <a:srgbClr val="FF0000"/>
                          </a:solidFill>
                          <a:effectLst/>
                        </a:rPr>
                        <a:t>Monday 29/11/2021 in the teaching session/online. </a:t>
                      </a:r>
                      <a:endParaRPr lang="en-GB" sz="1800" b="1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730594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41280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902E8-9A60-DE48-803D-C864875247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Team Presentation Group Formation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B7287-F0B4-E543-B247-9C0FB2DA1B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908919"/>
          </a:xfrm>
        </p:spPr>
        <p:txBody>
          <a:bodyPr/>
          <a:lstStyle/>
          <a:p>
            <a:r>
              <a:rPr lang="en-GB" dirty="0"/>
              <a:t>The teams are pre-selected:</a:t>
            </a:r>
          </a:p>
          <a:p>
            <a:r>
              <a:rPr lang="en-GB" dirty="0"/>
              <a:t>Your teams are as follows: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D99090-C92B-460D-A805-E431BABFD3F4}"/>
              </a:ext>
            </a:extLst>
          </p:cNvPr>
          <p:cNvSpPr txBox="1"/>
          <p:nvPr/>
        </p:nvSpPr>
        <p:spPr>
          <a:xfrm>
            <a:off x="539552" y="2924943"/>
            <a:ext cx="12241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1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3AAEC6-F36F-433D-8B12-634B41A75B19}"/>
              </a:ext>
            </a:extLst>
          </p:cNvPr>
          <p:cNvSpPr txBox="1"/>
          <p:nvPr/>
        </p:nvSpPr>
        <p:spPr>
          <a:xfrm>
            <a:off x="1729975" y="2920908"/>
            <a:ext cx="12241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2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03C124-CC01-4D62-A2E8-87C2973C917E}"/>
              </a:ext>
            </a:extLst>
          </p:cNvPr>
          <p:cNvSpPr txBox="1"/>
          <p:nvPr/>
        </p:nvSpPr>
        <p:spPr>
          <a:xfrm>
            <a:off x="2983533" y="2923418"/>
            <a:ext cx="12241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3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5540A22-4C0F-4CC7-9D3A-A74426E4C5D2}"/>
              </a:ext>
            </a:extLst>
          </p:cNvPr>
          <p:cNvSpPr txBox="1"/>
          <p:nvPr/>
        </p:nvSpPr>
        <p:spPr>
          <a:xfrm>
            <a:off x="4338457" y="2899257"/>
            <a:ext cx="12241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4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00014F2-0188-4767-A380-5064615CDBA3}"/>
              </a:ext>
            </a:extLst>
          </p:cNvPr>
          <p:cNvSpPr txBox="1"/>
          <p:nvPr/>
        </p:nvSpPr>
        <p:spPr>
          <a:xfrm>
            <a:off x="5644945" y="2920908"/>
            <a:ext cx="12241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5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7680BF1-753D-49E9-B13C-231D4F995DDB}"/>
              </a:ext>
            </a:extLst>
          </p:cNvPr>
          <p:cNvSpPr txBox="1"/>
          <p:nvPr/>
        </p:nvSpPr>
        <p:spPr>
          <a:xfrm>
            <a:off x="7039855" y="2899257"/>
            <a:ext cx="12241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6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D31B61E-F027-46BE-AA79-E4329FF5818D}"/>
              </a:ext>
            </a:extLst>
          </p:cNvPr>
          <p:cNvSpPr txBox="1"/>
          <p:nvPr/>
        </p:nvSpPr>
        <p:spPr>
          <a:xfrm>
            <a:off x="539552" y="4380636"/>
            <a:ext cx="12241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7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B0BD2A7-C164-4505-A6D0-88540DDB6B77}"/>
              </a:ext>
            </a:extLst>
          </p:cNvPr>
          <p:cNvSpPr txBox="1"/>
          <p:nvPr/>
        </p:nvSpPr>
        <p:spPr>
          <a:xfrm>
            <a:off x="1729975" y="4358396"/>
            <a:ext cx="12241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8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6EF3841-BC82-4E2A-9B59-33530F40DD45}"/>
              </a:ext>
            </a:extLst>
          </p:cNvPr>
          <p:cNvSpPr txBox="1"/>
          <p:nvPr/>
        </p:nvSpPr>
        <p:spPr>
          <a:xfrm>
            <a:off x="2979662" y="4380636"/>
            <a:ext cx="12241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9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416B2AA-7B58-444A-BCC5-425A0DB4750F}"/>
              </a:ext>
            </a:extLst>
          </p:cNvPr>
          <p:cNvSpPr txBox="1"/>
          <p:nvPr/>
        </p:nvSpPr>
        <p:spPr>
          <a:xfrm>
            <a:off x="4237091" y="4380636"/>
            <a:ext cx="12241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10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8879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C773F-251A-4914-994B-313E457AB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448" y="260648"/>
            <a:ext cx="8229600" cy="274042"/>
          </a:xfrm>
        </p:spPr>
        <p:txBody>
          <a:bodyPr>
            <a:normAutofit fontScale="90000"/>
          </a:bodyPr>
          <a:lstStyle/>
          <a:p>
            <a:r>
              <a:rPr lang="en-GB" dirty="0"/>
              <a:t>Assignment Brief Task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124DDB-47E7-4E99-B565-51C8F5A18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64704"/>
            <a:ext cx="9144000" cy="4968553"/>
          </a:xfrm>
        </p:spPr>
        <p:txBody>
          <a:bodyPr>
            <a:noAutofit/>
          </a:bodyPr>
          <a:lstStyle/>
          <a:p>
            <a:pPr algn="just"/>
            <a:r>
              <a:rPr lang="en-GB" sz="2000" b="1" dirty="0"/>
              <a:t>Task 1 - </a:t>
            </a:r>
            <a:r>
              <a:rPr lang="en-US" sz="1800" dirty="0"/>
              <a:t>In your groups, select an organisation/business of your choice. As a group, you are to design and deliver a suitable presentation which critically analyses the communication methods, strategies and communication barriers between your chosen organisation and their external stakeholders (customers or clients).</a:t>
            </a:r>
            <a:r>
              <a:rPr lang="en-GB" sz="2000" dirty="0"/>
              <a:t> </a:t>
            </a:r>
          </a:p>
          <a:p>
            <a:pPr marL="0" indent="0" algn="just">
              <a:buNone/>
            </a:pPr>
            <a:r>
              <a:rPr lang="en-GB" sz="2000" dirty="0"/>
              <a:t>The presentation must include: </a:t>
            </a:r>
          </a:p>
          <a:p>
            <a:pPr algn="just"/>
            <a:r>
              <a:rPr lang="en-GB" sz="2000" dirty="0"/>
              <a:t>Theories relating to models of communication.  </a:t>
            </a:r>
          </a:p>
          <a:p>
            <a:pPr algn="just"/>
            <a:r>
              <a:rPr lang="en-GB" sz="2000" dirty="0"/>
              <a:t>The channels of communication that can be used.  </a:t>
            </a:r>
          </a:p>
          <a:p>
            <a:pPr algn="just"/>
            <a:r>
              <a:rPr lang="en-GB" sz="2000" dirty="0"/>
              <a:t>The types of barriers that can prevent effective communication. </a:t>
            </a:r>
          </a:p>
          <a:p>
            <a:pPr algn="just"/>
            <a:r>
              <a:rPr lang="en-GB" sz="2000" dirty="0"/>
              <a:t>The impact of communication on staff and patients. </a:t>
            </a:r>
          </a:p>
          <a:p>
            <a:pPr algn="just"/>
            <a:endParaRPr lang="en-GB" sz="2000" dirty="0"/>
          </a:p>
          <a:p>
            <a:pPr marL="0" indent="0" algn="just">
              <a:buNone/>
            </a:pPr>
            <a:r>
              <a:rPr lang="en-GB" sz="2000" dirty="0"/>
              <a:t>Within your report (presentation) </a:t>
            </a:r>
            <a:r>
              <a:rPr lang="en-GB" sz="2000" b="1" dirty="0">
                <a:solidFill>
                  <a:srgbClr val="FF0000"/>
                </a:solidFill>
              </a:rPr>
              <a:t>you should link your points to theory </a:t>
            </a:r>
            <a:r>
              <a:rPr lang="en-GB" sz="2000" dirty="0"/>
              <a:t>and reference a </a:t>
            </a:r>
            <a:r>
              <a:rPr lang="en-GB" sz="2000" b="1" dirty="0">
                <a:solidFill>
                  <a:srgbClr val="FF0000"/>
                </a:solidFill>
              </a:rPr>
              <a:t>minimum of eight (8)</a:t>
            </a:r>
            <a:r>
              <a:rPr lang="en-GB" sz="2000" dirty="0"/>
              <a:t> published literature. </a:t>
            </a:r>
          </a:p>
          <a:p>
            <a:pPr marL="0" indent="0" algn="just">
              <a:buNone/>
            </a:pPr>
            <a:r>
              <a:rPr lang="en-GB" sz="2000" dirty="0"/>
              <a:t>You can use examples from your own professional experience to support or enhance your points. </a:t>
            </a:r>
          </a:p>
        </p:txBody>
      </p:sp>
    </p:spTree>
    <p:extLst>
      <p:ext uri="{BB962C8B-B14F-4D97-AF65-F5344CB8AC3E}">
        <p14:creationId xmlns:p14="http://schemas.microsoft.com/office/powerpoint/2010/main" val="3589315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4FF429-2AC1-482C-83EE-3868694DD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/>
              <a:t>Assignment Brief Task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A868CA-1030-4750-B819-2706001205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760" y="908720"/>
            <a:ext cx="8892480" cy="482453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/>
              <a:t>Task 2 - </a:t>
            </a:r>
            <a:r>
              <a:rPr lang="en-GB" sz="2000" dirty="0"/>
              <a:t>The final slide in your presentation will be a ‘Teamwork Evaluation’ Slide. </a:t>
            </a:r>
          </a:p>
          <a:p>
            <a:r>
              <a:rPr lang="en-GB" sz="2000" dirty="0"/>
              <a:t>USE THE TABLE PROVIDED IN THE BMSW_4002 Moodle WEEK10 folder 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This slide will appear after the reference slide and does not need to be presented but must be included in your TURNITIN submission. </a:t>
            </a:r>
          </a:p>
          <a:p>
            <a:endParaRPr lang="en-GB" sz="2000" dirty="0"/>
          </a:p>
          <a:p>
            <a:r>
              <a:rPr lang="en-GB" sz="2000" dirty="0"/>
              <a:t>All members of the group must submit the group slides to the slide submission link on Moodle.</a:t>
            </a:r>
          </a:p>
          <a:p>
            <a:endParaRPr lang="en-GB" sz="2000" dirty="0"/>
          </a:p>
          <a:p>
            <a:r>
              <a:rPr lang="en-US" sz="2000" dirty="0"/>
              <a:t>The presentation should present the most salient (important) points only and you must attend in person. Unless if given the permission by the Assessment team to present online, </a:t>
            </a:r>
            <a:r>
              <a:rPr lang="en-US" sz="2000" b="1" dirty="0"/>
              <a:t>which will require that your camera must be turned on during online/virtual presentation.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535093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30F95-9C48-5C41-83FE-A0B305AC8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Work – 1hour.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6D366E-3AA2-7D4D-B7C4-BDEB51D9DA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268760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881EFA7A-241F-4C47-BB4F-BECB3421696E}"/>
              </a:ext>
            </a:extLst>
          </p:cNvPr>
          <p:cNvSpPr/>
          <p:nvPr/>
        </p:nvSpPr>
        <p:spPr>
          <a:xfrm>
            <a:off x="323528" y="1417638"/>
            <a:ext cx="6690617" cy="889539"/>
          </a:xfrm>
          <a:custGeom>
            <a:avLst/>
            <a:gdLst>
              <a:gd name="connsiteX0" fmla="*/ 0 w 6690617"/>
              <a:gd name="connsiteY0" fmla="*/ 88954 h 889539"/>
              <a:gd name="connsiteX1" fmla="*/ 88954 w 6690617"/>
              <a:gd name="connsiteY1" fmla="*/ 0 h 889539"/>
              <a:gd name="connsiteX2" fmla="*/ 6601663 w 6690617"/>
              <a:gd name="connsiteY2" fmla="*/ 0 h 889539"/>
              <a:gd name="connsiteX3" fmla="*/ 6690617 w 6690617"/>
              <a:gd name="connsiteY3" fmla="*/ 88954 h 889539"/>
              <a:gd name="connsiteX4" fmla="*/ 6690617 w 6690617"/>
              <a:gd name="connsiteY4" fmla="*/ 800585 h 889539"/>
              <a:gd name="connsiteX5" fmla="*/ 6601663 w 6690617"/>
              <a:gd name="connsiteY5" fmla="*/ 889539 h 889539"/>
              <a:gd name="connsiteX6" fmla="*/ 88954 w 6690617"/>
              <a:gd name="connsiteY6" fmla="*/ 889539 h 889539"/>
              <a:gd name="connsiteX7" fmla="*/ 0 w 6690617"/>
              <a:gd name="connsiteY7" fmla="*/ 800585 h 889539"/>
              <a:gd name="connsiteX8" fmla="*/ 0 w 6690617"/>
              <a:gd name="connsiteY8" fmla="*/ 88954 h 889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90617" h="889539">
                <a:moveTo>
                  <a:pt x="0" y="88954"/>
                </a:moveTo>
                <a:cubicBezTo>
                  <a:pt x="0" y="39826"/>
                  <a:pt x="39826" y="0"/>
                  <a:pt x="88954" y="0"/>
                </a:cubicBezTo>
                <a:lnTo>
                  <a:pt x="6601663" y="0"/>
                </a:lnTo>
                <a:cubicBezTo>
                  <a:pt x="6650791" y="0"/>
                  <a:pt x="6690617" y="39826"/>
                  <a:pt x="6690617" y="88954"/>
                </a:cubicBezTo>
                <a:lnTo>
                  <a:pt x="6690617" y="800585"/>
                </a:lnTo>
                <a:cubicBezTo>
                  <a:pt x="6690617" y="849713"/>
                  <a:pt x="6650791" y="889539"/>
                  <a:pt x="6601663" y="889539"/>
                </a:cubicBezTo>
                <a:lnTo>
                  <a:pt x="88954" y="889539"/>
                </a:lnTo>
                <a:cubicBezTo>
                  <a:pt x="39826" y="889539"/>
                  <a:pt x="0" y="849713"/>
                  <a:pt x="0" y="800585"/>
                </a:cubicBezTo>
                <a:lnTo>
                  <a:pt x="0" y="8895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2254" tIns="102254" rIns="1085195" bIns="102254" numCol="1" spcCol="1270" anchor="ctr" anchorCtr="0">
            <a:noAutofit/>
          </a:bodyPr>
          <a:lstStyle/>
          <a:p>
            <a:pPr marL="0" lvl="0" indent="0" algn="l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kern="1200" dirty="0"/>
              <a:t>Each lecture you will have time together as a team to work on your presentations.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D53455DB-28B4-4B4F-AEED-EDC5F0E9E088}"/>
              </a:ext>
            </a:extLst>
          </p:cNvPr>
          <p:cNvSpPr/>
          <p:nvPr/>
        </p:nvSpPr>
        <p:spPr>
          <a:xfrm>
            <a:off x="883867" y="2468912"/>
            <a:ext cx="6690617" cy="889539"/>
          </a:xfrm>
          <a:custGeom>
            <a:avLst/>
            <a:gdLst>
              <a:gd name="connsiteX0" fmla="*/ 0 w 6690617"/>
              <a:gd name="connsiteY0" fmla="*/ 88954 h 889539"/>
              <a:gd name="connsiteX1" fmla="*/ 88954 w 6690617"/>
              <a:gd name="connsiteY1" fmla="*/ 0 h 889539"/>
              <a:gd name="connsiteX2" fmla="*/ 6601663 w 6690617"/>
              <a:gd name="connsiteY2" fmla="*/ 0 h 889539"/>
              <a:gd name="connsiteX3" fmla="*/ 6690617 w 6690617"/>
              <a:gd name="connsiteY3" fmla="*/ 88954 h 889539"/>
              <a:gd name="connsiteX4" fmla="*/ 6690617 w 6690617"/>
              <a:gd name="connsiteY4" fmla="*/ 800585 h 889539"/>
              <a:gd name="connsiteX5" fmla="*/ 6601663 w 6690617"/>
              <a:gd name="connsiteY5" fmla="*/ 889539 h 889539"/>
              <a:gd name="connsiteX6" fmla="*/ 88954 w 6690617"/>
              <a:gd name="connsiteY6" fmla="*/ 889539 h 889539"/>
              <a:gd name="connsiteX7" fmla="*/ 0 w 6690617"/>
              <a:gd name="connsiteY7" fmla="*/ 800585 h 889539"/>
              <a:gd name="connsiteX8" fmla="*/ 0 w 6690617"/>
              <a:gd name="connsiteY8" fmla="*/ 88954 h 889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90617" h="889539">
                <a:moveTo>
                  <a:pt x="0" y="88954"/>
                </a:moveTo>
                <a:cubicBezTo>
                  <a:pt x="0" y="39826"/>
                  <a:pt x="39826" y="0"/>
                  <a:pt x="88954" y="0"/>
                </a:cubicBezTo>
                <a:lnTo>
                  <a:pt x="6601663" y="0"/>
                </a:lnTo>
                <a:cubicBezTo>
                  <a:pt x="6650791" y="0"/>
                  <a:pt x="6690617" y="39826"/>
                  <a:pt x="6690617" y="88954"/>
                </a:cubicBezTo>
                <a:lnTo>
                  <a:pt x="6690617" y="800585"/>
                </a:lnTo>
                <a:cubicBezTo>
                  <a:pt x="6690617" y="849713"/>
                  <a:pt x="6650791" y="889539"/>
                  <a:pt x="6601663" y="889539"/>
                </a:cubicBezTo>
                <a:lnTo>
                  <a:pt x="88954" y="889539"/>
                </a:lnTo>
                <a:cubicBezTo>
                  <a:pt x="39826" y="889539"/>
                  <a:pt x="0" y="849713"/>
                  <a:pt x="0" y="800585"/>
                </a:cubicBezTo>
                <a:lnTo>
                  <a:pt x="0" y="8895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2254" tIns="102254" rIns="1240794" bIns="102254" numCol="1" spcCol="1270" anchor="ctr" anchorCtr="0">
            <a:noAutofit/>
          </a:bodyPr>
          <a:lstStyle/>
          <a:p>
            <a:pPr marL="0" lvl="0" indent="0" algn="l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kern="1200" dirty="0"/>
              <a:t>As a team you must demonstrate co-operation and progress to your lecture during this time. 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3A197AC-1445-4F97-B825-1CA3D286935D}"/>
              </a:ext>
            </a:extLst>
          </p:cNvPr>
          <p:cNvSpPr/>
          <p:nvPr/>
        </p:nvSpPr>
        <p:spPr>
          <a:xfrm>
            <a:off x="1435843" y="3520186"/>
            <a:ext cx="6690617" cy="889539"/>
          </a:xfrm>
          <a:custGeom>
            <a:avLst/>
            <a:gdLst>
              <a:gd name="connsiteX0" fmla="*/ 0 w 6690617"/>
              <a:gd name="connsiteY0" fmla="*/ 88954 h 889539"/>
              <a:gd name="connsiteX1" fmla="*/ 88954 w 6690617"/>
              <a:gd name="connsiteY1" fmla="*/ 0 h 889539"/>
              <a:gd name="connsiteX2" fmla="*/ 6601663 w 6690617"/>
              <a:gd name="connsiteY2" fmla="*/ 0 h 889539"/>
              <a:gd name="connsiteX3" fmla="*/ 6690617 w 6690617"/>
              <a:gd name="connsiteY3" fmla="*/ 88954 h 889539"/>
              <a:gd name="connsiteX4" fmla="*/ 6690617 w 6690617"/>
              <a:gd name="connsiteY4" fmla="*/ 800585 h 889539"/>
              <a:gd name="connsiteX5" fmla="*/ 6601663 w 6690617"/>
              <a:gd name="connsiteY5" fmla="*/ 889539 h 889539"/>
              <a:gd name="connsiteX6" fmla="*/ 88954 w 6690617"/>
              <a:gd name="connsiteY6" fmla="*/ 889539 h 889539"/>
              <a:gd name="connsiteX7" fmla="*/ 0 w 6690617"/>
              <a:gd name="connsiteY7" fmla="*/ 800585 h 889539"/>
              <a:gd name="connsiteX8" fmla="*/ 0 w 6690617"/>
              <a:gd name="connsiteY8" fmla="*/ 88954 h 889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90617" h="889539">
                <a:moveTo>
                  <a:pt x="0" y="88954"/>
                </a:moveTo>
                <a:cubicBezTo>
                  <a:pt x="0" y="39826"/>
                  <a:pt x="39826" y="0"/>
                  <a:pt x="88954" y="0"/>
                </a:cubicBezTo>
                <a:lnTo>
                  <a:pt x="6601663" y="0"/>
                </a:lnTo>
                <a:cubicBezTo>
                  <a:pt x="6650791" y="0"/>
                  <a:pt x="6690617" y="39826"/>
                  <a:pt x="6690617" y="88954"/>
                </a:cubicBezTo>
                <a:lnTo>
                  <a:pt x="6690617" y="800585"/>
                </a:lnTo>
                <a:cubicBezTo>
                  <a:pt x="6690617" y="849713"/>
                  <a:pt x="6650791" y="889539"/>
                  <a:pt x="6601663" y="889539"/>
                </a:cubicBezTo>
                <a:lnTo>
                  <a:pt x="88954" y="889539"/>
                </a:lnTo>
                <a:cubicBezTo>
                  <a:pt x="39826" y="889539"/>
                  <a:pt x="0" y="849713"/>
                  <a:pt x="0" y="800585"/>
                </a:cubicBezTo>
                <a:lnTo>
                  <a:pt x="0" y="8895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2254" tIns="102254" rIns="1232431" bIns="102254" numCol="1" spcCol="1270" anchor="ctr" anchorCtr="0">
            <a:noAutofit/>
          </a:bodyPr>
          <a:lstStyle/>
          <a:p>
            <a:pPr marL="0" lvl="0" indent="0" algn="l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kern="1200" dirty="0"/>
              <a:t>Being absent from a group working session with lead to an absent mark on the register.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3FAFEEB-0D0A-4E4D-B993-EE0064E8AA96}"/>
              </a:ext>
            </a:extLst>
          </p:cNvPr>
          <p:cNvSpPr/>
          <p:nvPr/>
        </p:nvSpPr>
        <p:spPr>
          <a:xfrm>
            <a:off x="1763688" y="4571460"/>
            <a:ext cx="6923111" cy="889539"/>
          </a:xfrm>
          <a:custGeom>
            <a:avLst/>
            <a:gdLst>
              <a:gd name="connsiteX0" fmla="*/ 0 w 6690617"/>
              <a:gd name="connsiteY0" fmla="*/ 88954 h 889539"/>
              <a:gd name="connsiteX1" fmla="*/ 88954 w 6690617"/>
              <a:gd name="connsiteY1" fmla="*/ 0 h 889539"/>
              <a:gd name="connsiteX2" fmla="*/ 6601663 w 6690617"/>
              <a:gd name="connsiteY2" fmla="*/ 0 h 889539"/>
              <a:gd name="connsiteX3" fmla="*/ 6690617 w 6690617"/>
              <a:gd name="connsiteY3" fmla="*/ 88954 h 889539"/>
              <a:gd name="connsiteX4" fmla="*/ 6690617 w 6690617"/>
              <a:gd name="connsiteY4" fmla="*/ 800585 h 889539"/>
              <a:gd name="connsiteX5" fmla="*/ 6601663 w 6690617"/>
              <a:gd name="connsiteY5" fmla="*/ 889539 h 889539"/>
              <a:gd name="connsiteX6" fmla="*/ 88954 w 6690617"/>
              <a:gd name="connsiteY6" fmla="*/ 889539 h 889539"/>
              <a:gd name="connsiteX7" fmla="*/ 0 w 6690617"/>
              <a:gd name="connsiteY7" fmla="*/ 800585 h 889539"/>
              <a:gd name="connsiteX8" fmla="*/ 0 w 6690617"/>
              <a:gd name="connsiteY8" fmla="*/ 88954 h 889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90617" h="889539">
                <a:moveTo>
                  <a:pt x="0" y="88954"/>
                </a:moveTo>
                <a:cubicBezTo>
                  <a:pt x="0" y="39826"/>
                  <a:pt x="39826" y="0"/>
                  <a:pt x="88954" y="0"/>
                </a:cubicBezTo>
                <a:lnTo>
                  <a:pt x="6601663" y="0"/>
                </a:lnTo>
                <a:cubicBezTo>
                  <a:pt x="6650791" y="0"/>
                  <a:pt x="6690617" y="39826"/>
                  <a:pt x="6690617" y="88954"/>
                </a:cubicBezTo>
                <a:lnTo>
                  <a:pt x="6690617" y="800585"/>
                </a:lnTo>
                <a:cubicBezTo>
                  <a:pt x="6690617" y="849713"/>
                  <a:pt x="6650791" y="889539"/>
                  <a:pt x="6601663" y="889539"/>
                </a:cubicBezTo>
                <a:lnTo>
                  <a:pt x="88954" y="889539"/>
                </a:lnTo>
                <a:cubicBezTo>
                  <a:pt x="39826" y="889539"/>
                  <a:pt x="0" y="849713"/>
                  <a:pt x="0" y="800585"/>
                </a:cubicBezTo>
                <a:lnTo>
                  <a:pt x="0" y="8895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2254" tIns="102254" rIns="1240794" bIns="102254" numCol="1" spcCol="1270" anchor="ctr" anchorCtr="0">
            <a:noAutofit/>
          </a:bodyPr>
          <a:lstStyle/>
          <a:p>
            <a:pPr marL="0" lvl="0" indent="0" algn="l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kern="1200" dirty="0"/>
              <a:t>Please join your group in the designated channel to being working together – get to know each other and begin to divide the workload. 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562B0D7-C03D-4B56-81A1-0806A088FC01}"/>
              </a:ext>
            </a:extLst>
          </p:cNvPr>
          <p:cNvSpPr/>
          <p:nvPr/>
        </p:nvSpPr>
        <p:spPr>
          <a:xfrm>
            <a:off x="6435944" y="2098944"/>
            <a:ext cx="578200" cy="578200"/>
          </a:xfrm>
          <a:custGeom>
            <a:avLst/>
            <a:gdLst>
              <a:gd name="connsiteX0" fmla="*/ 0 w 578200"/>
              <a:gd name="connsiteY0" fmla="*/ 318010 h 578200"/>
              <a:gd name="connsiteX1" fmla="*/ 130095 w 578200"/>
              <a:gd name="connsiteY1" fmla="*/ 318010 h 578200"/>
              <a:gd name="connsiteX2" fmla="*/ 130095 w 578200"/>
              <a:gd name="connsiteY2" fmla="*/ 0 h 578200"/>
              <a:gd name="connsiteX3" fmla="*/ 448105 w 578200"/>
              <a:gd name="connsiteY3" fmla="*/ 0 h 578200"/>
              <a:gd name="connsiteX4" fmla="*/ 448105 w 578200"/>
              <a:gd name="connsiteY4" fmla="*/ 318010 h 578200"/>
              <a:gd name="connsiteX5" fmla="*/ 578200 w 578200"/>
              <a:gd name="connsiteY5" fmla="*/ 318010 h 578200"/>
              <a:gd name="connsiteX6" fmla="*/ 289100 w 578200"/>
              <a:gd name="connsiteY6" fmla="*/ 578200 h 578200"/>
              <a:gd name="connsiteX7" fmla="*/ 0 w 578200"/>
              <a:gd name="connsiteY7" fmla="*/ 318010 h 57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8200" h="578200">
                <a:moveTo>
                  <a:pt x="0" y="318010"/>
                </a:moveTo>
                <a:lnTo>
                  <a:pt x="130095" y="318010"/>
                </a:lnTo>
                <a:lnTo>
                  <a:pt x="130095" y="0"/>
                </a:lnTo>
                <a:lnTo>
                  <a:pt x="448105" y="0"/>
                </a:lnTo>
                <a:lnTo>
                  <a:pt x="448105" y="318010"/>
                </a:lnTo>
                <a:lnTo>
                  <a:pt x="578200" y="318010"/>
                </a:lnTo>
                <a:lnTo>
                  <a:pt x="289100" y="578200"/>
                </a:lnTo>
                <a:lnTo>
                  <a:pt x="0" y="318010"/>
                </a:ln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60575" tIns="30480" rIns="160575" bIns="173584" numCol="1" spcCol="1270" anchor="ctr" anchorCtr="0">
            <a:noAutofit/>
          </a:bodyPr>
          <a:lstStyle/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400" kern="120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0659471-2A7C-4613-9828-99DEF6212B00}"/>
              </a:ext>
            </a:extLst>
          </p:cNvPr>
          <p:cNvSpPr/>
          <p:nvPr/>
        </p:nvSpPr>
        <p:spPr>
          <a:xfrm>
            <a:off x="6996284" y="3150218"/>
            <a:ext cx="578200" cy="578200"/>
          </a:xfrm>
          <a:custGeom>
            <a:avLst/>
            <a:gdLst>
              <a:gd name="connsiteX0" fmla="*/ 0 w 578200"/>
              <a:gd name="connsiteY0" fmla="*/ 318010 h 578200"/>
              <a:gd name="connsiteX1" fmla="*/ 130095 w 578200"/>
              <a:gd name="connsiteY1" fmla="*/ 318010 h 578200"/>
              <a:gd name="connsiteX2" fmla="*/ 130095 w 578200"/>
              <a:gd name="connsiteY2" fmla="*/ 0 h 578200"/>
              <a:gd name="connsiteX3" fmla="*/ 448105 w 578200"/>
              <a:gd name="connsiteY3" fmla="*/ 0 h 578200"/>
              <a:gd name="connsiteX4" fmla="*/ 448105 w 578200"/>
              <a:gd name="connsiteY4" fmla="*/ 318010 h 578200"/>
              <a:gd name="connsiteX5" fmla="*/ 578200 w 578200"/>
              <a:gd name="connsiteY5" fmla="*/ 318010 h 578200"/>
              <a:gd name="connsiteX6" fmla="*/ 289100 w 578200"/>
              <a:gd name="connsiteY6" fmla="*/ 578200 h 578200"/>
              <a:gd name="connsiteX7" fmla="*/ 0 w 578200"/>
              <a:gd name="connsiteY7" fmla="*/ 318010 h 57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8200" h="578200">
                <a:moveTo>
                  <a:pt x="0" y="318010"/>
                </a:moveTo>
                <a:lnTo>
                  <a:pt x="130095" y="318010"/>
                </a:lnTo>
                <a:lnTo>
                  <a:pt x="130095" y="0"/>
                </a:lnTo>
                <a:lnTo>
                  <a:pt x="448105" y="0"/>
                </a:lnTo>
                <a:lnTo>
                  <a:pt x="448105" y="318010"/>
                </a:lnTo>
                <a:lnTo>
                  <a:pt x="578200" y="318010"/>
                </a:lnTo>
                <a:lnTo>
                  <a:pt x="289100" y="578200"/>
                </a:lnTo>
                <a:lnTo>
                  <a:pt x="0" y="318010"/>
                </a:ln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60575" tIns="30480" rIns="160575" bIns="173584" numCol="1" spcCol="1270" anchor="ctr" anchorCtr="0">
            <a:noAutofit/>
          </a:bodyPr>
          <a:lstStyle/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400" kern="12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F99077-E2D8-446D-9757-15ADE422DE31}"/>
              </a:ext>
            </a:extLst>
          </p:cNvPr>
          <p:cNvSpPr/>
          <p:nvPr/>
        </p:nvSpPr>
        <p:spPr>
          <a:xfrm>
            <a:off x="7548260" y="4201492"/>
            <a:ext cx="578200" cy="578200"/>
          </a:xfrm>
          <a:custGeom>
            <a:avLst/>
            <a:gdLst>
              <a:gd name="connsiteX0" fmla="*/ 0 w 578200"/>
              <a:gd name="connsiteY0" fmla="*/ 318010 h 578200"/>
              <a:gd name="connsiteX1" fmla="*/ 130095 w 578200"/>
              <a:gd name="connsiteY1" fmla="*/ 318010 h 578200"/>
              <a:gd name="connsiteX2" fmla="*/ 130095 w 578200"/>
              <a:gd name="connsiteY2" fmla="*/ 0 h 578200"/>
              <a:gd name="connsiteX3" fmla="*/ 448105 w 578200"/>
              <a:gd name="connsiteY3" fmla="*/ 0 h 578200"/>
              <a:gd name="connsiteX4" fmla="*/ 448105 w 578200"/>
              <a:gd name="connsiteY4" fmla="*/ 318010 h 578200"/>
              <a:gd name="connsiteX5" fmla="*/ 578200 w 578200"/>
              <a:gd name="connsiteY5" fmla="*/ 318010 h 578200"/>
              <a:gd name="connsiteX6" fmla="*/ 289100 w 578200"/>
              <a:gd name="connsiteY6" fmla="*/ 578200 h 578200"/>
              <a:gd name="connsiteX7" fmla="*/ 0 w 578200"/>
              <a:gd name="connsiteY7" fmla="*/ 318010 h 57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8200" h="578200">
                <a:moveTo>
                  <a:pt x="0" y="318010"/>
                </a:moveTo>
                <a:lnTo>
                  <a:pt x="130095" y="318010"/>
                </a:lnTo>
                <a:lnTo>
                  <a:pt x="130095" y="0"/>
                </a:lnTo>
                <a:lnTo>
                  <a:pt x="448105" y="0"/>
                </a:lnTo>
                <a:lnTo>
                  <a:pt x="448105" y="318010"/>
                </a:lnTo>
                <a:lnTo>
                  <a:pt x="578200" y="318010"/>
                </a:lnTo>
                <a:lnTo>
                  <a:pt x="289100" y="578200"/>
                </a:lnTo>
                <a:lnTo>
                  <a:pt x="0" y="318010"/>
                </a:ln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60575" tIns="30480" rIns="160575" bIns="173584" numCol="1" spcCol="1270" anchor="ctr" anchorCtr="0">
            <a:noAutofit/>
          </a:bodyPr>
          <a:lstStyle/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400" kern="1200"/>
          </a:p>
        </p:txBody>
      </p:sp>
    </p:spTree>
    <p:extLst>
      <p:ext uri="{BB962C8B-B14F-4D97-AF65-F5344CB8AC3E}">
        <p14:creationId xmlns:p14="http://schemas.microsoft.com/office/powerpoint/2010/main" val="3666702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F7A41F5-2D3A-40A4-BE48-CB1A455E63DC}"/>
              </a:ext>
            </a:extLst>
          </p:cNvPr>
          <p:cNvSpPr txBox="1"/>
          <p:nvPr/>
        </p:nvSpPr>
        <p:spPr>
          <a:xfrm>
            <a:off x="363784" y="265286"/>
            <a:ext cx="1359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7CB789-4C56-49D4-B07B-41EC8323455E}"/>
              </a:ext>
            </a:extLst>
          </p:cNvPr>
          <p:cNvSpPr txBox="1"/>
          <p:nvPr/>
        </p:nvSpPr>
        <p:spPr>
          <a:xfrm>
            <a:off x="363784" y="751344"/>
            <a:ext cx="8416431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Buchanan, D, &amp; Huczynski, A (2016), Organizational Behaviour, Pearson Education Limited, Harlow, United Kingdom. Available from: ProQuest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Ebook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Central.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Griffith, B., and Dunham, E., (2015), Working in Teams: moving from high potential to high performance, 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Los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Angeles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, SAGE 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Publications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s-E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Keller, K. L. (2009) ‘Building strong brands in a modern marketing communications environment’,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Marketing Communications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15(2/3), pp. 139–155.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10.1080/13527260902757530.</a:t>
            </a:r>
          </a:p>
          <a:p>
            <a:endParaRPr lang="es-E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MOOC ICS, (2013), 1.2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?, [video],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https://youtu.be/S7CN9Trw43w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: 05/05/2020). </a:t>
            </a:r>
          </a:p>
          <a:p>
            <a:endParaRPr lang="es-E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Robbins, SP, &amp; Coulter, MA 2017, Management, Global Edition, Pearson Education Limited, Harlow, United Kingdom. Available from: ProQuest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Ebook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Central. [7 May 2020].</a:t>
            </a:r>
            <a:endParaRPr lang="es-E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E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Telegraph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, (2020), UK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governement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explains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‘R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value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’ and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importance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keeping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it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low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lift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lockdown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Covid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19,[video]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https://youtu.be/GJZ_Q8RGZWg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: 05/05/2020).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04480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Next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556792"/>
            <a:ext cx="4392488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We will discuss;</a:t>
            </a:r>
          </a:p>
          <a:p>
            <a:pPr marL="0" indent="0">
              <a:buNone/>
            </a:pPr>
            <a:r>
              <a:rPr lang="en-GB" sz="4000" b="1" dirty="0">
                <a:solidFill>
                  <a:srgbClr val="00B050"/>
                </a:solidFill>
              </a:rPr>
              <a:t>The</a:t>
            </a:r>
          </a:p>
          <a:p>
            <a:pPr marL="0" indent="0">
              <a:buNone/>
            </a:pPr>
            <a:r>
              <a:rPr lang="en-GB" sz="4000" b="1" dirty="0">
                <a:solidFill>
                  <a:srgbClr val="00B050"/>
                </a:solidFill>
              </a:rPr>
              <a:t>Communication </a:t>
            </a:r>
          </a:p>
          <a:p>
            <a:pPr marL="0" indent="0">
              <a:buNone/>
            </a:pPr>
            <a:r>
              <a:rPr lang="en-GB" sz="4000" b="1" dirty="0">
                <a:solidFill>
                  <a:srgbClr val="00B050"/>
                </a:solidFill>
              </a:rPr>
              <a:t>Process and Barriers</a:t>
            </a:r>
          </a:p>
        </p:txBody>
      </p:sp>
      <p:pic>
        <p:nvPicPr>
          <p:cNvPr id="1026" name="Picture 2" descr="Image result for communication process clipa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276872"/>
            <a:ext cx="4437338" cy="335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954819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purl.org/dc/elements/1.1/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schemas.openxmlformats.org/package/2006/metadata/core-properties"/>
    <ds:schemaRef ds:uri="303dbf9b-b85b-46a0-94f1-894078c07ec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748</TotalTime>
  <Words>1153</Words>
  <Application>Microsoft Macintosh PowerPoint</Application>
  <PresentationFormat>On-screen Show (4:3)</PresentationFormat>
  <Paragraphs>192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Arial</vt:lpstr>
      <vt:lpstr>Calibri</vt:lpstr>
      <vt:lpstr>Myriad Pro</vt:lpstr>
      <vt:lpstr>Rockwell</vt:lpstr>
      <vt:lpstr>Rockwell Condensed</vt:lpstr>
      <vt:lpstr>Times New Roman</vt:lpstr>
      <vt:lpstr>Wingdings</vt:lpstr>
      <vt:lpstr>20140311PresentationUWTSDTemplate</vt:lpstr>
      <vt:lpstr>          Certificate of Higher Education in Skills for the Workplace   Effective Team Working &amp; Communications (BMSW 4002) Induction to the Module  &amp;  Functions of communication</vt:lpstr>
      <vt:lpstr>In this session…..</vt:lpstr>
      <vt:lpstr>Overview of week 6 - 10</vt:lpstr>
      <vt:lpstr>What is Communication?</vt:lpstr>
      <vt:lpstr>PowerPoint Presentation</vt:lpstr>
      <vt:lpstr>Functions of communication</vt:lpstr>
      <vt:lpstr>PowerPoint Presentation</vt:lpstr>
      <vt:lpstr>PowerPoint Presentation</vt:lpstr>
      <vt:lpstr>How do we communicate?</vt:lpstr>
      <vt:lpstr> Activity</vt:lpstr>
      <vt:lpstr>Inter-personal communication. </vt:lpstr>
      <vt:lpstr>Journal Article review</vt:lpstr>
      <vt:lpstr>Summary</vt:lpstr>
      <vt:lpstr>Component 2 Assessment </vt:lpstr>
      <vt:lpstr>Team Presentation Group Formation </vt:lpstr>
      <vt:lpstr>Assignment Brief Task 1</vt:lpstr>
      <vt:lpstr>Assignment Brief Task 2</vt:lpstr>
      <vt:lpstr>Group Work – 1hour. </vt:lpstr>
      <vt:lpstr>PowerPoint Presentation</vt:lpstr>
      <vt:lpstr>Next session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Induction to the Module  &amp;  Functions of communication</dc:title>
  <dc:creator>Rebecca Stewart</dc:creator>
  <cp:lastModifiedBy>Pokubo, Daminabo 2016 (PGR)</cp:lastModifiedBy>
  <cp:revision>19</cp:revision>
  <dcterms:created xsi:type="dcterms:W3CDTF">2020-05-05T20:47:51Z</dcterms:created>
  <dcterms:modified xsi:type="dcterms:W3CDTF">2021-10-27T23:05:37Z</dcterms:modified>
</cp:coreProperties>
</file>