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 id="2147483742" r:id="rId9"/>
  </p:sldMasterIdLst>
  <p:notesMasterIdLst>
    <p:notesMasterId r:id="rId85"/>
  </p:notesMasterIdLst>
  <p:sldIdLst>
    <p:sldId id="887" r:id="rId10"/>
    <p:sldId id="888" r:id="rId11"/>
    <p:sldId id="283" r:id="rId12"/>
    <p:sldId id="284" r:id="rId13"/>
    <p:sldId id="285" r:id="rId14"/>
    <p:sldId id="889" r:id="rId15"/>
    <p:sldId id="287" r:id="rId16"/>
    <p:sldId id="890" r:id="rId17"/>
    <p:sldId id="891" r:id="rId18"/>
    <p:sldId id="892" r:id="rId19"/>
    <p:sldId id="893" r:id="rId20"/>
    <p:sldId id="894" r:id="rId21"/>
    <p:sldId id="895" r:id="rId22"/>
    <p:sldId id="260" r:id="rId23"/>
    <p:sldId id="896" r:id="rId24"/>
    <p:sldId id="271" r:id="rId25"/>
    <p:sldId id="299" r:id="rId26"/>
    <p:sldId id="897" r:id="rId27"/>
    <p:sldId id="295" r:id="rId28"/>
    <p:sldId id="265" r:id="rId29"/>
    <p:sldId id="292" r:id="rId30"/>
    <p:sldId id="293" r:id="rId31"/>
    <p:sldId id="871" r:id="rId32"/>
    <p:sldId id="872" r:id="rId33"/>
    <p:sldId id="286" r:id="rId34"/>
    <p:sldId id="876" r:id="rId35"/>
    <p:sldId id="877" r:id="rId36"/>
    <p:sldId id="878" r:id="rId37"/>
    <p:sldId id="879" r:id="rId38"/>
    <p:sldId id="880" r:id="rId39"/>
    <p:sldId id="881" r:id="rId40"/>
    <p:sldId id="882" r:id="rId41"/>
    <p:sldId id="883" r:id="rId42"/>
    <p:sldId id="884" r:id="rId43"/>
    <p:sldId id="885" r:id="rId44"/>
    <p:sldId id="290" r:id="rId45"/>
    <p:sldId id="898" r:id="rId46"/>
    <p:sldId id="899" r:id="rId47"/>
    <p:sldId id="900" r:id="rId48"/>
    <p:sldId id="901" r:id="rId49"/>
    <p:sldId id="902" r:id="rId50"/>
    <p:sldId id="903" r:id="rId51"/>
    <p:sldId id="904" r:id="rId52"/>
    <p:sldId id="905" r:id="rId53"/>
    <p:sldId id="906" r:id="rId54"/>
    <p:sldId id="907" r:id="rId55"/>
    <p:sldId id="908" r:id="rId56"/>
    <p:sldId id="909" r:id="rId57"/>
    <p:sldId id="257" r:id="rId58"/>
    <p:sldId id="258" r:id="rId59"/>
    <p:sldId id="300" r:id="rId60"/>
    <p:sldId id="259" r:id="rId61"/>
    <p:sldId id="261" r:id="rId62"/>
    <p:sldId id="863" r:id="rId63"/>
    <p:sldId id="262" r:id="rId64"/>
    <p:sldId id="264" r:id="rId65"/>
    <p:sldId id="864" r:id="rId66"/>
    <p:sldId id="263" r:id="rId67"/>
    <p:sldId id="312" r:id="rId68"/>
    <p:sldId id="313" r:id="rId69"/>
    <p:sldId id="866" r:id="rId70"/>
    <p:sldId id="912" r:id="rId71"/>
    <p:sldId id="267" r:id="rId72"/>
    <p:sldId id="268" r:id="rId73"/>
    <p:sldId id="269" r:id="rId74"/>
    <p:sldId id="913" r:id="rId75"/>
    <p:sldId id="270" r:id="rId76"/>
    <p:sldId id="914" r:id="rId77"/>
    <p:sldId id="272" r:id="rId78"/>
    <p:sldId id="915" r:id="rId79"/>
    <p:sldId id="916" r:id="rId80"/>
    <p:sldId id="917" r:id="rId81"/>
    <p:sldId id="918" r:id="rId82"/>
    <p:sldId id="919" r:id="rId83"/>
    <p:sldId id="266"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AFC5E9-FFAD-4166-B57E-3AB64C30DC37}" v="8" dt="2025-05-01T07:34:15.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8000" autoAdjust="0"/>
    <p:restoredTop sz="96327"/>
  </p:normalViewPr>
  <p:slideViewPr>
    <p:cSldViewPr snapToGrid="0" snapToObjects="1">
      <p:cViewPr varScale="1">
        <p:scale>
          <a:sx n="93" d="100"/>
          <a:sy n="93" d="100"/>
        </p:scale>
        <p:origin x="92" y="188"/>
      </p:cViewPr>
      <p:guideLst/>
    </p:cSldViewPr>
  </p:slideViewPr>
  <p:notesTextViewPr>
    <p:cViewPr>
      <p:scale>
        <a:sx n="3" d="2"/>
        <a:sy n="3" d="2"/>
      </p:scale>
      <p:origin x="0" y="0"/>
    </p:cViewPr>
  </p:notesTextViewPr>
  <p:sorterViewPr>
    <p:cViewPr>
      <p:scale>
        <a:sx n="100" d="100"/>
        <a:sy n="100" d="100"/>
      </p:scale>
      <p:origin x="0" y="-3972"/>
    </p:cViewPr>
  </p:sorterViewPr>
  <p:notesViewPr>
    <p:cSldViewPr snapToGrid="0" snapToObjects="1">
      <p:cViewPr>
        <p:scale>
          <a:sx n="90" d="100"/>
          <a:sy n="90" d="100"/>
        </p:scale>
        <p:origin x="2524" y="-1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tableStyles" Target="tableStyles.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3.xml"/><Relationship Id="rId90" Type="http://schemas.microsoft.com/office/2016/11/relationships/changesInfo" Target="changesInfos/changesInfo1.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6.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notesMaster" Target="notesMasters/notesMaster1.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5.xml"/><Relationship Id="rId71" Type="http://schemas.openxmlformats.org/officeDocument/2006/relationships/slide" Target="slides/slide62.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viewProps" Target="viewProps.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B5AFC5E9-FFAD-4166-B57E-3AB64C30DC37}"/>
    <pc:docChg chg="addSld delSld modSld sldOrd">
      <pc:chgData name="Ceri Phelps" userId="44e5b747-28bd-454d-8b1f-8b8d7db49187" providerId="ADAL" clId="{B5AFC5E9-FFAD-4166-B57E-3AB64C30DC37}" dt="2025-05-01T07:34:18.664" v="40" actId="47"/>
      <pc:docMkLst>
        <pc:docMk/>
      </pc:docMkLst>
      <pc:sldChg chg="add">
        <pc:chgData name="Ceri Phelps" userId="44e5b747-28bd-454d-8b1f-8b8d7db49187" providerId="ADAL" clId="{B5AFC5E9-FFAD-4166-B57E-3AB64C30DC37}" dt="2025-05-01T07:27:50.319" v="1"/>
        <pc:sldMkLst>
          <pc:docMk/>
          <pc:sldMk cId="1175411010" sldId="257"/>
        </pc:sldMkLst>
      </pc:sldChg>
      <pc:sldChg chg="del">
        <pc:chgData name="Ceri Phelps" userId="44e5b747-28bd-454d-8b1f-8b8d7db49187" providerId="ADAL" clId="{B5AFC5E9-FFAD-4166-B57E-3AB64C30DC37}" dt="2025-05-01T07:27:45.627" v="0" actId="2696"/>
        <pc:sldMkLst>
          <pc:docMk/>
          <pc:sldMk cId="1782426772" sldId="257"/>
        </pc:sldMkLst>
      </pc:sldChg>
      <pc:sldChg chg="add">
        <pc:chgData name="Ceri Phelps" userId="44e5b747-28bd-454d-8b1f-8b8d7db49187" providerId="ADAL" clId="{B5AFC5E9-FFAD-4166-B57E-3AB64C30DC37}" dt="2025-05-01T07:27:50.319" v="1"/>
        <pc:sldMkLst>
          <pc:docMk/>
          <pc:sldMk cId="1502621531" sldId="258"/>
        </pc:sldMkLst>
      </pc:sldChg>
      <pc:sldChg chg="del">
        <pc:chgData name="Ceri Phelps" userId="44e5b747-28bd-454d-8b1f-8b8d7db49187" providerId="ADAL" clId="{B5AFC5E9-FFAD-4166-B57E-3AB64C30DC37}" dt="2025-05-01T07:27:45.627" v="0" actId="2696"/>
        <pc:sldMkLst>
          <pc:docMk/>
          <pc:sldMk cId="3227530696" sldId="258"/>
        </pc:sldMkLst>
      </pc:sldChg>
      <pc:sldChg chg="del">
        <pc:chgData name="Ceri Phelps" userId="44e5b747-28bd-454d-8b1f-8b8d7db49187" providerId="ADAL" clId="{B5AFC5E9-FFAD-4166-B57E-3AB64C30DC37}" dt="2025-05-01T07:27:45.627" v="0" actId="2696"/>
        <pc:sldMkLst>
          <pc:docMk/>
          <pc:sldMk cId="2322894728" sldId="259"/>
        </pc:sldMkLst>
      </pc:sldChg>
      <pc:sldChg chg="add">
        <pc:chgData name="Ceri Phelps" userId="44e5b747-28bd-454d-8b1f-8b8d7db49187" providerId="ADAL" clId="{B5AFC5E9-FFAD-4166-B57E-3AB64C30DC37}" dt="2025-05-01T07:27:50.319" v="1"/>
        <pc:sldMkLst>
          <pc:docMk/>
          <pc:sldMk cId="3219705174" sldId="259"/>
        </pc:sldMkLst>
      </pc:sldChg>
      <pc:sldChg chg="add del">
        <pc:chgData name="Ceri Phelps" userId="44e5b747-28bd-454d-8b1f-8b8d7db49187" providerId="ADAL" clId="{B5AFC5E9-FFAD-4166-B57E-3AB64C30DC37}" dt="2025-05-01T07:30:32.507" v="18"/>
        <pc:sldMkLst>
          <pc:docMk/>
          <pc:sldMk cId="3772104084" sldId="260"/>
        </pc:sldMkLst>
      </pc:sldChg>
      <pc:sldChg chg="del">
        <pc:chgData name="Ceri Phelps" userId="44e5b747-28bd-454d-8b1f-8b8d7db49187" providerId="ADAL" clId="{B5AFC5E9-FFAD-4166-B57E-3AB64C30DC37}" dt="2025-05-01T07:27:45.627" v="0" actId="2696"/>
        <pc:sldMkLst>
          <pc:docMk/>
          <pc:sldMk cId="516586141" sldId="261"/>
        </pc:sldMkLst>
      </pc:sldChg>
      <pc:sldChg chg="add">
        <pc:chgData name="Ceri Phelps" userId="44e5b747-28bd-454d-8b1f-8b8d7db49187" providerId="ADAL" clId="{B5AFC5E9-FFAD-4166-B57E-3AB64C30DC37}" dt="2025-05-01T07:27:50.319" v="1"/>
        <pc:sldMkLst>
          <pc:docMk/>
          <pc:sldMk cId="2973272405" sldId="261"/>
        </pc:sldMkLst>
      </pc:sldChg>
      <pc:sldChg chg="del">
        <pc:chgData name="Ceri Phelps" userId="44e5b747-28bd-454d-8b1f-8b8d7db49187" providerId="ADAL" clId="{B5AFC5E9-FFAD-4166-B57E-3AB64C30DC37}" dt="2025-05-01T07:27:45.627" v="0" actId="2696"/>
        <pc:sldMkLst>
          <pc:docMk/>
          <pc:sldMk cId="231984023" sldId="262"/>
        </pc:sldMkLst>
      </pc:sldChg>
      <pc:sldChg chg="add">
        <pc:chgData name="Ceri Phelps" userId="44e5b747-28bd-454d-8b1f-8b8d7db49187" providerId="ADAL" clId="{B5AFC5E9-FFAD-4166-B57E-3AB64C30DC37}" dt="2025-05-01T07:27:50.319" v="1"/>
        <pc:sldMkLst>
          <pc:docMk/>
          <pc:sldMk cId="943958171" sldId="262"/>
        </pc:sldMkLst>
      </pc:sldChg>
      <pc:sldChg chg="del">
        <pc:chgData name="Ceri Phelps" userId="44e5b747-28bd-454d-8b1f-8b8d7db49187" providerId="ADAL" clId="{B5AFC5E9-FFAD-4166-B57E-3AB64C30DC37}" dt="2025-05-01T07:27:45.627" v="0" actId="2696"/>
        <pc:sldMkLst>
          <pc:docMk/>
          <pc:sldMk cId="448733268" sldId="263"/>
        </pc:sldMkLst>
      </pc:sldChg>
      <pc:sldChg chg="add">
        <pc:chgData name="Ceri Phelps" userId="44e5b747-28bd-454d-8b1f-8b8d7db49187" providerId="ADAL" clId="{B5AFC5E9-FFAD-4166-B57E-3AB64C30DC37}" dt="2025-05-01T07:27:50.319" v="1"/>
        <pc:sldMkLst>
          <pc:docMk/>
          <pc:sldMk cId="4273819024" sldId="263"/>
        </pc:sldMkLst>
      </pc:sldChg>
      <pc:sldChg chg="del">
        <pc:chgData name="Ceri Phelps" userId="44e5b747-28bd-454d-8b1f-8b8d7db49187" providerId="ADAL" clId="{B5AFC5E9-FFAD-4166-B57E-3AB64C30DC37}" dt="2025-05-01T07:27:45.627" v="0" actId="2696"/>
        <pc:sldMkLst>
          <pc:docMk/>
          <pc:sldMk cId="128249708" sldId="264"/>
        </pc:sldMkLst>
      </pc:sldChg>
      <pc:sldChg chg="add">
        <pc:chgData name="Ceri Phelps" userId="44e5b747-28bd-454d-8b1f-8b8d7db49187" providerId="ADAL" clId="{B5AFC5E9-FFAD-4166-B57E-3AB64C30DC37}" dt="2025-05-01T07:27:50.319" v="1"/>
        <pc:sldMkLst>
          <pc:docMk/>
          <pc:sldMk cId="4038764123" sldId="264"/>
        </pc:sldMkLst>
      </pc:sldChg>
      <pc:sldChg chg="add del">
        <pc:chgData name="Ceri Phelps" userId="44e5b747-28bd-454d-8b1f-8b8d7db49187" providerId="ADAL" clId="{B5AFC5E9-FFAD-4166-B57E-3AB64C30DC37}" dt="2025-05-01T07:30:32.507" v="18"/>
        <pc:sldMkLst>
          <pc:docMk/>
          <pc:sldMk cId="1056897467" sldId="265"/>
        </pc:sldMkLst>
      </pc:sldChg>
      <pc:sldChg chg="add">
        <pc:chgData name="Ceri Phelps" userId="44e5b747-28bd-454d-8b1f-8b8d7db49187" providerId="ADAL" clId="{B5AFC5E9-FFAD-4166-B57E-3AB64C30DC37}" dt="2025-05-01T07:34:15.179" v="39"/>
        <pc:sldMkLst>
          <pc:docMk/>
          <pc:sldMk cId="2678469041" sldId="266"/>
        </pc:sldMkLst>
      </pc:sldChg>
      <pc:sldChg chg="add">
        <pc:chgData name="Ceri Phelps" userId="44e5b747-28bd-454d-8b1f-8b8d7db49187" providerId="ADAL" clId="{B5AFC5E9-FFAD-4166-B57E-3AB64C30DC37}" dt="2025-05-01T07:34:15.179" v="39"/>
        <pc:sldMkLst>
          <pc:docMk/>
          <pc:sldMk cId="3548379634" sldId="267"/>
        </pc:sldMkLst>
      </pc:sldChg>
      <pc:sldChg chg="add">
        <pc:chgData name="Ceri Phelps" userId="44e5b747-28bd-454d-8b1f-8b8d7db49187" providerId="ADAL" clId="{B5AFC5E9-FFAD-4166-B57E-3AB64C30DC37}" dt="2025-05-01T07:34:15.179" v="39"/>
        <pc:sldMkLst>
          <pc:docMk/>
          <pc:sldMk cId="2804328327" sldId="268"/>
        </pc:sldMkLst>
      </pc:sldChg>
      <pc:sldChg chg="add">
        <pc:chgData name="Ceri Phelps" userId="44e5b747-28bd-454d-8b1f-8b8d7db49187" providerId="ADAL" clId="{B5AFC5E9-FFAD-4166-B57E-3AB64C30DC37}" dt="2025-05-01T07:34:15.179" v="39"/>
        <pc:sldMkLst>
          <pc:docMk/>
          <pc:sldMk cId="3133693566" sldId="269"/>
        </pc:sldMkLst>
      </pc:sldChg>
      <pc:sldChg chg="del">
        <pc:chgData name="Ceri Phelps" userId="44e5b747-28bd-454d-8b1f-8b8d7db49187" providerId="ADAL" clId="{B5AFC5E9-FFAD-4166-B57E-3AB64C30DC37}" dt="2025-05-01T07:32:37.322" v="35" actId="47"/>
        <pc:sldMkLst>
          <pc:docMk/>
          <pc:sldMk cId="1846670039" sldId="270"/>
        </pc:sldMkLst>
      </pc:sldChg>
      <pc:sldChg chg="add">
        <pc:chgData name="Ceri Phelps" userId="44e5b747-28bd-454d-8b1f-8b8d7db49187" providerId="ADAL" clId="{B5AFC5E9-FFAD-4166-B57E-3AB64C30DC37}" dt="2025-05-01T07:34:15.179" v="39"/>
        <pc:sldMkLst>
          <pc:docMk/>
          <pc:sldMk cId="3158422889" sldId="270"/>
        </pc:sldMkLst>
      </pc:sldChg>
      <pc:sldChg chg="add del setBg">
        <pc:chgData name="Ceri Phelps" userId="44e5b747-28bd-454d-8b1f-8b8d7db49187" providerId="ADAL" clId="{B5AFC5E9-FFAD-4166-B57E-3AB64C30DC37}" dt="2025-05-01T07:30:32.507" v="18"/>
        <pc:sldMkLst>
          <pc:docMk/>
          <pc:sldMk cId="1142173501" sldId="271"/>
        </pc:sldMkLst>
      </pc:sldChg>
      <pc:sldChg chg="del">
        <pc:chgData name="Ceri Phelps" userId="44e5b747-28bd-454d-8b1f-8b8d7db49187" providerId="ADAL" clId="{B5AFC5E9-FFAD-4166-B57E-3AB64C30DC37}" dt="2025-05-01T07:30:42.053" v="19" actId="47"/>
        <pc:sldMkLst>
          <pc:docMk/>
          <pc:sldMk cId="4021131749" sldId="272"/>
        </pc:sldMkLst>
      </pc:sldChg>
      <pc:sldChg chg="add">
        <pc:chgData name="Ceri Phelps" userId="44e5b747-28bd-454d-8b1f-8b8d7db49187" providerId="ADAL" clId="{B5AFC5E9-FFAD-4166-B57E-3AB64C30DC37}" dt="2025-05-01T07:34:15.179" v="39"/>
        <pc:sldMkLst>
          <pc:docMk/>
          <pc:sldMk cId="4156982759" sldId="272"/>
        </pc:sldMkLst>
      </pc:sldChg>
      <pc:sldChg chg="del">
        <pc:chgData name="Ceri Phelps" userId="44e5b747-28bd-454d-8b1f-8b8d7db49187" providerId="ADAL" clId="{B5AFC5E9-FFAD-4166-B57E-3AB64C30DC37}" dt="2025-05-01T07:32:37.322" v="35" actId="47"/>
        <pc:sldMkLst>
          <pc:docMk/>
          <pc:sldMk cId="139198500" sldId="273"/>
        </pc:sldMkLst>
      </pc:sldChg>
      <pc:sldChg chg="addSp delSp add del setBg delDesignElem">
        <pc:chgData name="Ceri Phelps" userId="44e5b747-28bd-454d-8b1f-8b8d7db49187" providerId="ADAL" clId="{B5AFC5E9-FFAD-4166-B57E-3AB64C30DC37}" dt="2025-05-01T07:30:32.507" v="18"/>
        <pc:sldMkLst>
          <pc:docMk/>
          <pc:sldMk cId="1702289836" sldId="283"/>
        </pc:sldMkLst>
        <pc:spChg chg="add del">
          <ac:chgData name="Ceri Phelps" userId="44e5b747-28bd-454d-8b1f-8b8d7db49187" providerId="ADAL" clId="{B5AFC5E9-FFAD-4166-B57E-3AB64C30DC37}" dt="2025-05-01T07:30:29.029" v="17"/>
          <ac:spMkLst>
            <pc:docMk/>
            <pc:sldMk cId="1702289836" sldId="283"/>
            <ac:spMk id="22" creationId="{1B15ED52-F352-441B-82BF-E0EA34836D08}"/>
          </ac:spMkLst>
        </pc:spChg>
        <pc:spChg chg="add del">
          <ac:chgData name="Ceri Phelps" userId="44e5b747-28bd-454d-8b1f-8b8d7db49187" providerId="ADAL" clId="{B5AFC5E9-FFAD-4166-B57E-3AB64C30DC37}" dt="2025-05-01T07:30:29.029" v="17"/>
          <ac:spMkLst>
            <pc:docMk/>
            <pc:sldMk cId="1702289836" sldId="283"/>
            <ac:spMk id="23" creationId="{3B2E3793-BFE6-45A2-9B7B-E18844431C99}"/>
          </ac:spMkLst>
        </pc:spChg>
        <pc:spChg chg="add del">
          <ac:chgData name="Ceri Phelps" userId="44e5b747-28bd-454d-8b1f-8b8d7db49187" providerId="ADAL" clId="{B5AFC5E9-FFAD-4166-B57E-3AB64C30DC37}" dt="2025-05-01T07:30:29.029" v="17"/>
          <ac:spMkLst>
            <pc:docMk/>
            <pc:sldMk cId="1702289836" sldId="283"/>
            <ac:spMk id="24" creationId="{BC4C4868-CB8F-4AF9-9CDB-8108F2C19B67}"/>
          </ac:spMkLst>
        </pc:spChg>
        <pc:spChg chg="add del">
          <ac:chgData name="Ceri Phelps" userId="44e5b747-28bd-454d-8b1f-8b8d7db49187" providerId="ADAL" clId="{B5AFC5E9-FFAD-4166-B57E-3AB64C30DC37}" dt="2025-05-01T07:30:29.029" v="17"/>
          <ac:spMkLst>
            <pc:docMk/>
            <pc:sldMk cId="1702289836" sldId="283"/>
            <ac:spMk id="25" creationId="{375E0459-6403-40CD-989D-56A4407CA12E}"/>
          </ac:spMkLst>
        </pc:spChg>
        <pc:spChg chg="add del">
          <ac:chgData name="Ceri Phelps" userId="44e5b747-28bd-454d-8b1f-8b8d7db49187" providerId="ADAL" clId="{B5AFC5E9-FFAD-4166-B57E-3AB64C30DC37}" dt="2025-05-01T07:30:29.029" v="17"/>
          <ac:spMkLst>
            <pc:docMk/>
            <pc:sldMk cId="1702289836" sldId="283"/>
            <ac:spMk id="26" creationId="{53E5B1A8-3AC9-4BD1-9BBC-78CA94F2D1BA}"/>
          </ac:spMkLst>
        </pc:spChg>
      </pc:sldChg>
      <pc:sldChg chg="addSp delSp add del setBg delDesignElem">
        <pc:chgData name="Ceri Phelps" userId="44e5b747-28bd-454d-8b1f-8b8d7db49187" providerId="ADAL" clId="{B5AFC5E9-FFAD-4166-B57E-3AB64C30DC37}" dt="2025-05-01T07:30:32.507" v="18"/>
        <pc:sldMkLst>
          <pc:docMk/>
          <pc:sldMk cId="1825242343" sldId="284"/>
        </pc:sldMkLst>
        <pc:spChg chg="add del">
          <ac:chgData name="Ceri Phelps" userId="44e5b747-28bd-454d-8b1f-8b8d7db49187" providerId="ADAL" clId="{B5AFC5E9-FFAD-4166-B57E-3AB64C30DC37}" dt="2025-05-01T07:30:29.029" v="17"/>
          <ac:spMkLst>
            <pc:docMk/>
            <pc:sldMk cId="1825242343" sldId="284"/>
            <ac:spMk id="28" creationId="{3CD9DF72-87A3-404E-A828-84CBF11A8303}"/>
          </ac:spMkLst>
        </pc:spChg>
        <pc:cxnChg chg="add del">
          <ac:chgData name="Ceri Phelps" userId="44e5b747-28bd-454d-8b1f-8b8d7db49187" providerId="ADAL" clId="{B5AFC5E9-FFAD-4166-B57E-3AB64C30DC37}" dt="2025-05-01T07:30:29.029" v="17"/>
          <ac:cxnSpMkLst>
            <pc:docMk/>
            <pc:sldMk cId="1825242343" sldId="284"/>
            <ac:cxnSpMk id="27" creationId="{20E3A342-4D61-4E3F-AF90-1AB42AEB96CC}"/>
          </ac:cxnSpMkLst>
        </pc:cxnChg>
      </pc:sldChg>
      <pc:sldChg chg="addSp delSp add del setBg delDesignElem">
        <pc:chgData name="Ceri Phelps" userId="44e5b747-28bd-454d-8b1f-8b8d7db49187" providerId="ADAL" clId="{B5AFC5E9-FFAD-4166-B57E-3AB64C30DC37}" dt="2025-05-01T07:30:32.507" v="18"/>
        <pc:sldMkLst>
          <pc:docMk/>
          <pc:sldMk cId="1193795564" sldId="285"/>
        </pc:sldMkLst>
        <pc:spChg chg="add del">
          <ac:chgData name="Ceri Phelps" userId="44e5b747-28bd-454d-8b1f-8b8d7db49187" providerId="ADAL" clId="{B5AFC5E9-FFAD-4166-B57E-3AB64C30DC37}" dt="2025-05-01T07:30:29.029" v="17"/>
          <ac:spMkLst>
            <pc:docMk/>
            <pc:sldMk cId="1193795564" sldId="285"/>
            <ac:spMk id="26" creationId="{BACC6370-2D7E-4714-9D71-7542949D7D5D}"/>
          </ac:spMkLst>
        </pc:spChg>
        <pc:spChg chg="add del">
          <ac:chgData name="Ceri Phelps" userId="44e5b747-28bd-454d-8b1f-8b8d7db49187" providerId="ADAL" clId="{B5AFC5E9-FFAD-4166-B57E-3AB64C30DC37}" dt="2025-05-01T07:30:29.029" v="17"/>
          <ac:spMkLst>
            <pc:docMk/>
            <pc:sldMk cId="1193795564" sldId="285"/>
            <ac:spMk id="28" creationId="{256B2C21-A230-48C0-8DF1-C46611373C44}"/>
          </ac:spMkLst>
        </pc:spChg>
        <pc:spChg chg="add del">
          <ac:chgData name="Ceri Phelps" userId="44e5b747-28bd-454d-8b1f-8b8d7db49187" providerId="ADAL" clId="{B5AFC5E9-FFAD-4166-B57E-3AB64C30DC37}" dt="2025-05-01T07:30:29.029" v="17"/>
          <ac:spMkLst>
            <pc:docMk/>
            <pc:sldMk cId="1193795564" sldId="285"/>
            <ac:spMk id="30" creationId="{3847E18C-932D-4C95-AABA-FEC7C9499AD7}"/>
          </ac:spMkLst>
        </pc:spChg>
        <pc:spChg chg="add del">
          <ac:chgData name="Ceri Phelps" userId="44e5b747-28bd-454d-8b1f-8b8d7db49187" providerId="ADAL" clId="{B5AFC5E9-FFAD-4166-B57E-3AB64C30DC37}" dt="2025-05-01T07:30:29.029" v="17"/>
          <ac:spMkLst>
            <pc:docMk/>
            <pc:sldMk cId="1193795564" sldId="285"/>
            <ac:spMk id="32" creationId="{3150CB11-0C61-439E-910F-5787759E72A0}"/>
          </ac:spMkLst>
        </pc:spChg>
        <pc:spChg chg="add del">
          <ac:chgData name="Ceri Phelps" userId="44e5b747-28bd-454d-8b1f-8b8d7db49187" providerId="ADAL" clId="{B5AFC5E9-FFAD-4166-B57E-3AB64C30DC37}" dt="2025-05-01T07:30:29.029" v="17"/>
          <ac:spMkLst>
            <pc:docMk/>
            <pc:sldMk cId="1193795564" sldId="285"/>
            <ac:spMk id="34" creationId="{43F8A58B-5155-44CE-A5FF-7647B47D0A7A}"/>
          </ac:spMkLst>
        </pc:spChg>
        <pc:spChg chg="add del">
          <ac:chgData name="Ceri Phelps" userId="44e5b747-28bd-454d-8b1f-8b8d7db49187" providerId="ADAL" clId="{B5AFC5E9-FFAD-4166-B57E-3AB64C30DC37}" dt="2025-05-01T07:30:29.029" v="17"/>
          <ac:spMkLst>
            <pc:docMk/>
            <pc:sldMk cId="1193795564" sldId="285"/>
            <ac:spMk id="36" creationId="{443F2ACA-E6D6-4028-82DD-F03C262D5DE6}"/>
          </ac:spMkLst>
        </pc:spChg>
      </pc:sldChg>
      <pc:sldChg chg="addSp delSp add del setBg delDesignElem">
        <pc:chgData name="Ceri Phelps" userId="44e5b747-28bd-454d-8b1f-8b8d7db49187" providerId="ADAL" clId="{B5AFC5E9-FFAD-4166-B57E-3AB64C30DC37}" dt="2025-05-01T07:30:32.507" v="18"/>
        <pc:sldMkLst>
          <pc:docMk/>
          <pc:sldMk cId="421807552" sldId="287"/>
        </pc:sldMkLst>
        <pc:spChg chg="add del">
          <ac:chgData name="Ceri Phelps" userId="44e5b747-28bd-454d-8b1f-8b8d7db49187" providerId="ADAL" clId="{B5AFC5E9-FFAD-4166-B57E-3AB64C30DC37}" dt="2025-05-01T07:30:29.029" v="17"/>
          <ac:spMkLst>
            <pc:docMk/>
            <pc:sldMk cId="421807552" sldId="287"/>
            <ac:spMk id="43" creationId="{0288C6B4-AFC3-407F-A595-EFFD38D4CCAF}"/>
          </ac:spMkLst>
        </pc:spChg>
        <pc:spChg chg="add del">
          <ac:chgData name="Ceri Phelps" userId="44e5b747-28bd-454d-8b1f-8b8d7db49187" providerId="ADAL" clId="{B5AFC5E9-FFAD-4166-B57E-3AB64C30DC37}" dt="2025-05-01T07:30:29.029" v="17"/>
          <ac:spMkLst>
            <pc:docMk/>
            <pc:sldMk cId="421807552" sldId="287"/>
            <ac:spMk id="45" creationId="{CF236821-17FE-429B-8D2C-08E13A64EA40}"/>
          </ac:spMkLst>
        </pc:spChg>
        <pc:spChg chg="add del">
          <ac:chgData name="Ceri Phelps" userId="44e5b747-28bd-454d-8b1f-8b8d7db49187" providerId="ADAL" clId="{B5AFC5E9-FFAD-4166-B57E-3AB64C30DC37}" dt="2025-05-01T07:30:29.029" v="17"/>
          <ac:spMkLst>
            <pc:docMk/>
            <pc:sldMk cId="421807552" sldId="287"/>
            <ac:spMk id="47" creationId="{C0BDBCD2-E081-43AB-9119-C55465E59757}"/>
          </ac:spMkLst>
        </pc:spChg>
        <pc:spChg chg="add del">
          <ac:chgData name="Ceri Phelps" userId="44e5b747-28bd-454d-8b1f-8b8d7db49187" providerId="ADAL" clId="{B5AFC5E9-FFAD-4166-B57E-3AB64C30DC37}" dt="2025-05-01T07:30:29.029" v="17"/>
          <ac:spMkLst>
            <pc:docMk/>
            <pc:sldMk cId="421807552" sldId="287"/>
            <ac:spMk id="49" creationId="{98E79BE4-34FE-485A-98A5-92CE8F7C4743}"/>
          </ac:spMkLst>
        </pc:spChg>
        <pc:spChg chg="add del">
          <ac:chgData name="Ceri Phelps" userId="44e5b747-28bd-454d-8b1f-8b8d7db49187" providerId="ADAL" clId="{B5AFC5E9-FFAD-4166-B57E-3AB64C30DC37}" dt="2025-05-01T07:30:29.029" v="17"/>
          <ac:spMkLst>
            <pc:docMk/>
            <pc:sldMk cId="421807552" sldId="287"/>
            <ac:spMk id="51" creationId="{7A5F0580-5EE9-419F-96EE-B6529EF6E7D0}"/>
          </ac:spMkLst>
        </pc:spChg>
      </pc:sldChg>
      <pc:sldChg chg="del">
        <pc:chgData name="Ceri Phelps" userId="44e5b747-28bd-454d-8b1f-8b8d7db49187" providerId="ADAL" clId="{B5AFC5E9-FFAD-4166-B57E-3AB64C30DC37}" dt="2025-05-01T07:31:12.455" v="31" actId="2696"/>
        <pc:sldMkLst>
          <pc:docMk/>
          <pc:sldMk cId="2083068000" sldId="290"/>
        </pc:sldMkLst>
      </pc:sldChg>
      <pc:sldChg chg="delSp add setBg delDesignElem">
        <pc:chgData name="Ceri Phelps" userId="44e5b747-28bd-454d-8b1f-8b8d7db49187" providerId="ADAL" clId="{B5AFC5E9-FFAD-4166-B57E-3AB64C30DC37}" dt="2025-05-01T07:31:16.969" v="33"/>
        <pc:sldMkLst>
          <pc:docMk/>
          <pc:sldMk cId="4103208051" sldId="290"/>
        </pc:sldMkLst>
        <pc:spChg chg="del">
          <ac:chgData name="Ceri Phelps" userId="44e5b747-28bd-454d-8b1f-8b8d7db49187" providerId="ADAL" clId="{B5AFC5E9-FFAD-4166-B57E-3AB64C30DC37}" dt="2025-05-01T07:31:16.969" v="33"/>
          <ac:spMkLst>
            <pc:docMk/>
            <pc:sldMk cId="4103208051" sldId="290"/>
            <ac:spMk id="23" creationId="{2B97F24A-32CE-4C1C-A50D-3016B394DCFB}"/>
          </ac:spMkLst>
        </pc:spChg>
        <pc:spChg chg="del">
          <ac:chgData name="Ceri Phelps" userId="44e5b747-28bd-454d-8b1f-8b8d7db49187" providerId="ADAL" clId="{B5AFC5E9-FFAD-4166-B57E-3AB64C30DC37}" dt="2025-05-01T07:31:16.969" v="33"/>
          <ac:spMkLst>
            <pc:docMk/>
            <pc:sldMk cId="4103208051" sldId="290"/>
            <ac:spMk id="25" creationId="{CD8B4F24-440B-49E9-B85D-733523DC064B}"/>
          </ac:spMkLst>
        </pc:spChg>
      </pc:sldChg>
      <pc:sldChg chg="addSp delSp add del setBg delDesignElem">
        <pc:chgData name="Ceri Phelps" userId="44e5b747-28bd-454d-8b1f-8b8d7db49187" providerId="ADAL" clId="{B5AFC5E9-FFAD-4166-B57E-3AB64C30DC37}" dt="2025-05-01T07:30:32.507" v="18"/>
        <pc:sldMkLst>
          <pc:docMk/>
          <pc:sldMk cId="3516055751" sldId="292"/>
        </pc:sldMkLst>
        <pc:spChg chg="add del">
          <ac:chgData name="Ceri Phelps" userId="44e5b747-28bd-454d-8b1f-8b8d7db49187" providerId="ADAL" clId="{B5AFC5E9-FFAD-4166-B57E-3AB64C30DC37}" dt="2025-05-01T07:30:29.029" v="17"/>
          <ac:spMkLst>
            <pc:docMk/>
            <pc:sldMk cId="3516055751" sldId="292"/>
            <ac:spMk id="21" creationId="{FF9B822F-893E-44C8-963C-64F50ACECBB2}"/>
          </ac:spMkLst>
        </pc:spChg>
        <pc:spChg chg="add del">
          <ac:chgData name="Ceri Phelps" userId="44e5b747-28bd-454d-8b1f-8b8d7db49187" providerId="ADAL" clId="{B5AFC5E9-FFAD-4166-B57E-3AB64C30DC37}" dt="2025-05-01T07:30:29.029" v="17"/>
          <ac:spMkLst>
            <pc:docMk/>
            <pc:sldMk cId="3516055751" sldId="292"/>
            <ac:spMk id="23" creationId="{EBF87945-A001-489F-9D9B-7D9435F0B9CA}"/>
          </ac:spMkLst>
        </pc:spChg>
      </pc:sldChg>
      <pc:sldChg chg="add del">
        <pc:chgData name="Ceri Phelps" userId="44e5b747-28bd-454d-8b1f-8b8d7db49187" providerId="ADAL" clId="{B5AFC5E9-FFAD-4166-B57E-3AB64C30DC37}" dt="2025-05-01T07:30:32.507" v="18"/>
        <pc:sldMkLst>
          <pc:docMk/>
          <pc:sldMk cId="1191050114" sldId="293"/>
        </pc:sldMkLst>
      </pc:sldChg>
      <pc:sldChg chg="addSp delSp add del setBg delDesignElem">
        <pc:chgData name="Ceri Phelps" userId="44e5b747-28bd-454d-8b1f-8b8d7db49187" providerId="ADAL" clId="{B5AFC5E9-FFAD-4166-B57E-3AB64C30DC37}" dt="2025-05-01T07:30:32.507" v="18"/>
        <pc:sldMkLst>
          <pc:docMk/>
          <pc:sldMk cId="353873374" sldId="295"/>
        </pc:sldMkLst>
        <pc:spChg chg="add del">
          <ac:chgData name="Ceri Phelps" userId="44e5b747-28bd-454d-8b1f-8b8d7db49187" providerId="ADAL" clId="{B5AFC5E9-FFAD-4166-B57E-3AB64C30DC37}" dt="2025-05-01T07:30:29.029" v="17"/>
          <ac:spMkLst>
            <pc:docMk/>
            <pc:sldMk cId="353873374" sldId="295"/>
            <ac:spMk id="13" creationId="{79BB35BC-D5C2-4C8B-A22A-A71E6191913B}"/>
          </ac:spMkLst>
        </pc:spChg>
      </pc:sldChg>
      <pc:sldChg chg="del">
        <pc:chgData name="Ceri Phelps" userId="44e5b747-28bd-454d-8b1f-8b8d7db49187" providerId="ADAL" clId="{B5AFC5E9-FFAD-4166-B57E-3AB64C30DC37}" dt="2025-05-01T07:32:37.322" v="35" actId="47"/>
        <pc:sldMkLst>
          <pc:docMk/>
          <pc:sldMk cId="1151515355" sldId="296"/>
        </pc:sldMkLst>
      </pc:sldChg>
      <pc:sldChg chg="del">
        <pc:chgData name="Ceri Phelps" userId="44e5b747-28bd-454d-8b1f-8b8d7db49187" providerId="ADAL" clId="{B5AFC5E9-FFAD-4166-B57E-3AB64C30DC37}" dt="2025-05-01T07:32:37.322" v="35" actId="47"/>
        <pc:sldMkLst>
          <pc:docMk/>
          <pc:sldMk cId="446580897" sldId="297"/>
        </pc:sldMkLst>
      </pc:sldChg>
      <pc:sldChg chg="del">
        <pc:chgData name="Ceri Phelps" userId="44e5b747-28bd-454d-8b1f-8b8d7db49187" providerId="ADAL" clId="{B5AFC5E9-FFAD-4166-B57E-3AB64C30DC37}" dt="2025-05-01T07:32:37.322" v="35" actId="47"/>
        <pc:sldMkLst>
          <pc:docMk/>
          <pc:sldMk cId="928033283" sldId="298"/>
        </pc:sldMkLst>
      </pc:sldChg>
      <pc:sldChg chg="add del setBg">
        <pc:chgData name="Ceri Phelps" userId="44e5b747-28bd-454d-8b1f-8b8d7db49187" providerId="ADAL" clId="{B5AFC5E9-FFAD-4166-B57E-3AB64C30DC37}" dt="2025-05-01T07:30:32.507" v="18"/>
        <pc:sldMkLst>
          <pc:docMk/>
          <pc:sldMk cId="2458769969" sldId="299"/>
        </pc:sldMkLst>
      </pc:sldChg>
      <pc:sldChg chg="add">
        <pc:chgData name="Ceri Phelps" userId="44e5b747-28bd-454d-8b1f-8b8d7db49187" providerId="ADAL" clId="{B5AFC5E9-FFAD-4166-B57E-3AB64C30DC37}" dt="2025-05-01T07:27:50.319" v="1"/>
        <pc:sldMkLst>
          <pc:docMk/>
          <pc:sldMk cId="905803320" sldId="300"/>
        </pc:sldMkLst>
      </pc:sldChg>
      <pc:sldChg chg="del">
        <pc:chgData name="Ceri Phelps" userId="44e5b747-28bd-454d-8b1f-8b8d7db49187" providerId="ADAL" clId="{B5AFC5E9-FFAD-4166-B57E-3AB64C30DC37}" dt="2025-05-01T07:27:45.627" v="0" actId="2696"/>
        <pc:sldMkLst>
          <pc:docMk/>
          <pc:sldMk cId="2086467102" sldId="300"/>
        </pc:sldMkLst>
      </pc:sldChg>
      <pc:sldChg chg="add del">
        <pc:chgData name="Ceri Phelps" userId="44e5b747-28bd-454d-8b1f-8b8d7db49187" providerId="ADAL" clId="{B5AFC5E9-FFAD-4166-B57E-3AB64C30DC37}" dt="2025-05-01T07:28:15.924" v="5" actId="47"/>
        <pc:sldMkLst>
          <pc:docMk/>
          <pc:sldMk cId="1755786482" sldId="301"/>
        </pc:sldMkLst>
      </pc:sldChg>
      <pc:sldChg chg="del">
        <pc:chgData name="Ceri Phelps" userId="44e5b747-28bd-454d-8b1f-8b8d7db49187" providerId="ADAL" clId="{B5AFC5E9-FFAD-4166-B57E-3AB64C30DC37}" dt="2025-05-01T07:27:45.627" v="0" actId="2696"/>
        <pc:sldMkLst>
          <pc:docMk/>
          <pc:sldMk cId="3582767373" sldId="301"/>
        </pc:sldMkLst>
      </pc:sldChg>
      <pc:sldChg chg="del">
        <pc:chgData name="Ceri Phelps" userId="44e5b747-28bd-454d-8b1f-8b8d7db49187" providerId="ADAL" clId="{B5AFC5E9-FFAD-4166-B57E-3AB64C30DC37}" dt="2025-05-01T07:28:06.983" v="2" actId="47"/>
        <pc:sldMkLst>
          <pc:docMk/>
          <pc:sldMk cId="3159212168" sldId="311"/>
        </pc:sldMkLst>
      </pc:sldChg>
      <pc:sldChg chg="del">
        <pc:chgData name="Ceri Phelps" userId="44e5b747-28bd-454d-8b1f-8b8d7db49187" providerId="ADAL" clId="{B5AFC5E9-FFAD-4166-B57E-3AB64C30DC37}" dt="2025-05-01T07:27:45.627" v="0" actId="2696"/>
        <pc:sldMkLst>
          <pc:docMk/>
          <pc:sldMk cId="990950796" sldId="312"/>
        </pc:sldMkLst>
      </pc:sldChg>
      <pc:sldChg chg="add">
        <pc:chgData name="Ceri Phelps" userId="44e5b747-28bd-454d-8b1f-8b8d7db49187" providerId="ADAL" clId="{B5AFC5E9-FFAD-4166-B57E-3AB64C30DC37}" dt="2025-05-01T07:27:50.319" v="1"/>
        <pc:sldMkLst>
          <pc:docMk/>
          <pc:sldMk cId="3581083961" sldId="312"/>
        </pc:sldMkLst>
      </pc:sldChg>
      <pc:sldChg chg="add">
        <pc:chgData name="Ceri Phelps" userId="44e5b747-28bd-454d-8b1f-8b8d7db49187" providerId="ADAL" clId="{B5AFC5E9-FFAD-4166-B57E-3AB64C30DC37}" dt="2025-05-01T07:27:50.319" v="1"/>
        <pc:sldMkLst>
          <pc:docMk/>
          <pc:sldMk cId="284645946" sldId="313"/>
        </pc:sldMkLst>
      </pc:sldChg>
      <pc:sldChg chg="del">
        <pc:chgData name="Ceri Phelps" userId="44e5b747-28bd-454d-8b1f-8b8d7db49187" providerId="ADAL" clId="{B5AFC5E9-FFAD-4166-B57E-3AB64C30DC37}" dt="2025-05-01T07:27:45.627" v="0" actId="2696"/>
        <pc:sldMkLst>
          <pc:docMk/>
          <pc:sldMk cId="1059739890" sldId="313"/>
        </pc:sldMkLst>
      </pc:sldChg>
      <pc:sldChg chg="del">
        <pc:chgData name="Ceri Phelps" userId="44e5b747-28bd-454d-8b1f-8b8d7db49187" providerId="ADAL" clId="{B5AFC5E9-FFAD-4166-B57E-3AB64C30DC37}" dt="2025-05-01T07:27:45.627" v="0" actId="2696"/>
        <pc:sldMkLst>
          <pc:docMk/>
          <pc:sldMk cId="1668235038" sldId="863"/>
        </pc:sldMkLst>
      </pc:sldChg>
      <pc:sldChg chg="add">
        <pc:chgData name="Ceri Phelps" userId="44e5b747-28bd-454d-8b1f-8b8d7db49187" providerId="ADAL" clId="{B5AFC5E9-FFAD-4166-B57E-3AB64C30DC37}" dt="2025-05-01T07:27:50.319" v="1"/>
        <pc:sldMkLst>
          <pc:docMk/>
          <pc:sldMk cId="2591025194" sldId="863"/>
        </pc:sldMkLst>
      </pc:sldChg>
      <pc:sldChg chg="add">
        <pc:chgData name="Ceri Phelps" userId="44e5b747-28bd-454d-8b1f-8b8d7db49187" providerId="ADAL" clId="{B5AFC5E9-FFAD-4166-B57E-3AB64C30DC37}" dt="2025-05-01T07:27:50.319" v="1"/>
        <pc:sldMkLst>
          <pc:docMk/>
          <pc:sldMk cId="1364915121" sldId="864"/>
        </pc:sldMkLst>
      </pc:sldChg>
      <pc:sldChg chg="del">
        <pc:chgData name="Ceri Phelps" userId="44e5b747-28bd-454d-8b1f-8b8d7db49187" providerId="ADAL" clId="{B5AFC5E9-FFAD-4166-B57E-3AB64C30DC37}" dt="2025-05-01T07:27:45.627" v="0" actId="2696"/>
        <pc:sldMkLst>
          <pc:docMk/>
          <pc:sldMk cId="1556120435" sldId="864"/>
        </pc:sldMkLst>
      </pc:sldChg>
      <pc:sldChg chg="del">
        <pc:chgData name="Ceri Phelps" userId="44e5b747-28bd-454d-8b1f-8b8d7db49187" providerId="ADAL" clId="{B5AFC5E9-FFAD-4166-B57E-3AB64C30DC37}" dt="2025-05-01T07:28:09.136" v="4" actId="47"/>
        <pc:sldMkLst>
          <pc:docMk/>
          <pc:sldMk cId="3830831379" sldId="865"/>
        </pc:sldMkLst>
      </pc:sldChg>
      <pc:sldChg chg="del">
        <pc:chgData name="Ceri Phelps" userId="44e5b747-28bd-454d-8b1f-8b8d7db49187" providerId="ADAL" clId="{B5AFC5E9-FFAD-4166-B57E-3AB64C30DC37}" dt="2025-05-01T07:27:45.627" v="0" actId="2696"/>
        <pc:sldMkLst>
          <pc:docMk/>
          <pc:sldMk cId="3290806675" sldId="866"/>
        </pc:sldMkLst>
      </pc:sldChg>
      <pc:sldChg chg="add">
        <pc:chgData name="Ceri Phelps" userId="44e5b747-28bd-454d-8b1f-8b8d7db49187" providerId="ADAL" clId="{B5AFC5E9-FFAD-4166-B57E-3AB64C30DC37}" dt="2025-05-01T07:27:50.319" v="1"/>
        <pc:sldMkLst>
          <pc:docMk/>
          <pc:sldMk cId="3306061837" sldId="866"/>
        </pc:sldMkLst>
      </pc:sldChg>
      <pc:sldChg chg="del">
        <pc:chgData name="Ceri Phelps" userId="44e5b747-28bd-454d-8b1f-8b8d7db49187" providerId="ADAL" clId="{B5AFC5E9-FFAD-4166-B57E-3AB64C30DC37}" dt="2025-05-01T07:32:37.322" v="35" actId="47"/>
        <pc:sldMkLst>
          <pc:docMk/>
          <pc:sldMk cId="2567614364" sldId="869"/>
        </pc:sldMkLst>
      </pc:sldChg>
      <pc:sldChg chg="del">
        <pc:chgData name="Ceri Phelps" userId="44e5b747-28bd-454d-8b1f-8b8d7db49187" providerId="ADAL" clId="{B5AFC5E9-FFAD-4166-B57E-3AB64C30DC37}" dt="2025-05-01T07:32:37.322" v="35" actId="47"/>
        <pc:sldMkLst>
          <pc:docMk/>
          <pc:sldMk cId="3601361379" sldId="870"/>
        </pc:sldMkLst>
      </pc:sldChg>
      <pc:sldChg chg="del">
        <pc:chgData name="Ceri Phelps" userId="44e5b747-28bd-454d-8b1f-8b8d7db49187" providerId="ADAL" clId="{B5AFC5E9-FFAD-4166-B57E-3AB64C30DC37}" dt="2025-05-01T07:32:37.322" v="35" actId="47"/>
        <pc:sldMkLst>
          <pc:docMk/>
          <pc:sldMk cId="4116224307" sldId="873"/>
        </pc:sldMkLst>
      </pc:sldChg>
      <pc:sldChg chg="del">
        <pc:chgData name="Ceri Phelps" userId="44e5b747-28bd-454d-8b1f-8b8d7db49187" providerId="ADAL" clId="{B5AFC5E9-FFAD-4166-B57E-3AB64C30DC37}" dt="2025-05-01T07:32:37.322" v="35" actId="47"/>
        <pc:sldMkLst>
          <pc:docMk/>
          <pc:sldMk cId="3739978631" sldId="874"/>
        </pc:sldMkLst>
      </pc:sldChg>
      <pc:sldChg chg="del">
        <pc:chgData name="Ceri Phelps" userId="44e5b747-28bd-454d-8b1f-8b8d7db49187" providerId="ADAL" clId="{B5AFC5E9-FFAD-4166-B57E-3AB64C30DC37}" dt="2025-05-01T07:30:55.605" v="20" actId="2696"/>
        <pc:sldMkLst>
          <pc:docMk/>
          <pc:sldMk cId="46157035" sldId="876"/>
        </pc:sldMkLst>
      </pc:sldChg>
      <pc:sldChg chg="delSp add setBg delDesignElem">
        <pc:chgData name="Ceri Phelps" userId="44e5b747-28bd-454d-8b1f-8b8d7db49187" providerId="ADAL" clId="{B5AFC5E9-FFAD-4166-B57E-3AB64C30DC37}" dt="2025-05-01T07:31:01.247" v="30"/>
        <pc:sldMkLst>
          <pc:docMk/>
          <pc:sldMk cId="2647680587" sldId="876"/>
        </pc:sldMkLst>
        <pc:spChg chg="del">
          <ac:chgData name="Ceri Phelps" userId="44e5b747-28bd-454d-8b1f-8b8d7db49187" providerId="ADAL" clId="{B5AFC5E9-FFAD-4166-B57E-3AB64C30DC37}" dt="2025-05-01T07:31:01.247" v="30"/>
          <ac:spMkLst>
            <pc:docMk/>
            <pc:sldMk cId="2647680587" sldId="876"/>
            <ac:spMk id="43" creationId="{0288C6B4-AFC3-407F-A595-EFFD38D4CCAF}"/>
          </ac:spMkLst>
        </pc:spChg>
        <pc:spChg chg="del">
          <ac:chgData name="Ceri Phelps" userId="44e5b747-28bd-454d-8b1f-8b8d7db49187" providerId="ADAL" clId="{B5AFC5E9-FFAD-4166-B57E-3AB64C30DC37}" dt="2025-05-01T07:31:01.247" v="30"/>
          <ac:spMkLst>
            <pc:docMk/>
            <pc:sldMk cId="2647680587" sldId="876"/>
            <ac:spMk id="45" creationId="{CF236821-17FE-429B-8D2C-08E13A64EA40}"/>
          </ac:spMkLst>
        </pc:spChg>
        <pc:spChg chg="del">
          <ac:chgData name="Ceri Phelps" userId="44e5b747-28bd-454d-8b1f-8b8d7db49187" providerId="ADAL" clId="{B5AFC5E9-FFAD-4166-B57E-3AB64C30DC37}" dt="2025-05-01T07:31:01.247" v="30"/>
          <ac:spMkLst>
            <pc:docMk/>
            <pc:sldMk cId="2647680587" sldId="876"/>
            <ac:spMk id="47" creationId="{C0BDBCD2-E081-43AB-9119-C55465E59757}"/>
          </ac:spMkLst>
        </pc:spChg>
        <pc:spChg chg="del">
          <ac:chgData name="Ceri Phelps" userId="44e5b747-28bd-454d-8b1f-8b8d7db49187" providerId="ADAL" clId="{B5AFC5E9-FFAD-4166-B57E-3AB64C30DC37}" dt="2025-05-01T07:31:01.247" v="30"/>
          <ac:spMkLst>
            <pc:docMk/>
            <pc:sldMk cId="2647680587" sldId="876"/>
            <ac:spMk id="49" creationId="{98E79BE4-34FE-485A-98A5-92CE8F7C4743}"/>
          </ac:spMkLst>
        </pc:spChg>
        <pc:spChg chg="del">
          <ac:chgData name="Ceri Phelps" userId="44e5b747-28bd-454d-8b1f-8b8d7db49187" providerId="ADAL" clId="{B5AFC5E9-FFAD-4166-B57E-3AB64C30DC37}" dt="2025-05-01T07:31:01.247" v="30"/>
          <ac:spMkLst>
            <pc:docMk/>
            <pc:sldMk cId="2647680587" sldId="876"/>
            <ac:spMk id="51" creationId="{7A5F0580-5EE9-419F-96EE-B6529EF6E7D0}"/>
          </ac:spMkLst>
        </pc:spChg>
      </pc:sldChg>
      <pc:sldChg chg="del">
        <pc:chgData name="Ceri Phelps" userId="44e5b747-28bd-454d-8b1f-8b8d7db49187" providerId="ADAL" clId="{B5AFC5E9-FFAD-4166-B57E-3AB64C30DC37}" dt="2025-05-01T07:30:55.605" v="20" actId="2696"/>
        <pc:sldMkLst>
          <pc:docMk/>
          <pc:sldMk cId="1248375335" sldId="877"/>
        </pc:sldMkLst>
      </pc:sldChg>
      <pc:sldChg chg="add">
        <pc:chgData name="Ceri Phelps" userId="44e5b747-28bd-454d-8b1f-8b8d7db49187" providerId="ADAL" clId="{B5AFC5E9-FFAD-4166-B57E-3AB64C30DC37}" dt="2025-05-01T07:31:01.247" v="30"/>
        <pc:sldMkLst>
          <pc:docMk/>
          <pc:sldMk cId="1590740908" sldId="877"/>
        </pc:sldMkLst>
      </pc:sldChg>
      <pc:sldChg chg="delSp add setBg delDesignElem">
        <pc:chgData name="Ceri Phelps" userId="44e5b747-28bd-454d-8b1f-8b8d7db49187" providerId="ADAL" clId="{B5AFC5E9-FFAD-4166-B57E-3AB64C30DC37}" dt="2025-05-01T07:31:01.247" v="30"/>
        <pc:sldMkLst>
          <pc:docMk/>
          <pc:sldMk cId="3070397133" sldId="878"/>
        </pc:sldMkLst>
        <pc:spChg chg="del">
          <ac:chgData name="Ceri Phelps" userId="44e5b747-28bd-454d-8b1f-8b8d7db49187" providerId="ADAL" clId="{B5AFC5E9-FFAD-4166-B57E-3AB64C30DC37}" dt="2025-05-01T07:31:01.247" v="30"/>
          <ac:spMkLst>
            <pc:docMk/>
            <pc:sldMk cId="3070397133" sldId="878"/>
            <ac:spMk id="17" creationId="{907EF6B7-1338-4443-8C46-6A318D952DFD}"/>
          </ac:spMkLst>
        </pc:spChg>
        <pc:spChg chg="del">
          <ac:chgData name="Ceri Phelps" userId="44e5b747-28bd-454d-8b1f-8b8d7db49187" providerId="ADAL" clId="{B5AFC5E9-FFAD-4166-B57E-3AB64C30DC37}" dt="2025-05-01T07:31:01.247" v="30"/>
          <ac:spMkLst>
            <pc:docMk/>
            <pc:sldMk cId="3070397133" sldId="878"/>
            <ac:spMk id="18" creationId="{DAAE4CDD-124C-4DCF-9584-B6033B545DD5}"/>
          </ac:spMkLst>
        </pc:spChg>
        <pc:spChg chg="del">
          <ac:chgData name="Ceri Phelps" userId="44e5b747-28bd-454d-8b1f-8b8d7db49187" providerId="ADAL" clId="{B5AFC5E9-FFAD-4166-B57E-3AB64C30DC37}" dt="2025-05-01T07:31:01.247" v="30"/>
          <ac:spMkLst>
            <pc:docMk/>
            <pc:sldMk cId="3070397133" sldId="878"/>
            <ac:spMk id="19" creationId="{081E4A58-353D-44AE-B2FC-2A74E2E400F7}"/>
          </ac:spMkLst>
        </pc:spChg>
      </pc:sldChg>
      <pc:sldChg chg="del">
        <pc:chgData name="Ceri Phelps" userId="44e5b747-28bd-454d-8b1f-8b8d7db49187" providerId="ADAL" clId="{B5AFC5E9-FFAD-4166-B57E-3AB64C30DC37}" dt="2025-05-01T07:30:55.605" v="20" actId="2696"/>
        <pc:sldMkLst>
          <pc:docMk/>
          <pc:sldMk cId="3088286932" sldId="878"/>
        </pc:sldMkLst>
      </pc:sldChg>
      <pc:sldChg chg="del">
        <pc:chgData name="Ceri Phelps" userId="44e5b747-28bd-454d-8b1f-8b8d7db49187" providerId="ADAL" clId="{B5AFC5E9-FFAD-4166-B57E-3AB64C30DC37}" dt="2025-05-01T07:30:55.605" v="20" actId="2696"/>
        <pc:sldMkLst>
          <pc:docMk/>
          <pc:sldMk cId="466096720" sldId="879"/>
        </pc:sldMkLst>
      </pc:sldChg>
      <pc:sldChg chg="delSp add setBg delDesignElem">
        <pc:chgData name="Ceri Phelps" userId="44e5b747-28bd-454d-8b1f-8b8d7db49187" providerId="ADAL" clId="{B5AFC5E9-FFAD-4166-B57E-3AB64C30DC37}" dt="2025-05-01T07:31:01.247" v="30"/>
        <pc:sldMkLst>
          <pc:docMk/>
          <pc:sldMk cId="566051613" sldId="879"/>
        </pc:sldMkLst>
        <pc:spChg chg="del">
          <ac:chgData name="Ceri Phelps" userId="44e5b747-28bd-454d-8b1f-8b8d7db49187" providerId="ADAL" clId="{B5AFC5E9-FFAD-4166-B57E-3AB64C30DC37}" dt="2025-05-01T07:31:01.247" v="30"/>
          <ac:spMkLst>
            <pc:docMk/>
            <pc:sldMk cId="566051613" sldId="879"/>
            <ac:spMk id="17" creationId="{907EF6B7-1338-4443-8C46-6A318D952DFD}"/>
          </ac:spMkLst>
        </pc:spChg>
        <pc:spChg chg="del">
          <ac:chgData name="Ceri Phelps" userId="44e5b747-28bd-454d-8b1f-8b8d7db49187" providerId="ADAL" clId="{B5AFC5E9-FFAD-4166-B57E-3AB64C30DC37}" dt="2025-05-01T07:31:01.247" v="30"/>
          <ac:spMkLst>
            <pc:docMk/>
            <pc:sldMk cId="566051613" sldId="879"/>
            <ac:spMk id="18" creationId="{DAAE4CDD-124C-4DCF-9584-B6033B545DD5}"/>
          </ac:spMkLst>
        </pc:spChg>
        <pc:spChg chg="del">
          <ac:chgData name="Ceri Phelps" userId="44e5b747-28bd-454d-8b1f-8b8d7db49187" providerId="ADAL" clId="{B5AFC5E9-FFAD-4166-B57E-3AB64C30DC37}" dt="2025-05-01T07:31:01.247" v="30"/>
          <ac:spMkLst>
            <pc:docMk/>
            <pc:sldMk cId="566051613" sldId="879"/>
            <ac:spMk id="19" creationId="{081E4A58-353D-44AE-B2FC-2A74E2E400F7}"/>
          </ac:spMkLst>
        </pc:spChg>
      </pc:sldChg>
      <pc:sldChg chg="delSp add setBg delDesignElem">
        <pc:chgData name="Ceri Phelps" userId="44e5b747-28bd-454d-8b1f-8b8d7db49187" providerId="ADAL" clId="{B5AFC5E9-FFAD-4166-B57E-3AB64C30DC37}" dt="2025-05-01T07:31:01.247" v="30"/>
        <pc:sldMkLst>
          <pc:docMk/>
          <pc:sldMk cId="587798981" sldId="880"/>
        </pc:sldMkLst>
        <pc:spChg chg="del">
          <ac:chgData name="Ceri Phelps" userId="44e5b747-28bd-454d-8b1f-8b8d7db49187" providerId="ADAL" clId="{B5AFC5E9-FFAD-4166-B57E-3AB64C30DC37}" dt="2025-05-01T07:31:01.247" v="30"/>
          <ac:spMkLst>
            <pc:docMk/>
            <pc:sldMk cId="587798981" sldId="880"/>
            <ac:spMk id="8" creationId="{907EF6B7-1338-4443-8C46-6A318D952DFD}"/>
          </ac:spMkLst>
        </pc:spChg>
        <pc:spChg chg="del">
          <ac:chgData name="Ceri Phelps" userId="44e5b747-28bd-454d-8b1f-8b8d7db49187" providerId="ADAL" clId="{B5AFC5E9-FFAD-4166-B57E-3AB64C30DC37}" dt="2025-05-01T07:31:01.247" v="30"/>
          <ac:spMkLst>
            <pc:docMk/>
            <pc:sldMk cId="587798981" sldId="880"/>
            <ac:spMk id="10" creationId="{DAAE4CDD-124C-4DCF-9584-B6033B545DD5}"/>
          </ac:spMkLst>
        </pc:spChg>
        <pc:spChg chg="del">
          <ac:chgData name="Ceri Phelps" userId="44e5b747-28bd-454d-8b1f-8b8d7db49187" providerId="ADAL" clId="{B5AFC5E9-FFAD-4166-B57E-3AB64C30DC37}" dt="2025-05-01T07:31:01.247" v="30"/>
          <ac:spMkLst>
            <pc:docMk/>
            <pc:sldMk cId="587798981" sldId="880"/>
            <ac:spMk id="12" creationId="{081E4A58-353D-44AE-B2FC-2A74E2E400F7}"/>
          </ac:spMkLst>
        </pc:spChg>
      </pc:sldChg>
      <pc:sldChg chg="del">
        <pc:chgData name="Ceri Phelps" userId="44e5b747-28bd-454d-8b1f-8b8d7db49187" providerId="ADAL" clId="{B5AFC5E9-FFAD-4166-B57E-3AB64C30DC37}" dt="2025-05-01T07:30:55.605" v="20" actId="2696"/>
        <pc:sldMkLst>
          <pc:docMk/>
          <pc:sldMk cId="2508405518" sldId="880"/>
        </pc:sldMkLst>
      </pc:sldChg>
      <pc:sldChg chg="del">
        <pc:chgData name="Ceri Phelps" userId="44e5b747-28bd-454d-8b1f-8b8d7db49187" providerId="ADAL" clId="{B5AFC5E9-FFAD-4166-B57E-3AB64C30DC37}" dt="2025-05-01T07:30:55.605" v="20" actId="2696"/>
        <pc:sldMkLst>
          <pc:docMk/>
          <pc:sldMk cId="780275439" sldId="881"/>
        </pc:sldMkLst>
      </pc:sldChg>
      <pc:sldChg chg="delSp add setBg delDesignElem">
        <pc:chgData name="Ceri Phelps" userId="44e5b747-28bd-454d-8b1f-8b8d7db49187" providerId="ADAL" clId="{B5AFC5E9-FFAD-4166-B57E-3AB64C30DC37}" dt="2025-05-01T07:31:01.247" v="30"/>
        <pc:sldMkLst>
          <pc:docMk/>
          <pc:sldMk cId="3797373836" sldId="881"/>
        </pc:sldMkLst>
        <pc:spChg chg="del">
          <ac:chgData name="Ceri Phelps" userId="44e5b747-28bd-454d-8b1f-8b8d7db49187" providerId="ADAL" clId="{B5AFC5E9-FFAD-4166-B57E-3AB64C30DC37}" dt="2025-05-01T07:31:01.247" v="30"/>
          <ac:spMkLst>
            <pc:docMk/>
            <pc:sldMk cId="3797373836" sldId="881"/>
            <ac:spMk id="8" creationId="{907EF6B7-1338-4443-8C46-6A318D952DFD}"/>
          </ac:spMkLst>
        </pc:spChg>
        <pc:spChg chg="del">
          <ac:chgData name="Ceri Phelps" userId="44e5b747-28bd-454d-8b1f-8b8d7db49187" providerId="ADAL" clId="{B5AFC5E9-FFAD-4166-B57E-3AB64C30DC37}" dt="2025-05-01T07:31:01.247" v="30"/>
          <ac:spMkLst>
            <pc:docMk/>
            <pc:sldMk cId="3797373836" sldId="881"/>
            <ac:spMk id="10" creationId="{DAAE4CDD-124C-4DCF-9584-B6033B545DD5}"/>
          </ac:spMkLst>
        </pc:spChg>
        <pc:spChg chg="del">
          <ac:chgData name="Ceri Phelps" userId="44e5b747-28bd-454d-8b1f-8b8d7db49187" providerId="ADAL" clId="{B5AFC5E9-FFAD-4166-B57E-3AB64C30DC37}" dt="2025-05-01T07:31:01.247" v="30"/>
          <ac:spMkLst>
            <pc:docMk/>
            <pc:sldMk cId="3797373836" sldId="881"/>
            <ac:spMk id="12" creationId="{081E4A58-353D-44AE-B2FC-2A74E2E400F7}"/>
          </ac:spMkLst>
        </pc:spChg>
      </pc:sldChg>
      <pc:sldChg chg="del">
        <pc:chgData name="Ceri Phelps" userId="44e5b747-28bd-454d-8b1f-8b8d7db49187" providerId="ADAL" clId="{B5AFC5E9-FFAD-4166-B57E-3AB64C30DC37}" dt="2025-05-01T07:30:55.605" v="20" actId="2696"/>
        <pc:sldMkLst>
          <pc:docMk/>
          <pc:sldMk cId="1352878396" sldId="882"/>
        </pc:sldMkLst>
      </pc:sldChg>
      <pc:sldChg chg="delSp add setBg delDesignElem">
        <pc:chgData name="Ceri Phelps" userId="44e5b747-28bd-454d-8b1f-8b8d7db49187" providerId="ADAL" clId="{B5AFC5E9-FFAD-4166-B57E-3AB64C30DC37}" dt="2025-05-01T07:31:01.247" v="30"/>
        <pc:sldMkLst>
          <pc:docMk/>
          <pc:sldMk cId="1901913184" sldId="882"/>
        </pc:sldMkLst>
        <pc:spChg chg="del">
          <ac:chgData name="Ceri Phelps" userId="44e5b747-28bd-454d-8b1f-8b8d7db49187" providerId="ADAL" clId="{B5AFC5E9-FFAD-4166-B57E-3AB64C30DC37}" dt="2025-05-01T07:31:01.247" v="30"/>
          <ac:spMkLst>
            <pc:docMk/>
            <pc:sldMk cId="1901913184" sldId="882"/>
            <ac:spMk id="8" creationId="{907EF6B7-1338-4443-8C46-6A318D952DFD}"/>
          </ac:spMkLst>
        </pc:spChg>
        <pc:spChg chg="del">
          <ac:chgData name="Ceri Phelps" userId="44e5b747-28bd-454d-8b1f-8b8d7db49187" providerId="ADAL" clId="{B5AFC5E9-FFAD-4166-B57E-3AB64C30DC37}" dt="2025-05-01T07:31:01.247" v="30"/>
          <ac:spMkLst>
            <pc:docMk/>
            <pc:sldMk cId="1901913184" sldId="882"/>
            <ac:spMk id="10" creationId="{DAAE4CDD-124C-4DCF-9584-B6033B545DD5}"/>
          </ac:spMkLst>
        </pc:spChg>
        <pc:spChg chg="del">
          <ac:chgData name="Ceri Phelps" userId="44e5b747-28bd-454d-8b1f-8b8d7db49187" providerId="ADAL" clId="{B5AFC5E9-FFAD-4166-B57E-3AB64C30DC37}" dt="2025-05-01T07:31:01.247" v="30"/>
          <ac:spMkLst>
            <pc:docMk/>
            <pc:sldMk cId="1901913184" sldId="882"/>
            <ac:spMk id="12" creationId="{081E4A58-353D-44AE-B2FC-2A74E2E400F7}"/>
          </ac:spMkLst>
        </pc:spChg>
      </pc:sldChg>
      <pc:sldChg chg="delSp add setBg delDesignElem">
        <pc:chgData name="Ceri Phelps" userId="44e5b747-28bd-454d-8b1f-8b8d7db49187" providerId="ADAL" clId="{B5AFC5E9-FFAD-4166-B57E-3AB64C30DC37}" dt="2025-05-01T07:31:01.247" v="30"/>
        <pc:sldMkLst>
          <pc:docMk/>
          <pc:sldMk cId="206313900" sldId="883"/>
        </pc:sldMkLst>
        <pc:spChg chg="del">
          <ac:chgData name="Ceri Phelps" userId="44e5b747-28bd-454d-8b1f-8b8d7db49187" providerId="ADAL" clId="{B5AFC5E9-FFAD-4166-B57E-3AB64C30DC37}" dt="2025-05-01T07:31:01.247" v="30"/>
          <ac:spMkLst>
            <pc:docMk/>
            <pc:sldMk cId="206313900" sldId="883"/>
            <ac:spMk id="8" creationId="{907EF6B7-1338-4443-8C46-6A318D952DFD}"/>
          </ac:spMkLst>
        </pc:spChg>
        <pc:spChg chg="del">
          <ac:chgData name="Ceri Phelps" userId="44e5b747-28bd-454d-8b1f-8b8d7db49187" providerId="ADAL" clId="{B5AFC5E9-FFAD-4166-B57E-3AB64C30DC37}" dt="2025-05-01T07:31:01.247" v="30"/>
          <ac:spMkLst>
            <pc:docMk/>
            <pc:sldMk cId="206313900" sldId="883"/>
            <ac:spMk id="10" creationId="{DAAE4CDD-124C-4DCF-9584-B6033B545DD5}"/>
          </ac:spMkLst>
        </pc:spChg>
        <pc:spChg chg="del">
          <ac:chgData name="Ceri Phelps" userId="44e5b747-28bd-454d-8b1f-8b8d7db49187" providerId="ADAL" clId="{B5AFC5E9-FFAD-4166-B57E-3AB64C30DC37}" dt="2025-05-01T07:31:01.247" v="30"/>
          <ac:spMkLst>
            <pc:docMk/>
            <pc:sldMk cId="206313900" sldId="883"/>
            <ac:spMk id="12" creationId="{081E4A58-353D-44AE-B2FC-2A74E2E400F7}"/>
          </ac:spMkLst>
        </pc:spChg>
      </pc:sldChg>
      <pc:sldChg chg="del">
        <pc:chgData name="Ceri Phelps" userId="44e5b747-28bd-454d-8b1f-8b8d7db49187" providerId="ADAL" clId="{B5AFC5E9-FFAD-4166-B57E-3AB64C30DC37}" dt="2025-05-01T07:30:55.605" v="20" actId="2696"/>
        <pc:sldMkLst>
          <pc:docMk/>
          <pc:sldMk cId="1909546455" sldId="883"/>
        </pc:sldMkLst>
      </pc:sldChg>
      <pc:sldChg chg="delSp add setBg delDesignElem">
        <pc:chgData name="Ceri Phelps" userId="44e5b747-28bd-454d-8b1f-8b8d7db49187" providerId="ADAL" clId="{B5AFC5E9-FFAD-4166-B57E-3AB64C30DC37}" dt="2025-05-01T07:31:01.247" v="30"/>
        <pc:sldMkLst>
          <pc:docMk/>
          <pc:sldMk cId="299765280" sldId="884"/>
        </pc:sldMkLst>
        <pc:spChg chg="del">
          <ac:chgData name="Ceri Phelps" userId="44e5b747-28bd-454d-8b1f-8b8d7db49187" providerId="ADAL" clId="{B5AFC5E9-FFAD-4166-B57E-3AB64C30DC37}" dt="2025-05-01T07:31:01.247" v="30"/>
          <ac:spMkLst>
            <pc:docMk/>
            <pc:sldMk cId="299765280" sldId="884"/>
            <ac:spMk id="8" creationId="{907EF6B7-1338-4443-8C46-6A318D952DFD}"/>
          </ac:spMkLst>
        </pc:spChg>
        <pc:spChg chg="del">
          <ac:chgData name="Ceri Phelps" userId="44e5b747-28bd-454d-8b1f-8b8d7db49187" providerId="ADAL" clId="{B5AFC5E9-FFAD-4166-B57E-3AB64C30DC37}" dt="2025-05-01T07:31:01.247" v="30"/>
          <ac:spMkLst>
            <pc:docMk/>
            <pc:sldMk cId="299765280" sldId="884"/>
            <ac:spMk id="10" creationId="{DAAE4CDD-124C-4DCF-9584-B6033B545DD5}"/>
          </ac:spMkLst>
        </pc:spChg>
        <pc:spChg chg="del">
          <ac:chgData name="Ceri Phelps" userId="44e5b747-28bd-454d-8b1f-8b8d7db49187" providerId="ADAL" clId="{B5AFC5E9-FFAD-4166-B57E-3AB64C30DC37}" dt="2025-05-01T07:31:01.247" v="30"/>
          <ac:spMkLst>
            <pc:docMk/>
            <pc:sldMk cId="299765280" sldId="884"/>
            <ac:spMk id="12" creationId="{081E4A58-353D-44AE-B2FC-2A74E2E400F7}"/>
          </ac:spMkLst>
        </pc:spChg>
      </pc:sldChg>
      <pc:sldChg chg="del">
        <pc:chgData name="Ceri Phelps" userId="44e5b747-28bd-454d-8b1f-8b8d7db49187" providerId="ADAL" clId="{B5AFC5E9-FFAD-4166-B57E-3AB64C30DC37}" dt="2025-05-01T07:30:55.605" v="20" actId="2696"/>
        <pc:sldMkLst>
          <pc:docMk/>
          <pc:sldMk cId="834768576" sldId="884"/>
        </pc:sldMkLst>
      </pc:sldChg>
      <pc:sldChg chg="del">
        <pc:chgData name="Ceri Phelps" userId="44e5b747-28bd-454d-8b1f-8b8d7db49187" providerId="ADAL" clId="{B5AFC5E9-FFAD-4166-B57E-3AB64C30DC37}" dt="2025-05-01T07:30:55.605" v="20" actId="2696"/>
        <pc:sldMkLst>
          <pc:docMk/>
          <pc:sldMk cId="150670494" sldId="885"/>
        </pc:sldMkLst>
      </pc:sldChg>
      <pc:sldChg chg="delSp add setBg delDesignElem">
        <pc:chgData name="Ceri Phelps" userId="44e5b747-28bd-454d-8b1f-8b8d7db49187" providerId="ADAL" clId="{B5AFC5E9-FFAD-4166-B57E-3AB64C30DC37}" dt="2025-05-01T07:31:01.247" v="30"/>
        <pc:sldMkLst>
          <pc:docMk/>
          <pc:sldMk cId="879818617" sldId="885"/>
        </pc:sldMkLst>
        <pc:spChg chg="del">
          <ac:chgData name="Ceri Phelps" userId="44e5b747-28bd-454d-8b1f-8b8d7db49187" providerId="ADAL" clId="{B5AFC5E9-FFAD-4166-B57E-3AB64C30DC37}" dt="2025-05-01T07:31:01.247" v="30"/>
          <ac:spMkLst>
            <pc:docMk/>
            <pc:sldMk cId="879818617" sldId="885"/>
            <ac:spMk id="8" creationId="{907EF6B7-1338-4443-8C46-6A318D952DFD}"/>
          </ac:spMkLst>
        </pc:spChg>
        <pc:spChg chg="del">
          <ac:chgData name="Ceri Phelps" userId="44e5b747-28bd-454d-8b1f-8b8d7db49187" providerId="ADAL" clId="{B5AFC5E9-FFAD-4166-B57E-3AB64C30DC37}" dt="2025-05-01T07:31:01.247" v="30"/>
          <ac:spMkLst>
            <pc:docMk/>
            <pc:sldMk cId="879818617" sldId="885"/>
            <ac:spMk id="10" creationId="{DAAE4CDD-124C-4DCF-9584-B6033B545DD5}"/>
          </ac:spMkLst>
        </pc:spChg>
        <pc:spChg chg="del">
          <ac:chgData name="Ceri Phelps" userId="44e5b747-28bd-454d-8b1f-8b8d7db49187" providerId="ADAL" clId="{B5AFC5E9-FFAD-4166-B57E-3AB64C30DC37}" dt="2025-05-01T07:31:01.247" v="30"/>
          <ac:spMkLst>
            <pc:docMk/>
            <pc:sldMk cId="879818617" sldId="885"/>
            <ac:spMk id="12" creationId="{081E4A58-353D-44AE-B2FC-2A74E2E400F7}"/>
          </ac:spMkLst>
        </pc:spChg>
      </pc:sldChg>
      <pc:sldChg chg="del">
        <pc:chgData name="Ceri Phelps" userId="44e5b747-28bd-454d-8b1f-8b8d7db49187" providerId="ADAL" clId="{B5AFC5E9-FFAD-4166-B57E-3AB64C30DC37}" dt="2025-05-01T07:28:07.606" v="3" actId="47"/>
        <pc:sldMkLst>
          <pc:docMk/>
          <pc:sldMk cId="2784330179" sldId="886"/>
        </pc:sldMkLst>
      </pc:sldChg>
      <pc:sldChg chg="add">
        <pc:chgData name="Ceri Phelps" userId="44e5b747-28bd-454d-8b1f-8b8d7db49187" providerId="ADAL" clId="{B5AFC5E9-FFAD-4166-B57E-3AB64C30DC37}" dt="2025-05-01T07:30:32.507" v="18"/>
        <pc:sldMkLst>
          <pc:docMk/>
          <pc:sldMk cId="2254717786" sldId="888"/>
        </pc:sldMkLst>
      </pc:sldChg>
      <pc:sldChg chg="addSp delSp add del setBg delDesignElem">
        <pc:chgData name="Ceri Phelps" userId="44e5b747-28bd-454d-8b1f-8b8d7db49187" providerId="ADAL" clId="{B5AFC5E9-FFAD-4166-B57E-3AB64C30DC37}" dt="2025-05-01T07:30:29.029" v="17"/>
        <pc:sldMkLst>
          <pc:docMk/>
          <pc:sldMk cId="3018400016" sldId="888"/>
        </pc:sldMkLst>
        <pc:spChg chg="add del">
          <ac:chgData name="Ceri Phelps" userId="44e5b747-28bd-454d-8b1f-8b8d7db49187" providerId="ADAL" clId="{B5AFC5E9-FFAD-4166-B57E-3AB64C30DC37}" dt="2025-05-01T07:30:29.029" v="17"/>
          <ac:spMkLst>
            <pc:docMk/>
            <pc:sldMk cId="3018400016" sldId="888"/>
            <ac:spMk id="15" creationId="{247AB924-1B87-43FC-B7C7-B112D5C51A0E}"/>
          </ac:spMkLst>
        </pc:spChg>
        <pc:cxnChg chg="add del">
          <ac:chgData name="Ceri Phelps" userId="44e5b747-28bd-454d-8b1f-8b8d7db49187" providerId="ADAL" clId="{B5AFC5E9-FFAD-4166-B57E-3AB64C30DC37}" dt="2025-05-01T07:30:29.029" v="17"/>
          <ac:cxnSpMkLst>
            <pc:docMk/>
            <pc:sldMk cId="3018400016" sldId="888"/>
            <ac:cxnSpMk id="13" creationId="{99AE2756-0FC4-4155-83E7-58AAAB63E757}"/>
          </ac:cxnSpMkLst>
        </pc:cxnChg>
        <pc:cxnChg chg="add del">
          <ac:chgData name="Ceri Phelps" userId="44e5b747-28bd-454d-8b1f-8b8d7db49187" providerId="ADAL" clId="{B5AFC5E9-FFAD-4166-B57E-3AB64C30DC37}" dt="2025-05-01T07:30:29.029" v="17"/>
          <ac:cxnSpMkLst>
            <pc:docMk/>
            <pc:sldMk cId="3018400016" sldId="888"/>
            <ac:cxnSpMk id="17" creationId="{818DC98F-4057-4645-B948-F604F39A9CFE}"/>
          </ac:cxnSpMkLst>
        </pc:cxnChg>
        <pc:cxnChg chg="add del">
          <ac:chgData name="Ceri Phelps" userId="44e5b747-28bd-454d-8b1f-8b8d7db49187" providerId="ADAL" clId="{B5AFC5E9-FFAD-4166-B57E-3AB64C30DC37}" dt="2025-05-01T07:30:29.029" v="17"/>
          <ac:cxnSpMkLst>
            <pc:docMk/>
            <pc:sldMk cId="3018400016" sldId="888"/>
            <ac:cxnSpMk id="19" creationId="{DAD2B705-4A9B-408D-AA80-4F41045E09DE}"/>
          </ac:cxnSpMkLst>
        </pc:cxnChg>
      </pc:sldChg>
      <pc:sldChg chg="addSp delSp add del setBg delDesignElem">
        <pc:chgData name="Ceri Phelps" userId="44e5b747-28bd-454d-8b1f-8b8d7db49187" providerId="ADAL" clId="{B5AFC5E9-FFAD-4166-B57E-3AB64C30DC37}" dt="2025-05-01T07:30:29.029" v="17"/>
        <pc:sldMkLst>
          <pc:docMk/>
          <pc:sldMk cId="553890649" sldId="889"/>
        </pc:sldMkLst>
        <pc:spChg chg="add del">
          <ac:chgData name="Ceri Phelps" userId="44e5b747-28bd-454d-8b1f-8b8d7db49187" providerId="ADAL" clId="{B5AFC5E9-FFAD-4166-B57E-3AB64C30DC37}" dt="2025-05-01T07:30:29.029" v="17"/>
          <ac:spMkLst>
            <pc:docMk/>
            <pc:sldMk cId="553890649" sldId="889"/>
            <ac:spMk id="52" creationId="{BACC6370-2D7E-4714-9D71-7542949D7D5D}"/>
          </ac:spMkLst>
        </pc:spChg>
        <pc:spChg chg="add del">
          <ac:chgData name="Ceri Phelps" userId="44e5b747-28bd-454d-8b1f-8b8d7db49187" providerId="ADAL" clId="{B5AFC5E9-FFAD-4166-B57E-3AB64C30DC37}" dt="2025-05-01T07:30:29.029" v="17"/>
          <ac:spMkLst>
            <pc:docMk/>
            <pc:sldMk cId="553890649" sldId="889"/>
            <ac:spMk id="54" creationId="{F68B3F68-107C-434F-AA38-110D5EA91B85}"/>
          </ac:spMkLst>
        </pc:spChg>
        <pc:spChg chg="add del">
          <ac:chgData name="Ceri Phelps" userId="44e5b747-28bd-454d-8b1f-8b8d7db49187" providerId="ADAL" clId="{B5AFC5E9-FFAD-4166-B57E-3AB64C30DC37}" dt="2025-05-01T07:30:29.029" v="17"/>
          <ac:spMkLst>
            <pc:docMk/>
            <pc:sldMk cId="553890649" sldId="889"/>
            <ac:spMk id="56" creationId="{AAD0DBB9-1A4B-4391-81D4-CB19F9AB918A}"/>
          </ac:spMkLst>
        </pc:spChg>
        <pc:spChg chg="add del">
          <ac:chgData name="Ceri Phelps" userId="44e5b747-28bd-454d-8b1f-8b8d7db49187" providerId="ADAL" clId="{B5AFC5E9-FFAD-4166-B57E-3AB64C30DC37}" dt="2025-05-01T07:30:29.029" v="17"/>
          <ac:spMkLst>
            <pc:docMk/>
            <pc:sldMk cId="553890649" sldId="889"/>
            <ac:spMk id="58" creationId="{063BBA22-50EA-4C4D-BE05-F1CE4E63AA56}"/>
          </ac:spMkLst>
        </pc:spChg>
      </pc:sldChg>
      <pc:sldChg chg="add">
        <pc:chgData name="Ceri Phelps" userId="44e5b747-28bd-454d-8b1f-8b8d7db49187" providerId="ADAL" clId="{B5AFC5E9-FFAD-4166-B57E-3AB64C30DC37}" dt="2025-05-01T07:30:32.507" v="18"/>
        <pc:sldMkLst>
          <pc:docMk/>
          <pc:sldMk cId="1948079904" sldId="889"/>
        </pc:sldMkLst>
      </pc:sldChg>
      <pc:sldChg chg="add del">
        <pc:chgData name="Ceri Phelps" userId="44e5b747-28bd-454d-8b1f-8b8d7db49187" providerId="ADAL" clId="{B5AFC5E9-FFAD-4166-B57E-3AB64C30DC37}" dt="2025-05-01T07:30:32.507" v="18"/>
        <pc:sldMkLst>
          <pc:docMk/>
          <pc:sldMk cId="1686971056" sldId="890"/>
        </pc:sldMkLst>
      </pc:sldChg>
      <pc:sldChg chg="addSp delSp add del setBg delDesignElem">
        <pc:chgData name="Ceri Phelps" userId="44e5b747-28bd-454d-8b1f-8b8d7db49187" providerId="ADAL" clId="{B5AFC5E9-FFAD-4166-B57E-3AB64C30DC37}" dt="2025-05-01T07:30:29.029" v="17"/>
        <pc:sldMkLst>
          <pc:docMk/>
          <pc:sldMk cId="141494700" sldId="891"/>
        </pc:sldMkLst>
        <pc:spChg chg="add del">
          <ac:chgData name="Ceri Phelps" userId="44e5b747-28bd-454d-8b1f-8b8d7db49187" providerId="ADAL" clId="{B5AFC5E9-FFAD-4166-B57E-3AB64C30DC37}" dt="2025-05-01T07:30:29.029" v="17"/>
          <ac:spMkLst>
            <pc:docMk/>
            <pc:sldMk cId="141494700" sldId="891"/>
            <ac:spMk id="23" creationId="{2B97F24A-32CE-4C1C-A50D-3016B394DCFB}"/>
          </ac:spMkLst>
        </pc:spChg>
        <pc:spChg chg="add del">
          <ac:chgData name="Ceri Phelps" userId="44e5b747-28bd-454d-8b1f-8b8d7db49187" providerId="ADAL" clId="{B5AFC5E9-FFAD-4166-B57E-3AB64C30DC37}" dt="2025-05-01T07:30:29.029" v="17"/>
          <ac:spMkLst>
            <pc:docMk/>
            <pc:sldMk cId="141494700" sldId="891"/>
            <ac:spMk id="25" creationId="{CD8B4F24-440B-49E9-B85D-733523DC064B}"/>
          </ac:spMkLst>
        </pc:spChg>
      </pc:sldChg>
      <pc:sldChg chg="add">
        <pc:chgData name="Ceri Phelps" userId="44e5b747-28bd-454d-8b1f-8b8d7db49187" providerId="ADAL" clId="{B5AFC5E9-FFAD-4166-B57E-3AB64C30DC37}" dt="2025-05-01T07:30:32.507" v="18"/>
        <pc:sldMkLst>
          <pc:docMk/>
          <pc:sldMk cId="179464743" sldId="891"/>
        </pc:sldMkLst>
      </pc:sldChg>
      <pc:sldChg chg="add del">
        <pc:chgData name="Ceri Phelps" userId="44e5b747-28bd-454d-8b1f-8b8d7db49187" providerId="ADAL" clId="{B5AFC5E9-FFAD-4166-B57E-3AB64C30DC37}" dt="2025-05-01T07:30:32.507" v="18"/>
        <pc:sldMkLst>
          <pc:docMk/>
          <pc:sldMk cId="3845913323" sldId="892"/>
        </pc:sldMkLst>
      </pc:sldChg>
      <pc:sldChg chg="add">
        <pc:chgData name="Ceri Phelps" userId="44e5b747-28bd-454d-8b1f-8b8d7db49187" providerId="ADAL" clId="{B5AFC5E9-FFAD-4166-B57E-3AB64C30DC37}" dt="2025-05-01T07:30:32.507" v="18"/>
        <pc:sldMkLst>
          <pc:docMk/>
          <pc:sldMk cId="912319068" sldId="893"/>
        </pc:sldMkLst>
      </pc:sldChg>
      <pc:sldChg chg="add del">
        <pc:chgData name="Ceri Phelps" userId="44e5b747-28bd-454d-8b1f-8b8d7db49187" providerId="ADAL" clId="{B5AFC5E9-FFAD-4166-B57E-3AB64C30DC37}" dt="2025-05-01T07:30:29.029" v="17"/>
        <pc:sldMkLst>
          <pc:docMk/>
          <pc:sldMk cId="3608211943" sldId="893"/>
        </pc:sldMkLst>
      </pc:sldChg>
      <pc:sldChg chg="add">
        <pc:chgData name="Ceri Phelps" userId="44e5b747-28bd-454d-8b1f-8b8d7db49187" providerId="ADAL" clId="{B5AFC5E9-FFAD-4166-B57E-3AB64C30DC37}" dt="2025-05-01T07:30:32.507" v="18"/>
        <pc:sldMkLst>
          <pc:docMk/>
          <pc:sldMk cId="1399142197" sldId="894"/>
        </pc:sldMkLst>
      </pc:sldChg>
      <pc:sldChg chg="add del">
        <pc:chgData name="Ceri Phelps" userId="44e5b747-28bd-454d-8b1f-8b8d7db49187" providerId="ADAL" clId="{B5AFC5E9-FFAD-4166-B57E-3AB64C30DC37}" dt="2025-05-01T07:30:29.029" v="17"/>
        <pc:sldMkLst>
          <pc:docMk/>
          <pc:sldMk cId="3913198286" sldId="894"/>
        </pc:sldMkLst>
      </pc:sldChg>
      <pc:sldChg chg="addSp delSp add del setBg delDesignElem">
        <pc:chgData name="Ceri Phelps" userId="44e5b747-28bd-454d-8b1f-8b8d7db49187" providerId="ADAL" clId="{B5AFC5E9-FFAD-4166-B57E-3AB64C30DC37}" dt="2025-05-01T07:30:32.507" v="18"/>
        <pc:sldMkLst>
          <pc:docMk/>
          <pc:sldMk cId="2512079292" sldId="895"/>
        </pc:sldMkLst>
        <pc:spChg chg="add del">
          <ac:chgData name="Ceri Phelps" userId="44e5b747-28bd-454d-8b1f-8b8d7db49187" providerId="ADAL" clId="{B5AFC5E9-FFAD-4166-B57E-3AB64C30DC37}" dt="2025-05-01T07:30:29.029" v="17"/>
          <ac:spMkLst>
            <pc:docMk/>
            <pc:sldMk cId="2512079292" sldId="895"/>
            <ac:spMk id="12" creationId="{A4AC5506-6312-4701-8D3C-40187889A947}"/>
          </ac:spMkLst>
        </pc:spChg>
      </pc:sldChg>
      <pc:sldChg chg="add del">
        <pc:chgData name="Ceri Phelps" userId="44e5b747-28bd-454d-8b1f-8b8d7db49187" providerId="ADAL" clId="{B5AFC5E9-FFAD-4166-B57E-3AB64C30DC37}" dt="2025-05-01T07:30:29.029" v="17"/>
        <pc:sldMkLst>
          <pc:docMk/>
          <pc:sldMk cId="3139215050" sldId="896"/>
        </pc:sldMkLst>
      </pc:sldChg>
      <pc:sldChg chg="add">
        <pc:chgData name="Ceri Phelps" userId="44e5b747-28bd-454d-8b1f-8b8d7db49187" providerId="ADAL" clId="{B5AFC5E9-FFAD-4166-B57E-3AB64C30DC37}" dt="2025-05-01T07:30:32.507" v="18"/>
        <pc:sldMkLst>
          <pc:docMk/>
          <pc:sldMk cId="3181139805" sldId="896"/>
        </pc:sldMkLst>
      </pc:sldChg>
      <pc:sldChg chg="add del setBg">
        <pc:chgData name="Ceri Phelps" userId="44e5b747-28bd-454d-8b1f-8b8d7db49187" providerId="ADAL" clId="{B5AFC5E9-FFAD-4166-B57E-3AB64C30DC37}" dt="2025-05-01T07:30:32.507" v="18"/>
        <pc:sldMkLst>
          <pc:docMk/>
          <pc:sldMk cId="1212458626" sldId="897"/>
        </pc:sldMkLst>
      </pc:sldChg>
      <pc:sldChg chg="add">
        <pc:chgData name="Ceri Phelps" userId="44e5b747-28bd-454d-8b1f-8b8d7db49187" providerId="ADAL" clId="{B5AFC5E9-FFAD-4166-B57E-3AB64C30DC37}" dt="2025-05-01T07:32:26.659" v="34"/>
        <pc:sldMkLst>
          <pc:docMk/>
          <pc:sldMk cId="2083068000" sldId="898"/>
        </pc:sldMkLst>
      </pc:sldChg>
      <pc:sldChg chg="add">
        <pc:chgData name="Ceri Phelps" userId="44e5b747-28bd-454d-8b1f-8b8d7db49187" providerId="ADAL" clId="{B5AFC5E9-FFAD-4166-B57E-3AB64C30DC37}" dt="2025-05-01T07:32:26.659" v="34"/>
        <pc:sldMkLst>
          <pc:docMk/>
          <pc:sldMk cId="2440107296" sldId="899"/>
        </pc:sldMkLst>
      </pc:sldChg>
      <pc:sldChg chg="add">
        <pc:chgData name="Ceri Phelps" userId="44e5b747-28bd-454d-8b1f-8b8d7db49187" providerId="ADAL" clId="{B5AFC5E9-FFAD-4166-B57E-3AB64C30DC37}" dt="2025-05-01T07:32:26.659" v="34"/>
        <pc:sldMkLst>
          <pc:docMk/>
          <pc:sldMk cId="2270136344" sldId="900"/>
        </pc:sldMkLst>
      </pc:sldChg>
      <pc:sldChg chg="add">
        <pc:chgData name="Ceri Phelps" userId="44e5b747-28bd-454d-8b1f-8b8d7db49187" providerId="ADAL" clId="{B5AFC5E9-FFAD-4166-B57E-3AB64C30DC37}" dt="2025-05-01T07:32:26.659" v="34"/>
        <pc:sldMkLst>
          <pc:docMk/>
          <pc:sldMk cId="180612904" sldId="901"/>
        </pc:sldMkLst>
      </pc:sldChg>
      <pc:sldChg chg="add">
        <pc:chgData name="Ceri Phelps" userId="44e5b747-28bd-454d-8b1f-8b8d7db49187" providerId="ADAL" clId="{B5AFC5E9-FFAD-4166-B57E-3AB64C30DC37}" dt="2025-05-01T07:32:26.659" v="34"/>
        <pc:sldMkLst>
          <pc:docMk/>
          <pc:sldMk cId="4152826204" sldId="902"/>
        </pc:sldMkLst>
      </pc:sldChg>
      <pc:sldChg chg="add">
        <pc:chgData name="Ceri Phelps" userId="44e5b747-28bd-454d-8b1f-8b8d7db49187" providerId="ADAL" clId="{B5AFC5E9-FFAD-4166-B57E-3AB64C30DC37}" dt="2025-05-01T07:32:26.659" v="34"/>
        <pc:sldMkLst>
          <pc:docMk/>
          <pc:sldMk cId="3896161787" sldId="903"/>
        </pc:sldMkLst>
      </pc:sldChg>
      <pc:sldChg chg="add">
        <pc:chgData name="Ceri Phelps" userId="44e5b747-28bd-454d-8b1f-8b8d7db49187" providerId="ADAL" clId="{B5AFC5E9-FFAD-4166-B57E-3AB64C30DC37}" dt="2025-05-01T07:32:26.659" v="34"/>
        <pc:sldMkLst>
          <pc:docMk/>
          <pc:sldMk cId="1403398885" sldId="904"/>
        </pc:sldMkLst>
      </pc:sldChg>
      <pc:sldChg chg="add">
        <pc:chgData name="Ceri Phelps" userId="44e5b747-28bd-454d-8b1f-8b8d7db49187" providerId="ADAL" clId="{B5AFC5E9-FFAD-4166-B57E-3AB64C30DC37}" dt="2025-05-01T07:32:26.659" v="34"/>
        <pc:sldMkLst>
          <pc:docMk/>
          <pc:sldMk cId="1554802669" sldId="905"/>
        </pc:sldMkLst>
      </pc:sldChg>
      <pc:sldChg chg="add">
        <pc:chgData name="Ceri Phelps" userId="44e5b747-28bd-454d-8b1f-8b8d7db49187" providerId="ADAL" clId="{B5AFC5E9-FFAD-4166-B57E-3AB64C30DC37}" dt="2025-05-01T07:32:26.659" v="34"/>
        <pc:sldMkLst>
          <pc:docMk/>
          <pc:sldMk cId="4172128979" sldId="906"/>
        </pc:sldMkLst>
      </pc:sldChg>
      <pc:sldChg chg="add">
        <pc:chgData name="Ceri Phelps" userId="44e5b747-28bd-454d-8b1f-8b8d7db49187" providerId="ADAL" clId="{B5AFC5E9-FFAD-4166-B57E-3AB64C30DC37}" dt="2025-05-01T07:32:26.659" v="34"/>
        <pc:sldMkLst>
          <pc:docMk/>
          <pc:sldMk cId="1050821337" sldId="907"/>
        </pc:sldMkLst>
      </pc:sldChg>
      <pc:sldChg chg="add">
        <pc:chgData name="Ceri Phelps" userId="44e5b747-28bd-454d-8b1f-8b8d7db49187" providerId="ADAL" clId="{B5AFC5E9-FFAD-4166-B57E-3AB64C30DC37}" dt="2025-05-01T07:32:26.659" v="34"/>
        <pc:sldMkLst>
          <pc:docMk/>
          <pc:sldMk cId="203873550" sldId="908"/>
        </pc:sldMkLst>
      </pc:sldChg>
      <pc:sldChg chg="add">
        <pc:chgData name="Ceri Phelps" userId="44e5b747-28bd-454d-8b1f-8b8d7db49187" providerId="ADAL" clId="{B5AFC5E9-FFAD-4166-B57E-3AB64C30DC37}" dt="2025-05-01T07:32:26.659" v="34"/>
        <pc:sldMkLst>
          <pc:docMk/>
          <pc:sldMk cId="39003393" sldId="909"/>
        </pc:sldMkLst>
      </pc:sldChg>
      <pc:sldChg chg="add del">
        <pc:chgData name="Ceri Phelps" userId="44e5b747-28bd-454d-8b1f-8b8d7db49187" providerId="ADAL" clId="{B5AFC5E9-FFAD-4166-B57E-3AB64C30DC37}" dt="2025-05-01T07:32:51.179" v="36" actId="47"/>
        <pc:sldMkLst>
          <pc:docMk/>
          <pc:sldMk cId="3692461211" sldId="910"/>
        </pc:sldMkLst>
      </pc:sldChg>
      <pc:sldChg chg="add del ord">
        <pc:chgData name="Ceri Phelps" userId="44e5b747-28bd-454d-8b1f-8b8d7db49187" providerId="ADAL" clId="{B5AFC5E9-FFAD-4166-B57E-3AB64C30DC37}" dt="2025-05-01T07:34:18.664" v="40" actId="47"/>
        <pc:sldMkLst>
          <pc:docMk/>
          <pc:sldMk cId="3146355279" sldId="911"/>
        </pc:sldMkLst>
      </pc:sldChg>
      <pc:sldChg chg="add">
        <pc:chgData name="Ceri Phelps" userId="44e5b747-28bd-454d-8b1f-8b8d7db49187" providerId="ADAL" clId="{B5AFC5E9-FFAD-4166-B57E-3AB64C30DC37}" dt="2025-05-01T07:34:15.179" v="39"/>
        <pc:sldMkLst>
          <pc:docMk/>
          <pc:sldMk cId="1938765905" sldId="912"/>
        </pc:sldMkLst>
      </pc:sldChg>
      <pc:sldChg chg="add">
        <pc:chgData name="Ceri Phelps" userId="44e5b747-28bd-454d-8b1f-8b8d7db49187" providerId="ADAL" clId="{B5AFC5E9-FFAD-4166-B57E-3AB64C30DC37}" dt="2025-05-01T07:34:15.179" v="39"/>
        <pc:sldMkLst>
          <pc:docMk/>
          <pc:sldMk cId="500924152" sldId="913"/>
        </pc:sldMkLst>
      </pc:sldChg>
      <pc:sldChg chg="add">
        <pc:chgData name="Ceri Phelps" userId="44e5b747-28bd-454d-8b1f-8b8d7db49187" providerId="ADAL" clId="{B5AFC5E9-FFAD-4166-B57E-3AB64C30DC37}" dt="2025-05-01T07:34:15.179" v="39"/>
        <pc:sldMkLst>
          <pc:docMk/>
          <pc:sldMk cId="1237708128" sldId="914"/>
        </pc:sldMkLst>
      </pc:sldChg>
      <pc:sldChg chg="add">
        <pc:chgData name="Ceri Phelps" userId="44e5b747-28bd-454d-8b1f-8b8d7db49187" providerId="ADAL" clId="{B5AFC5E9-FFAD-4166-B57E-3AB64C30DC37}" dt="2025-05-01T07:34:15.179" v="39"/>
        <pc:sldMkLst>
          <pc:docMk/>
          <pc:sldMk cId="3273924180" sldId="915"/>
        </pc:sldMkLst>
      </pc:sldChg>
      <pc:sldChg chg="add">
        <pc:chgData name="Ceri Phelps" userId="44e5b747-28bd-454d-8b1f-8b8d7db49187" providerId="ADAL" clId="{B5AFC5E9-FFAD-4166-B57E-3AB64C30DC37}" dt="2025-05-01T07:34:15.179" v="39"/>
        <pc:sldMkLst>
          <pc:docMk/>
          <pc:sldMk cId="1577174320" sldId="916"/>
        </pc:sldMkLst>
      </pc:sldChg>
      <pc:sldChg chg="add">
        <pc:chgData name="Ceri Phelps" userId="44e5b747-28bd-454d-8b1f-8b8d7db49187" providerId="ADAL" clId="{B5AFC5E9-FFAD-4166-B57E-3AB64C30DC37}" dt="2025-05-01T07:34:15.179" v="39"/>
        <pc:sldMkLst>
          <pc:docMk/>
          <pc:sldMk cId="566865302" sldId="917"/>
        </pc:sldMkLst>
      </pc:sldChg>
      <pc:sldChg chg="add">
        <pc:chgData name="Ceri Phelps" userId="44e5b747-28bd-454d-8b1f-8b8d7db49187" providerId="ADAL" clId="{B5AFC5E9-FFAD-4166-B57E-3AB64C30DC37}" dt="2025-05-01T07:34:15.179" v="39"/>
        <pc:sldMkLst>
          <pc:docMk/>
          <pc:sldMk cId="2842053426" sldId="918"/>
        </pc:sldMkLst>
      </pc:sldChg>
      <pc:sldChg chg="add">
        <pc:chgData name="Ceri Phelps" userId="44e5b747-28bd-454d-8b1f-8b8d7db49187" providerId="ADAL" clId="{B5AFC5E9-FFAD-4166-B57E-3AB64C30DC37}" dt="2025-05-01T07:34:15.179" v="39"/>
        <pc:sldMkLst>
          <pc:docMk/>
          <pc:sldMk cId="3438313864" sldId="919"/>
        </pc:sldMkLst>
      </pc:sldChg>
      <pc:sldMasterChg chg="delSldLayout">
        <pc:chgData name="Ceri Phelps" userId="44e5b747-28bd-454d-8b1f-8b8d7db49187" providerId="ADAL" clId="{B5AFC5E9-FFAD-4166-B57E-3AB64C30DC37}" dt="2025-05-01T07:27:45.627" v="0" actId="2696"/>
        <pc:sldMasterMkLst>
          <pc:docMk/>
          <pc:sldMasterMk cId="1384196811" sldId="2147483658"/>
        </pc:sldMasterMkLst>
        <pc:sldLayoutChg chg="del">
          <pc:chgData name="Ceri Phelps" userId="44e5b747-28bd-454d-8b1f-8b8d7db49187" providerId="ADAL" clId="{B5AFC5E9-FFAD-4166-B57E-3AB64C30DC37}" dt="2025-05-01T07:27:45.627" v="0" actId="2696"/>
          <pc:sldLayoutMkLst>
            <pc:docMk/>
            <pc:sldMasterMk cId="1384196811" sldId="2147483658"/>
            <pc:sldLayoutMk cId="4183887615" sldId="214748374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DAEA02-8518-4AD7-8869-6CEA753C5CAD}"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226138CD-1D28-428B-8C62-28DE41BA5B23}">
      <dgm:prSet/>
      <dgm:spPr/>
      <dgm:t>
        <a:bodyPr/>
        <a:lstStyle/>
        <a:p>
          <a:r>
            <a:rPr lang="en-GB" b="0" i="0"/>
            <a:t>To gain insights into the prosthetic leg cover wearers’ personal perspective on their circumstances, perceptions of stigma, quality of life, psychological wellbeing and design factors. </a:t>
          </a:r>
          <a:endParaRPr lang="en-US"/>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r>
            <a:rPr lang="en-GB" b="0" i="0"/>
            <a:t>To collect quantitative data around public perception of amputees with and without expressive protheses. </a:t>
          </a:r>
          <a:endParaRPr lang="en-US"/>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r>
            <a:rPr lang="en-GB" b="0" i="0"/>
            <a:t>To explore the wider potential impact of expressive protheses upon visual and social interaction cues. </a:t>
          </a:r>
          <a:endParaRPr lang="en-US"/>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3D04DE99-E38F-43BC-883F-F7FBE3D2D363}" type="pres">
      <dgm:prSet presAssocID="{14DAEA02-8518-4AD7-8869-6CEA753C5CAD}" presName="Name0" presStyleCnt="0">
        <dgm:presLayoutVars>
          <dgm:dir/>
          <dgm:animLvl val="lvl"/>
          <dgm:resizeHandles val="exact"/>
        </dgm:presLayoutVars>
      </dgm:prSet>
      <dgm:spPr/>
    </dgm:pt>
    <dgm:pt modelId="{A5B3226E-7D39-46A4-A3F5-3C45535ED20D}" type="pres">
      <dgm:prSet presAssocID="{6028021D-44B2-4041-92DC-5D899129E8C8}" presName="boxAndChildren" presStyleCnt="0"/>
      <dgm:spPr/>
    </dgm:pt>
    <dgm:pt modelId="{0F3CCBFD-C0C0-4FD7-8934-1828AAAF784D}" type="pres">
      <dgm:prSet presAssocID="{6028021D-44B2-4041-92DC-5D899129E8C8}" presName="parentTextBox" presStyleLbl="node1" presStyleIdx="0" presStyleCnt="3"/>
      <dgm:spPr/>
    </dgm:pt>
    <dgm:pt modelId="{5837EB4C-70A8-435A-BB8F-B440550AFBA1}" type="pres">
      <dgm:prSet presAssocID="{44B10A52-D889-42AA-BF0E-0ED87EDA0D0F}" presName="sp" presStyleCnt="0"/>
      <dgm:spPr/>
    </dgm:pt>
    <dgm:pt modelId="{33619E13-5582-449E-BDEF-358940801902}" type="pres">
      <dgm:prSet presAssocID="{7C1B46AB-CD97-4B78-B590-4AFBEB858CF1}" presName="arrowAndChildren" presStyleCnt="0"/>
      <dgm:spPr/>
    </dgm:pt>
    <dgm:pt modelId="{E8B1006E-1BC9-4558-8BC8-AB2095888BDB}" type="pres">
      <dgm:prSet presAssocID="{7C1B46AB-CD97-4B78-B590-4AFBEB858CF1}" presName="parentTextArrow" presStyleLbl="node1" presStyleIdx="1" presStyleCnt="3"/>
      <dgm:spPr/>
    </dgm:pt>
    <dgm:pt modelId="{26837087-D42B-48CF-B1C5-9B3C37D571B4}" type="pres">
      <dgm:prSet presAssocID="{C22EF695-F7F3-44F3-A357-7E147864A513}" presName="sp" presStyleCnt="0"/>
      <dgm:spPr/>
    </dgm:pt>
    <dgm:pt modelId="{F42FB727-A03B-49D2-8B56-A86FF7C036FB}" type="pres">
      <dgm:prSet presAssocID="{226138CD-1D28-428B-8C62-28DE41BA5B23}" presName="arrowAndChildren" presStyleCnt="0"/>
      <dgm:spPr/>
    </dgm:pt>
    <dgm:pt modelId="{79395650-0BF6-4987-AB6B-7C7D57A843EC}" type="pres">
      <dgm:prSet presAssocID="{226138CD-1D28-428B-8C62-28DE41BA5B23}" presName="parentTextArrow" presStyleLbl="node1" presStyleIdx="2" presStyleCnt="3"/>
      <dgm:spPr/>
    </dgm:pt>
  </dgm:ptLst>
  <dgm:cxnLst>
    <dgm:cxn modelId="{3C684916-667E-42B5-9408-B0AA8C62D1D7}" srcId="{14DAEA02-8518-4AD7-8869-6CEA753C5CAD}" destId="{226138CD-1D28-428B-8C62-28DE41BA5B23}" srcOrd="0" destOrd="0" parTransId="{B8B9A682-626A-42E5-898C-85FC14B91BB6}" sibTransId="{C22EF695-F7F3-44F3-A357-7E147864A513}"/>
    <dgm:cxn modelId="{B37CC34A-71A7-48B5-8836-6EFE0322612F}" type="presOf" srcId="{226138CD-1D28-428B-8C62-28DE41BA5B23}" destId="{79395650-0BF6-4987-AB6B-7C7D57A843EC}" srcOrd="0" destOrd="0" presId="urn:microsoft.com/office/officeart/2005/8/layout/process4"/>
    <dgm:cxn modelId="{6DF0BF94-6118-406A-B5FB-5F1FCD7CCFAB}" type="presOf" srcId="{14DAEA02-8518-4AD7-8869-6CEA753C5CAD}" destId="{3D04DE99-E38F-43BC-883F-F7FBE3D2D363}" srcOrd="0" destOrd="0" presId="urn:microsoft.com/office/officeart/2005/8/layout/process4"/>
    <dgm:cxn modelId="{E5F2D898-5CFC-4A37-AD95-F19902287265}" type="presOf" srcId="{7C1B46AB-CD97-4B78-B590-4AFBEB858CF1}" destId="{E8B1006E-1BC9-4558-8BC8-AB2095888BDB}" srcOrd="0" destOrd="0" presId="urn:microsoft.com/office/officeart/2005/8/layout/process4"/>
    <dgm:cxn modelId="{C3BCB8CA-AD47-4244-97C5-A0F5E73BAF39}" type="presOf" srcId="{6028021D-44B2-4041-92DC-5D899129E8C8}" destId="{0F3CCBFD-C0C0-4FD7-8934-1828AAAF784D}" srcOrd="0" destOrd="0" presId="urn:microsoft.com/office/officeart/2005/8/layout/process4"/>
    <dgm:cxn modelId="{AA0C76D0-E003-4D3A-8DEA-8DC10A393A30}" srcId="{14DAEA02-8518-4AD7-8869-6CEA753C5CAD}" destId="{7C1B46AB-CD97-4B78-B590-4AFBEB858CF1}" srcOrd="1" destOrd="0" parTransId="{7B7CBA41-065A-48C6-A4AD-0D88C975DD80}" sibTransId="{44B10A52-D889-42AA-BF0E-0ED87EDA0D0F}"/>
    <dgm:cxn modelId="{131C7BF1-5716-4957-AD39-7FFB3A329830}" srcId="{14DAEA02-8518-4AD7-8869-6CEA753C5CAD}" destId="{6028021D-44B2-4041-92DC-5D899129E8C8}" srcOrd="2" destOrd="0" parTransId="{749EDD85-0ABE-4EAE-95D1-6F034D7AD40F}" sibTransId="{48D47B93-445C-4FC2-BCF0-2683DA3F169A}"/>
    <dgm:cxn modelId="{D41541EB-9B76-4BF6-B25D-E0954356D0ED}" type="presParOf" srcId="{3D04DE99-E38F-43BC-883F-F7FBE3D2D363}" destId="{A5B3226E-7D39-46A4-A3F5-3C45535ED20D}" srcOrd="0" destOrd="0" presId="urn:microsoft.com/office/officeart/2005/8/layout/process4"/>
    <dgm:cxn modelId="{46E2813D-82E1-4958-8D40-FB68BEA8E043}" type="presParOf" srcId="{A5B3226E-7D39-46A4-A3F5-3C45535ED20D}" destId="{0F3CCBFD-C0C0-4FD7-8934-1828AAAF784D}" srcOrd="0" destOrd="0" presId="urn:microsoft.com/office/officeart/2005/8/layout/process4"/>
    <dgm:cxn modelId="{9727562E-6EE2-4CEF-BD9E-B57781AF9B44}" type="presParOf" srcId="{3D04DE99-E38F-43BC-883F-F7FBE3D2D363}" destId="{5837EB4C-70A8-435A-BB8F-B440550AFBA1}" srcOrd="1" destOrd="0" presId="urn:microsoft.com/office/officeart/2005/8/layout/process4"/>
    <dgm:cxn modelId="{8CD79D0F-456F-40D5-8CE8-8AC727A0FF43}" type="presParOf" srcId="{3D04DE99-E38F-43BC-883F-F7FBE3D2D363}" destId="{33619E13-5582-449E-BDEF-358940801902}" srcOrd="2" destOrd="0" presId="urn:microsoft.com/office/officeart/2005/8/layout/process4"/>
    <dgm:cxn modelId="{3C07A07C-0E2F-4654-B175-1867EE354673}" type="presParOf" srcId="{33619E13-5582-449E-BDEF-358940801902}" destId="{E8B1006E-1BC9-4558-8BC8-AB2095888BDB}" srcOrd="0" destOrd="0" presId="urn:microsoft.com/office/officeart/2005/8/layout/process4"/>
    <dgm:cxn modelId="{584D1F70-4A90-4424-B590-09DFED724C71}" type="presParOf" srcId="{3D04DE99-E38F-43BC-883F-F7FBE3D2D363}" destId="{26837087-D42B-48CF-B1C5-9B3C37D571B4}" srcOrd="3" destOrd="0" presId="urn:microsoft.com/office/officeart/2005/8/layout/process4"/>
    <dgm:cxn modelId="{FCE1E95D-6D74-4A89-A28E-463CCC297657}" type="presParOf" srcId="{3D04DE99-E38F-43BC-883F-F7FBE3D2D363}" destId="{F42FB727-A03B-49D2-8B56-A86FF7C036FB}" srcOrd="4" destOrd="0" presId="urn:microsoft.com/office/officeart/2005/8/layout/process4"/>
    <dgm:cxn modelId="{2C3390DC-0E5A-4646-B425-B8EB9803947B}" type="presParOf" srcId="{F42FB727-A03B-49D2-8B56-A86FF7C036FB}" destId="{79395650-0BF6-4987-AB6B-7C7D57A843E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DAEA02-8518-4AD7-8869-6CEA753C5CA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6138CD-1D28-428B-8C62-28DE41BA5B23}">
      <dgm:prSet/>
      <dgm:spPr/>
      <dgm:t>
        <a:bodyPr/>
        <a:lstStyle/>
        <a:p>
          <a:pPr>
            <a:lnSpc>
              <a:spcPct val="100000"/>
            </a:lnSpc>
          </a:pPr>
          <a:r>
            <a:rPr lang="en-US"/>
            <a:t>Online interview study with amputees (N=6) </a:t>
          </a:r>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pPr>
            <a:lnSpc>
              <a:spcPct val="100000"/>
            </a:lnSpc>
          </a:pPr>
          <a:r>
            <a:rPr lang="en-GB" b="0" i="0"/>
            <a:t> Online </a:t>
          </a:r>
          <a:r>
            <a:rPr lang="en-GB" b="0" i="0" err="1"/>
            <a:t>exptl</a:t>
          </a:r>
          <a:r>
            <a:rPr lang="en-GB" b="0" i="0"/>
            <a:t> study: manipulation of images (N= 188) </a:t>
          </a:r>
          <a:endParaRPr lang="en-US"/>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pPr>
            <a:lnSpc>
              <a:spcPct val="100000"/>
            </a:lnSpc>
          </a:pPr>
          <a:r>
            <a:rPr lang="en-US" err="1"/>
            <a:t>Exptl</a:t>
          </a:r>
          <a:r>
            <a:rPr lang="en-US"/>
            <a:t> behavioural observation study (N= 31) </a:t>
          </a:r>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CE6F82EE-76B3-45C1-97C7-0A4B73BE2E54}" type="pres">
      <dgm:prSet presAssocID="{14DAEA02-8518-4AD7-8869-6CEA753C5CAD}" presName="outerComposite" presStyleCnt="0">
        <dgm:presLayoutVars>
          <dgm:chMax val="5"/>
          <dgm:dir/>
          <dgm:resizeHandles val="exact"/>
        </dgm:presLayoutVars>
      </dgm:prSet>
      <dgm:spPr/>
    </dgm:pt>
    <dgm:pt modelId="{9A5A0E02-52AB-4DC2-A7FB-B89E3B7C967A}" type="pres">
      <dgm:prSet presAssocID="{14DAEA02-8518-4AD7-8869-6CEA753C5CAD}" presName="dummyMaxCanvas" presStyleCnt="0">
        <dgm:presLayoutVars/>
      </dgm:prSet>
      <dgm:spPr/>
    </dgm:pt>
    <dgm:pt modelId="{0C68ADCE-EF15-4593-A8CD-C5824DF0B702}" type="pres">
      <dgm:prSet presAssocID="{14DAEA02-8518-4AD7-8869-6CEA753C5CAD}" presName="ThreeNodes_1" presStyleLbl="node1" presStyleIdx="0" presStyleCnt="3">
        <dgm:presLayoutVars>
          <dgm:bulletEnabled val="1"/>
        </dgm:presLayoutVars>
      </dgm:prSet>
      <dgm:spPr/>
    </dgm:pt>
    <dgm:pt modelId="{52FF25CD-50EB-4967-9261-A6BD033EA214}" type="pres">
      <dgm:prSet presAssocID="{14DAEA02-8518-4AD7-8869-6CEA753C5CAD}" presName="ThreeNodes_2" presStyleLbl="node1" presStyleIdx="1" presStyleCnt="3">
        <dgm:presLayoutVars>
          <dgm:bulletEnabled val="1"/>
        </dgm:presLayoutVars>
      </dgm:prSet>
      <dgm:spPr/>
    </dgm:pt>
    <dgm:pt modelId="{70D0BDA1-B6AE-4793-B46A-81B99ADBB314}" type="pres">
      <dgm:prSet presAssocID="{14DAEA02-8518-4AD7-8869-6CEA753C5CAD}" presName="ThreeNodes_3" presStyleLbl="node1" presStyleIdx="2" presStyleCnt="3">
        <dgm:presLayoutVars>
          <dgm:bulletEnabled val="1"/>
        </dgm:presLayoutVars>
      </dgm:prSet>
      <dgm:spPr/>
    </dgm:pt>
    <dgm:pt modelId="{D29CA334-E88D-42A6-ABB3-692F78D29371}" type="pres">
      <dgm:prSet presAssocID="{14DAEA02-8518-4AD7-8869-6CEA753C5CAD}" presName="ThreeConn_1-2" presStyleLbl="fgAccFollowNode1" presStyleIdx="0" presStyleCnt="2">
        <dgm:presLayoutVars>
          <dgm:bulletEnabled val="1"/>
        </dgm:presLayoutVars>
      </dgm:prSet>
      <dgm:spPr/>
    </dgm:pt>
    <dgm:pt modelId="{532613DA-F7E5-4EB1-A97E-7B3B9336DDBF}" type="pres">
      <dgm:prSet presAssocID="{14DAEA02-8518-4AD7-8869-6CEA753C5CAD}" presName="ThreeConn_2-3" presStyleLbl="fgAccFollowNode1" presStyleIdx="1" presStyleCnt="2">
        <dgm:presLayoutVars>
          <dgm:bulletEnabled val="1"/>
        </dgm:presLayoutVars>
      </dgm:prSet>
      <dgm:spPr/>
    </dgm:pt>
    <dgm:pt modelId="{CFFFF521-09BF-47CF-93C5-8F1E740DC553}" type="pres">
      <dgm:prSet presAssocID="{14DAEA02-8518-4AD7-8869-6CEA753C5CAD}" presName="ThreeNodes_1_text" presStyleLbl="node1" presStyleIdx="2" presStyleCnt="3">
        <dgm:presLayoutVars>
          <dgm:bulletEnabled val="1"/>
        </dgm:presLayoutVars>
      </dgm:prSet>
      <dgm:spPr/>
    </dgm:pt>
    <dgm:pt modelId="{AC15C046-5CF9-442C-A6C1-609EAB426883}" type="pres">
      <dgm:prSet presAssocID="{14DAEA02-8518-4AD7-8869-6CEA753C5CAD}" presName="ThreeNodes_2_text" presStyleLbl="node1" presStyleIdx="2" presStyleCnt="3">
        <dgm:presLayoutVars>
          <dgm:bulletEnabled val="1"/>
        </dgm:presLayoutVars>
      </dgm:prSet>
      <dgm:spPr/>
    </dgm:pt>
    <dgm:pt modelId="{CCC44E91-4738-4ED1-8EC9-02789E4C272A}" type="pres">
      <dgm:prSet presAssocID="{14DAEA02-8518-4AD7-8869-6CEA753C5CAD}" presName="ThreeNodes_3_text" presStyleLbl="node1" presStyleIdx="2" presStyleCnt="3">
        <dgm:presLayoutVars>
          <dgm:bulletEnabled val="1"/>
        </dgm:presLayoutVars>
      </dgm:prSet>
      <dgm:spPr/>
    </dgm:pt>
  </dgm:ptLst>
  <dgm:cxnLst>
    <dgm:cxn modelId="{3C684916-667E-42B5-9408-B0AA8C62D1D7}" srcId="{14DAEA02-8518-4AD7-8869-6CEA753C5CAD}" destId="{226138CD-1D28-428B-8C62-28DE41BA5B23}" srcOrd="0" destOrd="0" parTransId="{B8B9A682-626A-42E5-898C-85FC14B91BB6}" sibTransId="{C22EF695-F7F3-44F3-A357-7E147864A513}"/>
    <dgm:cxn modelId="{AA004E2F-F71A-4E8C-B57B-34259100B756}" type="presOf" srcId="{C22EF695-F7F3-44F3-A357-7E147864A513}" destId="{D29CA334-E88D-42A6-ABB3-692F78D29371}" srcOrd="0" destOrd="0" presId="urn:microsoft.com/office/officeart/2005/8/layout/vProcess5"/>
    <dgm:cxn modelId="{9EE6C12F-98D3-4F00-B7C9-309BB4DD98E0}" type="presOf" srcId="{6028021D-44B2-4041-92DC-5D899129E8C8}" destId="{70D0BDA1-B6AE-4793-B46A-81B99ADBB314}" srcOrd="0" destOrd="0" presId="urn:microsoft.com/office/officeart/2005/8/layout/vProcess5"/>
    <dgm:cxn modelId="{EFBD4E44-57D9-4CD9-9526-EE33CF101BEB}" type="presOf" srcId="{7C1B46AB-CD97-4B78-B590-4AFBEB858CF1}" destId="{AC15C046-5CF9-442C-A6C1-609EAB426883}" srcOrd="1" destOrd="0" presId="urn:microsoft.com/office/officeart/2005/8/layout/vProcess5"/>
    <dgm:cxn modelId="{DAB77D44-9DDE-4BE0-BAFD-8F170DF2B0FE}" type="presOf" srcId="{226138CD-1D28-428B-8C62-28DE41BA5B23}" destId="{CFFFF521-09BF-47CF-93C5-8F1E740DC553}" srcOrd="1" destOrd="0" presId="urn:microsoft.com/office/officeart/2005/8/layout/vProcess5"/>
    <dgm:cxn modelId="{1B9A4B51-C3A3-4277-B37F-938C427E3013}" type="presOf" srcId="{44B10A52-D889-42AA-BF0E-0ED87EDA0D0F}" destId="{532613DA-F7E5-4EB1-A97E-7B3B9336DDBF}" srcOrd="0" destOrd="0" presId="urn:microsoft.com/office/officeart/2005/8/layout/vProcess5"/>
    <dgm:cxn modelId="{C0629498-34DC-4177-B516-73F4721282E7}" type="presOf" srcId="{7C1B46AB-CD97-4B78-B590-4AFBEB858CF1}" destId="{52FF25CD-50EB-4967-9261-A6BD033EA214}" srcOrd="0" destOrd="0" presId="urn:microsoft.com/office/officeart/2005/8/layout/vProcess5"/>
    <dgm:cxn modelId="{C308979D-516A-4B04-9E17-436FA3CEEA45}" type="presOf" srcId="{226138CD-1D28-428B-8C62-28DE41BA5B23}" destId="{0C68ADCE-EF15-4593-A8CD-C5824DF0B702}" srcOrd="0" destOrd="0" presId="urn:microsoft.com/office/officeart/2005/8/layout/vProcess5"/>
    <dgm:cxn modelId="{0C1D62A8-5A02-412B-834E-B17B860B28AE}" type="presOf" srcId="{14DAEA02-8518-4AD7-8869-6CEA753C5CAD}" destId="{CE6F82EE-76B3-45C1-97C7-0A4B73BE2E54}" srcOrd="0" destOrd="0" presId="urn:microsoft.com/office/officeart/2005/8/layout/vProcess5"/>
    <dgm:cxn modelId="{AA0C76D0-E003-4D3A-8DEA-8DC10A393A30}" srcId="{14DAEA02-8518-4AD7-8869-6CEA753C5CAD}" destId="{7C1B46AB-CD97-4B78-B590-4AFBEB858CF1}" srcOrd="1" destOrd="0" parTransId="{7B7CBA41-065A-48C6-A4AD-0D88C975DD80}" sibTransId="{44B10A52-D889-42AA-BF0E-0ED87EDA0D0F}"/>
    <dgm:cxn modelId="{CD4518D6-AA79-413A-813A-4F2E61820085}" type="presOf" srcId="{6028021D-44B2-4041-92DC-5D899129E8C8}" destId="{CCC44E91-4738-4ED1-8EC9-02789E4C272A}" srcOrd="1" destOrd="0" presId="urn:microsoft.com/office/officeart/2005/8/layout/vProcess5"/>
    <dgm:cxn modelId="{131C7BF1-5716-4957-AD39-7FFB3A329830}" srcId="{14DAEA02-8518-4AD7-8869-6CEA753C5CAD}" destId="{6028021D-44B2-4041-92DC-5D899129E8C8}" srcOrd="2" destOrd="0" parTransId="{749EDD85-0ABE-4EAE-95D1-6F034D7AD40F}" sibTransId="{48D47B93-445C-4FC2-BCF0-2683DA3F169A}"/>
    <dgm:cxn modelId="{15763ABC-2524-4DF7-8F22-4F464FDFB00A}" type="presParOf" srcId="{CE6F82EE-76B3-45C1-97C7-0A4B73BE2E54}" destId="{9A5A0E02-52AB-4DC2-A7FB-B89E3B7C967A}" srcOrd="0" destOrd="0" presId="urn:microsoft.com/office/officeart/2005/8/layout/vProcess5"/>
    <dgm:cxn modelId="{69F22505-F92E-414D-AC24-85A1D551A9AB}" type="presParOf" srcId="{CE6F82EE-76B3-45C1-97C7-0A4B73BE2E54}" destId="{0C68ADCE-EF15-4593-A8CD-C5824DF0B702}" srcOrd="1" destOrd="0" presId="urn:microsoft.com/office/officeart/2005/8/layout/vProcess5"/>
    <dgm:cxn modelId="{4036FF66-53EE-4E5D-B491-C042832DF0B8}" type="presParOf" srcId="{CE6F82EE-76B3-45C1-97C7-0A4B73BE2E54}" destId="{52FF25CD-50EB-4967-9261-A6BD033EA214}" srcOrd="2" destOrd="0" presId="urn:microsoft.com/office/officeart/2005/8/layout/vProcess5"/>
    <dgm:cxn modelId="{0DE29991-CCCC-4844-AE67-D034236FF9D1}" type="presParOf" srcId="{CE6F82EE-76B3-45C1-97C7-0A4B73BE2E54}" destId="{70D0BDA1-B6AE-4793-B46A-81B99ADBB314}" srcOrd="3" destOrd="0" presId="urn:microsoft.com/office/officeart/2005/8/layout/vProcess5"/>
    <dgm:cxn modelId="{D7F1EB08-02DF-40FE-91E0-526E9BC6C72B}" type="presParOf" srcId="{CE6F82EE-76B3-45C1-97C7-0A4B73BE2E54}" destId="{D29CA334-E88D-42A6-ABB3-692F78D29371}" srcOrd="4" destOrd="0" presId="urn:microsoft.com/office/officeart/2005/8/layout/vProcess5"/>
    <dgm:cxn modelId="{34F8C92B-71BD-4775-9F8B-D7213130EBDB}" type="presParOf" srcId="{CE6F82EE-76B3-45C1-97C7-0A4B73BE2E54}" destId="{532613DA-F7E5-4EB1-A97E-7B3B9336DDBF}" srcOrd="5" destOrd="0" presId="urn:microsoft.com/office/officeart/2005/8/layout/vProcess5"/>
    <dgm:cxn modelId="{B3B63AC5-2CD7-41D3-BAC1-0968A95C5402}" type="presParOf" srcId="{CE6F82EE-76B3-45C1-97C7-0A4B73BE2E54}" destId="{CFFFF521-09BF-47CF-93C5-8F1E740DC553}" srcOrd="6" destOrd="0" presId="urn:microsoft.com/office/officeart/2005/8/layout/vProcess5"/>
    <dgm:cxn modelId="{B69416EF-000A-4271-8255-AF034AF198F2}" type="presParOf" srcId="{CE6F82EE-76B3-45C1-97C7-0A4B73BE2E54}" destId="{AC15C046-5CF9-442C-A6C1-609EAB426883}" srcOrd="7" destOrd="0" presId="urn:microsoft.com/office/officeart/2005/8/layout/vProcess5"/>
    <dgm:cxn modelId="{26553C10-A734-42DC-A3C2-1D06E655897A}" type="presParOf" srcId="{CE6F82EE-76B3-45C1-97C7-0A4B73BE2E54}" destId="{CCC44E91-4738-4ED1-8EC9-02789E4C272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AE455B-CD49-493F-A1BA-5D50D9796E6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50803283-950C-46B5-BBF4-D852F42D05E4}">
      <dgm:prSet/>
      <dgm:spPr/>
      <dgm:t>
        <a:bodyPr/>
        <a:lstStyle/>
        <a:p>
          <a:r>
            <a:rPr lang="en-GB"/>
            <a:t>Taking back control</a:t>
          </a:r>
          <a:endParaRPr lang="en-US"/>
        </a:p>
      </dgm:t>
    </dgm:pt>
    <dgm:pt modelId="{389B9BD3-F694-46F2-A8F8-7E261E54B309}" type="parTrans" cxnId="{D8796C8C-4D76-470D-A897-47CD2AAE312F}">
      <dgm:prSet/>
      <dgm:spPr/>
      <dgm:t>
        <a:bodyPr/>
        <a:lstStyle/>
        <a:p>
          <a:endParaRPr lang="en-US"/>
        </a:p>
      </dgm:t>
    </dgm:pt>
    <dgm:pt modelId="{A26C0628-CE33-4391-A6AB-E8A38F7DE4DB}" type="sibTrans" cxnId="{D8796C8C-4D76-470D-A897-47CD2AAE312F}">
      <dgm:prSet/>
      <dgm:spPr/>
      <dgm:t>
        <a:bodyPr/>
        <a:lstStyle/>
        <a:p>
          <a:endParaRPr lang="en-US"/>
        </a:p>
      </dgm:t>
    </dgm:pt>
    <dgm:pt modelId="{B38F8254-DD41-4689-84FC-B8668116ED8A}">
      <dgm:prSet/>
      <dgm:spPr/>
      <dgm:t>
        <a:bodyPr/>
        <a:lstStyle/>
        <a:p>
          <a:r>
            <a:rPr lang="en-GB"/>
            <a:t>Changing conversations from avoidance/negative to positive and drawing attention</a:t>
          </a:r>
          <a:endParaRPr lang="en-US"/>
        </a:p>
      </dgm:t>
    </dgm:pt>
    <dgm:pt modelId="{5A0D6585-9F43-4274-AAD7-6638985DAAC0}" type="parTrans" cxnId="{4B3BF42F-ED63-4232-BAE9-CFE258D7886C}">
      <dgm:prSet/>
      <dgm:spPr/>
      <dgm:t>
        <a:bodyPr/>
        <a:lstStyle/>
        <a:p>
          <a:endParaRPr lang="en-US"/>
        </a:p>
      </dgm:t>
    </dgm:pt>
    <dgm:pt modelId="{3E41B792-5954-41C4-ABC2-2613E62DE082}" type="sibTrans" cxnId="{4B3BF42F-ED63-4232-BAE9-CFE258D7886C}">
      <dgm:prSet/>
      <dgm:spPr/>
      <dgm:t>
        <a:bodyPr/>
        <a:lstStyle/>
        <a:p>
          <a:endParaRPr lang="en-US"/>
        </a:p>
      </dgm:t>
    </dgm:pt>
    <dgm:pt modelId="{2B806C11-F0A8-4870-B2A9-7EB58213DF98}">
      <dgm:prSet/>
      <dgm:spPr/>
      <dgm:t>
        <a:bodyPr/>
        <a:lstStyle/>
        <a:p>
          <a:r>
            <a:rPr lang="en-GB"/>
            <a:t>Enhanced sense of identity </a:t>
          </a:r>
          <a:endParaRPr lang="en-US"/>
        </a:p>
      </dgm:t>
    </dgm:pt>
    <dgm:pt modelId="{1EC5F271-98BC-401C-9879-B06512A4F292}" type="parTrans" cxnId="{2603580E-AF04-48A4-B71E-FF39CD2DE5FE}">
      <dgm:prSet/>
      <dgm:spPr/>
      <dgm:t>
        <a:bodyPr/>
        <a:lstStyle/>
        <a:p>
          <a:endParaRPr lang="en-US"/>
        </a:p>
      </dgm:t>
    </dgm:pt>
    <dgm:pt modelId="{DFA4186C-F90A-4936-BDC4-ACE4E701FD4F}" type="sibTrans" cxnId="{2603580E-AF04-48A4-B71E-FF39CD2DE5FE}">
      <dgm:prSet/>
      <dgm:spPr/>
      <dgm:t>
        <a:bodyPr/>
        <a:lstStyle/>
        <a:p>
          <a:endParaRPr lang="en-US"/>
        </a:p>
      </dgm:t>
    </dgm:pt>
    <dgm:pt modelId="{34F4B773-F60C-45E9-805E-2DB313604CF4}">
      <dgm:prSet/>
      <dgm:spPr/>
      <dgm:t>
        <a:bodyPr/>
        <a:lstStyle/>
        <a:p>
          <a:r>
            <a:rPr lang="en-GB"/>
            <a:t>Coping with the change </a:t>
          </a:r>
          <a:endParaRPr lang="en-US"/>
        </a:p>
      </dgm:t>
    </dgm:pt>
    <dgm:pt modelId="{AE8BAB05-2B27-4FCB-BC12-D358D05AABED}" type="parTrans" cxnId="{8C0E250F-98B1-4A4B-A6D8-37CCB3049E14}">
      <dgm:prSet/>
      <dgm:spPr/>
      <dgm:t>
        <a:bodyPr/>
        <a:lstStyle/>
        <a:p>
          <a:endParaRPr lang="en-US"/>
        </a:p>
      </dgm:t>
    </dgm:pt>
    <dgm:pt modelId="{BDB89588-712A-46A2-9EBF-CE7AE18E69F6}" type="sibTrans" cxnId="{8C0E250F-98B1-4A4B-A6D8-37CCB3049E14}">
      <dgm:prSet/>
      <dgm:spPr/>
      <dgm:t>
        <a:bodyPr/>
        <a:lstStyle/>
        <a:p>
          <a:endParaRPr lang="en-US"/>
        </a:p>
      </dgm:t>
    </dgm:pt>
    <dgm:pt modelId="{134FCA22-697A-4008-8FAB-C7E78F7DEE5F}" type="pres">
      <dgm:prSet presAssocID="{6CAE455B-CD49-493F-A1BA-5D50D9796E66}" presName="linearFlow" presStyleCnt="0">
        <dgm:presLayoutVars>
          <dgm:resizeHandles val="exact"/>
        </dgm:presLayoutVars>
      </dgm:prSet>
      <dgm:spPr/>
    </dgm:pt>
    <dgm:pt modelId="{D2D5074E-2C25-4BAD-9EE3-080C8571FA74}" type="pres">
      <dgm:prSet presAssocID="{50803283-950C-46B5-BBF4-D852F42D05E4}" presName="node" presStyleLbl="node1" presStyleIdx="0" presStyleCnt="4">
        <dgm:presLayoutVars>
          <dgm:bulletEnabled val="1"/>
        </dgm:presLayoutVars>
      </dgm:prSet>
      <dgm:spPr/>
    </dgm:pt>
    <dgm:pt modelId="{4CDE51FA-1D54-4942-B5A4-4113A30FB591}" type="pres">
      <dgm:prSet presAssocID="{A26C0628-CE33-4391-A6AB-E8A38F7DE4DB}" presName="sibTrans" presStyleLbl="sibTrans2D1" presStyleIdx="0" presStyleCnt="3"/>
      <dgm:spPr/>
    </dgm:pt>
    <dgm:pt modelId="{D306BC47-05E6-4F21-831A-4BF285AEA5EC}" type="pres">
      <dgm:prSet presAssocID="{A26C0628-CE33-4391-A6AB-E8A38F7DE4DB}" presName="connectorText" presStyleLbl="sibTrans2D1" presStyleIdx="0" presStyleCnt="3"/>
      <dgm:spPr/>
    </dgm:pt>
    <dgm:pt modelId="{17F8C3C0-7503-4C4B-8E67-946A0C8B9529}" type="pres">
      <dgm:prSet presAssocID="{B38F8254-DD41-4689-84FC-B8668116ED8A}" presName="node" presStyleLbl="node1" presStyleIdx="1" presStyleCnt="4">
        <dgm:presLayoutVars>
          <dgm:bulletEnabled val="1"/>
        </dgm:presLayoutVars>
      </dgm:prSet>
      <dgm:spPr/>
    </dgm:pt>
    <dgm:pt modelId="{285D1A34-5CD3-458D-8DB8-1E4BB9E88788}" type="pres">
      <dgm:prSet presAssocID="{3E41B792-5954-41C4-ABC2-2613E62DE082}" presName="sibTrans" presStyleLbl="sibTrans2D1" presStyleIdx="1" presStyleCnt="3"/>
      <dgm:spPr/>
    </dgm:pt>
    <dgm:pt modelId="{2CEDB186-9010-41FC-91AD-F86B152AC32F}" type="pres">
      <dgm:prSet presAssocID="{3E41B792-5954-41C4-ABC2-2613E62DE082}" presName="connectorText" presStyleLbl="sibTrans2D1" presStyleIdx="1" presStyleCnt="3"/>
      <dgm:spPr/>
    </dgm:pt>
    <dgm:pt modelId="{F52BCB15-8778-4A19-9C81-7B73197D7D27}" type="pres">
      <dgm:prSet presAssocID="{2B806C11-F0A8-4870-B2A9-7EB58213DF98}" presName="node" presStyleLbl="node1" presStyleIdx="2" presStyleCnt="4">
        <dgm:presLayoutVars>
          <dgm:bulletEnabled val="1"/>
        </dgm:presLayoutVars>
      </dgm:prSet>
      <dgm:spPr/>
    </dgm:pt>
    <dgm:pt modelId="{7C8D2467-E539-42D3-87D1-C3D656A429A5}" type="pres">
      <dgm:prSet presAssocID="{DFA4186C-F90A-4936-BDC4-ACE4E701FD4F}" presName="sibTrans" presStyleLbl="sibTrans2D1" presStyleIdx="2" presStyleCnt="3"/>
      <dgm:spPr/>
    </dgm:pt>
    <dgm:pt modelId="{FB6A9964-5AB9-4E01-ACCE-0893FE8E0387}" type="pres">
      <dgm:prSet presAssocID="{DFA4186C-F90A-4936-BDC4-ACE4E701FD4F}" presName="connectorText" presStyleLbl="sibTrans2D1" presStyleIdx="2" presStyleCnt="3"/>
      <dgm:spPr/>
    </dgm:pt>
    <dgm:pt modelId="{A46A3659-B04C-4FBD-875D-3D369D841F31}" type="pres">
      <dgm:prSet presAssocID="{34F4B773-F60C-45E9-805E-2DB313604CF4}" presName="node" presStyleLbl="node1" presStyleIdx="3" presStyleCnt="4">
        <dgm:presLayoutVars>
          <dgm:bulletEnabled val="1"/>
        </dgm:presLayoutVars>
      </dgm:prSet>
      <dgm:spPr/>
    </dgm:pt>
  </dgm:ptLst>
  <dgm:cxnLst>
    <dgm:cxn modelId="{4D323501-3BDC-4E02-8F8F-6940FE82AAD1}" type="presOf" srcId="{2B806C11-F0A8-4870-B2A9-7EB58213DF98}" destId="{F52BCB15-8778-4A19-9C81-7B73197D7D27}" srcOrd="0" destOrd="0" presId="urn:microsoft.com/office/officeart/2005/8/layout/process2"/>
    <dgm:cxn modelId="{2603580E-AF04-48A4-B71E-FF39CD2DE5FE}" srcId="{6CAE455B-CD49-493F-A1BA-5D50D9796E66}" destId="{2B806C11-F0A8-4870-B2A9-7EB58213DF98}" srcOrd="2" destOrd="0" parTransId="{1EC5F271-98BC-401C-9879-B06512A4F292}" sibTransId="{DFA4186C-F90A-4936-BDC4-ACE4E701FD4F}"/>
    <dgm:cxn modelId="{8C0E250F-98B1-4A4B-A6D8-37CCB3049E14}" srcId="{6CAE455B-CD49-493F-A1BA-5D50D9796E66}" destId="{34F4B773-F60C-45E9-805E-2DB313604CF4}" srcOrd="3" destOrd="0" parTransId="{AE8BAB05-2B27-4FCB-BC12-D358D05AABED}" sibTransId="{BDB89588-712A-46A2-9EBF-CE7AE18E69F6}"/>
    <dgm:cxn modelId="{C8A58728-D99A-41FF-98AF-0C67C51B10A5}" type="presOf" srcId="{DFA4186C-F90A-4936-BDC4-ACE4E701FD4F}" destId="{FB6A9964-5AB9-4E01-ACCE-0893FE8E0387}" srcOrd="1" destOrd="0" presId="urn:microsoft.com/office/officeart/2005/8/layout/process2"/>
    <dgm:cxn modelId="{4B3BF42F-ED63-4232-BAE9-CFE258D7886C}" srcId="{6CAE455B-CD49-493F-A1BA-5D50D9796E66}" destId="{B38F8254-DD41-4689-84FC-B8668116ED8A}" srcOrd="1" destOrd="0" parTransId="{5A0D6585-9F43-4274-AAD7-6638985DAAC0}" sibTransId="{3E41B792-5954-41C4-ABC2-2613E62DE082}"/>
    <dgm:cxn modelId="{A66F5037-EAC4-4979-ADBB-4A6F7C0261E2}" type="presOf" srcId="{3E41B792-5954-41C4-ABC2-2613E62DE082}" destId="{2CEDB186-9010-41FC-91AD-F86B152AC32F}" srcOrd="1" destOrd="0" presId="urn:microsoft.com/office/officeart/2005/8/layout/process2"/>
    <dgm:cxn modelId="{A9959268-8351-4343-9479-C957EE0BC8C8}" type="presOf" srcId="{34F4B773-F60C-45E9-805E-2DB313604CF4}" destId="{A46A3659-B04C-4FBD-875D-3D369D841F31}" srcOrd="0" destOrd="0" presId="urn:microsoft.com/office/officeart/2005/8/layout/process2"/>
    <dgm:cxn modelId="{26CE1F70-A945-42B3-B652-CF54334DB20C}" type="presOf" srcId="{B38F8254-DD41-4689-84FC-B8668116ED8A}" destId="{17F8C3C0-7503-4C4B-8E67-946A0C8B9529}" srcOrd="0" destOrd="0" presId="urn:microsoft.com/office/officeart/2005/8/layout/process2"/>
    <dgm:cxn modelId="{48756673-4AD8-4B03-8F9C-B64B968965A4}" type="presOf" srcId="{3E41B792-5954-41C4-ABC2-2613E62DE082}" destId="{285D1A34-5CD3-458D-8DB8-1E4BB9E88788}" srcOrd="0" destOrd="0" presId="urn:microsoft.com/office/officeart/2005/8/layout/process2"/>
    <dgm:cxn modelId="{D8796C8C-4D76-470D-A897-47CD2AAE312F}" srcId="{6CAE455B-CD49-493F-A1BA-5D50D9796E66}" destId="{50803283-950C-46B5-BBF4-D852F42D05E4}" srcOrd="0" destOrd="0" parTransId="{389B9BD3-F694-46F2-A8F8-7E261E54B309}" sibTransId="{A26C0628-CE33-4391-A6AB-E8A38F7DE4DB}"/>
    <dgm:cxn modelId="{39EDB9B1-55F8-4D2C-BC3F-75B4D934F020}" type="presOf" srcId="{6CAE455B-CD49-493F-A1BA-5D50D9796E66}" destId="{134FCA22-697A-4008-8FAB-C7E78F7DEE5F}" srcOrd="0" destOrd="0" presId="urn:microsoft.com/office/officeart/2005/8/layout/process2"/>
    <dgm:cxn modelId="{D519A9B4-C5F8-48F1-8241-9AC9C87932C5}" type="presOf" srcId="{50803283-950C-46B5-BBF4-D852F42D05E4}" destId="{D2D5074E-2C25-4BAD-9EE3-080C8571FA74}" srcOrd="0" destOrd="0" presId="urn:microsoft.com/office/officeart/2005/8/layout/process2"/>
    <dgm:cxn modelId="{D78B7CEC-CCEF-405D-900A-5C221B7CA233}" type="presOf" srcId="{A26C0628-CE33-4391-A6AB-E8A38F7DE4DB}" destId="{D306BC47-05E6-4F21-831A-4BF285AEA5EC}" srcOrd="1" destOrd="0" presId="urn:microsoft.com/office/officeart/2005/8/layout/process2"/>
    <dgm:cxn modelId="{3AEF99EE-7577-4CB1-A618-4CDC37FD6BF0}" type="presOf" srcId="{DFA4186C-F90A-4936-BDC4-ACE4E701FD4F}" destId="{7C8D2467-E539-42D3-87D1-C3D656A429A5}" srcOrd="0" destOrd="0" presId="urn:microsoft.com/office/officeart/2005/8/layout/process2"/>
    <dgm:cxn modelId="{51BC73FA-4CFB-4240-A7E6-1E454658CC23}" type="presOf" srcId="{A26C0628-CE33-4391-A6AB-E8A38F7DE4DB}" destId="{4CDE51FA-1D54-4942-B5A4-4113A30FB591}" srcOrd="0" destOrd="0" presId="urn:microsoft.com/office/officeart/2005/8/layout/process2"/>
    <dgm:cxn modelId="{3BA9991F-ACE8-4E0F-8D3D-B1C980872A32}" type="presParOf" srcId="{134FCA22-697A-4008-8FAB-C7E78F7DEE5F}" destId="{D2D5074E-2C25-4BAD-9EE3-080C8571FA74}" srcOrd="0" destOrd="0" presId="urn:microsoft.com/office/officeart/2005/8/layout/process2"/>
    <dgm:cxn modelId="{5ECA795B-6C2D-4C49-9E50-E4A1DB43C607}" type="presParOf" srcId="{134FCA22-697A-4008-8FAB-C7E78F7DEE5F}" destId="{4CDE51FA-1D54-4942-B5A4-4113A30FB591}" srcOrd="1" destOrd="0" presId="urn:microsoft.com/office/officeart/2005/8/layout/process2"/>
    <dgm:cxn modelId="{B5CAA6C8-8CA9-42C0-ABE2-BF6BC08888EA}" type="presParOf" srcId="{4CDE51FA-1D54-4942-B5A4-4113A30FB591}" destId="{D306BC47-05E6-4F21-831A-4BF285AEA5EC}" srcOrd="0" destOrd="0" presId="urn:microsoft.com/office/officeart/2005/8/layout/process2"/>
    <dgm:cxn modelId="{CF40FEEE-19DA-49BF-AEB2-5B38214C8B84}" type="presParOf" srcId="{134FCA22-697A-4008-8FAB-C7E78F7DEE5F}" destId="{17F8C3C0-7503-4C4B-8E67-946A0C8B9529}" srcOrd="2" destOrd="0" presId="urn:microsoft.com/office/officeart/2005/8/layout/process2"/>
    <dgm:cxn modelId="{A6ACE8A2-B41F-49C0-A069-B91CB01BA277}" type="presParOf" srcId="{134FCA22-697A-4008-8FAB-C7E78F7DEE5F}" destId="{285D1A34-5CD3-458D-8DB8-1E4BB9E88788}" srcOrd="3" destOrd="0" presId="urn:microsoft.com/office/officeart/2005/8/layout/process2"/>
    <dgm:cxn modelId="{67348764-F7D2-4B3E-A9F8-0FED890F4E62}" type="presParOf" srcId="{285D1A34-5CD3-458D-8DB8-1E4BB9E88788}" destId="{2CEDB186-9010-41FC-91AD-F86B152AC32F}" srcOrd="0" destOrd="0" presId="urn:microsoft.com/office/officeart/2005/8/layout/process2"/>
    <dgm:cxn modelId="{D28D3A84-72BA-47A2-B591-0548BF7B81A0}" type="presParOf" srcId="{134FCA22-697A-4008-8FAB-C7E78F7DEE5F}" destId="{F52BCB15-8778-4A19-9C81-7B73197D7D27}" srcOrd="4" destOrd="0" presId="urn:microsoft.com/office/officeart/2005/8/layout/process2"/>
    <dgm:cxn modelId="{CDEB1C4C-1272-4AC1-B113-26A181AC33E8}" type="presParOf" srcId="{134FCA22-697A-4008-8FAB-C7E78F7DEE5F}" destId="{7C8D2467-E539-42D3-87D1-C3D656A429A5}" srcOrd="5" destOrd="0" presId="urn:microsoft.com/office/officeart/2005/8/layout/process2"/>
    <dgm:cxn modelId="{A47F8348-3600-4946-9DFD-CD9A2C7C63EC}" type="presParOf" srcId="{7C8D2467-E539-42D3-87D1-C3D656A429A5}" destId="{FB6A9964-5AB9-4E01-ACCE-0893FE8E0387}" srcOrd="0" destOrd="0" presId="urn:microsoft.com/office/officeart/2005/8/layout/process2"/>
    <dgm:cxn modelId="{348B81E0-7B44-4273-8CA9-3CAE0D3BA625}" type="presParOf" srcId="{134FCA22-697A-4008-8FAB-C7E78F7DEE5F}" destId="{A46A3659-B04C-4FBD-875D-3D369D841F31}"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DAEA02-8518-4AD7-8869-6CEA753C5CA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226138CD-1D28-428B-8C62-28DE41BA5B23}">
      <dgm:prSet/>
      <dgm:spPr/>
      <dgm:t>
        <a:bodyPr/>
        <a:lstStyle/>
        <a:p>
          <a:r>
            <a:rPr lang="en-GB" b="0" i="0" dirty="0"/>
            <a:t>To gain insights into the prosthetic leg cover wearers’ personal perspective on their circumstances, perceptions of stigma, quality of life, psychological wellbeing and design factors. </a:t>
          </a:r>
          <a:endParaRPr lang="en-US" dirty="0"/>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r>
            <a:rPr lang="en-GB" b="0" i="0" dirty="0"/>
            <a:t>To collect quantitative data around public perception of amputees with and without expressive protheses. </a:t>
          </a:r>
          <a:endParaRPr lang="en-US" dirty="0"/>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r>
            <a:rPr lang="en-GB" b="0" i="0" dirty="0"/>
            <a:t>To explore the wider potential impact of expressive protheses upon visual and social interaction cues. </a:t>
          </a:r>
          <a:endParaRPr lang="en-US" dirty="0"/>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7DDF0177-5119-4E8A-A137-A125E4DE884B}" type="pres">
      <dgm:prSet presAssocID="{14DAEA02-8518-4AD7-8869-6CEA753C5CAD}" presName="Name0" presStyleCnt="0">
        <dgm:presLayoutVars>
          <dgm:dir/>
          <dgm:animLvl val="lvl"/>
          <dgm:resizeHandles val="exact"/>
        </dgm:presLayoutVars>
      </dgm:prSet>
      <dgm:spPr/>
    </dgm:pt>
    <dgm:pt modelId="{FDEBE0D8-8D6F-4968-8B2F-30F4670B53D5}" type="pres">
      <dgm:prSet presAssocID="{6028021D-44B2-4041-92DC-5D899129E8C8}" presName="boxAndChildren" presStyleCnt="0"/>
      <dgm:spPr/>
    </dgm:pt>
    <dgm:pt modelId="{8598E655-A8FB-4B69-9733-465DB2D98F7F}" type="pres">
      <dgm:prSet presAssocID="{6028021D-44B2-4041-92DC-5D899129E8C8}" presName="parentTextBox" presStyleLbl="node1" presStyleIdx="0" presStyleCnt="3"/>
      <dgm:spPr/>
    </dgm:pt>
    <dgm:pt modelId="{2FCA1356-72B0-4958-90FA-FB2005ED4B35}" type="pres">
      <dgm:prSet presAssocID="{44B10A52-D889-42AA-BF0E-0ED87EDA0D0F}" presName="sp" presStyleCnt="0"/>
      <dgm:spPr/>
    </dgm:pt>
    <dgm:pt modelId="{C34204CF-F8A0-488F-B50C-F436BF65BB43}" type="pres">
      <dgm:prSet presAssocID="{7C1B46AB-CD97-4B78-B590-4AFBEB858CF1}" presName="arrowAndChildren" presStyleCnt="0"/>
      <dgm:spPr/>
    </dgm:pt>
    <dgm:pt modelId="{2BAB2722-13FE-436A-ADB4-2FA80654A969}" type="pres">
      <dgm:prSet presAssocID="{7C1B46AB-CD97-4B78-B590-4AFBEB858CF1}" presName="parentTextArrow" presStyleLbl="node1" presStyleIdx="1" presStyleCnt="3"/>
      <dgm:spPr/>
    </dgm:pt>
    <dgm:pt modelId="{8C637360-1B5E-4539-86D9-A685B0466EAA}" type="pres">
      <dgm:prSet presAssocID="{C22EF695-F7F3-44F3-A357-7E147864A513}" presName="sp" presStyleCnt="0"/>
      <dgm:spPr/>
    </dgm:pt>
    <dgm:pt modelId="{4CD49821-6E2D-4C29-83F0-9513CCC52ADF}" type="pres">
      <dgm:prSet presAssocID="{226138CD-1D28-428B-8C62-28DE41BA5B23}" presName="arrowAndChildren" presStyleCnt="0"/>
      <dgm:spPr/>
    </dgm:pt>
    <dgm:pt modelId="{01073E8A-C4AA-44FC-999C-CD9ED8E36A06}" type="pres">
      <dgm:prSet presAssocID="{226138CD-1D28-428B-8C62-28DE41BA5B23}" presName="parentTextArrow" presStyleLbl="node1" presStyleIdx="2" presStyleCnt="3"/>
      <dgm:spPr/>
    </dgm:pt>
  </dgm:ptLst>
  <dgm:cxnLst>
    <dgm:cxn modelId="{3C684916-667E-42B5-9408-B0AA8C62D1D7}" srcId="{14DAEA02-8518-4AD7-8869-6CEA753C5CAD}" destId="{226138CD-1D28-428B-8C62-28DE41BA5B23}" srcOrd="0" destOrd="0" parTransId="{B8B9A682-626A-42E5-898C-85FC14B91BB6}" sibTransId="{C22EF695-F7F3-44F3-A357-7E147864A513}"/>
    <dgm:cxn modelId="{6478032C-D3D4-4E9F-BE2A-A327169CCA95}" type="presOf" srcId="{6028021D-44B2-4041-92DC-5D899129E8C8}" destId="{8598E655-A8FB-4B69-9733-465DB2D98F7F}" srcOrd="0" destOrd="0" presId="urn:microsoft.com/office/officeart/2005/8/layout/process4"/>
    <dgm:cxn modelId="{A654A3C2-8693-4848-BEB1-E8A84ACC669B}" type="presOf" srcId="{14DAEA02-8518-4AD7-8869-6CEA753C5CAD}" destId="{7DDF0177-5119-4E8A-A137-A125E4DE884B}" srcOrd="0" destOrd="0" presId="urn:microsoft.com/office/officeart/2005/8/layout/process4"/>
    <dgm:cxn modelId="{67F3BEC4-EF76-4562-8D49-59C186D7A891}" type="presOf" srcId="{226138CD-1D28-428B-8C62-28DE41BA5B23}" destId="{01073E8A-C4AA-44FC-999C-CD9ED8E36A06}" srcOrd="0" destOrd="0" presId="urn:microsoft.com/office/officeart/2005/8/layout/process4"/>
    <dgm:cxn modelId="{AA0C76D0-E003-4D3A-8DEA-8DC10A393A30}" srcId="{14DAEA02-8518-4AD7-8869-6CEA753C5CAD}" destId="{7C1B46AB-CD97-4B78-B590-4AFBEB858CF1}" srcOrd="1" destOrd="0" parTransId="{7B7CBA41-065A-48C6-A4AD-0D88C975DD80}" sibTransId="{44B10A52-D889-42AA-BF0E-0ED87EDA0D0F}"/>
    <dgm:cxn modelId="{580F91D6-1EC7-4E09-BF41-E35D20F80F0F}" type="presOf" srcId="{7C1B46AB-CD97-4B78-B590-4AFBEB858CF1}" destId="{2BAB2722-13FE-436A-ADB4-2FA80654A969}" srcOrd="0" destOrd="0" presId="urn:microsoft.com/office/officeart/2005/8/layout/process4"/>
    <dgm:cxn modelId="{131C7BF1-5716-4957-AD39-7FFB3A329830}" srcId="{14DAEA02-8518-4AD7-8869-6CEA753C5CAD}" destId="{6028021D-44B2-4041-92DC-5D899129E8C8}" srcOrd="2" destOrd="0" parTransId="{749EDD85-0ABE-4EAE-95D1-6F034D7AD40F}" sibTransId="{48D47B93-445C-4FC2-BCF0-2683DA3F169A}"/>
    <dgm:cxn modelId="{77720062-FEC1-410C-9C8A-797D27DF0208}" type="presParOf" srcId="{7DDF0177-5119-4E8A-A137-A125E4DE884B}" destId="{FDEBE0D8-8D6F-4968-8B2F-30F4670B53D5}" srcOrd="0" destOrd="0" presId="urn:microsoft.com/office/officeart/2005/8/layout/process4"/>
    <dgm:cxn modelId="{32CDEB83-696D-44E8-A515-BE6223364A70}" type="presParOf" srcId="{FDEBE0D8-8D6F-4968-8B2F-30F4670B53D5}" destId="{8598E655-A8FB-4B69-9733-465DB2D98F7F}" srcOrd="0" destOrd="0" presId="urn:microsoft.com/office/officeart/2005/8/layout/process4"/>
    <dgm:cxn modelId="{092F51A0-93D3-4070-B4E2-F7B088D49381}" type="presParOf" srcId="{7DDF0177-5119-4E8A-A137-A125E4DE884B}" destId="{2FCA1356-72B0-4958-90FA-FB2005ED4B35}" srcOrd="1" destOrd="0" presId="urn:microsoft.com/office/officeart/2005/8/layout/process4"/>
    <dgm:cxn modelId="{6F89DCE9-4277-4A0A-AA6B-AE8295E05C1F}" type="presParOf" srcId="{7DDF0177-5119-4E8A-A137-A125E4DE884B}" destId="{C34204CF-F8A0-488F-B50C-F436BF65BB43}" srcOrd="2" destOrd="0" presId="urn:microsoft.com/office/officeart/2005/8/layout/process4"/>
    <dgm:cxn modelId="{A112AA49-D76D-4480-A8E8-5ADC6BB36654}" type="presParOf" srcId="{C34204CF-F8A0-488F-B50C-F436BF65BB43}" destId="{2BAB2722-13FE-436A-ADB4-2FA80654A969}" srcOrd="0" destOrd="0" presId="urn:microsoft.com/office/officeart/2005/8/layout/process4"/>
    <dgm:cxn modelId="{11B6DB78-0D22-499F-AE6F-8A608F4AA94C}" type="presParOf" srcId="{7DDF0177-5119-4E8A-A137-A125E4DE884B}" destId="{8C637360-1B5E-4539-86D9-A685B0466EAA}" srcOrd="3" destOrd="0" presId="urn:microsoft.com/office/officeart/2005/8/layout/process4"/>
    <dgm:cxn modelId="{28AAA059-E3E7-41D4-B20C-8FA27829CE84}" type="presParOf" srcId="{7DDF0177-5119-4E8A-A137-A125E4DE884B}" destId="{4CD49821-6E2D-4C29-83F0-9513CCC52ADF}" srcOrd="4" destOrd="0" presId="urn:microsoft.com/office/officeart/2005/8/layout/process4"/>
    <dgm:cxn modelId="{C63ACCFB-A722-4FB2-B964-C64E3DB6EBE8}" type="presParOf" srcId="{4CD49821-6E2D-4C29-83F0-9513CCC52ADF}" destId="{01073E8A-C4AA-44FC-999C-CD9ED8E36A0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DAEA02-8518-4AD7-8869-6CEA753C5CA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6138CD-1D28-428B-8C62-28DE41BA5B23}">
      <dgm:prSet/>
      <dgm:spPr/>
      <dgm:t>
        <a:bodyPr/>
        <a:lstStyle/>
        <a:p>
          <a:pPr>
            <a:lnSpc>
              <a:spcPct val="100000"/>
            </a:lnSpc>
          </a:pPr>
          <a:r>
            <a:rPr lang="en-US" dirty="0"/>
            <a:t>Online interview study with amputees (N=6) </a:t>
          </a:r>
        </a:p>
      </dgm:t>
    </dgm:pt>
    <dgm:pt modelId="{B8B9A682-626A-42E5-898C-85FC14B91BB6}" type="parTrans" cxnId="{3C684916-667E-42B5-9408-B0AA8C62D1D7}">
      <dgm:prSet/>
      <dgm:spPr/>
      <dgm:t>
        <a:bodyPr/>
        <a:lstStyle/>
        <a:p>
          <a:endParaRPr lang="en-US"/>
        </a:p>
      </dgm:t>
    </dgm:pt>
    <dgm:pt modelId="{C22EF695-F7F3-44F3-A357-7E147864A513}" type="sibTrans" cxnId="{3C684916-667E-42B5-9408-B0AA8C62D1D7}">
      <dgm:prSet/>
      <dgm:spPr/>
      <dgm:t>
        <a:bodyPr/>
        <a:lstStyle/>
        <a:p>
          <a:endParaRPr lang="en-US"/>
        </a:p>
      </dgm:t>
    </dgm:pt>
    <dgm:pt modelId="{7C1B46AB-CD97-4B78-B590-4AFBEB858CF1}">
      <dgm:prSet/>
      <dgm:spPr/>
      <dgm:t>
        <a:bodyPr/>
        <a:lstStyle/>
        <a:p>
          <a:pPr>
            <a:lnSpc>
              <a:spcPct val="100000"/>
            </a:lnSpc>
          </a:pPr>
          <a:r>
            <a:rPr lang="en-GB" b="0" i="0" dirty="0"/>
            <a:t> Online </a:t>
          </a:r>
          <a:r>
            <a:rPr lang="en-GB" b="0" i="0" dirty="0" err="1"/>
            <a:t>exptl</a:t>
          </a:r>
          <a:r>
            <a:rPr lang="en-GB" b="0" i="0" dirty="0"/>
            <a:t> study: manipulation of images (N= 188) </a:t>
          </a:r>
          <a:endParaRPr lang="en-US" dirty="0"/>
        </a:p>
      </dgm:t>
    </dgm:pt>
    <dgm:pt modelId="{7B7CBA41-065A-48C6-A4AD-0D88C975DD80}" type="parTrans" cxnId="{AA0C76D0-E003-4D3A-8DEA-8DC10A393A30}">
      <dgm:prSet/>
      <dgm:spPr/>
      <dgm:t>
        <a:bodyPr/>
        <a:lstStyle/>
        <a:p>
          <a:endParaRPr lang="en-US"/>
        </a:p>
      </dgm:t>
    </dgm:pt>
    <dgm:pt modelId="{44B10A52-D889-42AA-BF0E-0ED87EDA0D0F}" type="sibTrans" cxnId="{AA0C76D0-E003-4D3A-8DEA-8DC10A393A30}">
      <dgm:prSet/>
      <dgm:spPr/>
      <dgm:t>
        <a:bodyPr/>
        <a:lstStyle/>
        <a:p>
          <a:endParaRPr lang="en-US"/>
        </a:p>
      </dgm:t>
    </dgm:pt>
    <dgm:pt modelId="{6028021D-44B2-4041-92DC-5D899129E8C8}">
      <dgm:prSet/>
      <dgm:spPr/>
      <dgm:t>
        <a:bodyPr/>
        <a:lstStyle/>
        <a:p>
          <a:pPr>
            <a:lnSpc>
              <a:spcPct val="100000"/>
            </a:lnSpc>
          </a:pPr>
          <a:r>
            <a:rPr lang="en-US" dirty="0" err="1"/>
            <a:t>Exptl</a:t>
          </a:r>
          <a:r>
            <a:rPr lang="en-US" dirty="0"/>
            <a:t> behavioural observation study (N= 31) </a:t>
          </a:r>
        </a:p>
      </dgm:t>
    </dgm:pt>
    <dgm:pt modelId="{749EDD85-0ABE-4EAE-95D1-6F034D7AD40F}" type="parTrans" cxnId="{131C7BF1-5716-4957-AD39-7FFB3A329830}">
      <dgm:prSet/>
      <dgm:spPr/>
      <dgm:t>
        <a:bodyPr/>
        <a:lstStyle/>
        <a:p>
          <a:endParaRPr lang="en-US"/>
        </a:p>
      </dgm:t>
    </dgm:pt>
    <dgm:pt modelId="{48D47B93-445C-4FC2-BCF0-2683DA3F169A}" type="sibTrans" cxnId="{131C7BF1-5716-4957-AD39-7FFB3A329830}">
      <dgm:prSet/>
      <dgm:spPr/>
      <dgm:t>
        <a:bodyPr/>
        <a:lstStyle/>
        <a:p>
          <a:endParaRPr lang="en-US"/>
        </a:p>
      </dgm:t>
    </dgm:pt>
    <dgm:pt modelId="{CE6F82EE-76B3-45C1-97C7-0A4B73BE2E54}" type="pres">
      <dgm:prSet presAssocID="{14DAEA02-8518-4AD7-8869-6CEA753C5CAD}" presName="outerComposite" presStyleCnt="0">
        <dgm:presLayoutVars>
          <dgm:chMax val="5"/>
          <dgm:dir/>
          <dgm:resizeHandles val="exact"/>
        </dgm:presLayoutVars>
      </dgm:prSet>
      <dgm:spPr/>
    </dgm:pt>
    <dgm:pt modelId="{9A5A0E02-52AB-4DC2-A7FB-B89E3B7C967A}" type="pres">
      <dgm:prSet presAssocID="{14DAEA02-8518-4AD7-8869-6CEA753C5CAD}" presName="dummyMaxCanvas" presStyleCnt="0">
        <dgm:presLayoutVars/>
      </dgm:prSet>
      <dgm:spPr/>
    </dgm:pt>
    <dgm:pt modelId="{0C68ADCE-EF15-4593-A8CD-C5824DF0B702}" type="pres">
      <dgm:prSet presAssocID="{14DAEA02-8518-4AD7-8869-6CEA753C5CAD}" presName="ThreeNodes_1" presStyleLbl="node1" presStyleIdx="0" presStyleCnt="3">
        <dgm:presLayoutVars>
          <dgm:bulletEnabled val="1"/>
        </dgm:presLayoutVars>
      </dgm:prSet>
      <dgm:spPr/>
    </dgm:pt>
    <dgm:pt modelId="{52FF25CD-50EB-4967-9261-A6BD033EA214}" type="pres">
      <dgm:prSet presAssocID="{14DAEA02-8518-4AD7-8869-6CEA753C5CAD}" presName="ThreeNodes_2" presStyleLbl="node1" presStyleIdx="1" presStyleCnt="3">
        <dgm:presLayoutVars>
          <dgm:bulletEnabled val="1"/>
        </dgm:presLayoutVars>
      </dgm:prSet>
      <dgm:spPr/>
    </dgm:pt>
    <dgm:pt modelId="{70D0BDA1-B6AE-4793-B46A-81B99ADBB314}" type="pres">
      <dgm:prSet presAssocID="{14DAEA02-8518-4AD7-8869-6CEA753C5CAD}" presName="ThreeNodes_3" presStyleLbl="node1" presStyleIdx="2" presStyleCnt="3">
        <dgm:presLayoutVars>
          <dgm:bulletEnabled val="1"/>
        </dgm:presLayoutVars>
      </dgm:prSet>
      <dgm:spPr/>
    </dgm:pt>
    <dgm:pt modelId="{D29CA334-E88D-42A6-ABB3-692F78D29371}" type="pres">
      <dgm:prSet presAssocID="{14DAEA02-8518-4AD7-8869-6CEA753C5CAD}" presName="ThreeConn_1-2" presStyleLbl="fgAccFollowNode1" presStyleIdx="0" presStyleCnt="2">
        <dgm:presLayoutVars>
          <dgm:bulletEnabled val="1"/>
        </dgm:presLayoutVars>
      </dgm:prSet>
      <dgm:spPr/>
    </dgm:pt>
    <dgm:pt modelId="{532613DA-F7E5-4EB1-A97E-7B3B9336DDBF}" type="pres">
      <dgm:prSet presAssocID="{14DAEA02-8518-4AD7-8869-6CEA753C5CAD}" presName="ThreeConn_2-3" presStyleLbl="fgAccFollowNode1" presStyleIdx="1" presStyleCnt="2">
        <dgm:presLayoutVars>
          <dgm:bulletEnabled val="1"/>
        </dgm:presLayoutVars>
      </dgm:prSet>
      <dgm:spPr/>
    </dgm:pt>
    <dgm:pt modelId="{CFFFF521-09BF-47CF-93C5-8F1E740DC553}" type="pres">
      <dgm:prSet presAssocID="{14DAEA02-8518-4AD7-8869-6CEA753C5CAD}" presName="ThreeNodes_1_text" presStyleLbl="node1" presStyleIdx="2" presStyleCnt="3">
        <dgm:presLayoutVars>
          <dgm:bulletEnabled val="1"/>
        </dgm:presLayoutVars>
      </dgm:prSet>
      <dgm:spPr/>
    </dgm:pt>
    <dgm:pt modelId="{AC15C046-5CF9-442C-A6C1-609EAB426883}" type="pres">
      <dgm:prSet presAssocID="{14DAEA02-8518-4AD7-8869-6CEA753C5CAD}" presName="ThreeNodes_2_text" presStyleLbl="node1" presStyleIdx="2" presStyleCnt="3">
        <dgm:presLayoutVars>
          <dgm:bulletEnabled val="1"/>
        </dgm:presLayoutVars>
      </dgm:prSet>
      <dgm:spPr/>
    </dgm:pt>
    <dgm:pt modelId="{CCC44E91-4738-4ED1-8EC9-02789E4C272A}" type="pres">
      <dgm:prSet presAssocID="{14DAEA02-8518-4AD7-8869-6CEA753C5CAD}" presName="ThreeNodes_3_text" presStyleLbl="node1" presStyleIdx="2" presStyleCnt="3">
        <dgm:presLayoutVars>
          <dgm:bulletEnabled val="1"/>
        </dgm:presLayoutVars>
      </dgm:prSet>
      <dgm:spPr/>
    </dgm:pt>
  </dgm:ptLst>
  <dgm:cxnLst>
    <dgm:cxn modelId="{3C684916-667E-42B5-9408-B0AA8C62D1D7}" srcId="{14DAEA02-8518-4AD7-8869-6CEA753C5CAD}" destId="{226138CD-1D28-428B-8C62-28DE41BA5B23}" srcOrd="0" destOrd="0" parTransId="{B8B9A682-626A-42E5-898C-85FC14B91BB6}" sibTransId="{C22EF695-F7F3-44F3-A357-7E147864A513}"/>
    <dgm:cxn modelId="{AA004E2F-F71A-4E8C-B57B-34259100B756}" type="presOf" srcId="{C22EF695-F7F3-44F3-A357-7E147864A513}" destId="{D29CA334-E88D-42A6-ABB3-692F78D29371}" srcOrd="0" destOrd="0" presId="urn:microsoft.com/office/officeart/2005/8/layout/vProcess5"/>
    <dgm:cxn modelId="{9EE6C12F-98D3-4F00-B7C9-309BB4DD98E0}" type="presOf" srcId="{6028021D-44B2-4041-92DC-5D899129E8C8}" destId="{70D0BDA1-B6AE-4793-B46A-81B99ADBB314}" srcOrd="0" destOrd="0" presId="urn:microsoft.com/office/officeart/2005/8/layout/vProcess5"/>
    <dgm:cxn modelId="{EFBD4E44-57D9-4CD9-9526-EE33CF101BEB}" type="presOf" srcId="{7C1B46AB-CD97-4B78-B590-4AFBEB858CF1}" destId="{AC15C046-5CF9-442C-A6C1-609EAB426883}" srcOrd="1" destOrd="0" presId="urn:microsoft.com/office/officeart/2005/8/layout/vProcess5"/>
    <dgm:cxn modelId="{DAB77D44-9DDE-4BE0-BAFD-8F170DF2B0FE}" type="presOf" srcId="{226138CD-1D28-428B-8C62-28DE41BA5B23}" destId="{CFFFF521-09BF-47CF-93C5-8F1E740DC553}" srcOrd="1" destOrd="0" presId="urn:microsoft.com/office/officeart/2005/8/layout/vProcess5"/>
    <dgm:cxn modelId="{1B9A4B51-C3A3-4277-B37F-938C427E3013}" type="presOf" srcId="{44B10A52-D889-42AA-BF0E-0ED87EDA0D0F}" destId="{532613DA-F7E5-4EB1-A97E-7B3B9336DDBF}" srcOrd="0" destOrd="0" presId="urn:microsoft.com/office/officeart/2005/8/layout/vProcess5"/>
    <dgm:cxn modelId="{C0629498-34DC-4177-B516-73F4721282E7}" type="presOf" srcId="{7C1B46AB-CD97-4B78-B590-4AFBEB858CF1}" destId="{52FF25CD-50EB-4967-9261-A6BD033EA214}" srcOrd="0" destOrd="0" presId="urn:microsoft.com/office/officeart/2005/8/layout/vProcess5"/>
    <dgm:cxn modelId="{C308979D-516A-4B04-9E17-436FA3CEEA45}" type="presOf" srcId="{226138CD-1D28-428B-8C62-28DE41BA5B23}" destId="{0C68ADCE-EF15-4593-A8CD-C5824DF0B702}" srcOrd="0" destOrd="0" presId="urn:microsoft.com/office/officeart/2005/8/layout/vProcess5"/>
    <dgm:cxn modelId="{0C1D62A8-5A02-412B-834E-B17B860B28AE}" type="presOf" srcId="{14DAEA02-8518-4AD7-8869-6CEA753C5CAD}" destId="{CE6F82EE-76B3-45C1-97C7-0A4B73BE2E54}" srcOrd="0" destOrd="0" presId="urn:microsoft.com/office/officeart/2005/8/layout/vProcess5"/>
    <dgm:cxn modelId="{AA0C76D0-E003-4D3A-8DEA-8DC10A393A30}" srcId="{14DAEA02-8518-4AD7-8869-6CEA753C5CAD}" destId="{7C1B46AB-CD97-4B78-B590-4AFBEB858CF1}" srcOrd="1" destOrd="0" parTransId="{7B7CBA41-065A-48C6-A4AD-0D88C975DD80}" sibTransId="{44B10A52-D889-42AA-BF0E-0ED87EDA0D0F}"/>
    <dgm:cxn modelId="{CD4518D6-AA79-413A-813A-4F2E61820085}" type="presOf" srcId="{6028021D-44B2-4041-92DC-5D899129E8C8}" destId="{CCC44E91-4738-4ED1-8EC9-02789E4C272A}" srcOrd="1" destOrd="0" presId="urn:microsoft.com/office/officeart/2005/8/layout/vProcess5"/>
    <dgm:cxn modelId="{131C7BF1-5716-4957-AD39-7FFB3A329830}" srcId="{14DAEA02-8518-4AD7-8869-6CEA753C5CAD}" destId="{6028021D-44B2-4041-92DC-5D899129E8C8}" srcOrd="2" destOrd="0" parTransId="{749EDD85-0ABE-4EAE-95D1-6F034D7AD40F}" sibTransId="{48D47B93-445C-4FC2-BCF0-2683DA3F169A}"/>
    <dgm:cxn modelId="{15763ABC-2524-4DF7-8F22-4F464FDFB00A}" type="presParOf" srcId="{CE6F82EE-76B3-45C1-97C7-0A4B73BE2E54}" destId="{9A5A0E02-52AB-4DC2-A7FB-B89E3B7C967A}" srcOrd="0" destOrd="0" presId="urn:microsoft.com/office/officeart/2005/8/layout/vProcess5"/>
    <dgm:cxn modelId="{69F22505-F92E-414D-AC24-85A1D551A9AB}" type="presParOf" srcId="{CE6F82EE-76B3-45C1-97C7-0A4B73BE2E54}" destId="{0C68ADCE-EF15-4593-A8CD-C5824DF0B702}" srcOrd="1" destOrd="0" presId="urn:microsoft.com/office/officeart/2005/8/layout/vProcess5"/>
    <dgm:cxn modelId="{4036FF66-53EE-4E5D-B491-C042832DF0B8}" type="presParOf" srcId="{CE6F82EE-76B3-45C1-97C7-0A4B73BE2E54}" destId="{52FF25CD-50EB-4967-9261-A6BD033EA214}" srcOrd="2" destOrd="0" presId="urn:microsoft.com/office/officeart/2005/8/layout/vProcess5"/>
    <dgm:cxn modelId="{0DE29991-CCCC-4844-AE67-D034236FF9D1}" type="presParOf" srcId="{CE6F82EE-76B3-45C1-97C7-0A4B73BE2E54}" destId="{70D0BDA1-B6AE-4793-B46A-81B99ADBB314}" srcOrd="3" destOrd="0" presId="urn:microsoft.com/office/officeart/2005/8/layout/vProcess5"/>
    <dgm:cxn modelId="{D7F1EB08-02DF-40FE-91E0-526E9BC6C72B}" type="presParOf" srcId="{CE6F82EE-76B3-45C1-97C7-0A4B73BE2E54}" destId="{D29CA334-E88D-42A6-ABB3-692F78D29371}" srcOrd="4" destOrd="0" presId="urn:microsoft.com/office/officeart/2005/8/layout/vProcess5"/>
    <dgm:cxn modelId="{34F8C92B-71BD-4775-9F8B-D7213130EBDB}" type="presParOf" srcId="{CE6F82EE-76B3-45C1-97C7-0A4B73BE2E54}" destId="{532613DA-F7E5-4EB1-A97E-7B3B9336DDBF}" srcOrd="5" destOrd="0" presId="urn:microsoft.com/office/officeart/2005/8/layout/vProcess5"/>
    <dgm:cxn modelId="{B3B63AC5-2CD7-41D3-BAC1-0968A95C5402}" type="presParOf" srcId="{CE6F82EE-76B3-45C1-97C7-0A4B73BE2E54}" destId="{CFFFF521-09BF-47CF-93C5-8F1E740DC553}" srcOrd="6" destOrd="0" presId="urn:microsoft.com/office/officeart/2005/8/layout/vProcess5"/>
    <dgm:cxn modelId="{B69416EF-000A-4271-8255-AF034AF198F2}" type="presParOf" srcId="{CE6F82EE-76B3-45C1-97C7-0A4B73BE2E54}" destId="{AC15C046-5CF9-442C-A6C1-609EAB426883}" srcOrd="7" destOrd="0" presId="urn:microsoft.com/office/officeart/2005/8/layout/vProcess5"/>
    <dgm:cxn modelId="{26553C10-A734-42DC-A3C2-1D06E655897A}" type="presParOf" srcId="{CE6F82EE-76B3-45C1-97C7-0A4B73BE2E54}" destId="{CCC44E91-4738-4ED1-8EC9-02789E4C272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068F55-506C-4193-9A06-79C8C153E3B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186F5477-204C-4488-82E3-F426033D5491}">
      <dgm:prSet/>
      <dgm:spPr/>
      <dgm:t>
        <a:bodyPr/>
        <a:lstStyle/>
        <a:p>
          <a:r>
            <a:rPr lang="en-GB" b="1" dirty="0"/>
            <a:t>Project Aim</a:t>
          </a:r>
          <a:r>
            <a:rPr lang="en-GB" dirty="0"/>
            <a:t>  </a:t>
          </a:r>
          <a:endParaRPr lang="en-US" dirty="0"/>
        </a:p>
      </dgm:t>
    </dgm:pt>
    <dgm:pt modelId="{006FE798-0771-4182-9A37-23F2F9F5E8E6}" type="parTrans" cxnId="{4621A3F3-07D5-4484-A31E-EA4160B4EF16}">
      <dgm:prSet/>
      <dgm:spPr/>
      <dgm:t>
        <a:bodyPr/>
        <a:lstStyle/>
        <a:p>
          <a:endParaRPr lang="en-US"/>
        </a:p>
      </dgm:t>
    </dgm:pt>
    <dgm:pt modelId="{F33AB778-462D-4CDB-8943-B1B79A92EA6D}" type="sibTrans" cxnId="{4621A3F3-07D5-4484-A31E-EA4160B4EF16}">
      <dgm:prSet/>
      <dgm:spPr/>
      <dgm:t>
        <a:bodyPr/>
        <a:lstStyle/>
        <a:p>
          <a:endParaRPr lang="en-US"/>
        </a:p>
      </dgm:t>
    </dgm:pt>
    <dgm:pt modelId="{730E0264-48EC-45F9-BF26-CE6841F6364D}">
      <dgm:prSet/>
      <dgm:spPr/>
      <dgm:t>
        <a:bodyPr/>
        <a:lstStyle/>
        <a:p>
          <a:r>
            <a:rPr lang="en-GB"/>
            <a:t>To design and evaluate the acceptability and feasibility of a co-produced psychoeducational intervention designed to support better psychosocial adjustment to living with limb loss.  </a:t>
          </a:r>
          <a:endParaRPr lang="en-US"/>
        </a:p>
      </dgm:t>
    </dgm:pt>
    <dgm:pt modelId="{AD4CF090-12A3-4390-BD13-CA3C6E00ACFE}" type="parTrans" cxnId="{2C75D03C-9798-4C51-9322-C533E70A3E35}">
      <dgm:prSet/>
      <dgm:spPr/>
      <dgm:t>
        <a:bodyPr/>
        <a:lstStyle/>
        <a:p>
          <a:endParaRPr lang="en-US"/>
        </a:p>
      </dgm:t>
    </dgm:pt>
    <dgm:pt modelId="{D473079C-A75B-486D-AD47-33B32C2BB99A}" type="sibTrans" cxnId="{2C75D03C-9798-4C51-9322-C533E70A3E35}">
      <dgm:prSet/>
      <dgm:spPr/>
      <dgm:t>
        <a:bodyPr/>
        <a:lstStyle/>
        <a:p>
          <a:endParaRPr lang="en-US"/>
        </a:p>
      </dgm:t>
    </dgm:pt>
    <dgm:pt modelId="{5ECDDE74-68F3-4A90-BCBD-C0724925EFA9}" type="pres">
      <dgm:prSet presAssocID="{15068F55-506C-4193-9A06-79C8C153E3B0}" presName="linear" presStyleCnt="0">
        <dgm:presLayoutVars>
          <dgm:animLvl val="lvl"/>
          <dgm:resizeHandles val="exact"/>
        </dgm:presLayoutVars>
      </dgm:prSet>
      <dgm:spPr/>
    </dgm:pt>
    <dgm:pt modelId="{FEA87D36-E280-4C33-BD3F-0F209C8213C0}" type="pres">
      <dgm:prSet presAssocID="{186F5477-204C-4488-82E3-F426033D5491}" presName="parentText" presStyleLbl="node1" presStyleIdx="0" presStyleCnt="2" custLinFactY="-2480" custLinFactNeighborY="-100000">
        <dgm:presLayoutVars>
          <dgm:chMax val="0"/>
          <dgm:bulletEnabled val="1"/>
        </dgm:presLayoutVars>
      </dgm:prSet>
      <dgm:spPr/>
    </dgm:pt>
    <dgm:pt modelId="{81748EFE-3343-49A5-9FF0-6AFE6F4E4C23}" type="pres">
      <dgm:prSet presAssocID="{F33AB778-462D-4CDB-8943-B1B79A92EA6D}" presName="spacer" presStyleCnt="0"/>
      <dgm:spPr/>
    </dgm:pt>
    <dgm:pt modelId="{BC7C0706-CB14-4E83-A723-7907F0F78538}" type="pres">
      <dgm:prSet presAssocID="{730E0264-48EC-45F9-BF26-CE6841F6364D}" presName="parentText" presStyleLbl="node1" presStyleIdx="1" presStyleCnt="2">
        <dgm:presLayoutVars>
          <dgm:chMax val="0"/>
          <dgm:bulletEnabled val="1"/>
        </dgm:presLayoutVars>
      </dgm:prSet>
      <dgm:spPr/>
    </dgm:pt>
  </dgm:ptLst>
  <dgm:cxnLst>
    <dgm:cxn modelId="{162B6931-752C-4D65-A761-F681AF7CC2CA}" type="presOf" srcId="{186F5477-204C-4488-82E3-F426033D5491}" destId="{FEA87D36-E280-4C33-BD3F-0F209C8213C0}" srcOrd="0" destOrd="0" presId="urn:microsoft.com/office/officeart/2005/8/layout/vList2"/>
    <dgm:cxn modelId="{2C75D03C-9798-4C51-9322-C533E70A3E35}" srcId="{15068F55-506C-4193-9A06-79C8C153E3B0}" destId="{730E0264-48EC-45F9-BF26-CE6841F6364D}" srcOrd="1" destOrd="0" parTransId="{AD4CF090-12A3-4390-BD13-CA3C6E00ACFE}" sibTransId="{D473079C-A75B-486D-AD47-33B32C2BB99A}"/>
    <dgm:cxn modelId="{58F7975B-C282-47D9-99EE-3B41C4321F59}" type="presOf" srcId="{730E0264-48EC-45F9-BF26-CE6841F6364D}" destId="{BC7C0706-CB14-4E83-A723-7907F0F78538}" srcOrd="0" destOrd="0" presId="urn:microsoft.com/office/officeart/2005/8/layout/vList2"/>
    <dgm:cxn modelId="{5BE7CEC9-4633-48D5-A2EF-54EDBF84389B}" type="presOf" srcId="{15068F55-506C-4193-9A06-79C8C153E3B0}" destId="{5ECDDE74-68F3-4A90-BCBD-C0724925EFA9}" srcOrd="0" destOrd="0" presId="urn:microsoft.com/office/officeart/2005/8/layout/vList2"/>
    <dgm:cxn modelId="{4621A3F3-07D5-4484-A31E-EA4160B4EF16}" srcId="{15068F55-506C-4193-9A06-79C8C153E3B0}" destId="{186F5477-204C-4488-82E3-F426033D5491}" srcOrd="0" destOrd="0" parTransId="{006FE798-0771-4182-9A37-23F2F9F5E8E6}" sibTransId="{F33AB778-462D-4CDB-8943-B1B79A92EA6D}"/>
    <dgm:cxn modelId="{AECE269D-06FE-4017-948F-17F067DE36C8}" type="presParOf" srcId="{5ECDDE74-68F3-4A90-BCBD-C0724925EFA9}" destId="{FEA87D36-E280-4C33-BD3F-0F209C8213C0}" srcOrd="0" destOrd="0" presId="urn:microsoft.com/office/officeart/2005/8/layout/vList2"/>
    <dgm:cxn modelId="{3FDC1688-4637-48C7-A1CE-05399EEEDE63}" type="presParOf" srcId="{5ECDDE74-68F3-4A90-BCBD-C0724925EFA9}" destId="{81748EFE-3343-49A5-9FF0-6AFE6F4E4C23}" srcOrd="1" destOrd="0" presId="urn:microsoft.com/office/officeart/2005/8/layout/vList2"/>
    <dgm:cxn modelId="{C1BC64FD-2A69-4D6A-BB49-22E3B63BEDC7}" type="presParOf" srcId="{5ECDDE74-68F3-4A90-BCBD-C0724925EFA9}" destId="{BC7C0706-CB14-4E83-A723-7907F0F7853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9220F382-4A79-4532-8CD4-9F3F4C817E09}">
      <dgm:prSet/>
      <dgm:spPr/>
      <dgm:t>
        <a:bodyPr/>
        <a:lstStyle/>
        <a:p>
          <a:r>
            <a:rPr lang="en-GB" b="1" dirty="0"/>
            <a:t>Project Objective 1</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r>
            <a:rPr lang="en-GB" dirty="0"/>
            <a:t>To co-produce an easily accessible digital intervention that is considered feasible and acceptable by individuals living with limb loss [WP1 &amp; WP2]</a:t>
          </a:r>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1CB50380-3192-4A8A-80AA-BBB6CA40D634}" srcId="{9220F382-4A79-4532-8CD4-9F3F4C817E09}" destId="{3210B9EC-692F-47ED-83DE-9855F16E8B15}" srcOrd="0" destOrd="0" parTransId="{0F175FF5-610A-40EF-95AC-9B36086780C8}" sibTransId="{8A7EE054-21A7-4F71-A1FE-5CFC67C6774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9220F382-4A79-4532-8CD4-9F3F4C817E09}">
      <dgm:prSet/>
      <dgm:spPr/>
      <dgm:t>
        <a:bodyPr/>
        <a:lstStyle/>
        <a:p>
          <a:r>
            <a:rPr lang="en-GB" b="1" dirty="0"/>
            <a:t>Project Objective 2 </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10EE308B-76A8-4BFD-8D7C-4EC31323304D}">
      <dgm:prSet/>
      <dgm:spPr/>
      <dgm:t>
        <a:bodyPr/>
        <a:lstStyle/>
        <a:p>
          <a:r>
            <a:rPr lang="en-GB" dirty="0"/>
            <a:t>To explore the impact of initial engagement with the intervention on psychosocial adjustment, coping and self-stigma amongst people living with limb loss [WP2 &amp; WP3]</a:t>
          </a:r>
          <a:endParaRPr lang="en-US" dirty="0"/>
        </a:p>
      </dgm:t>
    </dgm:pt>
    <dgm:pt modelId="{C572C6D7-8271-4866-8413-C6E7A9E4FF14}" type="parTrans" cxnId="{8C85334E-E060-407B-9BC4-C043DF99AB3A}">
      <dgm:prSet/>
      <dgm:spPr/>
      <dgm:t>
        <a:bodyPr/>
        <a:lstStyle/>
        <a:p>
          <a:endParaRPr lang="en-US"/>
        </a:p>
      </dgm:t>
    </dgm:pt>
    <dgm:pt modelId="{3020F782-FA6B-4B24-8CB6-E0889AE28398}" type="sibTrans" cxnId="{8C85334E-E060-407B-9BC4-C043DF99AB3A}">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2FD27228-BF2A-444F-A9C3-90D80A836FEE}" type="presOf" srcId="{10EE308B-76A8-4BFD-8D7C-4EC31323304D}" destId="{2B219390-8C82-4B5C-9D01-B1C372A79446}" srcOrd="0" destOrd="1" presId="urn:microsoft.com/office/officeart/2005/8/layout/vList2"/>
    <dgm:cxn modelId="{0179CD2C-EC39-4E82-A799-965BC71247B0}" type="presOf" srcId="{D0D3F5A8-2059-46CF-B00D-842FEE661982}" destId="{C1A86832-B9CE-46B8-ACF0-D80EA0261796}" srcOrd="0" destOrd="0" presId="urn:microsoft.com/office/officeart/2005/8/layout/vList2"/>
    <dgm:cxn modelId="{8C85334E-E060-407B-9BC4-C043DF99AB3A}" srcId="{9220F382-4A79-4532-8CD4-9F3F4C817E09}" destId="{10EE308B-76A8-4BFD-8D7C-4EC31323304D}" srcOrd="1" destOrd="0" parTransId="{C572C6D7-8271-4866-8413-C6E7A9E4FF14}" sibTransId="{3020F782-FA6B-4B24-8CB6-E0889AE28398}"/>
    <dgm:cxn modelId="{1CB50380-3192-4A8A-80AA-BBB6CA40D634}" srcId="{9220F382-4A79-4532-8CD4-9F3F4C817E09}" destId="{3210B9EC-692F-47ED-83DE-9855F16E8B15}" srcOrd="0" destOrd="0" parTransId="{0F175FF5-610A-40EF-95AC-9B36086780C8}" sibTransId="{8A7EE054-21A7-4F71-A1FE-5CFC67C6774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9220F382-4A79-4532-8CD4-9F3F4C817E09}">
      <dgm:prSet/>
      <dgm:spPr/>
      <dgm:t>
        <a:bodyPr/>
        <a:lstStyle/>
        <a:p>
          <a:r>
            <a:rPr lang="en-GB" b="1" dirty="0"/>
            <a:t>Project Objective 3</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D488FF6F-686B-47EE-AB71-AEA89BB327FE}">
      <dgm:prSet/>
      <dgm:spPr/>
      <dgm:t>
        <a:bodyPr/>
        <a:lstStyle/>
        <a:p>
          <a:r>
            <a:rPr lang="en-GB" dirty="0"/>
            <a:t>To examine whether the intervention can increase awareness, empathy, and social interaction preparedness within the general population towards people living with limb loss [WP3]</a:t>
          </a:r>
          <a:endParaRPr lang="en-US" dirty="0"/>
        </a:p>
      </dgm:t>
    </dgm:pt>
    <dgm:pt modelId="{F8F0C7C0-7CD2-4764-8449-A8C1AABD9C21}" type="parTrans" cxnId="{C9BF01AA-5093-413B-837C-6F9FE913DF63}">
      <dgm:prSet/>
      <dgm:spPr/>
      <dgm:t>
        <a:bodyPr/>
        <a:lstStyle/>
        <a:p>
          <a:endParaRPr lang="en-US"/>
        </a:p>
      </dgm:t>
    </dgm:pt>
    <dgm:pt modelId="{62E2AD39-7C91-4E7A-90E8-C517BDCAACF2}" type="sibTrans" cxnId="{C9BF01AA-5093-413B-837C-6F9FE913DF63}">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1CB50380-3192-4A8A-80AA-BBB6CA40D634}" srcId="{9220F382-4A79-4532-8CD4-9F3F4C817E09}" destId="{3210B9EC-692F-47ED-83DE-9855F16E8B15}" srcOrd="0" destOrd="0" parTransId="{0F175FF5-610A-40EF-95AC-9B36086780C8}" sibTransId="{8A7EE054-21A7-4F71-A1FE-5CFC67C67742}"/>
    <dgm:cxn modelId="{C9BF01AA-5093-413B-837C-6F9FE913DF63}" srcId="{9220F382-4A79-4532-8CD4-9F3F4C817E09}" destId="{D488FF6F-686B-47EE-AB71-AEA89BB327FE}" srcOrd="1" destOrd="0" parTransId="{F8F0C7C0-7CD2-4764-8449-A8C1AABD9C21}" sibTransId="{62E2AD39-7C91-4E7A-90E8-C517BDCAACF2}"/>
    <dgm:cxn modelId="{2F7021C1-AAA5-46BF-BBF3-241E9098BD11}" type="presOf" srcId="{3210B9EC-692F-47ED-83DE-9855F16E8B15}" destId="{2B219390-8C82-4B5C-9D01-B1C372A79446}" srcOrd="0" destOrd="0" presId="urn:microsoft.com/office/officeart/2005/8/layout/vList2"/>
    <dgm:cxn modelId="{CFF9DEE8-9AEB-4D3D-A281-9FC4B419F69A}" type="presOf" srcId="{D488FF6F-686B-47EE-AB71-AEA89BB327FE}" destId="{2B219390-8C82-4B5C-9D01-B1C372A79446}" srcOrd="0" destOrd="1"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9220F382-4A79-4532-8CD4-9F3F4C817E09}">
      <dgm:prSet/>
      <dgm:spPr/>
      <dgm:t>
        <a:bodyPr/>
        <a:lstStyle/>
        <a:p>
          <a:r>
            <a:rPr lang="en-GB" b="1" dirty="0"/>
            <a:t>Project Objective 4</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75831B82-BDE5-4D47-8392-D7B03A43808E}">
      <dgm:prSet/>
      <dgm:spPr/>
      <dgm:t>
        <a:bodyPr/>
        <a:lstStyle/>
        <a:p>
          <a:r>
            <a:rPr lang="en-GB"/>
            <a:t>To explore the potential utility of the intervention as a training tool for clinicians and other health professionals working with individuals with limb loss [WP4]</a:t>
          </a:r>
          <a:endParaRPr lang="en-US"/>
        </a:p>
      </dgm:t>
    </dgm:pt>
    <dgm:pt modelId="{BC1AC125-4376-48DC-B199-AEE790800264}" type="parTrans" cxnId="{B2BFC935-0B21-4011-8700-F19F76F4DECA}">
      <dgm:prSet/>
      <dgm:spPr/>
      <dgm:t>
        <a:bodyPr/>
        <a:lstStyle/>
        <a:p>
          <a:endParaRPr lang="en-US"/>
        </a:p>
      </dgm:t>
    </dgm:pt>
    <dgm:pt modelId="{11EE8B71-9AE0-4E4E-95F9-36DBB2079DAB}" type="sibTrans" cxnId="{B2BFC935-0B21-4011-8700-F19F76F4DECA}">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B2BFC935-0B21-4011-8700-F19F76F4DECA}" srcId="{9220F382-4A79-4532-8CD4-9F3F4C817E09}" destId="{75831B82-BDE5-4D47-8392-D7B03A43808E}" srcOrd="1" destOrd="0" parTransId="{BC1AC125-4376-48DC-B199-AEE790800264}" sibTransId="{11EE8B71-9AE0-4E4E-95F9-36DBB2079DAB}"/>
    <dgm:cxn modelId="{1CB50380-3192-4A8A-80AA-BBB6CA40D634}" srcId="{9220F382-4A79-4532-8CD4-9F3F4C817E09}" destId="{3210B9EC-692F-47ED-83DE-9855F16E8B15}" srcOrd="0" destOrd="0" parTransId="{0F175FF5-610A-40EF-95AC-9B36086780C8}" sibTransId="{8A7EE054-21A7-4F71-A1FE-5CFC67C67742}"/>
    <dgm:cxn modelId="{F0B4A783-B266-46ED-9234-27C1F79E18C6}" type="presOf" srcId="{75831B82-BDE5-4D47-8392-D7B03A43808E}" destId="{2B219390-8C82-4B5C-9D01-B1C372A79446}" srcOrd="0" destOrd="1" presId="urn:microsoft.com/office/officeart/2005/8/layout/vList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CCBFD-C0C0-4FD7-8934-1828AAAF784D}">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To explore the wider potential impact of expressive protheses upon visual and social interaction cues. </a:t>
          </a:r>
          <a:endParaRPr lang="en-US" sz="1900" kern="1200"/>
        </a:p>
      </dsp:txBody>
      <dsp:txXfrm>
        <a:off x="0" y="4105454"/>
        <a:ext cx="6666833" cy="1347501"/>
      </dsp:txXfrm>
    </dsp:sp>
    <dsp:sp modelId="{E8B1006E-1BC9-4558-8BC8-AB2095888BDB}">
      <dsp:nvSpPr>
        <dsp:cNvPr id="0" name=""/>
        <dsp:cNvSpPr/>
      </dsp:nvSpPr>
      <dsp:spPr>
        <a:xfrm rot="10800000">
          <a:off x="0" y="2053209"/>
          <a:ext cx="6666833" cy="2072457"/>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To collect quantitative data around public perception of amputees with and without expressive protheses. </a:t>
          </a:r>
          <a:endParaRPr lang="en-US" sz="1900" kern="1200"/>
        </a:p>
      </dsp:txBody>
      <dsp:txXfrm rot="10800000">
        <a:off x="0" y="2053209"/>
        <a:ext cx="6666833" cy="1346620"/>
      </dsp:txXfrm>
    </dsp:sp>
    <dsp:sp modelId="{79395650-0BF6-4987-AB6B-7C7D57A843EC}">
      <dsp:nvSpPr>
        <dsp:cNvPr id="0" name=""/>
        <dsp:cNvSpPr/>
      </dsp:nvSpPr>
      <dsp:spPr>
        <a:xfrm rot="10800000">
          <a:off x="0" y="964"/>
          <a:ext cx="6666833" cy="2072457"/>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To gain insights into the prosthetic leg cover wearers’ personal perspective on their circumstances, perceptions of stigma, quality of life, psychological wellbeing and design factors. </a:t>
          </a:r>
          <a:endParaRPr lang="en-US" sz="1900" kern="1200"/>
        </a:p>
      </dsp:txBody>
      <dsp:txXfrm rot="10800000">
        <a:off x="0" y="964"/>
        <a:ext cx="6666833" cy="1346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8ADCE-EF15-4593-A8CD-C5824DF0B702}">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US" sz="2700" kern="1200"/>
            <a:t>Online interview study with amputees (N=6) </a:t>
          </a:r>
        </a:p>
      </dsp:txBody>
      <dsp:txXfrm>
        <a:off x="32418" y="32418"/>
        <a:ext cx="8094307" cy="1041985"/>
      </dsp:txXfrm>
    </dsp:sp>
    <dsp:sp modelId="{52FF25CD-50EB-4967-9261-A6BD033EA214}">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GB" sz="2700" b="0" i="0" kern="1200"/>
            <a:t> Online </a:t>
          </a:r>
          <a:r>
            <a:rPr lang="en-GB" sz="2700" b="0" i="0" kern="1200" err="1"/>
            <a:t>exptl</a:t>
          </a:r>
          <a:r>
            <a:rPr lang="en-GB" sz="2700" b="0" i="0" kern="1200"/>
            <a:t> study: manipulation of images (N= 188) </a:t>
          </a:r>
          <a:endParaRPr lang="en-US" sz="2700" kern="1200"/>
        </a:p>
      </dsp:txBody>
      <dsp:txXfrm>
        <a:off x="852005" y="1323709"/>
        <a:ext cx="7684797" cy="1041985"/>
      </dsp:txXfrm>
    </dsp:sp>
    <dsp:sp modelId="{70D0BDA1-B6AE-4793-B46A-81B99ADBB314}">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US" sz="2700" kern="1200" err="1"/>
            <a:t>Exptl</a:t>
          </a:r>
          <a:r>
            <a:rPr lang="en-US" sz="2700" kern="1200"/>
            <a:t> behavioural observation study (N= 31) </a:t>
          </a:r>
        </a:p>
      </dsp:txBody>
      <dsp:txXfrm>
        <a:off x="1671592" y="2615001"/>
        <a:ext cx="7684797" cy="1041985"/>
      </dsp:txXfrm>
    </dsp:sp>
    <dsp:sp modelId="{D29CA334-E88D-42A6-ABB3-692F78D29371}">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532613DA-F7E5-4EB1-A97E-7B3B9336DDBF}">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5074E-2C25-4BAD-9EE3-080C8571FA74}">
      <dsp:nvSpPr>
        <dsp:cNvPr id="0" name=""/>
        <dsp:cNvSpPr/>
      </dsp:nvSpPr>
      <dsp:spPr>
        <a:xfrm>
          <a:off x="1308902" y="2124"/>
          <a:ext cx="2563794" cy="790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Taking back control</a:t>
          </a:r>
          <a:endParaRPr lang="en-US" sz="1500" kern="1200"/>
        </a:p>
      </dsp:txBody>
      <dsp:txXfrm>
        <a:off x="1332051" y="25273"/>
        <a:ext cx="2517496" cy="744081"/>
      </dsp:txXfrm>
    </dsp:sp>
    <dsp:sp modelId="{4CDE51FA-1D54-4942-B5A4-4113A30FB591}">
      <dsp:nvSpPr>
        <dsp:cNvPr id="0" name=""/>
        <dsp:cNvSpPr/>
      </dsp:nvSpPr>
      <dsp:spPr>
        <a:xfrm rot="5400000">
          <a:off x="2442603" y="812263"/>
          <a:ext cx="296392" cy="355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484098" y="841902"/>
        <a:ext cx="213402" cy="207474"/>
      </dsp:txXfrm>
    </dsp:sp>
    <dsp:sp modelId="{17F8C3C0-7503-4C4B-8E67-946A0C8B9529}">
      <dsp:nvSpPr>
        <dsp:cNvPr id="0" name=""/>
        <dsp:cNvSpPr/>
      </dsp:nvSpPr>
      <dsp:spPr>
        <a:xfrm>
          <a:off x="1308902" y="1187694"/>
          <a:ext cx="2563794" cy="790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Changing conversations from avoidance/negative to positive and drawing attention</a:t>
          </a:r>
          <a:endParaRPr lang="en-US" sz="1500" kern="1200"/>
        </a:p>
      </dsp:txBody>
      <dsp:txXfrm>
        <a:off x="1332051" y="1210843"/>
        <a:ext cx="2517496" cy="744081"/>
      </dsp:txXfrm>
    </dsp:sp>
    <dsp:sp modelId="{285D1A34-5CD3-458D-8DB8-1E4BB9E88788}">
      <dsp:nvSpPr>
        <dsp:cNvPr id="0" name=""/>
        <dsp:cNvSpPr/>
      </dsp:nvSpPr>
      <dsp:spPr>
        <a:xfrm rot="5400000">
          <a:off x="2442603" y="1997833"/>
          <a:ext cx="296392" cy="355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484098" y="2027472"/>
        <a:ext cx="213402" cy="207474"/>
      </dsp:txXfrm>
    </dsp:sp>
    <dsp:sp modelId="{F52BCB15-8778-4A19-9C81-7B73197D7D27}">
      <dsp:nvSpPr>
        <dsp:cNvPr id="0" name=""/>
        <dsp:cNvSpPr/>
      </dsp:nvSpPr>
      <dsp:spPr>
        <a:xfrm>
          <a:off x="1308902" y="2373263"/>
          <a:ext cx="2563794" cy="790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Enhanced sense of identity </a:t>
          </a:r>
          <a:endParaRPr lang="en-US" sz="1500" kern="1200"/>
        </a:p>
      </dsp:txBody>
      <dsp:txXfrm>
        <a:off x="1332051" y="2396412"/>
        <a:ext cx="2517496" cy="744081"/>
      </dsp:txXfrm>
    </dsp:sp>
    <dsp:sp modelId="{7C8D2467-E539-42D3-87D1-C3D656A429A5}">
      <dsp:nvSpPr>
        <dsp:cNvPr id="0" name=""/>
        <dsp:cNvSpPr/>
      </dsp:nvSpPr>
      <dsp:spPr>
        <a:xfrm rot="5400000">
          <a:off x="2442603" y="3183403"/>
          <a:ext cx="296392" cy="355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484098" y="3213042"/>
        <a:ext cx="213402" cy="207474"/>
      </dsp:txXfrm>
    </dsp:sp>
    <dsp:sp modelId="{A46A3659-B04C-4FBD-875D-3D369D841F31}">
      <dsp:nvSpPr>
        <dsp:cNvPr id="0" name=""/>
        <dsp:cNvSpPr/>
      </dsp:nvSpPr>
      <dsp:spPr>
        <a:xfrm>
          <a:off x="1308902" y="3558833"/>
          <a:ext cx="2563794" cy="790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Coping with the change </a:t>
          </a:r>
          <a:endParaRPr lang="en-US" sz="1500" kern="1200"/>
        </a:p>
      </dsp:txBody>
      <dsp:txXfrm>
        <a:off x="1332051" y="3581982"/>
        <a:ext cx="2517496" cy="7440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E655-A8FB-4B69-9733-465DB2D98F7F}">
      <dsp:nvSpPr>
        <dsp:cNvPr id="0" name=""/>
        <dsp:cNvSpPr/>
      </dsp:nvSpPr>
      <dsp:spPr>
        <a:xfrm>
          <a:off x="0" y="3533123"/>
          <a:ext cx="11035453" cy="11596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explore the wider potential impact of expressive protheses upon visual and social interaction cues. </a:t>
          </a:r>
          <a:endParaRPr lang="en-US" sz="2100" kern="1200" dirty="0"/>
        </a:p>
      </dsp:txBody>
      <dsp:txXfrm>
        <a:off x="0" y="3533123"/>
        <a:ext cx="11035453" cy="1159649"/>
      </dsp:txXfrm>
    </dsp:sp>
    <dsp:sp modelId="{2BAB2722-13FE-436A-ADB4-2FA80654A969}">
      <dsp:nvSpPr>
        <dsp:cNvPr id="0" name=""/>
        <dsp:cNvSpPr/>
      </dsp:nvSpPr>
      <dsp:spPr>
        <a:xfrm rot="10800000">
          <a:off x="0" y="1766976"/>
          <a:ext cx="11035453" cy="1783541"/>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collect quantitative data around public perception of amputees with and without expressive protheses. </a:t>
          </a:r>
          <a:endParaRPr lang="en-US" sz="2100" kern="1200" dirty="0"/>
        </a:p>
      </dsp:txBody>
      <dsp:txXfrm rot="10800000">
        <a:off x="0" y="1766976"/>
        <a:ext cx="11035453" cy="1158891"/>
      </dsp:txXfrm>
    </dsp:sp>
    <dsp:sp modelId="{01073E8A-C4AA-44FC-999C-CD9ED8E36A06}">
      <dsp:nvSpPr>
        <dsp:cNvPr id="0" name=""/>
        <dsp:cNvSpPr/>
      </dsp:nvSpPr>
      <dsp:spPr>
        <a:xfrm rot="10800000">
          <a:off x="0" y="829"/>
          <a:ext cx="11035453" cy="1783541"/>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To gain insights into the prosthetic leg cover wearers’ personal perspective on their circumstances, perceptions of stigma, quality of life, psychological wellbeing and design factors. </a:t>
          </a:r>
          <a:endParaRPr lang="en-US" sz="2100" kern="1200" dirty="0"/>
        </a:p>
      </dsp:txBody>
      <dsp:txXfrm rot="10800000">
        <a:off x="0" y="829"/>
        <a:ext cx="11035453" cy="11588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8ADCE-EF15-4593-A8CD-C5824DF0B702}">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US" sz="2700" kern="1200" dirty="0"/>
            <a:t>Online interview study with amputees (N=6) </a:t>
          </a:r>
        </a:p>
      </dsp:txBody>
      <dsp:txXfrm>
        <a:off x="32418" y="32418"/>
        <a:ext cx="8094307" cy="1041985"/>
      </dsp:txXfrm>
    </dsp:sp>
    <dsp:sp modelId="{52FF25CD-50EB-4967-9261-A6BD033EA214}">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GB" sz="2700" b="0" i="0" kern="1200" dirty="0"/>
            <a:t> Online </a:t>
          </a:r>
          <a:r>
            <a:rPr lang="en-GB" sz="2700" b="0" i="0" kern="1200" dirty="0" err="1"/>
            <a:t>exptl</a:t>
          </a:r>
          <a:r>
            <a:rPr lang="en-GB" sz="2700" b="0" i="0" kern="1200" dirty="0"/>
            <a:t> study: manipulation of images (N= 188) </a:t>
          </a:r>
          <a:endParaRPr lang="en-US" sz="2700" kern="1200" dirty="0"/>
        </a:p>
      </dsp:txBody>
      <dsp:txXfrm>
        <a:off x="852005" y="1323709"/>
        <a:ext cx="7684797" cy="1041985"/>
      </dsp:txXfrm>
    </dsp:sp>
    <dsp:sp modelId="{70D0BDA1-B6AE-4793-B46A-81B99ADBB314}">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100000"/>
            </a:lnSpc>
            <a:spcBef>
              <a:spcPct val="0"/>
            </a:spcBef>
            <a:spcAft>
              <a:spcPct val="35000"/>
            </a:spcAft>
            <a:buNone/>
          </a:pPr>
          <a:r>
            <a:rPr lang="en-US" sz="2700" kern="1200" dirty="0" err="1"/>
            <a:t>Exptl</a:t>
          </a:r>
          <a:r>
            <a:rPr lang="en-US" sz="2700" kern="1200" dirty="0"/>
            <a:t> behavioural observation study (N= 31) </a:t>
          </a:r>
        </a:p>
      </dsp:txBody>
      <dsp:txXfrm>
        <a:off x="1671592" y="2615001"/>
        <a:ext cx="7684797" cy="1041985"/>
      </dsp:txXfrm>
    </dsp:sp>
    <dsp:sp modelId="{D29CA334-E88D-42A6-ABB3-692F78D29371}">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532613DA-F7E5-4EB1-A97E-7B3B9336DDBF}">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87D36-E280-4C33-BD3F-0F209C8213C0}">
      <dsp:nvSpPr>
        <dsp:cNvPr id="0" name=""/>
        <dsp:cNvSpPr/>
      </dsp:nvSpPr>
      <dsp:spPr>
        <a:xfrm>
          <a:off x="0" y="0"/>
          <a:ext cx="11594969" cy="17748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Project Aim</a:t>
          </a:r>
          <a:r>
            <a:rPr lang="en-GB" sz="3200" kern="1200" dirty="0"/>
            <a:t>  </a:t>
          </a:r>
          <a:endParaRPr lang="en-US" sz="3200" kern="1200" dirty="0"/>
        </a:p>
      </dsp:txBody>
      <dsp:txXfrm>
        <a:off x="86643" y="86643"/>
        <a:ext cx="11421683" cy="1601604"/>
      </dsp:txXfrm>
    </dsp:sp>
    <dsp:sp modelId="{BC7C0706-CB14-4E83-A723-7907F0F78538}">
      <dsp:nvSpPr>
        <dsp:cNvPr id="0" name=""/>
        <dsp:cNvSpPr/>
      </dsp:nvSpPr>
      <dsp:spPr>
        <a:xfrm>
          <a:off x="0" y="1871754"/>
          <a:ext cx="11594969" cy="17748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To design and evaluate the acceptability and feasibility of a co-produced psychoeducational intervention designed to support better psychosocial adjustment to living with limb loss.  </a:t>
          </a:r>
          <a:endParaRPr lang="en-US" sz="3200" kern="1200"/>
        </a:p>
      </dsp:txBody>
      <dsp:txXfrm>
        <a:off x="86643" y="1958397"/>
        <a:ext cx="11421683" cy="1601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24319"/>
          <a:ext cx="11480800" cy="1199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b="1" kern="1200" dirty="0"/>
            <a:t>Project Objective 1</a:t>
          </a:r>
          <a:endParaRPr lang="en-US" sz="5000" kern="1200" dirty="0"/>
        </a:p>
      </dsp:txBody>
      <dsp:txXfrm>
        <a:off x="58543" y="82862"/>
        <a:ext cx="11363714" cy="1082164"/>
      </dsp:txXfrm>
    </dsp:sp>
    <dsp:sp modelId="{2B219390-8C82-4B5C-9D01-B1C372A79446}">
      <dsp:nvSpPr>
        <dsp:cNvPr id="0" name=""/>
        <dsp:cNvSpPr/>
      </dsp:nvSpPr>
      <dsp:spPr>
        <a:xfrm>
          <a:off x="0" y="1223569"/>
          <a:ext cx="11480800" cy="232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63500" rIns="355600" bIns="63500" numCol="1" spcCol="1270" anchor="t" anchorCtr="0">
          <a:noAutofit/>
        </a:bodyPr>
        <a:lstStyle/>
        <a:p>
          <a:pPr marL="285750" lvl="1" indent="-285750" algn="l" defTabSz="1733550">
            <a:lnSpc>
              <a:spcPct val="90000"/>
            </a:lnSpc>
            <a:spcBef>
              <a:spcPct val="0"/>
            </a:spcBef>
            <a:spcAft>
              <a:spcPct val="20000"/>
            </a:spcAft>
            <a:buChar char="•"/>
          </a:pPr>
          <a:r>
            <a:rPr lang="en-GB" sz="3900" kern="1200" dirty="0"/>
            <a:t>To co-produce an easily accessible digital intervention that is considered feasible and acceptable by individuals living with limb loss [WP1 &amp; WP2]</a:t>
          </a:r>
          <a:endParaRPr lang="en-US" sz="3900" kern="1200" dirty="0"/>
        </a:p>
      </dsp:txBody>
      <dsp:txXfrm>
        <a:off x="0" y="1223569"/>
        <a:ext cx="11480800" cy="23287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154144"/>
          <a:ext cx="11480800" cy="10793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b="1" kern="1200" dirty="0"/>
            <a:t>Project Objective 2 </a:t>
          </a:r>
          <a:endParaRPr lang="en-US" sz="4500" kern="1200" dirty="0"/>
        </a:p>
      </dsp:txBody>
      <dsp:txXfrm>
        <a:off x="52688" y="206832"/>
        <a:ext cx="11375424" cy="973949"/>
      </dsp:txXfrm>
    </dsp:sp>
    <dsp:sp modelId="{2B219390-8C82-4B5C-9D01-B1C372A79446}">
      <dsp:nvSpPr>
        <dsp:cNvPr id="0" name=""/>
        <dsp:cNvSpPr/>
      </dsp:nvSpPr>
      <dsp:spPr>
        <a:xfrm>
          <a:off x="0" y="1233469"/>
          <a:ext cx="11480800" cy="2189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57150" rIns="320040" bIns="57150" numCol="1" spcCol="1270" anchor="t" anchorCtr="0">
          <a:noAutofit/>
        </a:bodyPr>
        <a:lstStyle/>
        <a:p>
          <a:pPr marL="285750" lvl="1" indent="-285750" algn="l" defTabSz="1555750">
            <a:lnSpc>
              <a:spcPct val="90000"/>
            </a:lnSpc>
            <a:spcBef>
              <a:spcPct val="0"/>
            </a:spcBef>
            <a:spcAft>
              <a:spcPct val="20000"/>
            </a:spcAft>
            <a:buChar char="•"/>
          </a:pPr>
          <a:endParaRPr lang="en-US" sz="3500" kern="1200" dirty="0"/>
        </a:p>
        <a:p>
          <a:pPr marL="285750" lvl="1" indent="-285750" algn="l" defTabSz="1555750">
            <a:lnSpc>
              <a:spcPct val="90000"/>
            </a:lnSpc>
            <a:spcBef>
              <a:spcPct val="0"/>
            </a:spcBef>
            <a:spcAft>
              <a:spcPct val="20000"/>
            </a:spcAft>
            <a:buChar char="•"/>
          </a:pPr>
          <a:r>
            <a:rPr lang="en-GB" sz="3500" kern="1200" dirty="0"/>
            <a:t>To explore the impact of initial engagement with the intervention on psychosocial adjustment, coping and self-stigma amongst people living with limb loss [WP2 &amp; WP3]</a:t>
          </a:r>
          <a:endParaRPr lang="en-US" sz="3500" kern="1200" dirty="0"/>
        </a:p>
      </dsp:txBody>
      <dsp:txXfrm>
        <a:off x="0" y="1233469"/>
        <a:ext cx="11480800" cy="21890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241354"/>
          <a:ext cx="11480800" cy="10073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kern="1200" dirty="0"/>
            <a:t>Project Objective 3</a:t>
          </a:r>
          <a:endParaRPr lang="en-US" sz="4200" kern="1200" dirty="0"/>
        </a:p>
      </dsp:txBody>
      <dsp:txXfrm>
        <a:off x="49176" y="290530"/>
        <a:ext cx="11382448" cy="909018"/>
      </dsp:txXfrm>
    </dsp:sp>
    <dsp:sp modelId="{2B219390-8C82-4B5C-9D01-B1C372A79446}">
      <dsp:nvSpPr>
        <dsp:cNvPr id="0" name=""/>
        <dsp:cNvSpPr/>
      </dsp:nvSpPr>
      <dsp:spPr>
        <a:xfrm>
          <a:off x="0" y="1248724"/>
          <a:ext cx="11480800" cy="2086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53340" rIns="298704" bIns="53340" numCol="1" spcCol="1270" anchor="t" anchorCtr="0">
          <a:noAutofit/>
        </a:bodyPr>
        <a:lstStyle/>
        <a:p>
          <a:pPr marL="285750" lvl="1" indent="-285750" algn="l" defTabSz="1466850">
            <a:lnSpc>
              <a:spcPct val="90000"/>
            </a:lnSpc>
            <a:spcBef>
              <a:spcPct val="0"/>
            </a:spcBef>
            <a:spcAft>
              <a:spcPct val="20000"/>
            </a:spcAft>
            <a:buChar char="•"/>
          </a:pPr>
          <a:endParaRPr lang="en-US" sz="3300" kern="1200" dirty="0"/>
        </a:p>
        <a:p>
          <a:pPr marL="285750" lvl="1" indent="-285750" algn="l" defTabSz="1466850">
            <a:lnSpc>
              <a:spcPct val="90000"/>
            </a:lnSpc>
            <a:spcBef>
              <a:spcPct val="0"/>
            </a:spcBef>
            <a:spcAft>
              <a:spcPct val="20000"/>
            </a:spcAft>
            <a:buChar char="•"/>
          </a:pPr>
          <a:r>
            <a:rPr lang="en-GB" sz="3300" kern="1200" dirty="0"/>
            <a:t>To examine whether the intervention can increase awareness, empathy, and social interaction preparedness within the general population towards people living with limb loss [WP3]</a:t>
          </a:r>
          <a:endParaRPr lang="en-US" sz="3300" kern="1200" dirty="0"/>
        </a:p>
      </dsp:txBody>
      <dsp:txXfrm>
        <a:off x="0" y="1248724"/>
        <a:ext cx="11480800" cy="20865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117828"/>
          <a:ext cx="11480800"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dirty="0"/>
            <a:t>Project Objective 4</a:t>
          </a:r>
          <a:endParaRPr lang="en-US" sz="4600" kern="1200" dirty="0"/>
        </a:p>
      </dsp:txBody>
      <dsp:txXfrm>
        <a:off x="53859" y="171687"/>
        <a:ext cx="11373082" cy="995592"/>
      </dsp:txXfrm>
    </dsp:sp>
    <dsp:sp modelId="{2B219390-8C82-4B5C-9D01-B1C372A79446}">
      <dsp:nvSpPr>
        <dsp:cNvPr id="0" name=""/>
        <dsp:cNvSpPr/>
      </dsp:nvSpPr>
      <dsp:spPr>
        <a:xfrm>
          <a:off x="0" y="1221139"/>
          <a:ext cx="11480800" cy="223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58420" rIns="327152" bIns="58420" numCol="1" spcCol="1270" anchor="t" anchorCtr="0">
          <a:noAutofit/>
        </a:bodyPr>
        <a:lstStyle/>
        <a:p>
          <a:pPr marL="285750" lvl="1" indent="-285750" algn="l" defTabSz="1600200">
            <a:lnSpc>
              <a:spcPct val="90000"/>
            </a:lnSpc>
            <a:spcBef>
              <a:spcPct val="0"/>
            </a:spcBef>
            <a:spcAft>
              <a:spcPct val="20000"/>
            </a:spcAft>
            <a:buChar char="•"/>
          </a:pPr>
          <a:endParaRPr lang="en-US" sz="3600" kern="1200" dirty="0"/>
        </a:p>
        <a:p>
          <a:pPr marL="285750" lvl="1" indent="-285750" algn="l" defTabSz="1600200">
            <a:lnSpc>
              <a:spcPct val="90000"/>
            </a:lnSpc>
            <a:spcBef>
              <a:spcPct val="0"/>
            </a:spcBef>
            <a:spcAft>
              <a:spcPct val="20000"/>
            </a:spcAft>
            <a:buChar char="•"/>
          </a:pPr>
          <a:r>
            <a:rPr lang="en-GB" sz="3600" kern="1200"/>
            <a:t>To explore the potential utility of the intervention as a training tool for clinicians and other health professionals working with individuals with limb loss [WP4]</a:t>
          </a:r>
          <a:endParaRPr lang="en-US" sz="3600" kern="1200"/>
        </a:p>
      </dsp:txBody>
      <dsp:txXfrm>
        <a:off x="0" y="1221139"/>
        <a:ext cx="11480800" cy="22376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62D94F-65D1-4DBE-9053-391CC4180F7C}"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08D135-2F1A-4DDA-AC28-DD08628D4A25}" type="slidenum">
              <a:rPr lang="en-GB" smtClean="0"/>
              <a:t>‹#›</a:t>
            </a:fld>
            <a:endParaRPr lang="en-GB"/>
          </a:p>
        </p:txBody>
      </p:sp>
    </p:spTree>
    <p:extLst>
      <p:ext uri="{BB962C8B-B14F-4D97-AF65-F5344CB8AC3E}">
        <p14:creationId xmlns:p14="http://schemas.microsoft.com/office/powerpoint/2010/main" val="206222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Taking back control over their leg and how it looks</a:t>
            </a:r>
          </a:p>
          <a:p>
            <a:endParaRPr lang="en-GB"/>
          </a:p>
          <a:p>
            <a:r>
              <a:rPr lang="en-GB"/>
              <a:t>Changing conversations from avoidance/negative to positive and drawing attention</a:t>
            </a:r>
          </a:p>
          <a:p>
            <a:endParaRPr lang="en-GB"/>
          </a:p>
          <a:p>
            <a:r>
              <a:rPr lang="en-GB"/>
              <a:t> Sense of identity </a:t>
            </a:r>
          </a:p>
          <a:p>
            <a:endParaRPr lang="en-GB"/>
          </a:p>
          <a:p>
            <a:r>
              <a:rPr lang="en-GB"/>
              <a:t>Adjustment to life as an amputee and coping with the change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5014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Taking back control over their leg and how it looks</a:t>
            </a:r>
          </a:p>
          <a:p>
            <a:endParaRPr lang="en-GB"/>
          </a:p>
          <a:p>
            <a:r>
              <a:rPr lang="en-GB"/>
              <a:t>Changing conversations from avoidance/negative to positive and drawing attention</a:t>
            </a:r>
          </a:p>
          <a:p>
            <a:endParaRPr lang="en-GB"/>
          </a:p>
          <a:p>
            <a:r>
              <a:rPr lang="en-GB"/>
              <a:t> Sense of identity </a:t>
            </a:r>
          </a:p>
          <a:p>
            <a:endParaRPr lang="en-GB"/>
          </a:p>
          <a:p>
            <a:r>
              <a:rPr lang="en-GB"/>
              <a:t>Adjustment to life as an amputee and coping with the change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5592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Times New Roman" panose="02020603050405020304" pitchFamily="18" charset="0"/>
                <a:ea typeface="Times New Roman" panose="02020603050405020304" pitchFamily="18" charset="0"/>
              </a:rPr>
              <a:t>Analysis of the data relating to the Big Five Inventory (BFI) data showed a significant difference on Extroversion judgments (F(2,185)=6.41, p=.002) with participants judging the target image with the stem prosthetic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=7.08) more positively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=6.45;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(121)=2.58,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=.01) and the target with the art cover prosthetic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=7.32) was also rated significantly higher than the leg target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(125)=3.50,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There was no significant difference between Extroversion ratings of stem prosthetic targets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=7.08) and art cover targets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=7.32;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(124)=0.92,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a:t>
            </a:r>
          </a:p>
          <a:p>
            <a:pPr indent="457200">
              <a:lnSpc>
                <a:spcPct val="200000"/>
              </a:lnSpc>
              <a:spcAft>
                <a:spcPts val="800"/>
              </a:spcAft>
            </a:pPr>
            <a:r>
              <a:rPr lang="en-GB" sz="1800">
                <a:effectLst/>
                <a:latin typeface="Times New Roman" panose="02020603050405020304" pitchFamily="18" charset="0"/>
                <a:ea typeface="Times New Roman" panose="02020603050405020304" pitchFamily="18" charset="0"/>
              </a:rPr>
              <a:t>There was also a significant difference in judgments of Conscientiousness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(2,185)=19.20,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=.001).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=7.89) was rated significantly higher on Conscientiousness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=6.47;</a:t>
            </a:r>
            <a:r>
              <a:rPr lang="en-GB" sz="1800" i="1">
                <a:effectLst/>
                <a:latin typeface="Times New Roman" panose="02020603050405020304" pitchFamily="18" charset="0"/>
                <a:ea typeface="Times New Roman" panose="02020603050405020304" pitchFamily="18" charset="0"/>
              </a:rPr>
              <a:t> t</a:t>
            </a:r>
            <a:r>
              <a:rPr lang="en-GB" sz="1800">
                <a:effectLst/>
                <a:latin typeface="Times New Roman" panose="02020603050405020304" pitchFamily="18" charset="0"/>
                <a:ea typeface="Times New Roman" panose="02020603050405020304" pitchFamily="18" charset="0"/>
              </a:rPr>
              <a:t>(121)=5.89,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as was the art cover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=7.69;</a:t>
            </a:r>
            <a:r>
              <a:rPr lang="en-GB" sz="1800" i="1">
                <a:effectLst/>
                <a:latin typeface="Times New Roman" panose="02020603050405020304" pitchFamily="18" charset="0"/>
                <a:ea typeface="Times New Roman" panose="02020603050405020304" pitchFamily="18" charset="0"/>
              </a:rPr>
              <a:t> t</a:t>
            </a:r>
            <a:r>
              <a:rPr lang="en-GB" sz="1800">
                <a:effectLst/>
                <a:latin typeface="Times New Roman" panose="02020603050405020304" pitchFamily="18" charset="0"/>
                <a:ea typeface="Times New Roman" panose="02020603050405020304" pitchFamily="18" charset="0"/>
              </a:rPr>
              <a:t>(125)=5.44,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with no significant difference between the stem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=7.89) and art cover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=7.69;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(124)=0.71,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a:t>
            </a:r>
          </a:p>
          <a:p>
            <a:pPr indent="457200">
              <a:lnSpc>
                <a:spcPct val="200000"/>
              </a:lnSpc>
              <a:spcAft>
                <a:spcPts val="800"/>
              </a:spcAft>
            </a:pPr>
            <a:r>
              <a:rPr lang="en-GB" sz="1800">
                <a:effectLst/>
                <a:latin typeface="Times New Roman" panose="02020603050405020304" pitchFamily="18" charset="0"/>
                <a:ea typeface="Times New Roman" panose="02020603050405020304" pitchFamily="18" charset="0"/>
              </a:rPr>
              <a:t>There was also a significant difference in judgments of Agreeableness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(2,185)=13.48,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=.001).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=6.79) was rated significantly more positively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=6.23;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(121)=2.68,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=.01. However, the art cover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=7.34) was rated significantly more positively than both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=6.23;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(125)=5.59,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and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=6.79;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(124)=2.33,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=.02).</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No significant differences were found between any judgments of the three targets for Neuroticism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(2,185)=0.45,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 or Openness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(2,185)=2.32,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 . Table 1 reports all means for BFI judgments.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974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Analysis of ADS measures by experimental condition shows no significant differences for any of the four ADS subtypes. Therefore appears that seeing the images had no impact on subsequent responses to the disability questionnaire.  </a:t>
            </a:r>
          </a:p>
          <a:p>
            <a:r>
              <a:rPr lang="en-GB" sz="2800"/>
              <a:t>Lower scores on Inclusion and Prospects = more positive perceptions,</a:t>
            </a:r>
          </a:p>
          <a:p>
            <a:r>
              <a:rPr lang="en-GB" sz="2800"/>
              <a:t>Higher scores on Gains = more positive perceptions, </a:t>
            </a:r>
          </a:p>
          <a:p>
            <a:r>
              <a:rPr lang="en-GB" sz="2800"/>
              <a:t>Higher scores on Discrimination = greater perceived discrimination.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The findings on the ADS appear to suggest that attitudes towards individuals with prosthetic limbs are positive in terms of their gains, prospects, and inclusion in society, but that there is a recognition that discrimination is an issue for the individuals with prosthetics limbs.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300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Neue" panose="02000503000000020004" pitchFamily="2" charset="0"/>
              </a:rPr>
              <a:t>In </a:t>
            </a:r>
            <a:r>
              <a:rPr lang="en-GB" err="1">
                <a:effectLst/>
                <a:latin typeface="Helvetica Neue" panose="02000503000000020004" pitchFamily="2" charset="0"/>
              </a:rPr>
              <a:t>Facereader</a:t>
            </a:r>
            <a:r>
              <a:rPr lang="en-GB">
                <a:effectLst/>
                <a:latin typeface="Helvetica Neue" panose="02000503000000020004" pitchFamily="2" charset="0"/>
              </a:rPr>
              <a:t>, arousal is typically measured on a scale from 0 to 1, with 0 representing low arousal or calmness and 1 representing high arousal or excitement. The software uses facial features and movements, such as eyebrow movements, eye widening, and mouth opening, to estimate the level of arousal displayed by an individual.</a:t>
            </a:r>
          </a:p>
          <a:p>
            <a:endParaRPr lang="en-GB">
              <a:effectLst/>
              <a:latin typeface="Helvetica Neue" panose="02000503000000020004" pitchFamily="2" charset="0"/>
            </a:endParaRPr>
          </a:p>
          <a:p>
            <a:r>
              <a:rPr lang="en-GB">
                <a:effectLst/>
                <a:latin typeface="Helvetica Neue" panose="02000503000000020004" pitchFamily="2" charset="0"/>
              </a:rPr>
              <a:t>Valence stuff: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Times New Roman" panose="02020603050405020304" pitchFamily="18" charset="0"/>
              </a:rPr>
              <a:t>It is important to note that not all facial expressions that convey negative valence necessarily reflect negative emotions. In some cases, facial expressions that convey negative valence may simply reflect a person's level of concentration or focus, rather than a negative emotional state.  For example, when someone is deeply focused on a task or concentrating on something, they may furrow their brow or squint their eyes, which could convey a negative valence. Similarly, when someone is watching something that is intense or suspenseful, they may have a serious or intense expression on their face, which could also be interpreted as conveying negative valence.</a:t>
            </a:r>
          </a:p>
          <a:p>
            <a:br>
              <a:rPr lang="en-GB">
                <a:effectLst/>
                <a:latin typeface="Helvetica Neue" panose="02000503000000020004" pitchFamily="2" charset="0"/>
              </a:rPr>
            </a:br>
            <a:br>
              <a:rPr lang="en-GB">
                <a:effectLst/>
                <a:latin typeface="Helvetica Neue" panose="02000503000000020004" pitchFamily="2" charset="0"/>
              </a:rPr>
            </a:br>
            <a:r>
              <a:rPr lang="en-GB">
                <a:effectLst/>
                <a:latin typeface="Helvetica Neue" panose="02000503000000020004" pitchFamily="2" charset="0"/>
              </a:rPr>
              <a:t>Here we can see that participants facial responses to the three film types were similar, with slight differences arising when they viewed the subject with a different limb or leg type. </a:t>
            </a:r>
            <a:br>
              <a:rPr lang="en-GB">
                <a:effectLst/>
                <a:latin typeface="Helvetica Neue" panose="02000503000000020004" pitchFamily="2" charset="0"/>
              </a:rPr>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4917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The three heat maps above reveal minimal visual attention directed towards the subject's lower limbs, including the digitally replaced leg (on the right). Regardless of the type of film content, no significant variations in attention were observed. However, one viewer, among several who watched the dogs film type, displayed a notable interest in examining the brand of the subject's shoes. Overall, the participants' attention was primarily centred around the subject's head while speaking, occasionally shifting towards the hands during gestures. These findings provide insights into the viewers' gaze patterns and highlight the dominant areas of focus during the viewing experience.</a:t>
            </a:r>
            <a:endParaRPr lang="en-US" sz="120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107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The three images above display aggregated heat maps depicting the participants' visual attention towards the 'stem' limb type. Notably, this limb type received the highest amount of visual focus during the Olympics video, where the subject shared personal stories about their experiences in competitive swimming. The heat maps provide valuable insights into the participants' gaze patterns and highlight the particular significance of the 'stem' limb type in relation to the discussed content.</a:t>
            </a:r>
            <a:endParaRPr lang="en-US" sz="120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In all three film content types, participants exhibited noticeable attention towards the limb cover, allocating some of their viewing time to focus on it. This could be attributed to its visually striking and colourful graphic design, which naturally attracts attention. Particularly during the Olympics film, the limb cover garnered the highest collective attention from participants, becoming a prominent point of visual interest. These observations highlight the significance of the limb cover in capturing viewers' attention across different film types.</a:t>
            </a:r>
            <a:endParaRPr lang="en-US"/>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477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Times New Roman" panose="02020603050405020304" pitchFamily="18" charset="0"/>
                <a:ea typeface="Times New Roman" panose="02020603050405020304" pitchFamily="18" charset="0"/>
              </a:rPr>
              <a:t>The experimental paradigms used within this research study have enabled to explore unique facets of the psychological processes underpinning how the general population perceive amputees and the impact that wearing prosthetic leg covers can have on that perception.   </a:t>
            </a:r>
            <a:r>
              <a:rPr lang="en-GB" sz="1800" b="1">
                <a:effectLst/>
                <a:latin typeface="Times New Roman" panose="02020603050405020304" pitchFamily="18"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Limitations:  only one person used (Mark); between subjects design for study one. </a:t>
            </a:r>
          </a:p>
          <a:p>
            <a:pPr marL="0" marR="0" lvl="0" indent="0" algn="l" defTabSz="914400" rtl="0" eaLnBrk="1" fontAlgn="auto" latinLnBrk="0" hangingPunct="1">
              <a:lnSpc>
                <a:spcPct val="200000"/>
              </a:lnSpc>
              <a:spcBef>
                <a:spcPts val="0"/>
              </a:spcBef>
              <a:spcAft>
                <a:spcPts val="800"/>
              </a:spcAft>
              <a:buClrTx/>
              <a:buSzTx/>
              <a:buFontTx/>
              <a:buNone/>
              <a:tabLst/>
              <a:defRPr/>
            </a:pPr>
            <a:r>
              <a:rPr lang="en-GB" sz="1800">
                <a:solidFill>
                  <a:srgbClr val="000000"/>
                </a:solidFill>
                <a:latin typeface="Arial" panose="020B0604020202020204" pitchFamily="34" charset="0"/>
                <a:cs typeface="Arial" panose="020B0604020202020204" pitchFamily="34" charset="0"/>
              </a:rPr>
              <a:t>U</a:t>
            </a:r>
            <a:r>
              <a:rPr lang="en-GB" sz="1800">
                <a:latin typeface="Arial" panose="020B0604020202020204" pitchFamily="34" charset="0"/>
                <a:cs typeface="Arial" panose="020B0604020202020204" pitchFamily="34" charset="0"/>
              </a:rPr>
              <a:t>se of mixed methods allows more answers to the overall question – need to be confident in how they all fit together</a:t>
            </a:r>
            <a:endParaRPr lang="en-GB" sz="1800">
              <a:solidFill>
                <a:srgbClr val="000000"/>
              </a:solidFill>
              <a:latin typeface="Arial" panose="020B0604020202020204" pitchFamily="34" charset="0"/>
              <a:cs typeface="Arial" panose="020B0604020202020204" pitchFamily="34" charset="0"/>
            </a:endParaRPr>
          </a:p>
          <a:p>
            <a:pPr>
              <a:lnSpc>
                <a:spcPct val="200000"/>
              </a:lnSpc>
              <a:spcAft>
                <a:spcPts val="800"/>
              </a:spcAft>
            </a:pPr>
            <a:endParaRPr lang="en-GB" sz="180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Small sample size for study two… </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Not captured implicit attitudes ….</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Only used a male target figure, and whilst early studies have suggested no clear gender differences in psychosocial adjustment to both amputation and prosthesis use, more recent studies have called for greater consideration of sex and gender constructs that may influence psychosocial outcomes (Cimino et al., 2021).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027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23</a:t>
            </a:fld>
            <a:endParaRPr lang="en-GB"/>
          </a:p>
        </p:txBody>
      </p:sp>
    </p:spTree>
    <p:extLst>
      <p:ext uri="{BB962C8B-B14F-4D97-AF65-F5344CB8AC3E}">
        <p14:creationId xmlns:p14="http://schemas.microsoft.com/office/powerpoint/2010/main" val="2235253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24</a:t>
            </a:fld>
            <a:endParaRPr lang="en-GB"/>
          </a:p>
        </p:txBody>
      </p:sp>
    </p:spTree>
    <p:extLst>
      <p:ext uri="{BB962C8B-B14F-4D97-AF65-F5344CB8AC3E}">
        <p14:creationId xmlns:p14="http://schemas.microsoft.com/office/powerpoint/2010/main" val="3870180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back control over their leg and how it looks</a:t>
            </a:r>
          </a:p>
          <a:p>
            <a:endParaRPr lang="en-GB" dirty="0"/>
          </a:p>
          <a:p>
            <a:r>
              <a:rPr lang="en-GB" dirty="0"/>
              <a:t>Changing conversations from avoidance/negative to positive and drawing attention</a:t>
            </a:r>
          </a:p>
          <a:p>
            <a:endParaRPr lang="en-GB" dirty="0"/>
          </a:p>
          <a:p>
            <a:r>
              <a:rPr lang="en-GB" dirty="0"/>
              <a:t> Sense of identity </a:t>
            </a:r>
          </a:p>
          <a:p>
            <a:endParaRPr lang="en-GB" dirty="0"/>
          </a:p>
          <a:p>
            <a:r>
              <a:rPr lang="en-GB" dirty="0"/>
              <a:t>Adjustment to life as an amputee and coping with the change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463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8883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1985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703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62677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845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948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46505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84855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3851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Times New Roman" panose="02020603050405020304" pitchFamily="18" charset="0"/>
                <a:ea typeface="Times New Roman" panose="02020603050405020304" pitchFamily="18" charset="0"/>
              </a:rPr>
              <a:t>Analysis of the data relating to the Big Five Inventory (BFI) data showed a significant difference on Extroversion judgments (F(2,185)=6.41, p=.002) with participants judging the target image with the stem prosthetic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=7.08) more positively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=6.45;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(121)=2.58,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=.01) and the target with the art cover prosthetic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=7.32) was also rated significantly higher than the leg target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(125)=3.50,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There was no significant difference between Extroversion ratings of stem prosthetic targets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=7.08) and art cover targets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=7.32;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(124)=0.92,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a:t>
            </a:r>
          </a:p>
          <a:p>
            <a:pPr indent="457200">
              <a:lnSpc>
                <a:spcPct val="200000"/>
              </a:lnSpc>
              <a:spcAft>
                <a:spcPts val="800"/>
              </a:spcAft>
            </a:pPr>
            <a:r>
              <a:rPr lang="en-GB" sz="1800">
                <a:effectLst/>
                <a:latin typeface="Times New Roman" panose="02020603050405020304" pitchFamily="18" charset="0"/>
                <a:ea typeface="Times New Roman" panose="02020603050405020304" pitchFamily="18" charset="0"/>
              </a:rPr>
              <a:t>There was also a significant difference in judgments of Conscientiousness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(2,185)=19.20,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=.001).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=7.89) was rated significantly higher on Conscientiousness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=6.47;</a:t>
            </a:r>
            <a:r>
              <a:rPr lang="en-GB" sz="1800" i="1">
                <a:effectLst/>
                <a:latin typeface="Times New Roman" panose="02020603050405020304" pitchFamily="18" charset="0"/>
                <a:ea typeface="Times New Roman" panose="02020603050405020304" pitchFamily="18" charset="0"/>
              </a:rPr>
              <a:t> t</a:t>
            </a:r>
            <a:r>
              <a:rPr lang="en-GB" sz="1800">
                <a:effectLst/>
                <a:latin typeface="Times New Roman" panose="02020603050405020304" pitchFamily="18" charset="0"/>
                <a:ea typeface="Times New Roman" panose="02020603050405020304" pitchFamily="18" charset="0"/>
              </a:rPr>
              <a:t>(121)=5.89,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as was the art cover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=7.69;</a:t>
            </a:r>
            <a:r>
              <a:rPr lang="en-GB" sz="1800" i="1">
                <a:effectLst/>
                <a:latin typeface="Times New Roman" panose="02020603050405020304" pitchFamily="18" charset="0"/>
                <a:ea typeface="Times New Roman" panose="02020603050405020304" pitchFamily="18" charset="0"/>
              </a:rPr>
              <a:t> t</a:t>
            </a:r>
            <a:r>
              <a:rPr lang="en-GB" sz="1800">
                <a:effectLst/>
                <a:latin typeface="Times New Roman" panose="02020603050405020304" pitchFamily="18" charset="0"/>
                <a:ea typeface="Times New Roman" panose="02020603050405020304" pitchFamily="18" charset="0"/>
              </a:rPr>
              <a:t>(125)=5.44,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with no significant difference between the stem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=7.89) and art cover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=7.69;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(124)=0.71,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a:t>
            </a:r>
          </a:p>
          <a:p>
            <a:pPr indent="457200">
              <a:lnSpc>
                <a:spcPct val="200000"/>
              </a:lnSpc>
              <a:spcAft>
                <a:spcPts val="800"/>
              </a:spcAft>
            </a:pPr>
            <a:r>
              <a:rPr lang="en-GB" sz="1800">
                <a:effectLst/>
                <a:latin typeface="Times New Roman" panose="02020603050405020304" pitchFamily="18" charset="0"/>
                <a:ea typeface="Times New Roman" panose="02020603050405020304" pitchFamily="18" charset="0"/>
              </a:rPr>
              <a:t>There was also a significant difference in judgments of Agreeableness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(2,185)=13.48,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=.001).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=6.79) was rated significantly more positively than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=6.23;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(121)=2.68,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=.01. However, the art cover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=7.34) was rated significantly more positively than both the leg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=6.23;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(125)=5.59,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=.001) and the stem target (</a:t>
            </a:r>
            <a:r>
              <a:rPr lang="en-GB" sz="1800" i="1">
                <a:effectLst/>
                <a:latin typeface="Times New Roman" panose="02020603050405020304" pitchFamily="18" charset="0"/>
                <a:ea typeface="Times New Roman" panose="02020603050405020304" pitchFamily="18" charset="0"/>
              </a:rPr>
              <a:t>M</a:t>
            </a:r>
            <a:r>
              <a:rPr lang="en-GB" sz="1800">
                <a:effectLst/>
                <a:latin typeface="Times New Roman" panose="02020603050405020304" pitchFamily="18" charset="0"/>
                <a:ea typeface="Times New Roman" panose="02020603050405020304" pitchFamily="18" charset="0"/>
              </a:rPr>
              <a:t>=6.79; </a:t>
            </a:r>
            <a:r>
              <a:rPr lang="en-GB" sz="1800" i="1">
                <a:effectLst/>
                <a:latin typeface="Times New Roman" panose="02020603050405020304" pitchFamily="18" charset="0"/>
                <a:ea typeface="Times New Roman" panose="02020603050405020304" pitchFamily="18" charset="0"/>
              </a:rPr>
              <a:t>t</a:t>
            </a:r>
            <a:r>
              <a:rPr lang="en-GB" sz="1800">
                <a:effectLst/>
                <a:latin typeface="Times New Roman" panose="02020603050405020304" pitchFamily="18" charset="0"/>
                <a:ea typeface="Times New Roman" panose="02020603050405020304" pitchFamily="18" charset="0"/>
              </a:rPr>
              <a:t>(124)=2.33, </a:t>
            </a:r>
            <a:r>
              <a:rPr lang="en-GB" sz="1800" i="1">
                <a:effectLst/>
                <a:latin typeface="Times New Roman" panose="02020603050405020304" pitchFamily="18" charset="0"/>
                <a:ea typeface="Times New Roman" panose="02020603050405020304" pitchFamily="18" charset="0"/>
              </a:rPr>
              <a:t>p</a:t>
            </a:r>
            <a:r>
              <a:rPr lang="en-GB" sz="1800">
                <a:effectLst/>
                <a:latin typeface="Times New Roman" panose="02020603050405020304" pitchFamily="18" charset="0"/>
                <a:ea typeface="Times New Roman" panose="02020603050405020304" pitchFamily="18" charset="0"/>
              </a:rPr>
              <a:t> =.02).</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No significant differences were found between any judgments of the three targets for Neuroticism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(2,185)=0.45,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 or Openness (</a:t>
            </a:r>
            <a:r>
              <a:rPr lang="en-GB" sz="1800" i="1">
                <a:effectLst/>
                <a:latin typeface="Times New Roman" panose="02020603050405020304" pitchFamily="18" charset="0"/>
                <a:ea typeface="Times New Roman" panose="02020603050405020304" pitchFamily="18" charset="0"/>
              </a:rPr>
              <a:t>F</a:t>
            </a:r>
            <a:r>
              <a:rPr lang="en-GB" sz="1800">
                <a:effectLst/>
                <a:latin typeface="Times New Roman" panose="02020603050405020304" pitchFamily="18" charset="0"/>
                <a:ea typeface="Times New Roman" panose="02020603050405020304" pitchFamily="18" charset="0"/>
              </a:rPr>
              <a:t>(2,185)=2.32, </a:t>
            </a:r>
            <a:r>
              <a:rPr lang="en-GB" sz="1800" i="1">
                <a:effectLst/>
                <a:latin typeface="Times New Roman" panose="02020603050405020304" pitchFamily="18" charset="0"/>
                <a:ea typeface="Times New Roman" panose="02020603050405020304" pitchFamily="18" charset="0"/>
              </a:rPr>
              <a:t>ns</a:t>
            </a:r>
            <a:r>
              <a:rPr lang="en-GB" sz="1800">
                <a:effectLst/>
                <a:latin typeface="Times New Roman" panose="02020603050405020304" pitchFamily="18" charset="0"/>
                <a:ea typeface="Times New Roman" panose="02020603050405020304" pitchFamily="18" charset="0"/>
              </a:rPr>
              <a:t>) . Table 1 reports all means for BFI judgments.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9742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Analysis of ADS measures by experimental condition shows no significant differences for any of the four ADS subtypes. Therefore appears that seeing the images had no impact on subsequent responses to the disability questionnaire.  </a:t>
            </a:r>
          </a:p>
          <a:p>
            <a:r>
              <a:rPr lang="en-GB" sz="2800"/>
              <a:t>Lower scores on Inclusion and Prospects = more positive perceptions,</a:t>
            </a:r>
          </a:p>
          <a:p>
            <a:r>
              <a:rPr lang="en-GB" sz="2800"/>
              <a:t>Higher scores on Gains = more positive perceptions, </a:t>
            </a:r>
          </a:p>
          <a:p>
            <a:r>
              <a:rPr lang="en-GB" sz="2800"/>
              <a:t>Higher scores on Discrimination = greater perceived discrimination.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The findings on the ADS appear to suggest that attitudes towards individuals with prosthetic limbs are positive in terms of their gains, prospects, and inclusion in society, but that there is a recognition that discrimination is an issue for the individuals with prosthetics limbs.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3008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Neue" panose="02000503000000020004" pitchFamily="2" charset="0"/>
              </a:rPr>
              <a:t>In </a:t>
            </a:r>
            <a:r>
              <a:rPr lang="en-GB" err="1">
                <a:effectLst/>
                <a:latin typeface="Helvetica Neue" panose="02000503000000020004" pitchFamily="2" charset="0"/>
              </a:rPr>
              <a:t>Facereader</a:t>
            </a:r>
            <a:r>
              <a:rPr lang="en-GB">
                <a:effectLst/>
                <a:latin typeface="Helvetica Neue" panose="02000503000000020004" pitchFamily="2" charset="0"/>
              </a:rPr>
              <a:t>, arousal is typically measured on a scale from 0 to 1, with 0 representing low arousal or calmness and 1 representing high arousal or excitement. The software uses facial features and movements, such as eyebrow movements, eye widening, and mouth opening, to estimate the level of arousal displayed by an individual.</a:t>
            </a:r>
          </a:p>
          <a:p>
            <a:endParaRPr lang="en-GB">
              <a:effectLst/>
              <a:latin typeface="Helvetica Neue" panose="02000503000000020004" pitchFamily="2" charset="0"/>
            </a:endParaRPr>
          </a:p>
          <a:p>
            <a:r>
              <a:rPr lang="en-GB">
                <a:effectLst/>
                <a:latin typeface="Helvetica Neue" panose="02000503000000020004" pitchFamily="2" charset="0"/>
              </a:rPr>
              <a:t>Valence stuff: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Times New Roman" panose="02020603050405020304" pitchFamily="18" charset="0"/>
              </a:rPr>
              <a:t>It is important to note that not all facial expressions that convey negative valence necessarily reflect negative emotions. In some cases, facial expressions that convey negative valence may simply reflect a person's level of concentration or focus, rather than a negative emotional state.  For example, when someone is deeply focused on a task or concentrating on something, they may furrow their brow or squint their eyes, which could convey a negative valence. Similarly, when someone is watching something that is intense or suspenseful, they may have a serious or intense expression on their face, which could also be interpreted as conveying negative valence.</a:t>
            </a:r>
          </a:p>
          <a:p>
            <a:br>
              <a:rPr lang="en-GB">
                <a:effectLst/>
                <a:latin typeface="Helvetica Neue" panose="02000503000000020004" pitchFamily="2" charset="0"/>
              </a:rPr>
            </a:br>
            <a:br>
              <a:rPr lang="en-GB">
                <a:effectLst/>
                <a:latin typeface="Helvetica Neue" panose="02000503000000020004" pitchFamily="2" charset="0"/>
              </a:rPr>
            </a:br>
            <a:r>
              <a:rPr lang="en-GB">
                <a:effectLst/>
                <a:latin typeface="Helvetica Neue" panose="02000503000000020004" pitchFamily="2" charset="0"/>
              </a:rPr>
              <a:t>Here we can see that participants facial responses to the three film types were similar, with slight differences arising when they viewed the subject with a different limb or leg type. </a:t>
            </a:r>
            <a:br>
              <a:rPr lang="en-GB">
                <a:effectLst/>
                <a:latin typeface="Helvetica Neue" panose="02000503000000020004" pitchFamily="2" charset="0"/>
              </a:rPr>
            </a:b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49178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The three heat maps above reveal minimal visual attention directed towards the subject's lower limbs, including the digitally replaced leg (on the right). Regardless of the type of film content, no significant variations in attention were observed. However, one viewer, among several who watched the dogs film type, displayed a notable interest in examining the brand of the subject's shoes. Overall, the participants' attention was primarily centred around the subject's head while speaking, occasionally shifting towards the hands during gestures. These findings provide insights into the viewers' gaze patterns and highlight the dominant areas of focus during the viewing experience.</a:t>
            </a:r>
            <a:endParaRPr lang="en-US" sz="120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1079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The three images above display aggregated heat maps depicting the participants' visual attention towards the 'stem' limb type. Notably, this limb type received the highest amount of visual focus during the Olympics video, where the subject shared personal stories about their experiences in competitive swimming. The heat maps provide valuable insights into the participants' gaze patterns and highlight the particular significance of the 'stem' limb type in relation to the discussed content.</a:t>
            </a:r>
            <a:endParaRPr lang="en-US" sz="120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495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Söhne"/>
                <a:ea typeface="+mn-ea"/>
                <a:cs typeface="+mn-cs"/>
              </a:rPr>
              <a:t>In all three film content types, participants exhibited noticeable attention towards the limb cover, allocating some of their viewing time to focus on it. This could be attributed to its visually striking and colourful graphic design, which naturally attracts attention. Particularly during the Olympics film, the limb cover garnered the highest collective attention from participants, becoming a prominent point of visual interest. These observations highlight the significance of the limb cover in capturing viewers' attention across different film types.</a:t>
            </a:r>
            <a:endParaRPr lang="en-US"/>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4774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Times New Roman" panose="02020603050405020304" pitchFamily="18" charset="0"/>
                <a:ea typeface="Times New Roman" panose="02020603050405020304" pitchFamily="18" charset="0"/>
              </a:rPr>
              <a:t>The experimental paradigms used within this research study have enabled to explore unique facets of the psychological processes underpinning how the general population perceive amputees and the impact that wearing prosthetic leg covers can have on that perception.   </a:t>
            </a:r>
            <a:r>
              <a:rPr lang="en-GB" sz="1800" b="1">
                <a:effectLst/>
                <a:latin typeface="Times New Roman" panose="02020603050405020304" pitchFamily="18"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Limitations:  only one person used (Mark); between subjects design for study one. </a:t>
            </a:r>
          </a:p>
          <a:p>
            <a:pPr marL="0" marR="0" lvl="0" indent="0" algn="l" defTabSz="914400" rtl="0" eaLnBrk="1" fontAlgn="auto" latinLnBrk="0" hangingPunct="1">
              <a:lnSpc>
                <a:spcPct val="200000"/>
              </a:lnSpc>
              <a:spcBef>
                <a:spcPts val="0"/>
              </a:spcBef>
              <a:spcAft>
                <a:spcPts val="800"/>
              </a:spcAft>
              <a:buClrTx/>
              <a:buSzTx/>
              <a:buFontTx/>
              <a:buNone/>
              <a:tabLst/>
              <a:defRPr/>
            </a:pPr>
            <a:r>
              <a:rPr lang="en-GB" sz="1800">
                <a:solidFill>
                  <a:srgbClr val="000000"/>
                </a:solidFill>
                <a:latin typeface="Arial" panose="020B0604020202020204" pitchFamily="34" charset="0"/>
                <a:cs typeface="Arial" panose="020B0604020202020204" pitchFamily="34" charset="0"/>
              </a:rPr>
              <a:t>U</a:t>
            </a:r>
            <a:r>
              <a:rPr lang="en-GB" sz="1800">
                <a:latin typeface="Arial" panose="020B0604020202020204" pitchFamily="34" charset="0"/>
                <a:cs typeface="Arial" panose="020B0604020202020204" pitchFamily="34" charset="0"/>
              </a:rPr>
              <a:t>se of mixed methods allows more answers to the overall question – need to be confident in how they all fit together</a:t>
            </a:r>
            <a:endParaRPr lang="en-GB" sz="1800">
              <a:solidFill>
                <a:srgbClr val="000000"/>
              </a:solidFill>
              <a:latin typeface="Arial" panose="020B0604020202020204" pitchFamily="34" charset="0"/>
              <a:cs typeface="Arial" panose="020B0604020202020204" pitchFamily="34" charset="0"/>
            </a:endParaRPr>
          </a:p>
          <a:p>
            <a:pPr>
              <a:lnSpc>
                <a:spcPct val="200000"/>
              </a:lnSpc>
              <a:spcAft>
                <a:spcPts val="800"/>
              </a:spcAft>
            </a:pPr>
            <a:endParaRPr lang="en-GB" sz="1800">
              <a:effectLst/>
              <a:latin typeface="Times New Roman" panose="02020603050405020304" pitchFamily="18" charset="0"/>
              <a:ea typeface="Times New Roman" panose="02020603050405020304" pitchFamily="18" charset="0"/>
            </a:endParaRP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Small sample size for study two… </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Not captured implicit attitudes ….</a:t>
            </a:r>
          </a:p>
          <a:p>
            <a:pPr>
              <a:lnSpc>
                <a:spcPct val="200000"/>
              </a:lnSpc>
              <a:spcAft>
                <a:spcPts val="800"/>
              </a:spcAft>
            </a:pPr>
            <a:r>
              <a:rPr lang="en-GB" sz="1800">
                <a:effectLst/>
                <a:latin typeface="Times New Roman" panose="02020603050405020304" pitchFamily="18" charset="0"/>
                <a:ea typeface="Times New Roman" panose="02020603050405020304" pitchFamily="18" charset="0"/>
              </a:rPr>
              <a:t>Only used a male target figure, and whilst early studies have suggested no clear gender differences in psychosocial adjustment to both amputation and prosthesis use, more recent studies have called for greater consideration of sex and gender constructs that may influence psychosocial outcomes (Cimino et al., 2021).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4676DCE-12B7-4B6E-8B3F-4D448164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0270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08D135-2F1A-4DDA-AC28-DD08628D4A25}" type="slidenum">
              <a:rPr lang="en-GB" smtClean="0"/>
              <a:t>49</a:t>
            </a:fld>
            <a:endParaRPr lang="en-GB"/>
          </a:p>
        </p:txBody>
      </p:sp>
    </p:spTree>
    <p:extLst>
      <p:ext uri="{BB962C8B-B14F-4D97-AF65-F5344CB8AC3E}">
        <p14:creationId xmlns:p14="http://schemas.microsoft.com/office/powerpoint/2010/main" val="13792726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08D135-2F1A-4DDA-AC28-DD08628D4A25}" type="slidenum">
              <a:rPr lang="en-GB" smtClean="0"/>
              <a:t>50</a:t>
            </a:fld>
            <a:endParaRPr lang="en-GB"/>
          </a:p>
        </p:txBody>
      </p:sp>
    </p:spTree>
    <p:extLst>
      <p:ext uri="{BB962C8B-B14F-4D97-AF65-F5344CB8AC3E}">
        <p14:creationId xmlns:p14="http://schemas.microsoft.com/office/powerpoint/2010/main" val="42087397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676DCE-12B7-4B6E-8B3F-4D4481646AE0}" type="slidenum">
              <a:rPr lang="en-GB" smtClean="0"/>
              <a:t>51</a:t>
            </a:fld>
            <a:endParaRPr lang="en-GB"/>
          </a:p>
        </p:txBody>
      </p:sp>
    </p:spTree>
    <p:extLst>
      <p:ext uri="{BB962C8B-B14F-4D97-AF65-F5344CB8AC3E}">
        <p14:creationId xmlns:p14="http://schemas.microsoft.com/office/powerpoint/2010/main" val="11675918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08D135-2F1A-4DDA-AC28-DD08628D4A25}" type="slidenum">
              <a:rPr lang="en-GB" smtClean="0"/>
              <a:t>52</a:t>
            </a:fld>
            <a:endParaRPr lang="en-GB"/>
          </a:p>
        </p:txBody>
      </p:sp>
    </p:spTree>
    <p:extLst>
      <p:ext uri="{BB962C8B-B14F-4D97-AF65-F5344CB8AC3E}">
        <p14:creationId xmlns:p14="http://schemas.microsoft.com/office/powerpoint/2010/main" val="18694101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05468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Survival and Cooperation</a:t>
            </a:r>
            <a:r>
              <a:rPr lang="en-GB" dirty="0"/>
              <a:t>: Humans rely on group dynamics for survival, sharing resources, protecting each other, and collaborating in tasks like hunting, farming, and building societies. Cooperation increases chances of success and survival.</a:t>
            </a:r>
          </a:p>
          <a:p>
            <a:r>
              <a:rPr lang="en-GB" b="1" dirty="0"/>
              <a:t>Communication and Connection</a:t>
            </a:r>
            <a:r>
              <a:rPr lang="en-GB" dirty="0"/>
              <a:t>: Humans have advanced communication skills, including language, which allow for complex social interactions, emotional bonding, and the sharing of knowledge and experiences.</a:t>
            </a:r>
          </a:p>
          <a:p>
            <a:r>
              <a:rPr lang="en-GB" b="1" dirty="0"/>
              <a:t>Emotional Support</a:t>
            </a:r>
            <a:r>
              <a:rPr lang="en-GB" dirty="0"/>
              <a:t>: Social connections provide emotional security and mental health benefits, reducing stress and increasing feelings of belonging and happiness. Humans thrive on positive interactions and mutual care.</a:t>
            </a:r>
          </a:p>
          <a:p>
            <a:r>
              <a:rPr lang="en-GB" b="1" dirty="0"/>
              <a:t>Cultural and Identity Formation</a:t>
            </a:r>
            <a:r>
              <a:rPr lang="en-GB" dirty="0"/>
              <a:t>: Through socialization, humans create cultures, traditions, and norms that define their identity. Belonging to a group or community helps individuals understand their place in the world and strengthens group cohesion.</a:t>
            </a:r>
          </a:p>
          <a:p>
            <a:endParaRPr lang="en-GB" dirty="0"/>
          </a:p>
        </p:txBody>
      </p:sp>
      <p:sp>
        <p:nvSpPr>
          <p:cNvPr id="4" name="Slide Number Placeholder 3"/>
          <p:cNvSpPr>
            <a:spLocks noGrp="1"/>
          </p:cNvSpPr>
          <p:nvPr>
            <p:ph type="sldNum" sz="quarter" idx="5"/>
          </p:nvPr>
        </p:nvSpPr>
        <p:spPr/>
        <p:txBody>
          <a:bodyPr/>
          <a:lstStyle/>
          <a:p>
            <a:fld id="{7008D135-2F1A-4DDA-AC28-DD08628D4A25}" type="slidenum">
              <a:rPr lang="en-GB" smtClean="0"/>
              <a:t>54</a:t>
            </a:fld>
            <a:endParaRPr lang="en-GB"/>
          </a:p>
        </p:txBody>
      </p:sp>
    </p:spTree>
    <p:extLst>
      <p:ext uri="{BB962C8B-B14F-4D97-AF65-F5344CB8AC3E}">
        <p14:creationId xmlns:p14="http://schemas.microsoft.com/office/powerpoint/2010/main" val="16095646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54735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954208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008C-B0E8-820D-1BFD-C8B11E6603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74E828-B66A-A809-DF2A-A373DD6C05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FB2A6B-72C8-B537-C14A-6586ABD695E1}"/>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5FDA5FF4-313F-CC36-2689-03BCFFE1C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7AF89-18CB-5BAC-35E1-063D27EA329E}"/>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8184847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B4A1-F8A4-D172-DF61-AF3EFEFE3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DE2DC3-013A-CD14-4C89-359CC79B89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EF667-1DF3-8054-44E6-2E212969F6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3A1D4-C4A8-7B46-03C4-D205379B9979}"/>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6" name="Footer Placeholder 5">
            <a:extLst>
              <a:ext uri="{FF2B5EF4-FFF2-40B4-BE49-F238E27FC236}">
                <a16:creationId xmlns:a16="http://schemas.microsoft.com/office/drawing/2014/main" id="{50D2E72B-6067-D9B6-7A1B-3A7E981C8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148FE-CA60-FCAA-95DF-9180D7A16010}"/>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40134137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45B70-5CF4-126D-49C9-7444A26682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63ED12-866F-1457-15A6-881F880FCF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50B83D-C02A-5D43-0212-5017CAD3476C}"/>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D11B8575-75FA-40E2-2DC9-999ABCEF5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8881E-2BEA-6C7B-D331-86D109B5ABCE}"/>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518545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008C-B0E8-820D-1BFD-C8B11E6603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74E828-B66A-A809-DF2A-A373DD6C05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FB2A6B-72C8-B537-C14A-6586ABD695E1}"/>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5FDA5FF4-313F-CC36-2689-03BCFFE1C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7AF89-18CB-5BAC-35E1-063D27EA329E}"/>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42788135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A6826-E499-8045-4E3D-B89D33308F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AD9B5B-8F8F-D2B4-DCEF-649725FF9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37DAA4-B730-1444-F2A1-E60C494391DE}"/>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C1970762-F6FE-C3ED-EA76-8B77B09B9B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ADB98-01CF-79A7-033B-7F0DCC14B8C4}"/>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14929101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B4A1-F8A4-D172-DF61-AF3EFEFE3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DE2DC3-013A-CD14-4C89-359CC79B89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EF667-1DF3-8054-44E6-2E212969F6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3A1D4-C4A8-7B46-03C4-D205379B9979}"/>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6" name="Footer Placeholder 5">
            <a:extLst>
              <a:ext uri="{FF2B5EF4-FFF2-40B4-BE49-F238E27FC236}">
                <a16:creationId xmlns:a16="http://schemas.microsoft.com/office/drawing/2014/main" id="{50D2E72B-6067-D9B6-7A1B-3A7E981C8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148FE-CA60-FCAA-95DF-9180D7A16010}"/>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37625827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978A3-2E52-7B7D-EF4A-E620C47162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DB1DAB-9DF5-BC07-1C56-74A28AF1E8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527642-D471-609C-3481-A2D115981D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BCA586-D2B2-A1DB-CD94-C93B8AA2C0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C52F66-3957-5396-021A-14F365E5E6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E5187A-9B8E-9D29-6A3F-4CCA2FE8F951}"/>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8" name="Footer Placeholder 7">
            <a:extLst>
              <a:ext uri="{FF2B5EF4-FFF2-40B4-BE49-F238E27FC236}">
                <a16:creationId xmlns:a16="http://schemas.microsoft.com/office/drawing/2014/main" id="{DDDE6C20-8258-1FA9-338D-8C629BBE95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4FA072-CB21-9FBA-56CF-7565CCE92113}"/>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9723279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EBF2-348C-6A38-1DD7-49FB7B5DED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1E167F-CD76-3092-C9B9-6BD6E45417E3}"/>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4" name="Footer Placeholder 3">
            <a:extLst>
              <a:ext uri="{FF2B5EF4-FFF2-40B4-BE49-F238E27FC236}">
                <a16:creationId xmlns:a16="http://schemas.microsoft.com/office/drawing/2014/main" id="{2E4D2518-0CCF-8403-4B38-AA35E7874E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44B037-5AD7-F49B-E61C-684C19B0DA2C}"/>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8450051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DF9DB6-FAD7-2FFB-5A86-A85CF7809B53}"/>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3" name="Footer Placeholder 2">
            <a:extLst>
              <a:ext uri="{FF2B5EF4-FFF2-40B4-BE49-F238E27FC236}">
                <a16:creationId xmlns:a16="http://schemas.microsoft.com/office/drawing/2014/main" id="{44620624-ECBA-FDEC-95DD-FEA6F22515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5C65A9-38E6-A94A-B35C-1C344FDA44B7}"/>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3443166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F7E2-D449-89A9-160B-C9A4289AE8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F0DBE7-5C0D-4C48-F8C3-A487C51144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6F7EF1-B854-0D56-8A9A-608DA7E94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A690D5-E8CE-47E7-02FE-3489629169E3}"/>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6" name="Footer Placeholder 5">
            <a:extLst>
              <a:ext uri="{FF2B5EF4-FFF2-40B4-BE49-F238E27FC236}">
                <a16:creationId xmlns:a16="http://schemas.microsoft.com/office/drawing/2014/main" id="{292CC7BE-641D-4CCC-10C3-147CF7B8E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7D219-8897-B886-D862-60EB0A17831D}"/>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664627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E2C84-3620-E861-6421-F5994AAF2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228B0-3C88-BB70-52FB-005F506685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213C12-5286-1A81-CE36-07D448318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0CBE4E-188B-FA2B-AC8F-8E72931D0351}"/>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6" name="Footer Placeholder 5">
            <a:extLst>
              <a:ext uri="{FF2B5EF4-FFF2-40B4-BE49-F238E27FC236}">
                <a16:creationId xmlns:a16="http://schemas.microsoft.com/office/drawing/2014/main" id="{DBC17817-543B-349E-2C2E-8267FC2925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1471C-B475-5DB1-6065-5F61D99B43CB}"/>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3743870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532FA-99F0-074B-D230-CA0FA88D31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711C7D-498A-1C26-6E4E-796C56904B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B1696C-DE5F-A7A5-69F6-8E84F363622F}"/>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B23BACA5-225E-2F55-1ABC-4A0715F7DD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40452D-57DA-B77D-F69C-07EF0A0F5EB2}"/>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24485601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E5C314-B2B5-E108-47A2-4F4E914819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961F20-20A6-AF5F-9A4F-009D2720EC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7A94D6-9488-FEAB-B165-34C5BE7AA995}"/>
              </a:ext>
            </a:extLst>
          </p:cNvPr>
          <p:cNvSpPr>
            <a:spLocks noGrp="1"/>
          </p:cNvSpPr>
          <p:nvPr>
            <p:ph type="dt" sz="half" idx="10"/>
          </p:nvPr>
        </p:nvSpPr>
        <p:spPr/>
        <p:txBody>
          <a:body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27039F85-2A1E-EA0C-90BC-C5281E0C2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DE69B3-5D26-1F97-1842-F967D48C0226}"/>
              </a:ext>
            </a:extLst>
          </p:cNvPr>
          <p:cNvSpPr>
            <a:spLocks noGrp="1"/>
          </p:cNvSpPr>
          <p:nvPr>
            <p:ph type="sldNum" sz="quarter" idx="12"/>
          </p:nvPr>
        </p:nvSpPr>
        <p:spPr/>
        <p:txBody>
          <a:bodyPr/>
          <a:lstStyle/>
          <a:p>
            <a:fld id="{76BE500F-BC2E-4612-B96D-959A554E3756}" type="slidenum">
              <a:rPr lang="en-GB" smtClean="0"/>
              <a:t>‹#›</a:t>
            </a:fld>
            <a:endParaRPr lang="en-GB"/>
          </a:p>
        </p:txBody>
      </p:sp>
    </p:spTree>
    <p:extLst>
      <p:ext uri="{BB962C8B-B14F-4D97-AF65-F5344CB8AC3E}">
        <p14:creationId xmlns:p14="http://schemas.microsoft.com/office/powerpoint/2010/main" val="13073449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817478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52762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54" r:id="rId3"/>
    <p:sldLayoutId id="2147483755" r:id="rId4"/>
    <p:sldLayoutId id="214748375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B6CC13-ADC8-8C8E-36EC-45ACC6AB2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287469-90CB-B599-8C46-193AE9BF83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4E32B-B90C-8EA5-E535-CCFED656B6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9F2A6F-6BBA-446D-9DA0-DC3C40E19EDE}" type="datetimeFigureOut">
              <a:rPr lang="en-GB" smtClean="0"/>
              <a:t>01/05/2025</a:t>
            </a:fld>
            <a:endParaRPr lang="en-GB"/>
          </a:p>
        </p:txBody>
      </p:sp>
      <p:sp>
        <p:nvSpPr>
          <p:cNvPr id="5" name="Footer Placeholder 4">
            <a:extLst>
              <a:ext uri="{FF2B5EF4-FFF2-40B4-BE49-F238E27FC236}">
                <a16:creationId xmlns:a16="http://schemas.microsoft.com/office/drawing/2014/main" id="{A801E635-F5F5-823F-7C20-5FD9D262CE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B180E1-22CB-0FF2-44AF-32020B33AA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E500F-BC2E-4612-B96D-959A554E3756}" type="slidenum">
              <a:rPr lang="en-GB" smtClean="0"/>
              <a:t>‹#›</a:t>
            </a:fld>
            <a:endParaRPr lang="en-GB"/>
          </a:p>
        </p:txBody>
      </p:sp>
    </p:spTree>
    <p:extLst>
      <p:ext uri="{BB962C8B-B14F-4D97-AF65-F5344CB8AC3E}">
        <p14:creationId xmlns:p14="http://schemas.microsoft.com/office/powerpoint/2010/main" val="319783782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7" r:id="rId12"/>
    <p:sldLayoutId id="214748375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3.xml"/><Relationship Id="rId5" Type="http://schemas.openxmlformats.org/officeDocument/2006/relationships/image" Target="../media/image32.png"/><Relationship Id="rId4" Type="http://schemas.openxmlformats.org/officeDocument/2006/relationships/image" Target="../media/image31.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Layout" Target="../diagrams/layout2.xml"/><Relationship Id="rId7" Type="http://schemas.openxmlformats.org/officeDocument/2006/relationships/image" Target="../media/image34.png"/><Relationship Id="rId2" Type="http://schemas.openxmlformats.org/officeDocument/2006/relationships/diagramData" Target="../diagrams/data2.xml"/><Relationship Id="rId1" Type="http://schemas.openxmlformats.org/officeDocument/2006/relationships/slideLayout" Target="../slideLayouts/slideLayout3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3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emf"/><Relationship Id="rId1" Type="http://schemas.openxmlformats.org/officeDocument/2006/relationships/slideLayout" Target="../slideLayouts/slideLayout35.xml"/><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emf"/><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33.xml"/><Relationship Id="rId5" Type="http://schemas.openxmlformats.org/officeDocument/2006/relationships/image" Target="../media/image48.jpeg"/><Relationship Id="rId4" Type="http://schemas.openxmlformats.org/officeDocument/2006/relationships/image" Target="../media/image47.jpeg"/></Relationships>
</file>

<file path=ppt/slides/_rels/slide1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7.xml"/><Relationship Id="rId1" Type="http://schemas.openxmlformats.org/officeDocument/2006/relationships/slideLayout" Target="../slideLayouts/slideLayout33.xml"/><Relationship Id="rId5" Type="http://schemas.openxmlformats.org/officeDocument/2006/relationships/image" Target="../media/image51.jpeg"/><Relationship Id="rId4" Type="http://schemas.openxmlformats.org/officeDocument/2006/relationships/image" Target="../media/image50.jpeg"/></Relationships>
</file>

<file path=ppt/slides/_rels/slide1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8.xml"/><Relationship Id="rId1" Type="http://schemas.openxmlformats.org/officeDocument/2006/relationships/slideLayout" Target="../slideLayouts/slideLayout33.xml"/><Relationship Id="rId5" Type="http://schemas.openxmlformats.org/officeDocument/2006/relationships/image" Target="../media/image54.jpeg"/><Relationship Id="rId4" Type="http://schemas.openxmlformats.org/officeDocument/2006/relationships/image" Target="../media/image53.jpeg"/></Relationships>
</file>

<file path=ppt/slides/_rels/slide1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hyperlink" Target="mailto:Ceri.phelps@uwtsd.ac.uk" TargetMode="External"/><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0.xml"/><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3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Layout" Target="../diagrams/layout5.xml"/><Relationship Id="rId7" Type="http://schemas.openxmlformats.org/officeDocument/2006/relationships/image" Target="../media/image57.png"/><Relationship Id="rId2" Type="http://schemas.openxmlformats.org/officeDocument/2006/relationships/diagramData" Target="../diagrams/data5.xml"/><Relationship Id="rId1" Type="http://schemas.openxmlformats.org/officeDocument/2006/relationships/slideLayout" Target="../slideLayouts/slideLayout3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3.xml"/></Relationships>
</file>

<file path=ppt/slides/_rels/slide36.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emf"/><Relationship Id="rId1" Type="http://schemas.openxmlformats.org/officeDocument/2006/relationships/slideLayout" Target="../slideLayouts/slideLayout35.xml"/><Relationship Id="rId4" Type="http://schemas.openxmlformats.org/officeDocument/2006/relationships/image" Target="../media/image40.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emf"/><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35.xml"/><Relationship Id="rId4" Type="http://schemas.openxmlformats.org/officeDocument/2006/relationships/image" Target="../media/image45.png"/></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33.xml"/><Relationship Id="rId5" Type="http://schemas.openxmlformats.org/officeDocument/2006/relationships/image" Target="../media/image48.jpeg"/><Relationship Id="rId4" Type="http://schemas.openxmlformats.org/officeDocument/2006/relationships/image" Target="../media/image47.jpeg"/></Relationships>
</file>

<file path=ppt/slides/_rels/slide4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33.xml"/><Relationship Id="rId5" Type="http://schemas.openxmlformats.org/officeDocument/2006/relationships/image" Target="../media/image51.jpeg"/><Relationship Id="rId4" Type="http://schemas.openxmlformats.org/officeDocument/2006/relationships/image" Target="../media/image50.jpeg"/></Relationships>
</file>

<file path=ppt/slides/_rels/slide4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7.xml"/><Relationship Id="rId1" Type="http://schemas.openxmlformats.org/officeDocument/2006/relationships/slideLayout" Target="../slideLayouts/slideLayout33.xml"/><Relationship Id="rId5" Type="http://schemas.openxmlformats.org/officeDocument/2006/relationships/image" Target="../media/image54.jpeg"/><Relationship Id="rId4" Type="http://schemas.openxmlformats.org/officeDocument/2006/relationships/image" Target="../media/image53.jpeg"/></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30.xml"/><Relationship Id="rId1" Type="http://schemas.openxmlformats.org/officeDocument/2006/relationships/slideLayout" Target="../slideLayouts/slideLayout13.xml"/><Relationship Id="rId4" Type="http://schemas.openxmlformats.org/officeDocument/2006/relationships/hyperlink" Target="https://pixabay.com/en/giraffes-entertainment-discussion-62703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hyperlink" Target="https://pixabay.com/en/giraffes-entertainment-discussion-627031/"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34.xml"/><Relationship Id="rId1" Type="http://schemas.openxmlformats.org/officeDocument/2006/relationships/slideLayout" Target="../slideLayouts/slideLayout17.xml"/><Relationship Id="rId4" Type="http://schemas.openxmlformats.org/officeDocument/2006/relationships/hyperlink" Target="https://pxhere.com/en/photo/1543601"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hyperlink" Target="https://publicdomainpictures.net/view-image.php?image=23196&amp;picture=stigma" TargetMode="External"/><Relationship Id="rId2" Type="http://schemas.openxmlformats.org/officeDocument/2006/relationships/image" Target="../media/image65.jp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hyperlink" Target="https://pixabay.com/en/shame-criticism-self-criticism-799094/" TargetMode="External"/><Relationship Id="rId2" Type="http://schemas.openxmlformats.org/officeDocument/2006/relationships/image" Target="../media/image66.jpg"/><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4.xml"/><Relationship Id="rId5" Type="http://schemas.openxmlformats.org/officeDocument/2006/relationships/image" Target="../media/image71.png"/><Relationship Id="rId4" Type="http://schemas.openxmlformats.org/officeDocument/2006/relationships/image" Target="../media/image70.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43.xml"/></Relationships>
</file>

<file path=ppt/slides/_rels/slide63.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5.jpg"/><Relationship Id="rId7" Type="http://schemas.openxmlformats.org/officeDocument/2006/relationships/image" Target="../media/image77.png"/><Relationship Id="rId2" Type="http://schemas.openxmlformats.org/officeDocument/2006/relationships/image" Target="../media/image74.png"/><Relationship Id="rId1" Type="http://schemas.openxmlformats.org/officeDocument/2006/relationships/slideLayout" Target="../slideLayouts/slideLayout43.xml"/><Relationship Id="rId6" Type="http://schemas.openxmlformats.org/officeDocument/2006/relationships/image" Target="../media/image76.png"/><Relationship Id="rId5" Type="http://schemas.openxmlformats.org/officeDocument/2006/relationships/hyperlink" Target="https://creativecommons.org/licenses/by-nc-nd/3.0/" TargetMode="External"/><Relationship Id="rId4" Type="http://schemas.openxmlformats.org/officeDocument/2006/relationships/hyperlink" Target="https://www.axiomnews.com/groundwork-laid-executing-canada%E2%80%99s-buy-social-brand-regional-level"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68.xml.rels><?xml version="1.0" encoding="UTF-8" standalone="yes"?>
<Relationships xmlns="http://schemas.openxmlformats.org/package/2006/relationships"><Relationship Id="rId2" Type="http://schemas.openxmlformats.org/officeDocument/2006/relationships/hyperlink" Target="https://www.learningforinvolvement.org.uk/content/resource/nihr-guidance-on-co-producing-a-research-project/" TargetMode="External"/><Relationship Id="rId1" Type="http://schemas.openxmlformats.org/officeDocument/2006/relationships/slideLayout" Target="../slideLayouts/slideLayout43.xml"/></Relationships>
</file>

<file path=ppt/slides/_rels/slide69.xml.rels><?xml version="1.0" encoding="UTF-8" standalone="yes"?>
<Relationships xmlns="http://schemas.openxmlformats.org/package/2006/relationships"><Relationship Id="rId2" Type="http://schemas.openxmlformats.org/officeDocument/2006/relationships/hyperlink" Target="https://www.learningforinvolvement.org.uk/content/resource/nihr-guidance-on-co-producing-a-research-project/" TargetMode="External"/><Relationship Id="rId1" Type="http://schemas.openxmlformats.org/officeDocument/2006/relationships/slideLayout" Target="../slideLayouts/slideLayout43.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4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4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9772E64-6075-6688-65DF-7B6C1C3FF130}"/>
              </a:ext>
            </a:extLst>
          </p:cNvPr>
          <p:cNvSpPr>
            <a:spLocks noGrp="1"/>
          </p:cNvSpPr>
          <p:nvPr>
            <p:ph idx="1"/>
          </p:nvPr>
        </p:nvSpPr>
        <p:spPr/>
        <p:txBody>
          <a:bodyPr/>
          <a:lstStyle/>
          <a:p>
            <a:pPr algn="ctr"/>
            <a:r>
              <a:rPr lang="en-GB" sz="4000" dirty="0"/>
              <a:t>Psychology in Practice</a:t>
            </a:r>
          </a:p>
          <a:p>
            <a:endParaRPr lang="en-GB" dirty="0"/>
          </a:p>
          <a:p>
            <a:endParaRPr lang="en-GB" dirty="0"/>
          </a:p>
          <a:p>
            <a:endParaRPr lang="en-GB" dirty="0"/>
          </a:p>
          <a:p>
            <a:r>
              <a:rPr lang="en-GB" dirty="0"/>
              <a:t>Applied Research: a current example</a:t>
            </a:r>
          </a:p>
        </p:txBody>
      </p:sp>
    </p:spTree>
    <p:extLst>
      <p:ext uri="{BB962C8B-B14F-4D97-AF65-F5344CB8AC3E}">
        <p14:creationId xmlns:p14="http://schemas.microsoft.com/office/powerpoint/2010/main" val="1485876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A66E01-427B-4F61-853A-E9407CF342D2}"/>
              </a:ext>
            </a:extLst>
          </p:cNvPr>
          <p:cNvSpPr>
            <a:spLocks noGrp="1"/>
          </p:cNvSpPr>
          <p:nvPr>
            <p:ph type="title"/>
          </p:nvPr>
        </p:nvSpPr>
        <p:spPr>
          <a:xfrm>
            <a:off x="539247" y="5796454"/>
            <a:ext cx="11139854" cy="930447"/>
          </a:xfrm>
        </p:spPr>
        <p:txBody>
          <a:bodyPr vert="horz" lIns="91440" tIns="45720" rIns="91440" bIns="45720" rtlCol="0" anchor="b">
            <a:normAutofit fontScale="90000"/>
          </a:bodyPr>
          <a:lstStyle/>
          <a:p>
            <a:pPr algn="ctr"/>
            <a:r>
              <a:rPr lang="en-GB" sz="3200">
                <a:solidFill>
                  <a:schemeClr val="bg1"/>
                </a:solidFill>
              </a:rPr>
              <a:t>The psychological impact of prosthetic leg covers for amputees: a mixed methods study </a:t>
            </a:r>
            <a:br>
              <a:rPr lang="en-GB" sz="3200">
                <a:solidFill>
                  <a:schemeClr val="bg1"/>
                </a:solidFill>
              </a:rPr>
            </a:br>
            <a:r>
              <a:rPr lang="en-GB" sz="3200">
                <a:solidFill>
                  <a:schemeClr val="bg1"/>
                </a:solidFill>
              </a:rPr>
              <a:t>. </a:t>
            </a:r>
            <a:br>
              <a:rPr lang="en-GB" sz="3200"/>
            </a:br>
            <a:r>
              <a:rPr lang="en-GB" sz="1800" i="1">
                <a:solidFill>
                  <a:schemeClr val="bg1"/>
                </a:solidFill>
                <a:effectLst/>
                <a:latin typeface="Arial" panose="020B0604020202020204" pitchFamily="34" charset="0"/>
                <a:ea typeface="Times New Roman" panose="02020603050405020304" pitchFamily="18" charset="0"/>
              </a:rPr>
              <a:t>Phelps, C;  Hutchings, P.B; Stokes, T; Cooke, Z;  Williams, M; Jenkins S </a:t>
            </a:r>
            <a:br>
              <a:rPr lang="en-GB" sz="1800">
                <a:solidFill>
                  <a:schemeClr val="bg1"/>
                </a:solidFill>
                <a:effectLst/>
                <a:latin typeface="Times New Roman" panose="02020603050405020304" pitchFamily="18" charset="0"/>
                <a:ea typeface="Times New Roman" panose="02020603050405020304" pitchFamily="18" charset="0"/>
              </a:rPr>
            </a:br>
            <a:endParaRPr lang="en-US" sz="5400">
              <a:solidFill>
                <a:schemeClr val="bg1"/>
              </a:solidFill>
            </a:endParaRPr>
          </a:p>
        </p:txBody>
      </p:sp>
      <p:pic>
        <p:nvPicPr>
          <p:cNvPr id="5" name="Picture 4">
            <a:extLst>
              <a:ext uri="{FF2B5EF4-FFF2-40B4-BE49-F238E27FC236}">
                <a16:creationId xmlns:a16="http://schemas.microsoft.com/office/drawing/2014/main" id="{DD351F6A-9A6D-43FF-ADBA-9B9278AF90B6}"/>
              </a:ext>
            </a:extLst>
          </p:cNvPr>
          <p:cNvPicPr>
            <a:picLocks noChangeAspect="1"/>
          </p:cNvPicPr>
          <p:nvPr/>
        </p:nvPicPr>
        <p:blipFill>
          <a:blip r:embed="rId2"/>
          <a:stretch>
            <a:fillRect/>
          </a:stretch>
        </p:blipFill>
        <p:spPr>
          <a:xfrm>
            <a:off x="495954" y="568922"/>
            <a:ext cx="3425609" cy="1737627"/>
          </a:xfrm>
          <a:prstGeom prst="rect">
            <a:avLst/>
          </a:prstGeom>
        </p:spPr>
      </p:pic>
      <p:pic>
        <p:nvPicPr>
          <p:cNvPr id="6" name="Picture 5">
            <a:extLst>
              <a:ext uri="{FF2B5EF4-FFF2-40B4-BE49-F238E27FC236}">
                <a16:creationId xmlns:a16="http://schemas.microsoft.com/office/drawing/2014/main" id="{818E7309-CE2C-406E-960A-3ECBC6748635}"/>
              </a:ext>
            </a:extLst>
          </p:cNvPr>
          <p:cNvPicPr>
            <a:picLocks noChangeAspect="1"/>
          </p:cNvPicPr>
          <p:nvPr/>
        </p:nvPicPr>
        <p:blipFill rotWithShape="1">
          <a:blip r:embed="rId3"/>
          <a:srcRect l="1420" r="13390"/>
          <a:stretch/>
        </p:blipFill>
        <p:spPr>
          <a:xfrm>
            <a:off x="8380608" y="1413902"/>
            <a:ext cx="3433324" cy="2015098"/>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Content Placeholder 7">
            <a:extLst>
              <a:ext uri="{FF2B5EF4-FFF2-40B4-BE49-F238E27FC236}">
                <a16:creationId xmlns:a16="http://schemas.microsoft.com/office/drawing/2014/main" id="{934894C3-3777-4BEA-9DD2-7C69F2A8B0E9}"/>
              </a:ext>
            </a:extLst>
          </p:cNvPr>
          <p:cNvPicPr>
            <a:picLocks noGrp="1" noChangeAspect="1"/>
          </p:cNvPicPr>
          <p:nvPr>
            <p:ph idx="1"/>
          </p:nvPr>
        </p:nvPicPr>
        <p:blipFill>
          <a:blip r:embed="rId4"/>
          <a:stretch>
            <a:fillRect/>
          </a:stretch>
        </p:blipFill>
        <p:spPr>
          <a:xfrm>
            <a:off x="770850" y="2294146"/>
            <a:ext cx="2683018" cy="2090301"/>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55B1842-9320-99A3-823D-57EB381AE474}"/>
              </a:ext>
            </a:extLst>
          </p:cNvPr>
          <p:cNvPicPr>
            <a:picLocks noChangeAspect="1"/>
          </p:cNvPicPr>
          <p:nvPr/>
        </p:nvPicPr>
        <p:blipFill>
          <a:blip r:embed="rId5"/>
          <a:stretch>
            <a:fillRect/>
          </a:stretch>
        </p:blipFill>
        <p:spPr>
          <a:xfrm>
            <a:off x="4204174" y="477749"/>
            <a:ext cx="3810000" cy="3810000"/>
          </a:xfrm>
          <a:prstGeom prst="rect">
            <a:avLst/>
          </a:prstGeom>
        </p:spPr>
      </p:pic>
    </p:spTree>
    <p:extLst>
      <p:ext uri="{BB962C8B-B14F-4D97-AF65-F5344CB8AC3E}">
        <p14:creationId xmlns:p14="http://schemas.microsoft.com/office/powerpoint/2010/main" val="2254717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9AAB04-CCAB-4327-86C6-5F631C46F03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Background </a:t>
            </a:r>
          </a:p>
        </p:txBody>
      </p:sp>
      <p:sp>
        <p:nvSpPr>
          <p:cNvPr id="3" name="Content Placeholder 2">
            <a:extLst>
              <a:ext uri="{FF2B5EF4-FFF2-40B4-BE49-F238E27FC236}">
                <a16:creationId xmlns:a16="http://schemas.microsoft.com/office/drawing/2014/main" id="{6CFAE9FE-CF7E-4459-830E-29D3B5CF2A66}"/>
              </a:ext>
            </a:extLst>
          </p:cNvPr>
          <p:cNvSpPr>
            <a:spLocks noGrp="1"/>
          </p:cNvSpPr>
          <p:nvPr>
            <p:ph idx="1"/>
          </p:nvPr>
        </p:nvSpPr>
        <p:spPr>
          <a:xfrm>
            <a:off x="582898" y="2278165"/>
            <a:ext cx="10466364" cy="4285297"/>
          </a:xfrm>
        </p:spPr>
        <p:txBody>
          <a:bodyPr anchor="ctr">
            <a:normAutofit/>
          </a:bodyPr>
          <a:lstStyle/>
          <a:p>
            <a:r>
              <a:rPr lang="en-GB" sz="1800">
                <a:effectLst/>
                <a:latin typeface="Arial" panose="020B0604020202020204" pitchFamily="34" charset="0"/>
                <a:ea typeface="Times New Roman" panose="02020603050405020304" pitchFamily="18" charset="0"/>
                <a:cs typeface="Arial" panose="020B0604020202020204" pitchFamily="34" charset="0"/>
              </a:rPr>
              <a:t>Disability has been defined as ‘any restriction or lack of ability to perform an activity in the manner or within the range considered normal for a human being’  (WHO, 2001)</a:t>
            </a:r>
          </a:p>
          <a:p>
            <a:pPr marL="0" indent="0">
              <a:buNone/>
            </a:pPr>
            <a:endParaRPr lang="en-GB" sz="1800">
              <a:effectLst/>
              <a:latin typeface="Arial" panose="020B0604020202020204" pitchFamily="34" charset="0"/>
              <a:ea typeface="Times New Roman" panose="02020603050405020304" pitchFamily="18" charset="0"/>
              <a:cs typeface="Arial" panose="020B0604020202020204" pitchFamily="34" charset="0"/>
            </a:endParaRPr>
          </a:p>
          <a:p>
            <a:r>
              <a:rPr lang="en-GB" sz="1800">
                <a:effectLst/>
                <a:latin typeface="Arial" panose="020B0604020202020204" pitchFamily="34" charset="0"/>
                <a:ea typeface="Times New Roman" panose="02020603050405020304" pitchFamily="18" charset="0"/>
                <a:cs typeface="Arial" panose="020B0604020202020204" pitchFamily="34" charset="0"/>
              </a:rPr>
              <a:t>Major limb amputations are carried out upon thousands of people within the UK annually due to vascular disease, cancer, serious trauma and complications resulting from diabetes. (Day, </a:t>
            </a:r>
            <a:r>
              <a:rPr lang="en-GB" sz="1800" err="1">
                <a:effectLst/>
                <a:latin typeface="Arial" panose="020B0604020202020204" pitchFamily="34" charset="0"/>
                <a:ea typeface="Times New Roman" panose="02020603050405020304" pitchFamily="18" charset="0"/>
                <a:cs typeface="Arial" panose="020B0604020202020204" pitchFamily="34" charset="0"/>
              </a:rPr>
              <a:t>Wadey</a:t>
            </a:r>
            <a:r>
              <a:rPr lang="en-GB" sz="1800">
                <a:effectLst/>
                <a:latin typeface="Arial" panose="020B0604020202020204" pitchFamily="34" charset="0"/>
                <a:ea typeface="Times New Roman" panose="02020603050405020304" pitchFamily="18" charset="0"/>
                <a:cs typeface="Arial" panose="020B0604020202020204" pitchFamily="34" charset="0"/>
              </a:rPr>
              <a:t>, &amp; Strike, S, 2019). </a:t>
            </a:r>
          </a:p>
          <a:p>
            <a:endParaRPr lang="en-GB" sz="1800">
              <a:effectLst/>
              <a:latin typeface="Arial" panose="020B0604020202020204" pitchFamily="34" charset="0"/>
              <a:ea typeface="Times New Roman" panose="02020603050405020304" pitchFamily="18" charset="0"/>
              <a:cs typeface="Arial" panose="020B0604020202020204" pitchFamily="34" charset="0"/>
            </a:endParaRPr>
          </a:p>
          <a:p>
            <a:pPr>
              <a:spcBef>
                <a:spcPts val="600"/>
              </a:spcBef>
              <a:spcAft>
                <a:spcPts val="1200"/>
              </a:spcAft>
            </a:pPr>
            <a:r>
              <a:rPr lang="en-GB" sz="1800">
                <a:latin typeface="Arial" panose="020B0604020202020204" pitchFamily="34" charset="0"/>
                <a:ea typeface="Times New Roman" panose="02020603050405020304" pitchFamily="18" charset="0"/>
                <a:cs typeface="Arial" panose="020B0604020202020204" pitchFamily="34" charset="0"/>
              </a:rPr>
              <a:t>D</a:t>
            </a:r>
            <a:r>
              <a:rPr lang="en-GB" sz="1800">
                <a:effectLst/>
                <a:latin typeface="Arial" panose="020B0604020202020204" pitchFamily="34" charset="0"/>
                <a:ea typeface="Times New Roman" panose="02020603050405020304" pitchFamily="18" charset="0"/>
                <a:cs typeface="Arial" panose="020B0604020202020204" pitchFamily="34" charset="0"/>
              </a:rPr>
              <a:t>epression is a major factor in the first two years post-amputation, with improving mental health outcomes beyond this time (</a:t>
            </a:r>
            <a:r>
              <a:rPr lang="en-GB" sz="1800">
                <a:effectLst/>
                <a:latin typeface="Arial" panose="020B0604020202020204" pitchFamily="34" charset="0"/>
                <a:ea typeface="Calibri" panose="020F0502020204030204" pitchFamily="34" charset="0"/>
                <a:cs typeface="Arial" panose="020B0604020202020204" pitchFamily="34" charset="0"/>
              </a:rPr>
              <a:t>Horgan,  &amp; </a:t>
            </a:r>
            <a:r>
              <a:rPr lang="en-GB" sz="1800" err="1">
                <a:effectLst/>
                <a:latin typeface="Arial" panose="020B0604020202020204" pitchFamily="34" charset="0"/>
                <a:ea typeface="Calibri" panose="020F0502020204030204" pitchFamily="34" charset="0"/>
                <a:cs typeface="Arial" panose="020B0604020202020204" pitchFamily="34" charset="0"/>
              </a:rPr>
              <a:t>MacLahlan</a:t>
            </a:r>
            <a:r>
              <a:rPr lang="en-GB" sz="1800">
                <a:effectLst/>
                <a:latin typeface="Arial" panose="020B0604020202020204" pitchFamily="34" charset="0"/>
                <a:ea typeface="Calibri" panose="020F0502020204030204" pitchFamily="34" charset="0"/>
                <a:cs typeface="Arial" panose="020B0604020202020204" pitchFamily="34" charset="0"/>
              </a:rPr>
              <a:t>, 2004; Singh, et al. (2009). </a:t>
            </a:r>
          </a:p>
          <a:p>
            <a:pPr>
              <a:spcBef>
                <a:spcPts val="600"/>
              </a:spcBef>
              <a:spcAft>
                <a:spcPts val="1200"/>
              </a:spcAft>
            </a:pPr>
            <a:endParaRPr lang="en-GB" sz="1800">
              <a:effectLst/>
              <a:latin typeface="Arial" panose="020B0604020202020204" pitchFamily="34" charset="0"/>
              <a:ea typeface="Calibri" panose="020F0502020204030204" pitchFamily="34" charset="0"/>
              <a:cs typeface="Arial" panose="020B0604020202020204" pitchFamily="34" charset="0"/>
            </a:endParaRPr>
          </a:p>
          <a:p>
            <a:pPr>
              <a:spcBef>
                <a:spcPts val="600"/>
              </a:spcBef>
              <a:spcAft>
                <a:spcPts val="1200"/>
              </a:spcAft>
            </a:pPr>
            <a:r>
              <a:rPr lang="en-GB" sz="1800">
                <a:effectLst/>
                <a:latin typeface="Arial" panose="020B0604020202020204" pitchFamily="34" charset="0"/>
                <a:ea typeface="Times New Roman" panose="02020603050405020304" pitchFamily="18" charset="0"/>
                <a:cs typeface="Arial" panose="020B0604020202020204" pitchFamily="34" charset="0"/>
              </a:rPr>
              <a:t>Also concerns over body image anxiety linked to social discomfort</a:t>
            </a:r>
            <a:r>
              <a:rPr lang="en-GB" sz="1800">
                <a:effectLst/>
                <a:latin typeface="Arial" panose="020B0604020202020204" pitchFamily="34" charset="0"/>
                <a:cs typeface="Arial" panose="020B0604020202020204" pitchFamily="34" charset="0"/>
              </a:rPr>
              <a:t> (</a:t>
            </a:r>
            <a:r>
              <a:rPr lang="en-GB" sz="1800">
                <a:effectLst/>
                <a:latin typeface="Arial" panose="020B0604020202020204" pitchFamily="34" charset="0"/>
                <a:ea typeface="Calibri" panose="020F0502020204030204" pitchFamily="34" charset="0"/>
                <a:cs typeface="Arial" panose="020B0604020202020204" pitchFamily="34" charset="0"/>
              </a:rPr>
              <a:t>Horgan, &amp; </a:t>
            </a:r>
            <a:r>
              <a:rPr lang="en-GB" sz="1800" err="1">
                <a:effectLst/>
                <a:latin typeface="Arial" panose="020B0604020202020204" pitchFamily="34" charset="0"/>
                <a:ea typeface="Calibri" panose="020F0502020204030204" pitchFamily="34" charset="0"/>
                <a:cs typeface="Arial" panose="020B0604020202020204" pitchFamily="34" charset="0"/>
              </a:rPr>
              <a:t>MacLahlan</a:t>
            </a:r>
            <a:r>
              <a:rPr lang="en-GB" sz="1800">
                <a:effectLst/>
                <a:latin typeface="Arial" panose="020B0604020202020204" pitchFamily="34" charset="0"/>
                <a:ea typeface="Calibri" panose="020F0502020204030204" pitchFamily="34" charset="0"/>
                <a:cs typeface="Arial" panose="020B0604020202020204" pitchFamily="34" charset="0"/>
              </a:rPr>
              <a:t>, 2004). </a:t>
            </a:r>
          </a:p>
          <a:p>
            <a:pPr>
              <a:spcBef>
                <a:spcPts val="600"/>
              </a:spcBef>
              <a:spcAft>
                <a:spcPts val="12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p>
        </p:txBody>
      </p:sp>
    </p:spTree>
    <p:extLst>
      <p:ext uri="{BB962C8B-B14F-4D97-AF65-F5344CB8AC3E}">
        <p14:creationId xmlns:p14="http://schemas.microsoft.com/office/powerpoint/2010/main" val="1702289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raphical user interface, website&#10;&#10;Description automatically generated">
            <a:extLst>
              <a:ext uri="{FF2B5EF4-FFF2-40B4-BE49-F238E27FC236}">
                <a16:creationId xmlns:a16="http://schemas.microsoft.com/office/drawing/2014/main" id="{D2F25638-5DA7-4B8D-9AE2-55C43B76DDC2}"/>
              </a:ext>
            </a:extLst>
          </p:cNvPr>
          <p:cNvPicPr>
            <a:picLocks noChangeAspect="1"/>
          </p:cNvPicPr>
          <p:nvPr/>
        </p:nvPicPr>
        <p:blipFill rotWithShape="1">
          <a:blip r:embed="rId2"/>
          <a:srcRect l="28000" r="-1" b="-1"/>
          <a:stretch/>
        </p:blipFill>
        <p:spPr>
          <a:xfrm>
            <a:off x="-1" y="10"/>
            <a:ext cx="12192000" cy="6857990"/>
          </a:xfrm>
          <a:prstGeom prst="rect">
            <a:avLst/>
          </a:prstGeom>
        </p:spPr>
      </p:pic>
      <p:sp>
        <p:nvSpPr>
          <p:cNvPr id="2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89509D-B411-48A7-AD10-75F9EF9A5ADC}"/>
              </a:ext>
            </a:extLst>
          </p:cNvPr>
          <p:cNvSpPr>
            <a:spLocks noGrp="1"/>
          </p:cNvSpPr>
          <p:nvPr>
            <p:ph type="title"/>
          </p:nvPr>
        </p:nvSpPr>
        <p:spPr>
          <a:xfrm>
            <a:off x="709448" y="1913950"/>
            <a:ext cx="4204137" cy="1342754"/>
          </a:xfrm>
        </p:spPr>
        <p:txBody>
          <a:bodyPr>
            <a:normAutofit/>
          </a:bodyPr>
          <a:lstStyle/>
          <a:p>
            <a:pPr algn="ctr"/>
            <a:r>
              <a:rPr lang="en-GB" sz="3600"/>
              <a:t>Research Question </a:t>
            </a:r>
          </a:p>
        </p:txBody>
      </p:sp>
      <p:cxnSp>
        <p:nvCxnSpPr>
          <p:cNvPr id="27" name="Straight Connector 2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81A910-3149-4086-B74B-961C4657BE34}"/>
              </a:ext>
            </a:extLst>
          </p:cNvPr>
          <p:cNvSpPr>
            <a:spLocks noGrp="1"/>
          </p:cNvSpPr>
          <p:nvPr>
            <p:ph idx="1"/>
          </p:nvPr>
        </p:nvSpPr>
        <p:spPr>
          <a:xfrm>
            <a:off x="525516" y="3417573"/>
            <a:ext cx="4593021" cy="2619839"/>
          </a:xfrm>
        </p:spPr>
        <p:txBody>
          <a:bodyPr anchor="ctr">
            <a:normAutofit/>
          </a:bodyPr>
          <a:lstStyle/>
          <a:p>
            <a:r>
              <a:rPr lang="en-GB" sz="1800">
                <a:effectLst/>
                <a:latin typeface="Arial" panose="020B0604020202020204" pitchFamily="34" charset="0"/>
                <a:ea typeface="Times New Roman" panose="02020603050405020304" pitchFamily="18" charset="0"/>
              </a:rPr>
              <a:t>What are the attitudes of the amputee and general population towards the use of a bespoke artistically designed prosthetic limb cover and the potential psychosocial benefits and harms of wearing the product?</a:t>
            </a:r>
            <a:endParaRPr lang="en-GB" sz="1800">
              <a:effectLst/>
              <a:latin typeface="Times New Roman" panose="02020603050405020304" pitchFamily="18" charset="0"/>
              <a:ea typeface="Times New Roman" panose="02020603050405020304" pitchFamily="18" charset="0"/>
            </a:endParaRPr>
          </a:p>
          <a:p>
            <a:endParaRPr lang="en-GB" sz="1800"/>
          </a:p>
        </p:txBody>
      </p:sp>
    </p:spTree>
    <p:extLst>
      <p:ext uri="{BB962C8B-B14F-4D97-AF65-F5344CB8AC3E}">
        <p14:creationId xmlns:p14="http://schemas.microsoft.com/office/powerpoint/2010/main" val="1825242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Research Objectives </a:t>
            </a:r>
          </a:p>
        </p:txBody>
      </p:sp>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795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Multi Phase Mixed Methods Study </a:t>
            </a:r>
          </a:p>
        </p:txBody>
      </p:sp>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B0B7FEA9-8AB7-4373-9503-D06965077612}"/>
              </a:ext>
            </a:extLst>
          </p:cNvPr>
          <p:cNvPicPr>
            <a:picLocks noChangeAspect="1"/>
          </p:cNvPicPr>
          <p:nvPr/>
        </p:nvPicPr>
        <p:blipFill>
          <a:blip r:embed="rId7"/>
          <a:stretch>
            <a:fillRect/>
          </a:stretch>
        </p:blipFill>
        <p:spPr>
          <a:xfrm>
            <a:off x="10142338" y="2273574"/>
            <a:ext cx="2359720" cy="2654110"/>
          </a:xfrm>
          <a:prstGeom prst="rect">
            <a:avLst/>
          </a:prstGeom>
        </p:spPr>
      </p:pic>
      <p:pic>
        <p:nvPicPr>
          <p:cNvPr id="6" name="Picture 5">
            <a:extLst>
              <a:ext uri="{FF2B5EF4-FFF2-40B4-BE49-F238E27FC236}">
                <a16:creationId xmlns:a16="http://schemas.microsoft.com/office/drawing/2014/main" id="{71A5988A-5080-40DE-BD5C-6CEF1E504A43}"/>
              </a:ext>
            </a:extLst>
          </p:cNvPr>
          <p:cNvPicPr>
            <a:picLocks noChangeAspect="1"/>
          </p:cNvPicPr>
          <p:nvPr/>
        </p:nvPicPr>
        <p:blipFill>
          <a:blip r:embed="rId8"/>
          <a:stretch>
            <a:fillRect/>
          </a:stretch>
        </p:blipFill>
        <p:spPr>
          <a:xfrm>
            <a:off x="-237644" y="3842506"/>
            <a:ext cx="2373950" cy="2666629"/>
          </a:xfrm>
          <a:prstGeom prst="rect">
            <a:avLst/>
          </a:prstGeom>
        </p:spPr>
      </p:pic>
    </p:spTree>
    <p:extLst>
      <p:ext uri="{BB962C8B-B14F-4D97-AF65-F5344CB8AC3E}">
        <p14:creationId xmlns:p14="http://schemas.microsoft.com/office/powerpoint/2010/main" val="1948079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Freeform: Shape 4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Freeform: Shape 4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371856" y="915980"/>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Phase One: Online Interview Study</a:t>
            </a:r>
          </a:p>
        </p:txBody>
      </p:sp>
      <p:sp>
        <p:nvSpPr>
          <p:cNvPr id="49" name="Rectangle 4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371094" y="2718054"/>
            <a:ext cx="3438906" cy="3207258"/>
          </a:xfrm>
        </p:spPr>
        <p:txBody>
          <a:bodyPr vert="horz" lIns="91440" tIns="45720" rIns="91440" bIns="45720" rtlCol="0" anchor="t">
            <a:normAutofit fontScale="92500" lnSpcReduction="20000"/>
          </a:bodyPr>
          <a:lstStyle/>
          <a:p>
            <a:r>
              <a:rPr lang="en-US" sz="2400"/>
              <a:t>Exploring impact of wearing the limb cover on quality of life and psychological wellbeing </a:t>
            </a:r>
          </a:p>
          <a:p>
            <a:endParaRPr lang="en-US" sz="2400"/>
          </a:p>
          <a:p>
            <a:r>
              <a:rPr lang="en-US" sz="2400"/>
              <a:t>Six semi-structured interviews </a:t>
            </a:r>
          </a:p>
          <a:p>
            <a:endParaRPr lang="en-US" sz="2400"/>
          </a:p>
          <a:p>
            <a:r>
              <a:rPr lang="en-US" sz="2400"/>
              <a:t>Thematic Analysis (Braun &amp; Clarke, 2006).</a:t>
            </a:r>
          </a:p>
        </p:txBody>
      </p:sp>
      <p:pic>
        <p:nvPicPr>
          <p:cNvPr id="21" name="Content Placeholder 20">
            <a:extLst>
              <a:ext uri="{FF2B5EF4-FFF2-40B4-BE49-F238E27FC236}">
                <a16:creationId xmlns:a16="http://schemas.microsoft.com/office/drawing/2014/main" id="{7B10622E-B6A8-4B7E-8FE4-12B820C7E564}"/>
              </a:ext>
            </a:extLst>
          </p:cNvPr>
          <p:cNvPicPr>
            <a:picLocks noGrp="1" noChangeAspect="1"/>
          </p:cNvPicPr>
          <p:nvPr>
            <p:ph sz="half" idx="2"/>
          </p:nvPr>
        </p:nvPicPr>
        <p:blipFill>
          <a:blip r:embed="rId3"/>
          <a:stretch>
            <a:fillRect/>
          </a:stretch>
        </p:blipFill>
        <p:spPr>
          <a:xfrm>
            <a:off x="5278859" y="416527"/>
            <a:ext cx="5002337" cy="2809466"/>
          </a:xfrm>
          <a:prstGeom prst="rect">
            <a:avLst/>
          </a:prstGeom>
        </p:spPr>
      </p:pic>
      <p:sp>
        <p:nvSpPr>
          <p:cNvPr id="3" name="Rectangle 2">
            <a:extLst>
              <a:ext uri="{FF2B5EF4-FFF2-40B4-BE49-F238E27FC236}">
                <a16:creationId xmlns:a16="http://schemas.microsoft.com/office/drawing/2014/main" id="{284A7162-8E88-4277-DAC1-5BADFFF8E605}"/>
              </a:ext>
            </a:extLst>
          </p:cNvPr>
          <p:cNvSpPr/>
          <p:nvPr/>
        </p:nvSpPr>
        <p:spPr>
          <a:xfrm>
            <a:off x="5278859" y="3502330"/>
            <a:ext cx="5487688" cy="293914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a:ln>
                  <a:noFill/>
                </a:ln>
                <a:solidFill>
                  <a:prstClr val="black"/>
                </a:solidFill>
                <a:effectLst/>
                <a:uLnTx/>
                <a:uFillTx/>
                <a:latin typeface="Calibri" panose="020F0502020204030204"/>
                <a:ea typeface="+mn-ea"/>
                <a:cs typeface="+mn-cs"/>
              </a:rPr>
              <a:t>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a:ln>
                  <a:noFill/>
                </a:ln>
                <a:solidFill>
                  <a:prstClr val="black"/>
                </a:solidFill>
                <a:effectLst/>
                <a:uLnTx/>
                <a:uFillTx/>
                <a:latin typeface="Calibri" panose="020F0502020204030204"/>
                <a:ea typeface="+mn-ea"/>
                <a:cs typeface="+mn-cs"/>
              </a:rPr>
              <a:t>4 males aged 50-65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a:ln>
                  <a:noFill/>
                </a:ln>
                <a:solidFill>
                  <a:prstClr val="black"/>
                </a:solidFill>
                <a:effectLst/>
                <a:uLnTx/>
                <a:uFillTx/>
                <a:latin typeface="Calibri" panose="020F0502020204030204"/>
                <a:ea typeface="+mn-ea"/>
                <a:cs typeface="+mn-cs"/>
              </a:rPr>
              <a:t>2  females between aged 40-50 years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807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lstStyle/>
          <a:p>
            <a:r>
              <a:rPr lang="en-GB"/>
              <a:t>WPO1:  Qualitative interviews: Findings</a:t>
            </a:r>
          </a:p>
        </p:txBody>
      </p:sp>
      <p:graphicFrame>
        <p:nvGraphicFramePr>
          <p:cNvPr id="14" name="Content Placeholder 2">
            <a:extLst>
              <a:ext uri="{FF2B5EF4-FFF2-40B4-BE49-F238E27FC236}">
                <a16:creationId xmlns:a16="http://schemas.microsoft.com/office/drawing/2014/main" id="{24FD5C34-1B60-C810-2BF9-E49433A3D380}"/>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ontent Placeholder 2">
            <a:extLst>
              <a:ext uri="{FF2B5EF4-FFF2-40B4-BE49-F238E27FC236}">
                <a16:creationId xmlns:a16="http://schemas.microsoft.com/office/drawing/2014/main" id="{B781B12C-E9DB-7CF3-DA10-D13B11F1CE7E}"/>
              </a:ext>
            </a:extLst>
          </p:cNvPr>
          <p:cNvSpPr>
            <a:spLocks noGrp="1"/>
          </p:cNvSpPr>
          <p:nvPr>
            <p:ph sz="half" idx="2"/>
          </p:nvPr>
        </p:nvSpPr>
        <p:spPr>
          <a:xfrm>
            <a:off x="6172200" y="1825625"/>
            <a:ext cx="5181600" cy="4351338"/>
          </a:xfrm>
        </p:spPr>
        <p:txBody>
          <a:bodyPr anchor="ctr">
            <a:normAutofit/>
          </a:bodyPr>
          <a:lstStyle/>
          <a:p>
            <a:r>
              <a:rPr lang="en-GB"/>
              <a:t>“ …I have little kids pointing at me saying ‘daddy, that man’s only got one leg’ and some people get offended, and I’m like why? Just tell them the truth, my leg was poorly and it had to be cut off. If you’re old enough to ask the question, you’re old enough to know the answer…” (Male, Interviewee 2)</a:t>
            </a:r>
          </a:p>
          <a:p>
            <a:endParaRPr lang="en-GB"/>
          </a:p>
        </p:txBody>
      </p:sp>
    </p:spTree>
    <p:extLst>
      <p:ext uri="{BB962C8B-B14F-4D97-AF65-F5344CB8AC3E}">
        <p14:creationId xmlns:p14="http://schemas.microsoft.com/office/powerpoint/2010/main" val="1686971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472315" y="212738"/>
            <a:ext cx="4141430" cy="1719072"/>
          </a:xfrm>
        </p:spPr>
        <p:txBody>
          <a:bodyPr vert="horz" lIns="91440" tIns="45720" rIns="91440" bIns="45720" rtlCol="0" anchor="b">
            <a:normAutofit/>
          </a:bodyPr>
          <a:lstStyle/>
          <a:p>
            <a:r>
              <a:rPr lang="en-US" sz="3800" kern="1200">
                <a:solidFill>
                  <a:schemeClr val="tx1"/>
                </a:solidFill>
                <a:latin typeface="+mj-lt"/>
                <a:ea typeface="+mj-ea"/>
                <a:cs typeface="+mj-cs"/>
              </a:rPr>
              <a:t>Phase </a:t>
            </a:r>
            <a:r>
              <a:rPr lang="en-US" sz="3800"/>
              <a:t>Two</a:t>
            </a:r>
            <a:r>
              <a:rPr lang="en-US" sz="3800" kern="1200">
                <a:solidFill>
                  <a:schemeClr val="tx1"/>
                </a:solidFill>
                <a:latin typeface="+mj-lt"/>
                <a:ea typeface="+mj-ea"/>
                <a:cs typeface="+mj-cs"/>
              </a:rPr>
              <a:t>: Online </a:t>
            </a:r>
            <a:r>
              <a:rPr lang="en-US" sz="3800"/>
              <a:t>Experimental</a:t>
            </a:r>
            <a:r>
              <a:rPr lang="en-US" sz="3800" kern="1200">
                <a:solidFill>
                  <a:schemeClr val="tx1"/>
                </a:solidFill>
                <a:latin typeface="+mj-lt"/>
                <a:ea typeface="+mj-ea"/>
                <a:cs typeface="+mj-cs"/>
              </a:rPr>
              <a:t> Study</a:t>
            </a: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556325" y="2592044"/>
            <a:ext cx="3429000" cy="4034930"/>
          </a:xfrm>
        </p:spPr>
        <p:txBody>
          <a:bodyPr vert="horz" lIns="91440" tIns="45720" rIns="91440" bIns="45720" rtlCol="0" anchor="t">
            <a:normAutofit/>
          </a:bodyPr>
          <a:lstStyle/>
          <a:p>
            <a:endParaRPr lang="en-US" sz="2000"/>
          </a:p>
          <a:p>
            <a:r>
              <a:rPr lang="en-US" sz="2000"/>
              <a:t>Aim: to explore whether viewing an image of an individual with different types of prosthetic limb influences ratings of personality and attitudes. </a:t>
            </a:r>
          </a:p>
          <a:p>
            <a:endParaRPr lang="en-US" sz="2000"/>
          </a:p>
          <a:p>
            <a:r>
              <a:rPr lang="en-US" sz="2000"/>
              <a:t>Participants recruited from UWTSD and via social media</a:t>
            </a:r>
          </a:p>
          <a:p>
            <a:endParaRPr lang="en-US" sz="2000"/>
          </a:p>
          <a:p>
            <a:r>
              <a:rPr lang="en-US" sz="2000"/>
              <a:t>Between groups design </a:t>
            </a:r>
          </a:p>
          <a:p>
            <a:endParaRPr lang="en-US" sz="2000"/>
          </a:p>
          <a:p>
            <a:endParaRPr lang="en-US" sz="2000"/>
          </a:p>
          <a:p>
            <a:endParaRPr lang="en-US" sz="2000"/>
          </a:p>
          <a:p>
            <a:endParaRPr lang="en-US" sz="2000"/>
          </a:p>
        </p:txBody>
      </p:sp>
      <p:pic>
        <p:nvPicPr>
          <p:cNvPr id="6" name="Content Placeholder 5">
            <a:extLst>
              <a:ext uri="{FF2B5EF4-FFF2-40B4-BE49-F238E27FC236}">
                <a16:creationId xmlns:a16="http://schemas.microsoft.com/office/drawing/2014/main" id="{1927FC71-53B1-4F54-8932-EC5AC828F745}"/>
              </a:ext>
            </a:extLst>
          </p:cNvPr>
          <p:cNvPicPr>
            <a:picLocks noGrp="1" noChangeAspect="1"/>
          </p:cNvPicPr>
          <p:nvPr>
            <p:ph sz="half" idx="2"/>
          </p:nvPr>
        </p:nvPicPr>
        <p:blipFill>
          <a:blip r:embed="rId2"/>
          <a:stretch>
            <a:fillRect/>
          </a:stretch>
        </p:blipFill>
        <p:spPr>
          <a:xfrm>
            <a:off x="4772366" y="640080"/>
            <a:ext cx="6667579" cy="5577840"/>
          </a:xfrm>
          <a:prstGeom prst="rect">
            <a:avLst/>
          </a:prstGeom>
        </p:spPr>
      </p:pic>
    </p:spTree>
    <p:extLst>
      <p:ext uri="{BB962C8B-B14F-4D97-AF65-F5344CB8AC3E}">
        <p14:creationId xmlns:p14="http://schemas.microsoft.com/office/powerpoint/2010/main" val="179464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743722" y="116010"/>
            <a:ext cx="10515600" cy="1325563"/>
          </a:xfrm>
        </p:spPr>
        <p:txBody>
          <a:bodyPr/>
          <a:lstStyle/>
          <a:p>
            <a:r>
              <a:rPr lang="en-GB"/>
              <a:t>WPO2: Experimental Study</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00802" y="1562381"/>
            <a:ext cx="5181600" cy="4662121"/>
          </a:xfrm>
        </p:spPr>
        <p:txBody>
          <a:bodyPr>
            <a:normAutofit fontScale="92500" lnSpcReduction="10000"/>
          </a:bodyPr>
          <a:lstStyle/>
          <a:p>
            <a:pPr marL="0" indent="0">
              <a:buNone/>
            </a:pPr>
            <a:r>
              <a:rPr lang="en-GB" sz="1900" b="1" i="0">
                <a:solidFill>
                  <a:srgbClr val="000000"/>
                </a:solidFill>
                <a:effectLst/>
              </a:rPr>
              <a:t>Big Five Inventory‐10 (BFI‐10)</a:t>
            </a:r>
          </a:p>
          <a:p>
            <a:pPr marL="0" indent="0" algn="l" rtl="0" fontAlgn="base">
              <a:buNone/>
            </a:pPr>
            <a:r>
              <a:rPr lang="en-GB" sz="1400" b="0" i="0">
                <a:solidFill>
                  <a:srgbClr val="000000"/>
                </a:solidFill>
                <a:effectLst/>
              </a:rPr>
              <a:t>I see this person as someone who….’   [Disagree strongly – Agree Strongly] </a:t>
            </a:r>
            <a:endParaRPr lang="en-GB" sz="2400" b="0" i="0">
              <a:solidFill>
                <a:srgbClr val="000000"/>
              </a:solidFill>
              <a:effectLst/>
            </a:endParaRPr>
          </a:p>
          <a:p>
            <a:pPr algn="l" rtl="0" fontAlgn="base">
              <a:buFont typeface="Arial" panose="020B0604020202020204" pitchFamily="34" charset="0"/>
              <a:buChar char="•"/>
            </a:pPr>
            <a:r>
              <a:rPr lang="en-GB" sz="1400" b="0" i="0">
                <a:solidFill>
                  <a:srgbClr val="000000"/>
                </a:solidFill>
                <a:effectLst/>
              </a:rPr>
              <a:t>E.g., Is reserved </a:t>
            </a:r>
          </a:p>
          <a:p>
            <a:pPr algn="l" rtl="0" fontAlgn="base">
              <a:buFont typeface="Arial" panose="020B0604020202020204" pitchFamily="34" charset="0"/>
              <a:buChar char="•"/>
            </a:pPr>
            <a:r>
              <a:rPr lang="en-GB" sz="1400" b="0" i="0">
                <a:solidFill>
                  <a:srgbClr val="000000"/>
                </a:solidFill>
                <a:effectLst/>
              </a:rPr>
              <a:t>Is generally trusting </a:t>
            </a:r>
          </a:p>
          <a:p>
            <a:pPr algn="l" rtl="0" fontAlgn="base">
              <a:buFont typeface="Arial" panose="020B0604020202020204" pitchFamily="34" charset="0"/>
              <a:buChar char="•"/>
            </a:pPr>
            <a:r>
              <a:rPr lang="en-GB" sz="1400" b="0" i="0">
                <a:solidFill>
                  <a:srgbClr val="000000"/>
                </a:solidFill>
                <a:effectLst/>
              </a:rPr>
              <a:t>tends to be lazy </a:t>
            </a:r>
          </a:p>
          <a:p>
            <a:pPr algn="l" rtl="0" fontAlgn="base">
              <a:buFont typeface="Arial" panose="020B0604020202020204" pitchFamily="34" charset="0"/>
              <a:buChar char="•"/>
            </a:pPr>
            <a:r>
              <a:rPr lang="en-GB" sz="1400" b="0" i="0">
                <a:solidFill>
                  <a:srgbClr val="000000"/>
                </a:solidFill>
                <a:effectLst/>
              </a:rPr>
              <a:t>is relaxed, handles stress well </a:t>
            </a:r>
          </a:p>
          <a:p>
            <a:pPr algn="l" rtl="0" fontAlgn="base">
              <a:buFont typeface="Arial" panose="020B0604020202020204" pitchFamily="34" charset="0"/>
              <a:buChar char="•"/>
            </a:pPr>
            <a:r>
              <a:rPr lang="en-GB" sz="1400" b="0" i="0">
                <a:solidFill>
                  <a:srgbClr val="000000"/>
                </a:solidFill>
                <a:effectLst/>
              </a:rPr>
              <a:t>has few artistic interests  </a:t>
            </a:r>
          </a:p>
          <a:p>
            <a:pPr algn="l" rtl="0" fontAlgn="base">
              <a:buFont typeface="Arial" panose="020B0604020202020204" pitchFamily="34" charset="0"/>
              <a:buChar char="•"/>
            </a:pPr>
            <a:r>
              <a:rPr lang="en-GB" sz="1400">
                <a:solidFill>
                  <a:srgbClr val="000000"/>
                </a:solidFill>
              </a:rPr>
              <a:t>I</a:t>
            </a:r>
            <a:r>
              <a:rPr lang="en-GB" sz="1400" b="0" i="0">
                <a:solidFill>
                  <a:srgbClr val="000000"/>
                </a:solidFill>
                <a:effectLst/>
              </a:rPr>
              <a:t>s outgoing, sociable  </a:t>
            </a:r>
          </a:p>
          <a:p>
            <a:pPr algn="l" rtl="0" fontAlgn="base">
              <a:buFont typeface="Arial" panose="020B0604020202020204" pitchFamily="34" charset="0"/>
              <a:buChar char="•"/>
            </a:pPr>
            <a:endParaRPr lang="en-GB" sz="2400" b="1">
              <a:solidFill>
                <a:srgbClr val="000000"/>
              </a:solidFill>
            </a:endParaRPr>
          </a:p>
          <a:p>
            <a:pPr marL="0" indent="0" algn="l" rtl="0" fontAlgn="base">
              <a:buNone/>
            </a:pPr>
            <a:r>
              <a:rPr lang="en-GB" sz="1400" b="1" i="0">
                <a:solidFill>
                  <a:srgbClr val="000000"/>
                </a:solidFill>
                <a:effectLst/>
              </a:rPr>
              <a:t>Adapted version of the WHOQOL Attitudes Towards Disability Scale (Power et al., 2010)</a:t>
            </a:r>
            <a:endParaRPr lang="en-GB" sz="2400" b="1" i="0">
              <a:solidFill>
                <a:srgbClr val="000000"/>
              </a:solidFill>
              <a:effectLst/>
            </a:endParaRPr>
          </a:p>
          <a:p>
            <a:pPr algn="l" rtl="0" fontAlgn="base"/>
            <a:r>
              <a:rPr lang="en-GB" sz="1400" b="0" i="0">
                <a:solidFill>
                  <a:srgbClr val="000000"/>
                </a:solidFill>
                <a:effectLst/>
              </a:rPr>
              <a:t> e.g., People with a prosthetic limb find it harder than others to make new friends </a:t>
            </a:r>
          </a:p>
          <a:p>
            <a:pPr algn="l" rtl="0" fontAlgn="base"/>
            <a:r>
              <a:rPr lang="en-GB" sz="1400" b="0" i="0">
                <a:solidFill>
                  <a:srgbClr val="000000"/>
                </a:solidFill>
                <a:effectLst/>
              </a:rPr>
              <a:t>People with a prosthetic limb are more determined than others to reach their goals</a:t>
            </a:r>
          </a:p>
          <a:p>
            <a:pPr algn="l" rtl="0" fontAlgn="base"/>
            <a:r>
              <a:rPr lang="en-GB" sz="1400" b="0" i="0">
                <a:solidFill>
                  <a:srgbClr val="000000"/>
                </a:solidFill>
                <a:effectLst/>
              </a:rPr>
              <a:t>People tend to treat those with a prosthetic limb as if they have no feelings   </a:t>
            </a:r>
            <a:endParaRPr lang="en-GB" sz="1400">
              <a:solidFill>
                <a:srgbClr val="000000"/>
              </a:solidFill>
            </a:endParaRPr>
          </a:p>
          <a:p>
            <a:pPr algn="l" rtl="0" fontAlgn="base"/>
            <a:endParaRPr lang="en-GB" sz="1600" b="0" i="0">
              <a:solidFill>
                <a:srgbClr val="000000"/>
              </a:solidFill>
              <a:effectLst/>
              <a:latin typeface="Segoe UI" panose="020B0502040204020203" pitchFamily="34" charset="0"/>
            </a:endParaRPr>
          </a:p>
          <a:p>
            <a:endParaRPr lang="en-GB" sz="1600"/>
          </a:p>
        </p:txBody>
      </p:sp>
      <p:pic>
        <p:nvPicPr>
          <p:cNvPr id="10" name="Content Placeholder 9">
            <a:extLst>
              <a:ext uri="{FF2B5EF4-FFF2-40B4-BE49-F238E27FC236}">
                <a16:creationId xmlns:a16="http://schemas.microsoft.com/office/drawing/2014/main" id="{2818D8C6-8957-D681-C87B-4F3201870828}"/>
              </a:ext>
            </a:extLst>
          </p:cNvPr>
          <p:cNvPicPr>
            <a:picLocks noGrp="1" noChangeAspect="1"/>
          </p:cNvPicPr>
          <p:nvPr>
            <p:ph sz="half" idx="2"/>
          </p:nvPr>
        </p:nvPicPr>
        <p:blipFill>
          <a:blip r:embed="rId2"/>
          <a:stretch>
            <a:fillRect/>
          </a:stretch>
        </p:blipFill>
        <p:spPr>
          <a:xfrm>
            <a:off x="623536" y="3753149"/>
            <a:ext cx="5181600" cy="2866536"/>
          </a:xfrm>
        </p:spPr>
      </p:pic>
      <p:sp>
        <p:nvSpPr>
          <p:cNvPr id="12" name="TextBox 11">
            <a:extLst>
              <a:ext uri="{FF2B5EF4-FFF2-40B4-BE49-F238E27FC236}">
                <a16:creationId xmlns:a16="http://schemas.microsoft.com/office/drawing/2014/main" id="{BEC089ED-3DD9-D039-362A-B4D5695C94A4}"/>
              </a:ext>
            </a:extLst>
          </p:cNvPr>
          <p:cNvSpPr txBox="1"/>
          <p:nvPr/>
        </p:nvSpPr>
        <p:spPr>
          <a:xfrm>
            <a:off x="209598" y="1412990"/>
            <a:ext cx="6096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We are exploring people’s attitudes towards prosthetic limbs. You will be shown an image and will be asked some questions related to personality and attitudes. </a:t>
            </a:r>
          </a:p>
        </p:txBody>
      </p:sp>
      <p:sp>
        <p:nvSpPr>
          <p:cNvPr id="4" name="Callout: Down Arrow 3">
            <a:extLst>
              <a:ext uri="{FF2B5EF4-FFF2-40B4-BE49-F238E27FC236}">
                <a16:creationId xmlns:a16="http://schemas.microsoft.com/office/drawing/2014/main" id="{40A6ADDC-5359-57D0-63B4-06DBE6576112}"/>
              </a:ext>
            </a:extLst>
          </p:cNvPr>
          <p:cNvSpPr/>
          <p:nvPr/>
        </p:nvSpPr>
        <p:spPr>
          <a:xfrm>
            <a:off x="302609" y="2708455"/>
            <a:ext cx="1530220" cy="118498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Condition A: Stem Prosthesis</a:t>
            </a:r>
          </a:p>
        </p:txBody>
      </p:sp>
      <p:pic>
        <p:nvPicPr>
          <p:cNvPr id="5" name="Picture 4">
            <a:extLst>
              <a:ext uri="{FF2B5EF4-FFF2-40B4-BE49-F238E27FC236}">
                <a16:creationId xmlns:a16="http://schemas.microsoft.com/office/drawing/2014/main" id="{97DA08FF-C50D-1C63-C639-23FCF606B131}"/>
              </a:ext>
            </a:extLst>
          </p:cNvPr>
          <p:cNvPicPr>
            <a:picLocks noChangeAspect="1"/>
          </p:cNvPicPr>
          <p:nvPr/>
        </p:nvPicPr>
        <p:blipFill>
          <a:blip r:embed="rId3"/>
          <a:stretch>
            <a:fillRect/>
          </a:stretch>
        </p:blipFill>
        <p:spPr>
          <a:xfrm>
            <a:off x="2333782" y="2540013"/>
            <a:ext cx="1591194" cy="1353429"/>
          </a:xfrm>
          <a:prstGeom prst="rect">
            <a:avLst/>
          </a:prstGeom>
        </p:spPr>
      </p:pic>
      <p:pic>
        <p:nvPicPr>
          <p:cNvPr id="6" name="Picture 5">
            <a:extLst>
              <a:ext uri="{FF2B5EF4-FFF2-40B4-BE49-F238E27FC236}">
                <a16:creationId xmlns:a16="http://schemas.microsoft.com/office/drawing/2014/main" id="{EBC84035-AD8A-CC03-0D8C-3FA731C25A37}"/>
              </a:ext>
            </a:extLst>
          </p:cNvPr>
          <p:cNvPicPr>
            <a:picLocks noChangeAspect="1"/>
          </p:cNvPicPr>
          <p:nvPr/>
        </p:nvPicPr>
        <p:blipFill>
          <a:blip r:embed="rId4"/>
          <a:stretch>
            <a:fillRect/>
          </a:stretch>
        </p:blipFill>
        <p:spPr>
          <a:xfrm>
            <a:off x="4553578" y="2615309"/>
            <a:ext cx="1542422" cy="1079086"/>
          </a:xfrm>
          <a:prstGeom prst="rect">
            <a:avLst/>
          </a:prstGeom>
        </p:spPr>
      </p:pic>
    </p:spTree>
    <p:extLst>
      <p:ext uri="{BB962C8B-B14F-4D97-AF65-F5344CB8AC3E}">
        <p14:creationId xmlns:p14="http://schemas.microsoft.com/office/powerpoint/2010/main" val="3845913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172307" y="264440"/>
            <a:ext cx="10515600" cy="1325563"/>
          </a:xfrm>
        </p:spPr>
        <p:txBody>
          <a:bodyPr/>
          <a:lstStyle/>
          <a:p>
            <a:r>
              <a:rPr lang="en-GB"/>
              <a:t>WPO2: Experimental Study: Findings </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8731" y="1579440"/>
            <a:ext cx="5181600" cy="4351338"/>
          </a:xfrm>
        </p:spPr>
        <p:txBody>
          <a:bodyPr>
            <a:normAutofit/>
          </a:bodyPr>
          <a:lstStyle/>
          <a:p>
            <a:pPr algn="l" rtl="0" fontAlgn="base"/>
            <a:endParaRPr lang="en-GB" b="0" i="0">
              <a:solidFill>
                <a:srgbClr val="000000"/>
              </a:solidFill>
              <a:effectLst/>
              <a:latin typeface="Segoe UI" panose="020B0502040204020203" pitchFamily="34" charset="0"/>
            </a:endParaRPr>
          </a:p>
          <a:p>
            <a:endParaRPr lang="en-GB"/>
          </a:p>
        </p:txBody>
      </p:sp>
      <p:graphicFrame>
        <p:nvGraphicFramePr>
          <p:cNvPr id="6" name="Content Placeholder 5">
            <a:extLst>
              <a:ext uri="{FF2B5EF4-FFF2-40B4-BE49-F238E27FC236}">
                <a16:creationId xmlns:a16="http://schemas.microsoft.com/office/drawing/2014/main" id="{9612841B-6181-A393-C529-D3D95D4E069F}"/>
              </a:ext>
            </a:extLst>
          </p:cNvPr>
          <p:cNvGraphicFramePr>
            <a:graphicFrameLocks noGrp="1"/>
          </p:cNvGraphicFramePr>
          <p:nvPr>
            <p:ph sz="half" idx="2"/>
          </p:nvPr>
        </p:nvGraphicFramePr>
        <p:xfrm>
          <a:off x="1800223" y="1718406"/>
          <a:ext cx="7753351" cy="3421188"/>
        </p:xfrm>
        <a:graphic>
          <a:graphicData uri="http://schemas.openxmlformats.org/drawingml/2006/table">
            <a:tbl>
              <a:tblPr firstRow="1" firstCol="1" bandRow="1">
                <a:tableStyleId>{5C22544A-7EE6-4342-B048-85BDC9FD1C3A}</a:tableStyleId>
              </a:tblPr>
              <a:tblGrid>
                <a:gridCol w="1702709">
                  <a:extLst>
                    <a:ext uri="{9D8B030D-6E8A-4147-A177-3AD203B41FA5}">
                      <a16:colId xmlns:a16="http://schemas.microsoft.com/office/drawing/2014/main" val="4291100324"/>
                    </a:ext>
                  </a:extLst>
                </a:gridCol>
                <a:gridCol w="1657131">
                  <a:extLst>
                    <a:ext uri="{9D8B030D-6E8A-4147-A177-3AD203B41FA5}">
                      <a16:colId xmlns:a16="http://schemas.microsoft.com/office/drawing/2014/main" val="3029409421"/>
                    </a:ext>
                  </a:extLst>
                </a:gridCol>
                <a:gridCol w="1511802">
                  <a:extLst>
                    <a:ext uri="{9D8B030D-6E8A-4147-A177-3AD203B41FA5}">
                      <a16:colId xmlns:a16="http://schemas.microsoft.com/office/drawing/2014/main" val="915885411"/>
                    </a:ext>
                  </a:extLst>
                </a:gridCol>
                <a:gridCol w="1492882">
                  <a:extLst>
                    <a:ext uri="{9D8B030D-6E8A-4147-A177-3AD203B41FA5}">
                      <a16:colId xmlns:a16="http://schemas.microsoft.com/office/drawing/2014/main" val="1110452512"/>
                    </a:ext>
                  </a:extLst>
                </a:gridCol>
                <a:gridCol w="1388827">
                  <a:extLst>
                    <a:ext uri="{9D8B030D-6E8A-4147-A177-3AD203B41FA5}">
                      <a16:colId xmlns:a16="http://schemas.microsoft.com/office/drawing/2014/main" val="3129229302"/>
                    </a:ext>
                  </a:extLst>
                </a:gridCol>
              </a:tblGrid>
              <a:tr h="570198">
                <a:tc>
                  <a:txBody>
                    <a:bodyPr/>
                    <a:lstStyle/>
                    <a:p>
                      <a:pPr>
                        <a:lnSpc>
                          <a:spcPct val="107000"/>
                        </a:lnSpc>
                        <a:spcAft>
                          <a:spcPts val="800"/>
                        </a:spcAft>
                      </a:pPr>
                      <a:r>
                        <a:rPr lang="en-GB" sz="1600">
                          <a:effectLst/>
                        </a:rPr>
                        <a:t>BFI facet</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Limb Art Cover (1)</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Stem (2)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Leg (3)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Sig diffs (LSD)</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2145021879"/>
                  </a:ext>
                </a:extLst>
              </a:tr>
              <a:tr h="570198">
                <a:tc>
                  <a:txBody>
                    <a:bodyPr/>
                    <a:lstStyle/>
                    <a:p>
                      <a:pPr>
                        <a:lnSpc>
                          <a:spcPct val="107000"/>
                        </a:lnSpc>
                        <a:spcAft>
                          <a:spcPts val="800"/>
                        </a:spcAft>
                      </a:pPr>
                      <a:r>
                        <a:rPr lang="en-GB" sz="1600">
                          <a:effectLst/>
                        </a:rPr>
                        <a:t>Extroversion</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7.32 (1.43)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7.08 (1.43)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6.45 (1.28)</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1745108733"/>
                  </a:ext>
                </a:extLst>
              </a:tr>
              <a:tr h="570198">
                <a:tc>
                  <a:txBody>
                    <a:bodyPr/>
                    <a:lstStyle/>
                    <a:p>
                      <a:pPr>
                        <a:lnSpc>
                          <a:spcPct val="107000"/>
                        </a:lnSpc>
                        <a:spcAft>
                          <a:spcPts val="800"/>
                        </a:spcAft>
                      </a:pPr>
                      <a:r>
                        <a:rPr lang="en-GB" sz="1600">
                          <a:effectLst/>
                        </a:rPr>
                        <a:t>Agreeableness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7.34 (1.29)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6.79 (1.37)</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6.23 (0.91)</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1&gt;2; 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411537474"/>
                  </a:ext>
                </a:extLst>
              </a:tr>
              <a:tr h="570198">
                <a:tc>
                  <a:txBody>
                    <a:bodyPr/>
                    <a:lstStyle/>
                    <a:p>
                      <a:pPr>
                        <a:lnSpc>
                          <a:spcPct val="107000"/>
                        </a:lnSpc>
                        <a:spcAft>
                          <a:spcPts val="800"/>
                        </a:spcAft>
                      </a:pPr>
                      <a:r>
                        <a:rPr lang="en-GB" sz="1600">
                          <a:effectLst/>
                        </a:rPr>
                        <a:t>Conscientiousness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7.69 (1.47)</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7.89 (1.59)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6.47 (1.02)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1090763797"/>
                  </a:ext>
                </a:extLst>
              </a:tr>
              <a:tr h="570198">
                <a:tc>
                  <a:txBody>
                    <a:bodyPr/>
                    <a:lstStyle/>
                    <a:p>
                      <a:pPr>
                        <a:lnSpc>
                          <a:spcPct val="107000"/>
                        </a:lnSpc>
                        <a:spcAft>
                          <a:spcPts val="800"/>
                        </a:spcAft>
                      </a:pPr>
                      <a:r>
                        <a:rPr lang="en-GB" sz="1600">
                          <a:effectLst/>
                        </a:rPr>
                        <a:t>Neuroticism</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5.40 (1.48)</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5.43 (1.15)</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5.60 (1.09)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None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422692602"/>
                  </a:ext>
                </a:extLst>
              </a:tr>
              <a:tr h="570198">
                <a:tc>
                  <a:txBody>
                    <a:bodyPr/>
                    <a:lstStyle/>
                    <a:p>
                      <a:pPr>
                        <a:lnSpc>
                          <a:spcPct val="107000"/>
                        </a:lnSpc>
                        <a:spcAft>
                          <a:spcPts val="800"/>
                        </a:spcAft>
                      </a:pPr>
                      <a:r>
                        <a:rPr lang="en-GB" sz="1600">
                          <a:effectLst/>
                        </a:rPr>
                        <a:t>Openness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6.31 (1.22)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6.30 (0.84)</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5.95 (1.03)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None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3709769928"/>
                  </a:ext>
                </a:extLst>
              </a:tr>
            </a:tbl>
          </a:graphicData>
        </a:graphic>
      </p:graphicFrame>
      <p:sp>
        <p:nvSpPr>
          <p:cNvPr id="8" name="TextBox 7">
            <a:extLst>
              <a:ext uri="{FF2B5EF4-FFF2-40B4-BE49-F238E27FC236}">
                <a16:creationId xmlns:a16="http://schemas.microsoft.com/office/drawing/2014/main" id="{AAD655F3-D69D-0558-10F6-0AC5390B0158}"/>
              </a:ext>
            </a:extLst>
          </p:cNvPr>
          <p:cNvSpPr txBox="1"/>
          <p:nvPr/>
        </p:nvSpPr>
        <p:spPr>
          <a:xfrm>
            <a:off x="1670181" y="5267997"/>
            <a:ext cx="913466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Note: Mean scores with SD in parentheses. Score range 2-10 with higher scores equating to higher levels of perceived BFI facet. ANOVA scores for E, A, and C all p&lt;=.002, all significant LSD post-</a:t>
            </a: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hocs</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p&lt;.02. </a:t>
            </a:r>
          </a:p>
        </p:txBody>
      </p:sp>
      <p:sp>
        <p:nvSpPr>
          <p:cNvPr id="9" name="Arrow: Right 8">
            <a:extLst>
              <a:ext uri="{FF2B5EF4-FFF2-40B4-BE49-F238E27FC236}">
                <a16:creationId xmlns:a16="http://schemas.microsoft.com/office/drawing/2014/main" id="{85EC4840-2F9B-1C1E-D56C-F7F1B1BFA36D}"/>
              </a:ext>
            </a:extLst>
          </p:cNvPr>
          <p:cNvSpPr/>
          <p:nvPr/>
        </p:nvSpPr>
        <p:spPr>
          <a:xfrm>
            <a:off x="307616" y="2471848"/>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Multiplication Sign 13">
            <a:extLst>
              <a:ext uri="{FF2B5EF4-FFF2-40B4-BE49-F238E27FC236}">
                <a16:creationId xmlns:a16="http://schemas.microsoft.com/office/drawing/2014/main" id="{D9B97F00-EAE2-2DBD-C30B-4DE0259EDE2B}"/>
              </a:ext>
            </a:extLst>
          </p:cNvPr>
          <p:cNvSpPr/>
          <p:nvPr/>
        </p:nvSpPr>
        <p:spPr>
          <a:xfrm>
            <a:off x="867748" y="4102941"/>
            <a:ext cx="802434" cy="441407"/>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Multiplication Sign 14">
            <a:extLst>
              <a:ext uri="{FF2B5EF4-FFF2-40B4-BE49-F238E27FC236}">
                <a16:creationId xmlns:a16="http://schemas.microsoft.com/office/drawing/2014/main" id="{76A1EF8C-A698-7EB2-E7AC-AEE6EADC06E3}"/>
              </a:ext>
            </a:extLst>
          </p:cNvPr>
          <p:cNvSpPr/>
          <p:nvPr/>
        </p:nvSpPr>
        <p:spPr>
          <a:xfrm>
            <a:off x="867748" y="4575452"/>
            <a:ext cx="802434" cy="441407"/>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Arrow: Right 16">
            <a:extLst>
              <a:ext uri="{FF2B5EF4-FFF2-40B4-BE49-F238E27FC236}">
                <a16:creationId xmlns:a16="http://schemas.microsoft.com/office/drawing/2014/main" id="{0316C389-7346-64E0-6E77-271FBE55372E}"/>
              </a:ext>
            </a:extLst>
          </p:cNvPr>
          <p:cNvSpPr/>
          <p:nvPr/>
        </p:nvSpPr>
        <p:spPr>
          <a:xfrm>
            <a:off x="307616" y="2968966"/>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Arrow: Right 17">
            <a:extLst>
              <a:ext uri="{FF2B5EF4-FFF2-40B4-BE49-F238E27FC236}">
                <a16:creationId xmlns:a16="http://schemas.microsoft.com/office/drawing/2014/main" id="{5AB0F407-2C84-4785-4E2D-A0509BCECA87}"/>
              </a:ext>
            </a:extLst>
          </p:cNvPr>
          <p:cNvSpPr/>
          <p:nvPr/>
        </p:nvSpPr>
        <p:spPr>
          <a:xfrm>
            <a:off x="307617" y="3526239"/>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2319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172307" y="264440"/>
            <a:ext cx="10515600" cy="1325563"/>
          </a:xfrm>
        </p:spPr>
        <p:txBody>
          <a:bodyPr/>
          <a:lstStyle/>
          <a:p>
            <a:r>
              <a:rPr lang="en-GB"/>
              <a:t>WPO2: Experimental Study: Findings </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8731" y="1579440"/>
            <a:ext cx="5181600" cy="4351338"/>
          </a:xfrm>
        </p:spPr>
        <p:txBody>
          <a:bodyPr>
            <a:normAutofit/>
          </a:bodyPr>
          <a:lstStyle/>
          <a:p>
            <a:pPr algn="l" rtl="0" fontAlgn="base"/>
            <a:endParaRPr lang="en-GB" b="0" i="0">
              <a:solidFill>
                <a:srgbClr val="000000"/>
              </a:solidFill>
              <a:effectLst/>
              <a:latin typeface="Segoe UI" panose="020B0502040204020203" pitchFamily="34" charset="0"/>
            </a:endParaRPr>
          </a:p>
          <a:p>
            <a:endParaRPr lang="en-GB"/>
          </a:p>
        </p:txBody>
      </p:sp>
      <p:graphicFrame>
        <p:nvGraphicFramePr>
          <p:cNvPr id="9" name="Content Placeholder 8">
            <a:extLst>
              <a:ext uri="{FF2B5EF4-FFF2-40B4-BE49-F238E27FC236}">
                <a16:creationId xmlns:a16="http://schemas.microsoft.com/office/drawing/2014/main" id="{2F62D249-1CD0-F755-8847-0A014CECD971}"/>
              </a:ext>
            </a:extLst>
          </p:cNvPr>
          <p:cNvGraphicFramePr>
            <a:graphicFrameLocks noGrp="1"/>
          </p:cNvGraphicFramePr>
          <p:nvPr>
            <p:ph sz="half" idx="2"/>
          </p:nvPr>
        </p:nvGraphicFramePr>
        <p:xfrm>
          <a:off x="1172307" y="2255227"/>
          <a:ext cx="5004644" cy="2793937"/>
        </p:xfrm>
        <a:graphic>
          <a:graphicData uri="http://schemas.openxmlformats.org/drawingml/2006/table">
            <a:tbl>
              <a:tblPr firstRow="1" firstCol="1" bandRow="1">
                <a:tableStyleId>{5C22544A-7EE6-4342-B048-85BDC9FD1C3A}</a:tableStyleId>
              </a:tblPr>
              <a:tblGrid>
                <a:gridCol w="1816365">
                  <a:extLst>
                    <a:ext uri="{9D8B030D-6E8A-4147-A177-3AD203B41FA5}">
                      <a16:colId xmlns:a16="http://schemas.microsoft.com/office/drawing/2014/main" val="1511308468"/>
                    </a:ext>
                  </a:extLst>
                </a:gridCol>
                <a:gridCol w="3188279">
                  <a:extLst>
                    <a:ext uri="{9D8B030D-6E8A-4147-A177-3AD203B41FA5}">
                      <a16:colId xmlns:a16="http://schemas.microsoft.com/office/drawing/2014/main" val="180539208"/>
                    </a:ext>
                  </a:extLst>
                </a:gridCol>
              </a:tblGrid>
              <a:tr h="520065">
                <a:tc>
                  <a:txBody>
                    <a:bodyPr/>
                    <a:lstStyle/>
                    <a:p>
                      <a:pPr>
                        <a:lnSpc>
                          <a:spcPct val="107000"/>
                        </a:lnSpc>
                        <a:spcAft>
                          <a:spcPts val="800"/>
                        </a:spcAft>
                      </a:pPr>
                      <a:r>
                        <a:rPr lang="en-GB" sz="1800">
                          <a:effectLst/>
                        </a:rPr>
                        <a:t>ADS Subtype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Mean score (SD) </a:t>
                      </a:r>
                    </a:p>
                    <a:p>
                      <a:pPr algn="ctr">
                        <a:lnSpc>
                          <a:spcPct val="107000"/>
                        </a:lnSpc>
                        <a:spcAft>
                          <a:spcPts val="800"/>
                        </a:spcAft>
                      </a:pPr>
                      <a:r>
                        <a:rPr lang="en-GB" sz="1800">
                          <a:effectLst/>
                        </a:rPr>
                        <a:t>(scale range 4-20)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85245223"/>
                  </a:ext>
                </a:extLst>
              </a:tr>
              <a:tr h="529590">
                <a:tc>
                  <a:txBody>
                    <a:bodyPr/>
                    <a:lstStyle/>
                    <a:p>
                      <a:pPr>
                        <a:lnSpc>
                          <a:spcPct val="107000"/>
                        </a:lnSpc>
                        <a:spcAft>
                          <a:spcPts val="800"/>
                        </a:spcAft>
                      </a:pPr>
                      <a:r>
                        <a:rPr lang="en-GB" sz="1800">
                          <a:effectLst/>
                        </a:rPr>
                        <a:t>Inclusion</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7.81 (2.32)</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48887345"/>
                  </a:ext>
                </a:extLst>
              </a:tr>
              <a:tr h="529590">
                <a:tc>
                  <a:txBody>
                    <a:bodyPr/>
                    <a:lstStyle/>
                    <a:p>
                      <a:pPr>
                        <a:lnSpc>
                          <a:spcPct val="107000"/>
                        </a:lnSpc>
                        <a:spcAft>
                          <a:spcPts val="800"/>
                        </a:spcAft>
                      </a:pPr>
                      <a:r>
                        <a:rPr lang="en-GB" sz="1800">
                          <a:effectLst/>
                        </a:rPr>
                        <a:t>Discrimination</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10.84 (3.14)</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23656189"/>
                  </a:ext>
                </a:extLst>
              </a:tr>
              <a:tr h="529590">
                <a:tc>
                  <a:txBody>
                    <a:bodyPr/>
                    <a:lstStyle/>
                    <a:p>
                      <a:pPr>
                        <a:lnSpc>
                          <a:spcPct val="107000"/>
                        </a:lnSpc>
                        <a:spcAft>
                          <a:spcPts val="800"/>
                        </a:spcAft>
                      </a:pPr>
                      <a:r>
                        <a:rPr lang="en-GB" sz="1800">
                          <a:effectLst/>
                        </a:rPr>
                        <a:t>Gains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14.34 (2.51)</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16670740"/>
                  </a:ext>
                </a:extLst>
              </a:tr>
              <a:tr h="529590">
                <a:tc>
                  <a:txBody>
                    <a:bodyPr/>
                    <a:lstStyle/>
                    <a:p>
                      <a:pPr>
                        <a:lnSpc>
                          <a:spcPct val="107000"/>
                        </a:lnSpc>
                        <a:spcAft>
                          <a:spcPts val="800"/>
                        </a:spcAft>
                      </a:pPr>
                      <a:r>
                        <a:rPr lang="en-GB" sz="1800">
                          <a:effectLst/>
                        </a:rPr>
                        <a:t>Prospects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5.78 (2.19)</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72927306"/>
                  </a:ext>
                </a:extLst>
              </a:tr>
            </a:tbl>
          </a:graphicData>
        </a:graphic>
      </p:graphicFrame>
      <p:graphicFrame>
        <p:nvGraphicFramePr>
          <p:cNvPr id="10" name="Table 10">
            <a:extLst>
              <a:ext uri="{FF2B5EF4-FFF2-40B4-BE49-F238E27FC236}">
                <a16:creationId xmlns:a16="http://schemas.microsoft.com/office/drawing/2014/main" id="{D0A56432-07E2-AC0A-D433-0C2989C39C68}"/>
              </a:ext>
            </a:extLst>
          </p:cNvPr>
          <p:cNvGraphicFramePr>
            <a:graphicFrameLocks noGrp="1"/>
          </p:cNvGraphicFramePr>
          <p:nvPr/>
        </p:nvGraphicFramePr>
        <p:xfrm>
          <a:off x="6660527" y="2090981"/>
          <a:ext cx="4941097" cy="2931160"/>
        </p:xfrm>
        <a:graphic>
          <a:graphicData uri="http://schemas.openxmlformats.org/drawingml/2006/table">
            <a:tbl>
              <a:tblPr firstRow="1" bandRow="1">
                <a:tableStyleId>{5C22544A-7EE6-4342-B048-85BDC9FD1C3A}</a:tableStyleId>
              </a:tblPr>
              <a:tblGrid>
                <a:gridCol w="4941097">
                  <a:extLst>
                    <a:ext uri="{9D8B030D-6E8A-4147-A177-3AD203B41FA5}">
                      <a16:colId xmlns:a16="http://schemas.microsoft.com/office/drawing/2014/main" val="3816546001"/>
                    </a:ext>
                  </a:extLst>
                </a:gridCol>
              </a:tblGrid>
              <a:tr h="370840">
                <a:tc>
                  <a:txBody>
                    <a:bodyPr/>
                    <a:lstStyle/>
                    <a:p>
                      <a:r>
                        <a:rPr lang="en-GB"/>
                        <a:t>Attitudes towards Disability Sub-Scales </a:t>
                      </a:r>
                    </a:p>
                  </a:txBody>
                  <a:tcPr/>
                </a:tc>
                <a:extLst>
                  <a:ext uri="{0D108BD9-81ED-4DB2-BD59-A6C34878D82A}">
                    <a16:rowId xmlns:a16="http://schemas.microsoft.com/office/drawing/2014/main" val="365098889"/>
                  </a:ext>
                </a:extLst>
              </a:tr>
              <a:tr h="370840">
                <a:tc>
                  <a:txBody>
                    <a:bodyPr/>
                    <a:lstStyle/>
                    <a:p>
                      <a:r>
                        <a:rPr lang="en-GB"/>
                        <a:t>Inclusion e.g. “people with a prosthetic limb find it harder than others to make friends”</a:t>
                      </a:r>
                    </a:p>
                  </a:txBody>
                  <a:tcPr/>
                </a:tc>
                <a:extLst>
                  <a:ext uri="{0D108BD9-81ED-4DB2-BD59-A6C34878D82A}">
                    <a16:rowId xmlns:a16="http://schemas.microsoft.com/office/drawing/2014/main" val="4058256892"/>
                  </a:ext>
                </a:extLst>
              </a:tr>
              <a:tr h="370840">
                <a:tc>
                  <a:txBody>
                    <a:bodyPr/>
                    <a:lstStyle/>
                    <a:p>
                      <a:r>
                        <a:rPr lang="en-GB"/>
                        <a:t>Discrimination e.g. “people often make fun of people with prosthetic limbs”</a:t>
                      </a:r>
                    </a:p>
                  </a:txBody>
                  <a:tcPr/>
                </a:tc>
                <a:extLst>
                  <a:ext uri="{0D108BD9-81ED-4DB2-BD59-A6C34878D82A}">
                    <a16:rowId xmlns:a16="http://schemas.microsoft.com/office/drawing/2014/main" val="1331294191"/>
                  </a:ext>
                </a:extLst>
              </a:tr>
              <a:tr h="370840">
                <a:tc>
                  <a:txBody>
                    <a:bodyPr/>
                    <a:lstStyle/>
                    <a:p>
                      <a:r>
                        <a:rPr lang="en-GB"/>
                        <a:t>Gains e.g. “ Having a prosthetic limb can make someone a better person”</a:t>
                      </a:r>
                    </a:p>
                  </a:txBody>
                  <a:tcPr/>
                </a:tc>
                <a:extLst>
                  <a:ext uri="{0D108BD9-81ED-4DB2-BD59-A6C34878D82A}">
                    <a16:rowId xmlns:a16="http://schemas.microsoft.com/office/drawing/2014/main" val="4134870005"/>
                  </a:ext>
                </a:extLst>
              </a:tr>
              <a:tr h="370840">
                <a:tc>
                  <a:txBody>
                    <a:bodyPr/>
                    <a:lstStyle/>
                    <a:p>
                      <a:r>
                        <a:rPr lang="en-GB"/>
                        <a:t>Prospects e.g. “People with a prosthetic limb have less to look forward to than others”</a:t>
                      </a:r>
                    </a:p>
                  </a:txBody>
                  <a:tcPr/>
                </a:tc>
                <a:extLst>
                  <a:ext uri="{0D108BD9-81ED-4DB2-BD59-A6C34878D82A}">
                    <a16:rowId xmlns:a16="http://schemas.microsoft.com/office/drawing/2014/main" val="2041581377"/>
                  </a:ext>
                </a:extLst>
              </a:tr>
            </a:tbl>
          </a:graphicData>
        </a:graphic>
      </p:graphicFrame>
      <p:sp>
        <p:nvSpPr>
          <p:cNvPr id="12" name="TextBox 11">
            <a:extLst>
              <a:ext uri="{FF2B5EF4-FFF2-40B4-BE49-F238E27FC236}">
                <a16:creationId xmlns:a16="http://schemas.microsoft.com/office/drawing/2014/main" id="{E94E3BAC-2C04-9B18-78BC-BFF2EC942AC1}"/>
              </a:ext>
            </a:extLst>
          </p:cNvPr>
          <p:cNvSpPr txBox="1"/>
          <p:nvPr/>
        </p:nvSpPr>
        <p:spPr>
          <a:xfrm>
            <a:off x="1172307" y="5278560"/>
            <a:ext cx="838126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Participants reported strongest positive attitude to prosthetic limb wearers in terms of potential gains and positive perceptions in relation to inclusion and prospects, regardless of what manipulated image the viewed.  </a:t>
            </a:r>
          </a:p>
        </p:txBody>
      </p:sp>
      <p:sp>
        <p:nvSpPr>
          <p:cNvPr id="14" name="TextBox 13">
            <a:extLst>
              <a:ext uri="{FF2B5EF4-FFF2-40B4-BE49-F238E27FC236}">
                <a16:creationId xmlns:a16="http://schemas.microsoft.com/office/drawing/2014/main" id="{075134F8-6E59-9482-5FFA-C1F482EF8AA4}"/>
              </a:ext>
            </a:extLst>
          </p:cNvPr>
          <p:cNvSpPr txBox="1"/>
          <p:nvPr/>
        </p:nvSpPr>
        <p:spPr>
          <a:xfrm>
            <a:off x="1565210" y="1444650"/>
            <a:ext cx="877310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Analysis of Attitude sub-scales by experimental condition shows </a:t>
            </a:r>
            <a:r>
              <a:rPr kumimoji="0" lang="en-GB" sz="1800" b="1" i="0" u="sng" strike="noStrike" kern="1200" cap="none" spc="0" normalizeH="0" baseline="0" noProof="0">
                <a:ln>
                  <a:noFill/>
                </a:ln>
                <a:solidFill>
                  <a:prstClr val="black"/>
                </a:solidFill>
                <a:effectLst/>
                <a:uLnTx/>
                <a:uFillTx/>
                <a:latin typeface="Calibri" panose="020F0502020204030204"/>
                <a:ea typeface="+mn-ea"/>
                <a:cs typeface="+mn-cs"/>
              </a:rPr>
              <a:t>no significant differences</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9142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0318FA31-42F6-54B0-CB56-5E2B7E4DED6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WPO3: Behavioural Observation Study </a:t>
            </a:r>
          </a:p>
        </p:txBody>
      </p:sp>
      <p:pic>
        <p:nvPicPr>
          <p:cNvPr id="5" name="3up_dogs">
            <a:hlinkClick r:id="" action="ppaction://media"/>
            <a:extLst>
              <a:ext uri="{FF2B5EF4-FFF2-40B4-BE49-F238E27FC236}">
                <a16:creationId xmlns:a16="http://schemas.microsoft.com/office/drawing/2014/main" id="{A1283B22-4CCB-49D9-EAC6-20A136577A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7741" y="1615068"/>
            <a:ext cx="7811913" cy="4394199"/>
          </a:xfrm>
          <a:prstGeom prst="rect">
            <a:avLst/>
          </a:prstGeom>
        </p:spPr>
      </p:pic>
      <p:sp>
        <p:nvSpPr>
          <p:cNvPr id="8" name="TextBox 7">
            <a:extLst>
              <a:ext uri="{FF2B5EF4-FFF2-40B4-BE49-F238E27FC236}">
                <a16:creationId xmlns:a16="http://schemas.microsoft.com/office/drawing/2014/main" id="{DBDCDB6A-2F8C-B921-C4BD-025E195A7EB8}"/>
              </a:ext>
            </a:extLst>
          </p:cNvPr>
          <p:cNvSpPr txBox="1"/>
          <p:nvPr/>
        </p:nvSpPr>
        <p:spPr>
          <a:xfrm>
            <a:off x="771671" y="6231867"/>
            <a:ext cx="682648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Example of one of three films, where the subject is talking about ‘dogs’</a:t>
            </a:r>
          </a:p>
        </p:txBody>
      </p:sp>
      <p:sp>
        <p:nvSpPr>
          <p:cNvPr id="9" name="TextBox 8">
            <a:extLst>
              <a:ext uri="{FF2B5EF4-FFF2-40B4-BE49-F238E27FC236}">
                <a16:creationId xmlns:a16="http://schemas.microsoft.com/office/drawing/2014/main" id="{D3E3AA32-8F4C-10EF-EBFA-7C0F7300F2EC}"/>
              </a:ext>
            </a:extLst>
          </p:cNvPr>
          <p:cNvSpPr txBox="1"/>
          <p:nvPr/>
        </p:nvSpPr>
        <p:spPr>
          <a:xfrm>
            <a:off x="8716237" y="2965621"/>
            <a:ext cx="3051220" cy="230832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3 Film Clip Topics:</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(Dogs, Cars, Olympics)</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3 ‘Leg Types’ per Film Topic:</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(Digital Leg, Stem, Limb Cover)</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9 Films Overall</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207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lstStyle/>
          <a:p>
            <a:r>
              <a:rPr lang="en-GB"/>
              <a:t>WPO3: Behavioural Observation Study </a:t>
            </a:r>
          </a:p>
        </p:txBody>
      </p:sp>
      <p:pic>
        <p:nvPicPr>
          <p:cNvPr id="6" name="Content Placeholder 5">
            <a:extLst>
              <a:ext uri="{FF2B5EF4-FFF2-40B4-BE49-F238E27FC236}">
                <a16:creationId xmlns:a16="http://schemas.microsoft.com/office/drawing/2014/main" id="{B61C01DD-6684-E39C-661E-0E655822711F}"/>
              </a:ext>
            </a:extLst>
          </p:cNvPr>
          <p:cNvPicPr>
            <a:picLocks noGrp="1" noChangeAspect="1"/>
          </p:cNvPicPr>
          <p:nvPr>
            <p:ph sz="half" idx="1"/>
          </p:nvPr>
        </p:nvPicPr>
        <p:blipFill>
          <a:blip r:embed="rId2"/>
          <a:stretch>
            <a:fillRect/>
          </a:stretch>
        </p:blipFill>
        <p:spPr>
          <a:xfrm>
            <a:off x="3938145" y="1628544"/>
            <a:ext cx="2033567" cy="4284488"/>
          </a:xfr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19820" y="1628544"/>
            <a:ext cx="3315369" cy="4612458"/>
          </a:xfrm>
        </p:spPr>
        <p:txBody>
          <a:bodyPr>
            <a:normAutofit fontScale="77500" lnSpcReduction="20000"/>
          </a:bodyPr>
          <a:lstStyle/>
          <a:p>
            <a:pPr marL="0" indent="0">
              <a:buNone/>
            </a:pPr>
            <a:r>
              <a:rPr lang="en-GB" sz="2400" b="0" i="0">
                <a:solidFill>
                  <a:srgbClr val="000000"/>
                </a:solidFill>
                <a:effectLst/>
                <a:latin typeface="Arial" panose="020B0604020202020204" pitchFamily="34" charset="0"/>
              </a:rPr>
              <a:t>Aim: to explore the effect of </a:t>
            </a:r>
            <a:r>
              <a:rPr lang="en-GB" sz="2400">
                <a:solidFill>
                  <a:srgbClr val="000000"/>
                </a:solidFill>
                <a:latin typeface="Arial" panose="020B0604020202020204" pitchFamily="34" charset="0"/>
              </a:rPr>
              <a:t>expressive</a:t>
            </a:r>
            <a:r>
              <a:rPr lang="en-GB" sz="2400" b="0" i="0">
                <a:solidFill>
                  <a:srgbClr val="000000"/>
                </a:solidFill>
                <a:effectLst/>
                <a:latin typeface="Arial" panose="020B0604020202020204" pitchFamily="34" charset="0"/>
              </a:rPr>
              <a:t> limb covers on:</a:t>
            </a:r>
          </a:p>
          <a:p>
            <a:endParaRPr lang="en-GB" sz="2400">
              <a:solidFill>
                <a:srgbClr val="000000"/>
              </a:solidFill>
              <a:latin typeface="Arial" panose="020B0604020202020204" pitchFamily="34" charset="0"/>
            </a:endParaRPr>
          </a:p>
          <a:p>
            <a:pPr>
              <a:buFont typeface="Wingdings" panose="05000000000000000000" pitchFamily="2" charset="2"/>
              <a:buChar char="Ø"/>
            </a:pPr>
            <a:r>
              <a:rPr lang="en-GB" sz="2000" b="0" i="0">
                <a:solidFill>
                  <a:srgbClr val="000000"/>
                </a:solidFill>
                <a:effectLst/>
                <a:latin typeface="Arial" panose="020B0604020202020204" pitchFamily="34" charset="0"/>
              </a:rPr>
              <a:t>the attention and direction of eye gaze </a:t>
            </a:r>
          </a:p>
          <a:p>
            <a:pPr>
              <a:buFont typeface="Wingdings" panose="05000000000000000000" pitchFamily="2" charset="2"/>
              <a:buChar char="Ø"/>
            </a:pPr>
            <a:endParaRPr lang="en-GB" sz="2000">
              <a:solidFill>
                <a:srgbClr val="000000"/>
              </a:solidFill>
              <a:latin typeface="Arial" panose="020B0604020202020204" pitchFamily="34" charset="0"/>
            </a:endParaRPr>
          </a:p>
          <a:p>
            <a:pPr>
              <a:buFont typeface="Wingdings" panose="05000000000000000000" pitchFamily="2" charset="2"/>
              <a:buChar char="Ø"/>
            </a:pPr>
            <a:r>
              <a:rPr lang="en-GB" sz="2000" b="0" i="0">
                <a:solidFill>
                  <a:srgbClr val="000000"/>
                </a:solidFill>
                <a:effectLst/>
                <a:latin typeface="Arial" panose="020B0604020202020204" pitchFamily="34" charset="0"/>
              </a:rPr>
              <a:t>facial expressions</a:t>
            </a:r>
          </a:p>
          <a:p>
            <a:pPr>
              <a:buFont typeface="Wingdings" panose="05000000000000000000" pitchFamily="2" charset="2"/>
              <a:buChar char="Ø"/>
            </a:pPr>
            <a:endParaRPr lang="en-GB" sz="2000">
              <a:solidFill>
                <a:srgbClr val="000000"/>
              </a:solidFill>
              <a:latin typeface="Arial" panose="020B0604020202020204" pitchFamily="34" charset="0"/>
            </a:endParaRPr>
          </a:p>
          <a:p>
            <a:pPr>
              <a:buFont typeface="Wingdings" panose="05000000000000000000" pitchFamily="2" charset="2"/>
              <a:buChar char="Ø"/>
            </a:pPr>
            <a:r>
              <a:rPr lang="en-GB" sz="2300">
                <a:effectLst/>
                <a:ea typeface="Times New Roman" panose="02020603050405020304" pitchFamily="18" charset="0"/>
              </a:rPr>
              <a:t>each participant was shown only one of the nine videos whilst eye-gaze behaviour and facial expressions were recorded and then also asked to complete the same personality inventory as in study one </a:t>
            </a:r>
            <a:r>
              <a:rPr lang="en-GB" sz="2300" b="1">
                <a:effectLst/>
                <a:ea typeface="Times New Roman" panose="02020603050405020304" pitchFamily="18" charset="0"/>
              </a:rPr>
              <a:t>(</a:t>
            </a:r>
            <a:r>
              <a:rPr lang="en-GB" sz="2300">
                <a:effectLst/>
                <a:ea typeface="Times New Roman" panose="02020603050405020304" pitchFamily="18" charset="0"/>
              </a:rPr>
              <a:t>BFI-10; </a:t>
            </a:r>
            <a:r>
              <a:rPr lang="en-GB" sz="2300" err="1">
                <a:effectLst/>
                <a:ea typeface="Times New Roman" panose="02020603050405020304" pitchFamily="18" charset="0"/>
              </a:rPr>
              <a:t>Rammstedt</a:t>
            </a:r>
            <a:r>
              <a:rPr lang="en-GB" sz="2300">
                <a:effectLst/>
                <a:ea typeface="Times New Roman" panose="02020603050405020304" pitchFamily="18" charset="0"/>
              </a:rPr>
              <a:t> &amp; John, 2007).</a:t>
            </a:r>
          </a:p>
          <a:p>
            <a:pPr marL="0" indent="0">
              <a:buNone/>
            </a:pPr>
            <a:br>
              <a:rPr lang="en-GB" sz="2000" b="0" i="0">
                <a:solidFill>
                  <a:srgbClr val="000000"/>
                </a:solidFill>
                <a:effectLst/>
                <a:latin typeface="Arial" panose="020B0604020202020204" pitchFamily="34" charset="0"/>
              </a:rPr>
            </a:br>
            <a:endParaRPr lang="en-GB" sz="2000" b="0" i="0">
              <a:solidFill>
                <a:srgbClr val="000000"/>
              </a:solidFill>
              <a:effectLst/>
              <a:latin typeface="Arial" panose="020B0604020202020204" pitchFamily="34" charset="0"/>
            </a:endParaRPr>
          </a:p>
          <a:p>
            <a:pPr marL="0" indent="0">
              <a:buNone/>
            </a:pPr>
            <a:endParaRPr lang="en-GB" sz="2000">
              <a:solidFill>
                <a:srgbClr val="000000"/>
              </a:solidFill>
              <a:latin typeface="Arial" panose="020B0604020202020204" pitchFamily="34" charset="0"/>
            </a:endParaRPr>
          </a:p>
        </p:txBody>
      </p:sp>
      <p:pic>
        <p:nvPicPr>
          <p:cNvPr id="12" name="Picture 11" descr="A picture containing human face, screenshot, text, person&#10;&#10;Description automatically generated">
            <a:extLst>
              <a:ext uri="{FF2B5EF4-FFF2-40B4-BE49-F238E27FC236}">
                <a16:creationId xmlns:a16="http://schemas.microsoft.com/office/drawing/2014/main" id="{BD2513BE-0142-0503-AF28-1C7386F6D1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4267" y="1690688"/>
            <a:ext cx="5692346" cy="4284488"/>
          </a:xfrm>
          <a:prstGeom prst="rect">
            <a:avLst/>
          </a:prstGeom>
        </p:spPr>
      </p:pic>
      <p:sp>
        <p:nvSpPr>
          <p:cNvPr id="13" name="TextBox 12">
            <a:extLst>
              <a:ext uri="{FF2B5EF4-FFF2-40B4-BE49-F238E27FC236}">
                <a16:creationId xmlns:a16="http://schemas.microsoft.com/office/drawing/2014/main" id="{E6BCD924-DC36-AC55-F996-8AE0333B9CE2}"/>
              </a:ext>
            </a:extLst>
          </p:cNvPr>
          <p:cNvSpPr txBox="1"/>
          <p:nvPr/>
        </p:nvSpPr>
        <p:spPr>
          <a:xfrm>
            <a:off x="4074789" y="6109909"/>
            <a:ext cx="203356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black"/>
                </a:solidFill>
                <a:effectLst/>
                <a:uLnTx/>
                <a:uFillTx/>
                <a:latin typeface="Calibri" panose="020F0502020204030204"/>
                <a:ea typeface="+mn-ea"/>
                <a:cs typeface="+mn-cs"/>
              </a:rPr>
              <a:t>Tobii</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Eye-tracking (screen-based) </a:t>
            </a:r>
          </a:p>
        </p:txBody>
      </p:sp>
      <p:sp>
        <p:nvSpPr>
          <p:cNvPr id="14" name="TextBox 13">
            <a:extLst>
              <a:ext uri="{FF2B5EF4-FFF2-40B4-BE49-F238E27FC236}">
                <a16:creationId xmlns:a16="http://schemas.microsoft.com/office/drawing/2014/main" id="{CDD3A9C3-0265-3398-735E-30FFC220FBCF}"/>
              </a:ext>
            </a:extLst>
          </p:cNvPr>
          <p:cNvSpPr txBox="1"/>
          <p:nvPr/>
        </p:nvSpPr>
        <p:spPr>
          <a:xfrm>
            <a:off x="6314267" y="6109909"/>
            <a:ext cx="193873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black"/>
                </a:solidFill>
                <a:effectLst/>
                <a:uLnTx/>
                <a:uFillTx/>
                <a:latin typeface="Calibri" panose="020F0502020204030204"/>
                <a:ea typeface="+mn-ea"/>
                <a:cs typeface="+mn-cs"/>
              </a:rPr>
              <a:t>Noldus</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Facereader</a:t>
            </a:r>
          </a:p>
        </p:txBody>
      </p:sp>
    </p:spTree>
    <p:extLst>
      <p:ext uri="{BB962C8B-B14F-4D97-AF65-F5344CB8AC3E}">
        <p14:creationId xmlns:p14="http://schemas.microsoft.com/office/powerpoint/2010/main" val="3772104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normAutofit/>
          </a:bodyPr>
          <a:lstStyle/>
          <a:p>
            <a:r>
              <a:rPr lang="en-GB" sz="4000"/>
              <a:t>WPO3: Behavioural Observation Study: Findings  </a:t>
            </a:r>
          </a:p>
        </p:txBody>
      </p:sp>
      <p:pic>
        <p:nvPicPr>
          <p:cNvPr id="8" name="Picture 7" descr="A picture containing text, screenshot, plot, line&#10;&#10;Description automatically generated">
            <a:extLst>
              <a:ext uri="{FF2B5EF4-FFF2-40B4-BE49-F238E27FC236}">
                <a16:creationId xmlns:a16="http://schemas.microsoft.com/office/drawing/2014/main" id="{A87EB4D1-3B64-D445-4859-EE65C828D8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495168"/>
            <a:ext cx="4304436" cy="2508940"/>
          </a:xfrm>
          <a:prstGeom prst="rect">
            <a:avLst/>
          </a:prstGeom>
        </p:spPr>
      </p:pic>
      <p:sp>
        <p:nvSpPr>
          <p:cNvPr id="9" name="TextBox 8">
            <a:extLst>
              <a:ext uri="{FF2B5EF4-FFF2-40B4-BE49-F238E27FC236}">
                <a16:creationId xmlns:a16="http://schemas.microsoft.com/office/drawing/2014/main" id="{0F0C6BB9-7EDA-3045-4C28-D968CD37FAC0}"/>
              </a:ext>
            </a:extLst>
          </p:cNvPr>
          <p:cNvSpPr txBox="1"/>
          <p:nvPr/>
        </p:nvSpPr>
        <p:spPr>
          <a:xfrm>
            <a:off x="5728730" y="1495168"/>
            <a:ext cx="5257800"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t>Arousal typically measured on a scale from 0 (low arousal or calmness) to 1 (high arousal or excitement).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t>Participants facial responses to the three film types were similar, with slight differences arising when they viewed the subject with a different limb or leg type. </a:t>
            </a:r>
            <a:b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br>
            <a:br>
              <a:rPr kumimoji="0" lang="en-GB" sz="1800" b="1"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br>
            <a:r>
              <a:rPr kumimoji="0" lang="en-GB" sz="1800" b="1" i="0" u="none" strike="noStrike" kern="1200" cap="none" spc="0" normalizeH="0" baseline="0" noProof="0">
                <a:ln>
                  <a:noFill/>
                </a:ln>
                <a:solidFill>
                  <a:prstClr val="black"/>
                </a:solidFill>
                <a:effectLst/>
                <a:uLnTx/>
                <a:uFillTx/>
                <a:latin typeface="Calibri" panose="020F0502020204030204"/>
                <a:ea typeface="+mn-ea"/>
                <a:cs typeface="+mn-cs"/>
              </a:rPr>
              <a:t>N = 31 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Picture 10" descr="A picture containing text, screenshot, line, diagram&#10;&#10;Description automatically generated">
            <a:extLst>
              <a:ext uri="{FF2B5EF4-FFF2-40B4-BE49-F238E27FC236}">
                <a16:creationId xmlns:a16="http://schemas.microsoft.com/office/drawing/2014/main" id="{74C80124-D84C-7536-318F-A870617860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199" y="4114308"/>
            <a:ext cx="4304435" cy="2497048"/>
          </a:xfrm>
          <a:prstGeom prst="rect">
            <a:avLst/>
          </a:prstGeom>
        </p:spPr>
      </p:pic>
      <p:graphicFrame>
        <p:nvGraphicFramePr>
          <p:cNvPr id="14" name="Table 13">
            <a:extLst>
              <a:ext uri="{FF2B5EF4-FFF2-40B4-BE49-F238E27FC236}">
                <a16:creationId xmlns:a16="http://schemas.microsoft.com/office/drawing/2014/main" id="{105EF214-18A4-EEE1-6013-C69B1A97DC60}"/>
              </a:ext>
            </a:extLst>
          </p:cNvPr>
          <p:cNvGraphicFramePr>
            <a:graphicFrameLocks noGrp="1"/>
          </p:cNvGraphicFramePr>
          <p:nvPr/>
        </p:nvGraphicFramePr>
        <p:xfrm>
          <a:off x="5796146" y="5104299"/>
          <a:ext cx="4559300" cy="812800"/>
        </p:xfrm>
        <a:graphic>
          <a:graphicData uri="http://schemas.openxmlformats.org/drawingml/2006/table">
            <a:tbl>
              <a:tblPr>
                <a:tableStyleId>{5C22544A-7EE6-4342-B048-85BDC9FD1C3A}</a:tableStyleId>
              </a:tblPr>
              <a:tblGrid>
                <a:gridCol w="827522">
                  <a:extLst>
                    <a:ext uri="{9D8B030D-6E8A-4147-A177-3AD203B41FA5}">
                      <a16:colId xmlns:a16="http://schemas.microsoft.com/office/drawing/2014/main" val="496714694"/>
                    </a:ext>
                  </a:extLst>
                </a:gridCol>
                <a:gridCol w="1322134">
                  <a:extLst>
                    <a:ext uri="{9D8B030D-6E8A-4147-A177-3AD203B41FA5}">
                      <a16:colId xmlns:a16="http://schemas.microsoft.com/office/drawing/2014/main" val="3243362179"/>
                    </a:ext>
                  </a:extLst>
                </a:gridCol>
                <a:gridCol w="1255551">
                  <a:extLst>
                    <a:ext uri="{9D8B030D-6E8A-4147-A177-3AD203B41FA5}">
                      <a16:colId xmlns:a16="http://schemas.microsoft.com/office/drawing/2014/main" val="2811817168"/>
                    </a:ext>
                  </a:extLst>
                </a:gridCol>
                <a:gridCol w="1154093">
                  <a:extLst>
                    <a:ext uri="{9D8B030D-6E8A-4147-A177-3AD203B41FA5}">
                      <a16:colId xmlns:a16="http://schemas.microsoft.com/office/drawing/2014/main" val="3658023814"/>
                    </a:ext>
                  </a:extLst>
                </a:gridCol>
              </a:tblGrid>
              <a:tr h="203200">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Olympics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Dogs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Cars</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8111982"/>
                  </a:ext>
                </a:extLst>
              </a:tr>
              <a:tr h="203200">
                <a:tc>
                  <a:txBody>
                    <a:bodyPr/>
                    <a:lstStyle/>
                    <a:p>
                      <a:pPr algn="l" fontAlgn="b"/>
                      <a:r>
                        <a:rPr lang="en-GB" sz="1200" u="none" strike="noStrike">
                          <a:effectLst/>
                        </a:rPr>
                        <a:t>Stem</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0.280074118</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0.292280116</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0.272614331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778184506"/>
                  </a:ext>
                </a:extLst>
              </a:tr>
              <a:tr h="203200">
                <a:tc>
                  <a:txBody>
                    <a:bodyPr/>
                    <a:lstStyle/>
                    <a:p>
                      <a:pPr algn="l" fontAlgn="b"/>
                      <a:r>
                        <a:rPr lang="en-GB" sz="1200" u="none" strike="noStrike">
                          <a:effectLst/>
                        </a:rPr>
                        <a:t>Cover</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0.315489615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0.269956197</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0.399515332</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87758497"/>
                  </a:ext>
                </a:extLst>
              </a:tr>
              <a:tr h="203200">
                <a:tc>
                  <a:txBody>
                    <a:bodyPr/>
                    <a:lstStyle/>
                    <a:p>
                      <a:pPr algn="l" fontAlgn="b"/>
                      <a:r>
                        <a:rPr lang="en-GB" sz="1200" u="none" strike="noStrike">
                          <a:effectLst/>
                        </a:rPr>
                        <a:t>Leg</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0.281574157</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0.299414501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0.314410479</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51208830"/>
                  </a:ext>
                </a:extLst>
              </a:tr>
            </a:tbl>
          </a:graphicData>
        </a:graphic>
      </p:graphicFrame>
    </p:spTree>
    <p:extLst>
      <p:ext uri="{BB962C8B-B14F-4D97-AF65-F5344CB8AC3E}">
        <p14:creationId xmlns:p14="http://schemas.microsoft.com/office/powerpoint/2010/main" val="3181139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wearing a garment&#10;&#10;Description automatically generated with medium confidence">
            <a:extLst>
              <a:ext uri="{FF2B5EF4-FFF2-40B4-BE49-F238E27FC236}">
                <a16:creationId xmlns:a16="http://schemas.microsoft.com/office/drawing/2014/main" id="{6F9C54A5-F961-7432-DEA9-9DFF3B4D61F2}"/>
              </a:ext>
            </a:extLst>
          </p:cNvPr>
          <p:cNvPicPr>
            <a:picLocks noChangeAspect="1"/>
          </p:cNvPicPr>
          <p:nvPr/>
        </p:nvPicPr>
        <p:blipFill>
          <a:blip r:embed="rId3"/>
          <a:stretch>
            <a:fillRect/>
          </a:stretch>
        </p:blipFill>
        <p:spPr>
          <a:xfrm>
            <a:off x="5170038" y="643466"/>
            <a:ext cx="1869585" cy="4426143"/>
          </a:xfrm>
          <a:prstGeom prst="rect">
            <a:avLst/>
          </a:prstGeom>
        </p:spPr>
      </p:pic>
      <p:pic>
        <p:nvPicPr>
          <p:cNvPr id="9" name="Picture 8" descr="A person wearing a garment&#10;&#10;Description automatically generated with medium confidence">
            <a:extLst>
              <a:ext uri="{FF2B5EF4-FFF2-40B4-BE49-F238E27FC236}">
                <a16:creationId xmlns:a16="http://schemas.microsoft.com/office/drawing/2014/main" id="{3D72D4A4-5460-BEF9-4E7C-394F672A8665}"/>
              </a:ext>
            </a:extLst>
          </p:cNvPr>
          <p:cNvPicPr>
            <a:picLocks noChangeAspect="1"/>
          </p:cNvPicPr>
          <p:nvPr/>
        </p:nvPicPr>
        <p:blipFill>
          <a:blip r:embed="rId4"/>
          <a:stretch>
            <a:fillRect/>
          </a:stretch>
        </p:blipFill>
        <p:spPr>
          <a:xfrm>
            <a:off x="2535308" y="643466"/>
            <a:ext cx="1871890" cy="4426143"/>
          </a:xfrm>
          <a:prstGeom prst="rect">
            <a:avLst/>
          </a:prstGeom>
        </p:spPr>
      </p:pic>
      <p:pic>
        <p:nvPicPr>
          <p:cNvPr id="11" name="Picture 10" descr="A person wearing a garment&#10;&#10;Description automatically generated with low confidence">
            <a:extLst>
              <a:ext uri="{FF2B5EF4-FFF2-40B4-BE49-F238E27FC236}">
                <a16:creationId xmlns:a16="http://schemas.microsoft.com/office/drawing/2014/main" id="{9EDEBC58-EC20-90AB-1A45-14E9A2148A93}"/>
              </a:ext>
            </a:extLst>
          </p:cNvPr>
          <p:cNvPicPr>
            <a:picLocks noChangeAspect="1"/>
          </p:cNvPicPr>
          <p:nvPr/>
        </p:nvPicPr>
        <p:blipFill>
          <a:blip r:embed="rId5"/>
          <a:stretch>
            <a:fillRect/>
          </a:stretch>
        </p:blipFill>
        <p:spPr>
          <a:xfrm>
            <a:off x="7775347" y="670150"/>
            <a:ext cx="1855752" cy="4426143"/>
          </a:xfrm>
          <a:prstGeom prst="rect">
            <a:avLst/>
          </a:prstGeom>
        </p:spPr>
      </p:pic>
      <p:sp>
        <p:nvSpPr>
          <p:cNvPr id="13" name="TextBox 12">
            <a:extLst>
              <a:ext uri="{FF2B5EF4-FFF2-40B4-BE49-F238E27FC236}">
                <a16:creationId xmlns:a16="http://schemas.microsoft.com/office/drawing/2014/main" id="{D612EAC0-A4F1-3EB1-C412-BC3672C716FB}"/>
              </a:ext>
            </a:extLst>
          </p:cNvPr>
          <p:cNvSpPr txBox="1"/>
          <p:nvPr/>
        </p:nvSpPr>
        <p:spPr>
          <a:xfrm>
            <a:off x="8576279" y="670150"/>
            <a:ext cx="838691"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54062B5-2B49-4CA0-863C-D1A07C6856AA}"/>
              </a:ext>
            </a:extLst>
          </p:cNvPr>
          <p:cNvSpPr txBox="1"/>
          <p:nvPr/>
        </p:nvSpPr>
        <p:spPr>
          <a:xfrm>
            <a:off x="6502296" y="670150"/>
            <a:ext cx="537327"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B922AD0B-1F7C-CF22-0267-30B381AC175E}"/>
              </a:ext>
            </a:extLst>
          </p:cNvPr>
          <p:cNvSpPr txBox="1"/>
          <p:nvPr/>
        </p:nvSpPr>
        <p:spPr>
          <a:xfrm>
            <a:off x="3590143" y="670150"/>
            <a:ext cx="489429"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9C5D8979-22BF-6DAC-25EE-98FAA8E6E42C}"/>
              </a:ext>
            </a:extLst>
          </p:cNvPr>
          <p:cNvSpPr txBox="1"/>
          <p:nvPr/>
        </p:nvSpPr>
        <p:spPr>
          <a:xfrm rot="16200000">
            <a:off x="369095" y="1426048"/>
            <a:ext cx="2346863" cy="514115"/>
          </a:xfrm>
          <a:prstGeom prst="rect">
            <a:avLst/>
          </a:prstGeom>
          <a:noFill/>
        </p:spPr>
        <p:txBody>
          <a:bodyPr wrap="squar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2741" b="0" i="0" u="none" strike="noStrike" kern="1200" cap="none" spc="0" normalizeH="0" baseline="0" noProof="0">
                <a:ln>
                  <a:noFill/>
                </a:ln>
                <a:solidFill>
                  <a:prstClr val="black"/>
                </a:solidFill>
                <a:effectLst/>
                <a:uLnTx/>
                <a:uFillTx/>
                <a:latin typeface="Calibri" panose="020F0502020204030204"/>
                <a:ea typeface="+mn-ea"/>
                <a:cs typeface="+mn-cs"/>
              </a:rPr>
              <a:t>DIGITAL LEG</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6D4DE11-84F2-DA5A-6E1B-F960C338196C}"/>
              </a:ext>
            </a:extLst>
          </p:cNvPr>
          <p:cNvSpPr txBox="1"/>
          <p:nvPr/>
        </p:nvSpPr>
        <p:spPr>
          <a:xfrm>
            <a:off x="2683274" y="5318594"/>
            <a:ext cx="765033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Söhne"/>
                <a:ea typeface="+mn-ea"/>
                <a:cs typeface="+mn-cs"/>
              </a:rPr>
              <a:t>Regardless of the type of film content, no significant variations in attention were observed with the digital leg manipulated video</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2173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earing a garment&#10;&#10;Description automatically generated with medium confidence">
            <a:extLst>
              <a:ext uri="{FF2B5EF4-FFF2-40B4-BE49-F238E27FC236}">
                <a16:creationId xmlns:a16="http://schemas.microsoft.com/office/drawing/2014/main" id="{F8647F23-377C-F838-3DCF-CE575700E8C9}"/>
              </a:ext>
            </a:extLst>
          </p:cNvPr>
          <p:cNvPicPr>
            <a:picLocks noChangeAspect="1"/>
          </p:cNvPicPr>
          <p:nvPr/>
        </p:nvPicPr>
        <p:blipFill>
          <a:blip r:embed="rId3"/>
          <a:stretch>
            <a:fillRect/>
          </a:stretch>
        </p:blipFill>
        <p:spPr>
          <a:xfrm>
            <a:off x="5133152" y="643465"/>
            <a:ext cx="1925696" cy="4564614"/>
          </a:xfrm>
          <a:prstGeom prst="rect">
            <a:avLst/>
          </a:prstGeom>
        </p:spPr>
      </p:pic>
      <p:pic>
        <p:nvPicPr>
          <p:cNvPr id="9" name="Picture 8" descr="A person wearing a garment&#10;&#10;Description automatically generated with medium confidence">
            <a:extLst>
              <a:ext uri="{FF2B5EF4-FFF2-40B4-BE49-F238E27FC236}">
                <a16:creationId xmlns:a16="http://schemas.microsoft.com/office/drawing/2014/main" id="{A0CC1E70-8754-B0AE-ADDF-5FAE332AAF94}"/>
              </a:ext>
            </a:extLst>
          </p:cNvPr>
          <p:cNvPicPr>
            <a:picLocks noChangeAspect="1"/>
          </p:cNvPicPr>
          <p:nvPr/>
        </p:nvPicPr>
        <p:blipFill>
          <a:blip r:embed="rId4"/>
          <a:stretch>
            <a:fillRect/>
          </a:stretch>
        </p:blipFill>
        <p:spPr>
          <a:xfrm>
            <a:off x="8146217" y="643465"/>
            <a:ext cx="1918564" cy="4564614"/>
          </a:xfrm>
          <a:prstGeom prst="rect">
            <a:avLst/>
          </a:prstGeom>
        </p:spPr>
      </p:pic>
      <p:pic>
        <p:nvPicPr>
          <p:cNvPr id="11" name="Picture 10" descr="A person wearing a garment&#10;&#10;Description automatically generated with medium confidence">
            <a:extLst>
              <a:ext uri="{FF2B5EF4-FFF2-40B4-BE49-F238E27FC236}">
                <a16:creationId xmlns:a16="http://schemas.microsoft.com/office/drawing/2014/main" id="{C6F1617C-B7D2-29A4-7137-BF8EAB7C5253}"/>
              </a:ext>
            </a:extLst>
          </p:cNvPr>
          <p:cNvPicPr>
            <a:picLocks noChangeAspect="1"/>
          </p:cNvPicPr>
          <p:nvPr/>
        </p:nvPicPr>
        <p:blipFill>
          <a:blip r:embed="rId5"/>
          <a:stretch>
            <a:fillRect/>
          </a:stretch>
        </p:blipFill>
        <p:spPr>
          <a:xfrm>
            <a:off x="2127219" y="643465"/>
            <a:ext cx="1918565" cy="4564614"/>
          </a:xfrm>
          <a:prstGeom prst="rect">
            <a:avLst/>
          </a:prstGeom>
        </p:spPr>
      </p:pic>
      <p:sp>
        <p:nvSpPr>
          <p:cNvPr id="13" name="TextBox 12">
            <a:extLst>
              <a:ext uri="{FF2B5EF4-FFF2-40B4-BE49-F238E27FC236}">
                <a16:creationId xmlns:a16="http://schemas.microsoft.com/office/drawing/2014/main" id="{7887BBDE-66C6-180D-C866-EC3FCED353DC}"/>
              </a:ext>
            </a:extLst>
          </p:cNvPr>
          <p:cNvSpPr txBox="1"/>
          <p:nvPr/>
        </p:nvSpPr>
        <p:spPr>
          <a:xfrm>
            <a:off x="9007889" y="643466"/>
            <a:ext cx="902334"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4FA5387-E84D-2A62-417D-9001F697031D}"/>
              </a:ext>
            </a:extLst>
          </p:cNvPr>
          <p:cNvSpPr txBox="1"/>
          <p:nvPr/>
        </p:nvSpPr>
        <p:spPr>
          <a:xfrm>
            <a:off x="6482824" y="656735"/>
            <a:ext cx="653303"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6E04D69B-7DBB-9E37-BC0D-2EDD3A822612}"/>
              </a:ext>
            </a:extLst>
          </p:cNvPr>
          <p:cNvSpPr txBox="1"/>
          <p:nvPr/>
        </p:nvSpPr>
        <p:spPr>
          <a:xfrm>
            <a:off x="3476139" y="687876"/>
            <a:ext cx="538580"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9EA31BC1-0504-3B5A-0E3A-E5CA2F31570F}"/>
              </a:ext>
            </a:extLst>
          </p:cNvPr>
          <p:cNvSpPr txBox="1"/>
          <p:nvPr/>
        </p:nvSpPr>
        <p:spPr>
          <a:xfrm rot="16200000">
            <a:off x="856651" y="948670"/>
            <a:ext cx="1165130" cy="554722"/>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3003" b="0" i="0" u="none" strike="noStrike" kern="1200" cap="none" spc="0" normalizeH="0" baseline="0" noProof="0">
                <a:ln>
                  <a:noFill/>
                </a:ln>
                <a:solidFill>
                  <a:prstClr val="black"/>
                </a:solidFill>
                <a:effectLst/>
                <a:uLnTx/>
                <a:uFillTx/>
                <a:latin typeface="Calibri" panose="020F0502020204030204"/>
                <a:ea typeface="+mn-ea"/>
                <a:cs typeface="+mn-cs"/>
              </a:rPr>
              <a:t>STEM</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4A6BA83-BEC3-4BD6-9342-E4692F5E1F57}"/>
              </a:ext>
            </a:extLst>
          </p:cNvPr>
          <p:cNvSpPr txBox="1"/>
          <p:nvPr/>
        </p:nvSpPr>
        <p:spPr>
          <a:xfrm>
            <a:off x="1125488" y="5467135"/>
            <a:ext cx="9941024" cy="523220"/>
          </a:xfrm>
          <a:prstGeom prst="rect">
            <a:avLst/>
          </a:prstGeom>
          <a:noFill/>
        </p:spPr>
        <p:txBody>
          <a:bodyPr wrap="square">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GB" sz="1400" b="0" i="0" u="none" strike="noStrike" kern="1200" cap="none" spc="0" normalizeH="0" baseline="0" noProof="0">
                <a:ln>
                  <a:noFill/>
                </a:ln>
                <a:solidFill>
                  <a:prstClr val="black"/>
                </a:solidFill>
                <a:effectLst/>
                <a:uLnTx/>
                <a:uFillTx/>
                <a:latin typeface="Söhne"/>
                <a:ea typeface="+mn-ea"/>
                <a:cs typeface="+mn-cs"/>
              </a:rPr>
              <a:t>This limb type received the highest amount of visual focus during the Olympics video, where the subject shared personal stories about their experiences in competitive swimming. </a:t>
            </a: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8769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hild wearing a garment&#10;&#10;Description automatically generated with medium confidence">
            <a:extLst>
              <a:ext uri="{FF2B5EF4-FFF2-40B4-BE49-F238E27FC236}">
                <a16:creationId xmlns:a16="http://schemas.microsoft.com/office/drawing/2014/main" id="{160AEF11-7556-5680-53E3-F9E8E686A94C}"/>
              </a:ext>
            </a:extLst>
          </p:cNvPr>
          <p:cNvPicPr>
            <a:picLocks noChangeAspect="1"/>
          </p:cNvPicPr>
          <p:nvPr/>
        </p:nvPicPr>
        <p:blipFill>
          <a:blip r:embed="rId3"/>
          <a:stretch>
            <a:fillRect/>
          </a:stretch>
        </p:blipFill>
        <p:spPr>
          <a:xfrm>
            <a:off x="8018937" y="655823"/>
            <a:ext cx="1847673" cy="4412353"/>
          </a:xfrm>
          <a:prstGeom prst="rect">
            <a:avLst/>
          </a:prstGeom>
        </p:spPr>
      </p:pic>
      <p:pic>
        <p:nvPicPr>
          <p:cNvPr id="11" name="Picture 10" descr="A person wearing a garment&#10;&#10;Description automatically generated with medium confidence">
            <a:extLst>
              <a:ext uri="{FF2B5EF4-FFF2-40B4-BE49-F238E27FC236}">
                <a16:creationId xmlns:a16="http://schemas.microsoft.com/office/drawing/2014/main" id="{EBFEE244-AE19-49BE-89F5-40153ECA116B}"/>
              </a:ext>
            </a:extLst>
          </p:cNvPr>
          <p:cNvPicPr>
            <a:picLocks noChangeAspect="1"/>
          </p:cNvPicPr>
          <p:nvPr/>
        </p:nvPicPr>
        <p:blipFill>
          <a:blip r:embed="rId4"/>
          <a:stretch>
            <a:fillRect/>
          </a:stretch>
        </p:blipFill>
        <p:spPr>
          <a:xfrm>
            <a:off x="5174461" y="657406"/>
            <a:ext cx="1843077" cy="4412353"/>
          </a:xfrm>
          <a:prstGeom prst="rect">
            <a:avLst/>
          </a:prstGeom>
        </p:spPr>
      </p:pic>
      <p:pic>
        <p:nvPicPr>
          <p:cNvPr id="13" name="Picture 12" descr="A person wearing a garment&#10;&#10;Description automatically generated with medium confidence">
            <a:extLst>
              <a:ext uri="{FF2B5EF4-FFF2-40B4-BE49-F238E27FC236}">
                <a16:creationId xmlns:a16="http://schemas.microsoft.com/office/drawing/2014/main" id="{6EC7F977-1D40-2694-59D4-70259E1F4545}"/>
              </a:ext>
            </a:extLst>
          </p:cNvPr>
          <p:cNvPicPr>
            <a:picLocks noChangeAspect="1"/>
          </p:cNvPicPr>
          <p:nvPr/>
        </p:nvPicPr>
        <p:blipFill>
          <a:blip r:embed="rId5"/>
          <a:stretch>
            <a:fillRect/>
          </a:stretch>
        </p:blipFill>
        <p:spPr>
          <a:xfrm>
            <a:off x="2320792" y="657406"/>
            <a:ext cx="1852270" cy="4412353"/>
          </a:xfrm>
          <a:prstGeom prst="rect">
            <a:avLst/>
          </a:prstGeom>
        </p:spPr>
      </p:pic>
      <p:sp>
        <p:nvSpPr>
          <p:cNvPr id="14" name="TextBox 13">
            <a:extLst>
              <a:ext uri="{FF2B5EF4-FFF2-40B4-BE49-F238E27FC236}">
                <a16:creationId xmlns:a16="http://schemas.microsoft.com/office/drawing/2014/main" id="{087F120A-F897-DB07-9BD3-E2834DEF64B7}"/>
              </a:ext>
            </a:extLst>
          </p:cNvPr>
          <p:cNvSpPr txBox="1"/>
          <p:nvPr/>
        </p:nvSpPr>
        <p:spPr>
          <a:xfrm>
            <a:off x="3710171" y="643466"/>
            <a:ext cx="529428"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1208EF82-3D02-FEB9-0581-6ABD89302F18}"/>
              </a:ext>
            </a:extLst>
          </p:cNvPr>
          <p:cNvSpPr txBox="1"/>
          <p:nvPr/>
        </p:nvSpPr>
        <p:spPr>
          <a:xfrm>
            <a:off x="6462584" y="660227"/>
            <a:ext cx="691947"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01474C65-80E1-1445-9D4E-7F46C3489DA1}"/>
              </a:ext>
            </a:extLst>
          </p:cNvPr>
          <p:cNvSpPr txBox="1"/>
          <p:nvPr/>
        </p:nvSpPr>
        <p:spPr>
          <a:xfrm>
            <a:off x="8942773" y="669094"/>
            <a:ext cx="928105"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299035D9-EB95-6032-FE0C-2A8BF09003D2}"/>
              </a:ext>
            </a:extLst>
          </p:cNvPr>
          <p:cNvSpPr txBox="1"/>
          <p:nvPr/>
        </p:nvSpPr>
        <p:spPr>
          <a:xfrm rot="16200000">
            <a:off x="-792828" y="2459194"/>
            <a:ext cx="4172502" cy="541046"/>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2916" b="0" i="0" u="none" strike="noStrike" kern="1200" cap="none" spc="0" normalizeH="0" baseline="0" noProof="0">
                <a:ln>
                  <a:noFill/>
                </a:ln>
                <a:solidFill>
                  <a:prstClr val="black"/>
                </a:solidFill>
                <a:effectLst/>
                <a:uLnTx/>
                <a:uFillTx/>
                <a:latin typeface="Calibri" panose="020F0502020204030204"/>
                <a:ea typeface="+mn-ea"/>
                <a:cs typeface="+mn-cs"/>
              </a:rPr>
              <a:t> EXPRESSIVE LIMB COVER</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CBB1689-92C9-7F7D-5011-E16BAF46C42B}"/>
              </a:ext>
            </a:extLst>
          </p:cNvPr>
          <p:cNvSpPr txBox="1"/>
          <p:nvPr/>
        </p:nvSpPr>
        <p:spPr>
          <a:xfrm>
            <a:off x="1471834" y="5147388"/>
            <a:ext cx="9390597" cy="1368003"/>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In all three film content types, participants exhibited noticeable attention towards the limb cover, allocating some of their viewing time to focus on it. </a:t>
            </a:r>
          </a:p>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This could be attributed to its visually striking and colourful graphic design, which naturally attracts attention. </a:t>
            </a:r>
          </a:p>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Particularly during the Olympics film, the limb cover garnered the highest collective attention from participants, becoming a prominent point of visual interest. </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2458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6513788" y="193675"/>
            <a:ext cx="4840010" cy="1807305"/>
          </a:xfrm>
        </p:spPr>
        <p:txBody>
          <a:bodyPr vert="horz" lIns="91440" tIns="45720" rIns="91440" bIns="45720" rtlCol="0" anchor="ctr">
            <a:normAutofit/>
          </a:bodyPr>
          <a:lstStyle/>
          <a:p>
            <a:r>
              <a:rPr lang="en-US"/>
              <a:t>Conclusions </a:t>
            </a:r>
          </a:p>
        </p:txBody>
      </p:sp>
      <p:pic>
        <p:nvPicPr>
          <p:cNvPr id="3" name="Picture 2">
            <a:extLst>
              <a:ext uri="{FF2B5EF4-FFF2-40B4-BE49-F238E27FC236}">
                <a16:creationId xmlns:a16="http://schemas.microsoft.com/office/drawing/2014/main" id="{935AD69E-923E-6223-63E5-EF984B60DF5D}"/>
              </a:ext>
            </a:extLst>
          </p:cNvPr>
          <p:cNvPicPr>
            <a:picLocks noChangeAspect="1"/>
          </p:cNvPicPr>
          <p:nvPr/>
        </p:nvPicPr>
        <p:blipFill rotWithShape="1">
          <a:blip r:embed="rId2"/>
          <a:srcRect t="15067"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724525" y="1914525"/>
            <a:ext cx="5629273" cy="4262438"/>
          </a:xfrm>
        </p:spPr>
        <p:txBody>
          <a:bodyPr vert="horz" lIns="91440" tIns="45720" rIns="91440" bIns="45720" rtlCol="0">
            <a:normAutofit fontScale="92500" lnSpcReduction="10000"/>
          </a:bodyPr>
          <a:lstStyle/>
          <a:p>
            <a:r>
              <a:rPr lang="en-US" sz="1800"/>
              <a:t>I</a:t>
            </a:r>
            <a:r>
              <a:rPr lang="en-US" sz="1800" b="0" i="0">
                <a:effectLst/>
              </a:rPr>
              <a:t>ndividuals who choose to wear custom designed leg covers may be perceived in more positive ways in some personality characteristics than both stem-only and </a:t>
            </a:r>
            <a:r>
              <a:rPr lang="en-US" sz="1800"/>
              <a:t>“normal”</a:t>
            </a:r>
          </a:p>
          <a:p>
            <a:endParaRPr lang="en-GB" sz="1800"/>
          </a:p>
          <a:p>
            <a:r>
              <a:rPr lang="en-GB" sz="1800"/>
              <a:t>Despite wearing a bright prosthetic limb cover, participants still focused mainly on the face of the individual in the video.  </a:t>
            </a:r>
          </a:p>
          <a:p>
            <a:endParaRPr lang="en-GB" sz="1800"/>
          </a:p>
          <a:p>
            <a:r>
              <a:rPr lang="en-GB" sz="1800"/>
              <a:t>Potentially important implications for the nature of social interaction given the recognised importance of facial communication in everyday settings (Barratt, 2019). </a:t>
            </a:r>
          </a:p>
          <a:p>
            <a:pPr marL="0" indent="0">
              <a:buNone/>
            </a:pPr>
            <a:endParaRPr lang="en-US" sz="1700"/>
          </a:p>
          <a:p>
            <a:r>
              <a:rPr lang="en-US" sz="1700" b="0" i="0">
                <a:effectLst/>
              </a:rPr>
              <a:t>Could be focus of self-stigma-reducing campaigns and  “conversation-starters” around engaging with amputees.  </a:t>
            </a:r>
          </a:p>
          <a:p>
            <a:endParaRPr lang="en-US" sz="1700" b="0" i="0">
              <a:effectLst/>
            </a:endParaRPr>
          </a:p>
          <a:p>
            <a:endParaRPr lang="en-US" sz="1700"/>
          </a:p>
          <a:p>
            <a:endParaRPr lang="en-US" sz="1700"/>
          </a:p>
          <a:p>
            <a:endParaRPr lang="en-US" sz="1700"/>
          </a:p>
          <a:p>
            <a:endParaRPr lang="en-US" sz="1700"/>
          </a:p>
        </p:txBody>
      </p:sp>
    </p:spTree>
    <p:extLst>
      <p:ext uri="{BB962C8B-B14F-4D97-AF65-F5344CB8AC3E}">
        <p14:creationId xmlns:p14="http://schemas.microsoft.com/office/powerpoint/2010/main" val="353873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838200" y="375641"/>
            <a:ext cx="10515600" cy="1325563"/>
          </a:xfrm>
        </p:spPr>
        <p:txBody>
          <a:bodyPr>
            <a:normAutofit/>
          </a:bodyPr>
          <a:lstStyle/>
          <a:p>
            <a:pPr algn="ctr"/>
            <a:r>
              <a:rPr lang="en-GB" sz="4000"/>
              <a:t>Methodological Considerations </a:t>
            </a:r>
          </a:p>
        </p:txBody>
      </p:sp>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6363201" y="1840845"/>
            <a:ext cx="5181600" cy="4351338"/>
          </a:xfrm>
        </p:spPr>
        <p:txBody>
          <a:bodyPr>
            <a:normAutofit fontScale="92500" lnSpcReduction="10000"/>
          </a:bodyPr>
          <a:lstStyle/>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Triangulation of data shows an overall positive impact of wearing an expressive leg cover on both the wearer and general population.</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Between-groups design = small number of participants for analysis </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Only one male target figure </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Implicit attitudes not captured </a:t>
            </a:r>
          </a:p>
          <a:p>
            <a:pPr marL="0" indent="0">
              <a:buNone/>
            </a:pPr>
            <a:endParaRPr lang="en-GB" sz="2000">
              <a:solidFill>
                <a:srgbClr val="000000"/>
              </a:solidFill>
              <a:latin typeface="Arial" panose="020B0604020202020204" pitchFamily="34" charset="0"/>
            </a:endParaRPr>
          </a:p>
          <a:p>
            <a:r>
              <a:rPr lang="en-GB" sz="2000"/>
              <a:t>Collaboration with non-academic partners is rewarding and can provide immediate PPI</a:t>
            </a:r>
            <a:endParaRPr lang="en-GB" sz="2000">
              <a:solidFill>
                <a:srgbClr val="000000"/>
              </a:solidFill>
              <a:latin typeface="Arial" panose="020B0604020202020204" pitchFamily="34" charset="0"/>
            </a:endParaRPr>
          </a:p>
          <a:p>
            <a:endParaRPr lang="en-GB" sz="2000"/>
          </a:p>
        </p:txBody>
      </p:sp>
      <p:sp>
        <p:nvSpPr>
          <p:cNvPr id="5" name="Isosceles Triangle 4">
            <a:extLst>
              <a:ext uri="{FF2B5EF4-FFF2-40B4-BE49-F238E27FC236}">
                <a16:creationId xmlns:a16="http://schemas.microsoft.com/office/drawing/2014/main" id="{E959B395-F679-3FCB-9804-EE0AB4FD688E}"/>
              </a:ext>
            </a:extLst>
          </p:cNvPr>
          <p:cNvSpPr/>
          <p:nvPr/>
        </p:nvSpPr>
        <p:spPr>
          <a:xfrm>
            <a:off x="1045029" y="1959430"/>
            <a:ext cx="3872203" cy="370856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FDEE80B-C758-5956-8442-DB353FCBB0FD}"/>
              </a:ext>
            </a:extLst>
          </p:cNvPr>
          <p:cNvSpPr txBox="1"/>
          <p:nvPr/>
        </p:nvSpPr>
        <p:spPr>
          <a:xfrm>
            <a:off x="838200" y="2897154"/>
            <a:ext cx="13653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Qual Interviews</a:t>
            </a:r>
          </a:p>
        </p:txBody>
      </p:sp>
      <p:sp>
        <p:nvSpPr>
          <p:cNvPr id="9" name="TextBox 8">
            <a:extLst>
              <a:ext uri="{FF2B5EF4-FFF2-40B4-BE49-F238E27FC236}">
                <a16:creationId xmlns:a16="http://schemas.microsoft.com/office/drawing/2014/main" id="{1B278524-2171-1BB0-A3A2-3BC7B287A467}"/>
              </a:ext>
            </a:extLst>
          </p:cNvPr>
          <p:cNvSpPr txBox="1"/>
          <p:nvPr/>
        </p:nvSpPr>
        <p:spPr>
          <a:xfrm>
            <a:off x="4179336" y="2897154"/>
            <a:ext cx="136538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Exptl</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Attitude Study </a:t>
            </a:r>
          </a:p>
        </p:txBody>
      </p:sp>
      <p:sp>
        <p:nvSpPr>
          <p:cNvPr id="10" name="TextBox 9">
            <a:extLst>
              <a:ext uri="{FF2B5EF4-FFF2-40B4-BE49-F238E27FC236}">
                <a16:creationId xmlns:a16="http://schemas.microsoft.com/office/drawing/2014/main" id="{66B4FA1C-FAB0-3612-1A33-B5A0A80C40DC}"/>
              </a:ext>
            </a:extLst>
          </p:cNvPr>
          <p:cNvSpPr txBox="1"/>
          <p:nvPr/>
        </p:nvSpPr>
        <p:spPr>
          <a:xfrm>
            <a:off x="1763485" y="5807631"/>
            <a:ext cx="29795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Behav</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Observation study </a:t>
            </a:r>
          </a:p>
        </p:txBody>
      </p:sp>
    </p:spTree>
    <p:extLst>
      <p:ext uri="{BB962C8B-B14F-4D97-AF65-F5344CB8AC3E}">
        <p14:creationId xmlns:p14="http://schemas.microsoft.com/office/powerpoint/2010/main" val="10568974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A66E01-427B-4F61-853A-E9407CF342D2}"/>
              </a:ext>
            </a:extLst>
          </p:cNvPr>
          <p:cNvSpPr>
            <a:spLocks noGrp="1"/>
          </p:cNvSpPr>
          <p:nvPr>
            <p:ph type="title"/>
          </p:nvPr>
        </p:nvSpPr>
        <p:spPr>
          <a:xfrm>
            <a:off x="838200" y="585216"/>
            <a:ext cx="10515600" cy="1325563"/>
          </a:xfrm>
        </p:spPr>
        <p:txBody>
          <a:bodyPr>
            <a:normAutofit/>
          </a:bodyPr>
          <a:lstStyle/>
          <a:p>
            <a:r>
              <a:rPr lang="en-GB">
                <a:solidFill>
                  <a:schemeClr val="bg1"/>
                </a:solidFill>
              </a:rPr>
              <a:t>Thank you for listening </a:t>
            </a:r>
          </a:p>
        </p:txBody>
      </p:sp>
      <p:sp>
        <p:nvSpPr>
          <p:cNvPr id="4" name="Content Placeholder 3">
            <a:extLst>
              <a:ext uri="{FF2B5EF4-FFF2-40B4-BE49-F238E27FC236}">
                <a16:creationId xmlns:a16="http://schemas.microsoft.com/office/drawing/2014/main" id="{EDB5417D-4003-4227-8416-E8F7EA15B09C}"/>
              </a:ext>
            </a:extLst>
          </p:cNvPr>
          <p:cNvSpPr>
            <a:spLocks noGrp="1"/>
          </p:cNvSpPr>
          <p:nvPr>
            <p:ph idx="1"/>
          </p:nvPr>
        </p:nvSpPr>
        <p:spPr>
          <a:xfrm>
            <a:off x="7447095" y="2435260"/>
            <a:ext cx="3803904" cy="3660185"/>
          </a:xfrm>
        </p:spPr>
        <p:txBody>
          <a:bodyPr anchor="ctr">
            <a:normAutofit/>
          </a:bodyPr>
          <a:lstStyle/>
          <a:p>
            <a:r>
              <a:rPr lang="en-GB" sz="2200"/>
              <a:t>Any Questions?</a:t>
            </a:r>
          </a:p>
          <a:p>
            <a:endParaRPr lang="en-GB" sz="2200"/>
          </a:p>
          <a:p>
            <a:r>
              <a:rPr lang="en-GB" sz="2200"/>
              <a:t>Acknowledgements </a:t>
            </a:r>
          </a:p>
          <a:p>
            <a:endParaRPr lang="en-GB" sz="2200"/>
          </a:p>
          <a:p>
            <a:pPr lvl="1"/>
            <a:r>
              <a:rPr lang="en-GB" sz="2200"/>
              <a:t>Limb Art Participants</a:t>
            </a:r>
          </a:p>
          <a:p>
            <a:pPr lvl="1"/>
            <a:r>
              <a:rPr lang="en-GB" sz="2200"/>
              <a:t>Mark Williams, Founder and CEO,</a:t>
            </a:r>
          </a:p>
        </p:txBody>
      </p:sp>
      <p:sp>
        <p:nvSpPr>
          <p:cNvPr id="5" name="Rectangle 4">
            <a:extLst>
              <a:ext uri="{FF2B5EF4-FFF2-40B4-BE49-F238E27FC236}">
                <a16:creationId xmlns:a16="http://schemas.microsoft.com/office/drawing/2014/main" id="{5C0CBB27-6FA2-9FDA-8347-24B17AD623E6}"/>
              </a:ext>
            </a:extLst>
          </p:cNvPr>
          <p:cNvSpPr/>
          <p:nvPr/>
        </p:nvSpPr>
        <p:spPr>
          <a:xfrm>
            <a:off x="1141615" y="2732116"/>
            <a:ext cx="5048596" cy="3075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Ceri.phelps@uwtsd.ac.uk</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@CeriPhelps1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@ATiCUWTSD</a:t>
            </a:r>
          </a:p>
        </p:txBody>
      </p:sp>
    </p:spTree>
    <p:extLst>
      <p:ext uri="{BB962C8B-B14F-4D97-AF65-F5344CB8AC3E}">
        <p14:creationId xmlns:p14="http://schemas.microsoft.com/office/powerpoint/2010/main" val="3516055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CCE816-9B6B-4A89-9D06-832A76759657}"/>
              </a:ext>
            </a:extLst>
          </p:cNvPr>
          <p:cNvSpPr>
            <a:spLocks noGrp="1"/>
          </p:cNvSpPr>
          <p:nvPr>
            <p:ph type="title"/>
          </p:nvPr>
        </p:nvSpPr>
        <p:spPr/>
        <p:txBody>
          <a:bodyPr/>
          <a:lstStyle/>
          <a:p>
            <a:r>
              <a:rPr lang="en-GB"/>
              <a:t>References </a:t>
            </a:r>
          </a:p>
        </p:txBody>
      </p:sp>
      <p:sp>
        <p:nvSpPr>
          <p:cNvPr id="4" name="Content Placeholder 3">
            <a:extLst>
              <a:ext uri="{FF2B5EF4-FFF2-40B4-BE49-F238E27FC236}">
                <a16:creationId xmlns:a16="http://schemas.microsoft.com/office/drawing/2014/main" id="{9698A14D-358A-4FDA-AF30-D72A64E996B7}"/>
              </a:ext>
            </a:extLst>
          </p:cNvPr>
          <p:cNvSpPr>
            <a:spLocks noGrp="1"/>
          </p:cNvSpPr>
          <p:nvPr>
            <p:ph idx="1"/>
          </p:nvPr>
        </p:nvSpPr>
        <p:spPr/>
        <p:txBody>
          <a:bodyPr/>
          <a:lstStyle/>
          <a:p>
            <a:pPr>
              <a:spcBef>
                <a:spcPts val="600"/>
              </a:spcBef>
              <a:spcAft>
                <a:spcPts val="1200"/>
              </a:spcAft>
            </a:pPr>
            <a:r>
              <a:rPr lang="en-GB" sz="2800">
                <a:effectLst/>
                <a:latin typeface="Calibri" panose="020F0502020204030204" pitchFamily="34" charset="0"/>
                <a:ea typeface="Calibri" panose="020F0502020204030204" pitchFamily="34" charset="0"/>
                <a:cs typeface="Times New Roman" panose="02020603050405020304" pitchFamily="18" charset="0"/>
              </a:rPr>
              <a:t>World Health Organization. (2001). ICF: International classification of functioning, disability and health. Geneva: WHO.</a:t>
            </a:r>
          </a:p>
          <a:p>
            <a:pPr>
              <a:spcBef>
                <a:spcPts val="600"/>
              </a:spcBef>
              <a:spcAft>
                <a:spcPts val="1200"/>
              </a:spcAft>
            </a:pPr>
            <a:r>
              <a:rPr lang="en-GB" sz="2800">
                <a:effectLst/>
                <a:latin typeface="Calibri" panose="020F0502020204030204" pitchFamily="34" charset="0"/>
                <a:ea typeface="Calibri" panose="020F0502020204030204" pitchFamily="34" charset="0"/>
                <a:cs typeface="Times New Roman" panose="02020603050405020304" pitchFamily="18" charset="0"/>
              </a:rPr>
              <a:t>Mitra, S., &amp; </a:t>
            </a:r>
            <a:r>
              <a:rPr lang="en-GB" sz="2800" err="1">
                <a:effectLst/>
                <a:latin typeface="Calibri" panose="020F0502020204030204" pitchFamily="34" charset="0"/>
                <a:ea typeface="Calibri" panose="020F0502020204030204" pitchFamily="34" charset="0"/>
                <a:cs typeface="Times New Roman" panose="02020603050405020304" pitchFamily="18" charset="0"/>
              </a:rPr>
              <a:t>Sambamoorthi</a:t>
            </a:r>
            <a:r>
              <a:rPr lang="en-GB" sz="2800">
                <a:effectLst/>
                <a:latin typeface="Calibri" panose="020F0502020204030204" pitchFamily="34" charset="0"/>
                <a:ea typeface="Calibri" panose="020F0502020204030204" pitchFamily="34" charset="0"/>
                <a:cs typeface="Times New Roman" panose="02020603050405020304" pitchFamily="18" charset="0"/>
              </a:rPr>
              <a:t>, U. (2014). Disability prevalence among adults: Estimates for 54 countries and progress toward a global estimate. </a:t>
            </a:r>
            <a:r>
              <a:rPr lang="en-GB" sz="2800" i="1">
                <a:effectLst/>
                <a:latin typeface="Calibri" panose="020F0502020204030204" pitchFamily="34" charset="0"/>
                <a:ea typeface="Calibri" panose="020F0502020204030204" pitchFamily="34" charset="0"/>
                <a:cs typeface="Times New Roman" panose="02020603050405020304" pitchFamily="18" charset="0"/>
              </a:rPr>
              <a:t>Disability and Rehabilitation, 36(11),</a:t>
            </a:r>
            <a:r>
              <a:rPr lang="en-GB" sz="2800">
                <a:effectLst/>
                <a:latin typeface="Calibri" panose="020F0502020204030204" pitchFamily="34" charset="0"/>
                <a:ea typeface="Calibri" panose="020F0502020204030204" pitchFamily="34" charset="0"/>
                <a:cs typeface="Times New Roman" panose="02020603050405020304" pitchFamily="18" charset="0"/>
              </a:rPr>
              <a:t> 940–947.</a:t>
            </a:r>
          </a:p>
          <a:p>
            <a:pPr>
              <a:spcBef>
                <a:spcPts val="600"/>
              </a:spcBef>
              <a:spcAft>
                <a:spcPts val="1200"/>
              </a:spcAft>
            </a:pPr>
            <a:r>
              <a:rPr lang="en-GB" sz="2800">
                <a:effectLst/>
                <a:latin typeface="Calibri" panose="020F0502020204030204" pitchFamily="34" charset="0"/>
                <a:ea typeface="Calibri" panose="020F0502020204030204" pitchFamily="34" charset="0"/>
                <a:cs typeface="Times New Roman" panose="02020603050405020304" pitchFamily="18" charset="0"/>
              </a:rPr>
              <a:t>Day, M. C., </a:t>
            </a:r>
            <a:r>
              <a:rPr lang="en-GB" sz="2800" err="1">
                <a:effectLst/>
                <a:latin typeface="Calibri" panose="020F0502020204030204" pitchFamily="34" charset="0"/>
                <a:ea typeface="Calibri" panose="020F0502020204030204" pitchFamily="34" charset="0"/>
                <a:cs typeface="Times New Roman" panose="02020603050405020304" pitchFamily="18" charset="0"/>
              </a:rPr>
              <a:t>Wadey</a:t>
            </a:r>
            <a:r>
              <a:rPr lang="en-GB" sz="2800">
                <a:effectLst/>
                <a:latin typeface="Calibri" panose="020F0502020204030204" pitchFamily="34" charset="0"/>
                <a:ea typeface="Calibri" panose="020F0502020204030204" pitchFamily="34" charset="0"/>
                <a:cs typeface="Times New Roman" panose="02020603050405020304" pitchFamily="18" charset="0"/>
              </a:rPr>
              <a:t>, R., &amp; Strike, S. (2019). Living with limb loss: everyday experiences of “good” and “bad” days in people with lower limb amputation. </a:t>
            </a:r>
            <a:r>
              <a:rPr lang="en-GB" sz="2800" i="1">
                <a:effectLst/>
                <a:latin typeface="Calibri" panose="020F0502020204030204" pitchFamily="34" charset="0"/>
                <a:ea typeface="Calibri" panose="020F0502020204030204" pitchFamily="34" charset="0"/>
                <a:cs typeface="Times New Roman" panose="02020603050405020304" pitchFamily="18" charset="0"/>
              </a:rPr>
              <a:t>Disability and Rehabilitation, 41(20),</a:t>
            </a:r>
            <a:r>
              <a:rPr lang="en-GB" sz="2800">
                <a:effectLst/>
                <a:latin typeface="Calibri" panose="020F0502020204030204" pitchFamily="34" charset="0"/>
                <a:ea typeface="Calibri" panose="020F0502020204030204" pitchFamily="34" charset="0"/>
                <a:cs typeface="Times New Roman" panose="02020603050405020304" pitchFamily="18" charset="0"/>
              </a:rPr>
              <a:t> 2433–42.</a:t>
            </a:r>
          </a:p>
          <a:p>
            <a:endParaRPr lang="en-GB"/>
          </a:p>
        </p:txBody>
      </p:sp>
    </p:spTree>
    <p:extLst>
      <p:ext uri="{BB962C8B-B14F-4D97-AF65-F5344CB8AC3E}">
        <p14:creationId xmlns:p14="http://schemas.microsoft.com/office/powerpoint/2010/main" val="1191050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9509D-B411-48A7-AD10-75F9EF9A5ADC}"/>
              </a:ext>
            </a:extLst>
          </p:cNvPr>
          <p:cNvSpPr>
            <a:spLocks noGrp="1"/>
          </p:cNvSpPr>
          <p:nvPr>
            <p:ph type="title"/>
          </p:nvPr>
        </p:nvSpPr>
        <p:spPr>
          <a:xfrm>
            <a:off x="640080" y="4777739"/>
            <a:ext cx="3418990" cy="1412119"/>
          </a:xfrm>
        </p:spPr>
        <p:txBody>
          <a:bodyPr>
            <a:normAutofit/>
          </a:bodyPr>
          <a:lstStyle/>
          <a:p>
            <a:r>
              <a:rPr lang="en-GB" sz="4800" b="1"/>
              <a:t>Research Questions </a:t>
            </a:r>
          </a:p>
        </p:txBody>
      </p:sp>
      <p:pic>
        <p:nvPicPr>
          <p:cNvPr id="4" name="Picture 3" descr="Graphical user interface, website&#10;&#10;Description automatically generated">
            <a:extLst>
              <a:ext uri="{FF2B5EF4-FFF2-40B4-BE49-F238E27FC236}">
                <a16:creationId xmlns:a16="http://schemas.microsoft.com/office/drawing/2014/main" id="{D2F25638-5DA7-4B8D-9AE2-55C43B76DDC2}"/>
              </a:ext>
            </a:extLst>
          </p:cNvPr>
          <p:cNvPicPr>
            <a:picLocks noChangeAspect="1"/>
          </p:cNvPicPr>
          <p:nvPr/>
        </p:nvPicPr>
        <p:blipFill rotWithShape="1">
          <a:blip r:embed="rId3"/>
          <a:srcRect t="2597" b="508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 name="Content Placeholder 2">
            <a:extLst>
              <a:ext uri="{FF2B5EF4-FFF2-40B4-BE49-F238E27FC236}">
                <a16:creationId xmlns:a16="http://schemas.microsoft.com/office/drawing/2014/main" id="{3881A910-3149-4086-B74B-961C4657BE34}"/>
              </a:ext>
            </a:extLst>
          </p:cNvPr>
          <p:cNvSpPr>
            <a:spLocks noGrp="1"/>
          </p:cNvSpPr>
          <p:nvPr>
            <p:ph idx="1"/>
          </p:nvPr>
        </p:nvSpPr>
        <p:spPr>
          <a:xfrm>
            <a:off x="4699150" y="5131422"/>
            <a:ext cx="6897626" cy="1399223"/>
          </a:xfrm>
        </p:spPr>
        <p:txBody>
          <a:bodyPr anchor="ctr">
            <a:noAutofit/>
          </a:bodyPr>
          <a:lstStyle/>
          <a:p>
            <a:r>
              <a:rPr lang="en-GB" sz="2400" dirty="0">
                <a:effectLst/>
                <a:ea typeface="Times New Roman" panose="02020603050405020304" pitchFamily="18" charset="0"/>
              </a:rPr>
              <a:t>What are the attitudes of the amputee and general population towards the use of a bespoke artistically designed prosthetic limb cover?</a:t>
            </a:r>
          </a:p>
          <a:p>
            <a:r>
              <a:rPr lang="en-GB" sz="2400" dirty="0">
                <a:ea typeface="Times New Roman" panose="02020603050405020304" pitchFamily="18" charset="0"/>
              </a:rPr>
              <a:t>What are </a:t>
            </a:r>
            <a:r>
              <a:rPr lang="en-GB" sz="2400" dirty="0">
                <a:effectLst/>
                <a:ea typeface="Times New Roman" panose="02020603050405020304" pitchFamily="18" charset="0"/>
              </a:rPr>
              <a:t>the potential psychosocial benefits and harms of wearing the product?</a:t>
            </a:r>
          </a:p>
          <a:p>
            <a:endParaRPr lang="en-GB" sz="2000" dirty="0"/>
          </a:p>
        </p:txBody>
      </p:sp>
    </p:spTree>
    <p:extLst>
      <p:ext uri="{BB962C8B-B14F-4D97-AF65-F5344CB8AC3E}">
        <p14:creationId xmlns:p14="http://schemas.microsoft.com/office/powerpoint/2010/main" val="166604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431800" y="200905"/>
            <a:ext cx="10515600" cy="1133693"/>
          </a:xfrm>
        </p:spPr>
        <p:txBody>
          <a:bodyPr>
            <a:normAutofit/>
          </a:bodyPr>
          <a:lstStyle/>
          <a:p>
            <a:r>
              <a:rPr lang="en-GB" sz="5200" dirty="0"/>
              <a:t>Research Objectives </a:t>
            </a:r>
          </a:p>
        </p:txBody>
      </p:sp>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nvPr>
        </p:nvGraphicFramePr>
        <p:xfrm>
          <a:off x="431800" y="1483360"/>
          <a:ext cx="11035453" cy="4693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1377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DE7A63-3F92-4B00-BF66-0A6BD6C4AF3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Multi Phase Mixed Methods Study </a:t>
            </a:r>
            <a:endParaRPr lang="en-GB" sz="4000" dirty="0">
              <a:solidFill>
                <a:srgbClr val="FFFFFF"/>
              </a:solidFill>
            </a:endParaRPr>
          </a:p>
        </p:txBody>
      </p:sp>
      <p:graphicFrame>
        <p:nvGraphicFramePr>
          <p:cNvPr id="22" name="Content Placeholder 2">
            <a:extLst>
              <a:ext uri="{FF2B5EF4-FFF2-40B4-BE49-F238E27FC236}">
                <a16:creationId xmlns:a16="http://schemas.microsoft.com/office/drawing/2014/main" id="{50239AB9-B575-46D3-ACDB-AC75FD3B2297}"/>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B0B7FEA9-8AB7-4373-9503-D06965077612}"/>
              </a:ext>
            </a:extLst>
          </p:cNvPr>
          <p:cNvPicPr>
            <a:picLocks noChangeAspect="1"/>
          </p:cNvPicPr>
          <p:nvPr/>
        </p:nvPicPr>
        <p:blipFill>
          <a:blip r:embed="rId7"/>
          <a:stretch>
            <a:fillRect/>
          </a:stretch>
        </p:blipFill>
        <p:spPr>
          <a:xfrm>
            <a:off x="10142338" y="2273574"/>
            <a:ext cx="2359720" cy="2654110"/>
          </a:xfrm>
          <a:prstGeom prst="rect">
            <a:avLst/>
          </a:prstGeom>
        </p:spPr>
      </p:pic>
      <p:pic>
        <p:nvPicPr>
          <p:cNvPr id="6" name="Picture 5">
            <a:extLst>
              <a:ext uri="{FF2B5EF4-FFF2-40B4-BE49-F238E27FC236}">
                <a16:creationId xmlns:a16="http://schemas.microsoft.com/office/drawing/2014/main" id="{71A5988A-5080-40DE-BD5C-6CEF1E504A43}"/>
              </a:ext>
            </a:extLst>
          </p:cNvPr>
          <p:cNvPicPr>
            <a:picLocks noChangeAspect="1"/>
          </p:cNvPicPr>
          <p:nvPr/>
        </p:nvPicPr>
        <p:blipFill>
          <a:blip r:embed="rId8"/>
          <a:stretch>
            <a:fillRect/>
          </a:stretch>
        </p:blipFill>
        <p:spPr>
          <a:xfrm>
            <a:off x="-237644" y="3842506"/>
            <a:ext cx="2373950" cy="2666629"/>
          </a:xfrm>
          <a:prstGeom prst="rect">
            <a:avLst/>
          </a:prstGeom>
        </p:spPr>
      </p:pic>
    </p:spTree>
    <p:extLst>
      <p:ext uri="{BB962C8B-B14F-4D97-AF65-F5344CB8AC3E}">
        <p14:creationId xmlns:p14="http://schemas.microsoft.com/office/powerpoint/2010/main" val="485442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371856" y="915980"/>
            <a:ext cx="3438144" cy="1239012"/>
          </a:xfrm>
        </p:spPr>
        <p:txBody>
          <a:bodyPr vert="horz" lIns="91440" tIns="45720" rIns="91440" bIns="45720" rtlCol="0" anchor="ctr">
            <a:normAutofit/>
          </a:bodyPr>
          <a:lstStyle/>
          <a:p>
            <a:r>
              <a:rPr lang="en-US" sz="2800" kern="1200" dirty="0">
                <a:solidFill>
                  <a:schemeClr val="tx1"/>
                </a:solidFill>
                <a:latin typeface="+mj-lt"/>
                <a:ea typeface="+mj-ea"/>
                <a:cs typeface="+mj-cs"/>
              </a:rPr>
              <a:t>Phase One: Online Interview Study</a:t>
            </a: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371093" y="2718054"/>
            <a:ext cx="3963839" cy="3820244"/>
          </a:xfrm>
        </p:spPr>
        <p:txBody>
          <a:bodyPr vert="horz" lIns="91440" tIns="45720" rIns="91440" bIns="45720" rtlCol="0" anchor="t">
            <a:normAutofit lnSpcReduction="10000"/>
          </a:bodyPr>
          <a:lstStyle/>
          <a:p>
            <a:r>
              <a:rPr lang="en-US" sz="2400" dirty="0"/>
              <a:t>Exploring impact of wearing the limb cover on quality of life and psychological wellbeing </a:t>
            </a:r>
          </a:p>
          <a:p>
            <a:endParaRPr lang="en-US" sz="2400" dirty="0"/>
          </a:p>
          <a:p>
            <a:r>
              <a:rPr lang="en-US" sz="2400" dirty="0"/>
              <a:t>Six semi-structured interviews </a:t>
            </a:r>
          </a:p>
          <a:p>
            <a:endParaRPr lang="en-US" sz="2400" dirty="0"/>
          </a:p>
          <a:p>
            <a:r>
              <a:rPr lang="en-US" sz="2400" dirty="0"/>
              <a:t>Thematic Analysis (Braun &amp; Clarke, 2006).</a:t>
            </a:r>
          </a:p>
        </p:txBody>
      </p:sp>
      <p:pic>
        <p:nvPicPr>
          <p:cNvPr id="21" name="Content Placeholder 20">
            <a:extLst>
              <a:ext uri="{FF2B5EF4-FFF2-40B4-BE49-F238E27FC236}">
                <a16:creationId xmlns:a16="http://schemas.microsoft.com/office/drawing/2014/main" id="{7B10622E-B6A8-4B7E-8FE4-12B820C7E564}"/>
              </a:ext>
            </a:extLst>
          </p:cNvPr>
          <p:cNvPicPr>
            <a:picLocks noGrp="1" noChangeAspect="1"/>
          </p:cNvPicPr>
          <p:nvPr>
            <p:ph sz="half" idx="2"/>
          </p:nvPr>
        </p:nvPicPr>
        <p:blipFill>
          <a:blip r:embed="rId3"/>
          <a:stretch>
            <a:fillRect/>
          </a:stretch>
        </p:blipFill>
        <p:spPr>
          <a:xfrm>
            <a:off x="5278859" y="416527"/>
            <a:ext cx="5002337" cy="2809466"/>
          </a:xfrm>
          <a:prstGeom prst="rect">
            <a:avLst/>
          </a:prstGeom>
        </p:spPr>
      </p:pic>
      <p:sp>
        <p:nvSpPr>
          <p:cNvPr id="3" name="Rectangle 2">
            <a:extLst>
              <a:ext uri="{FF2B5EF4-FFF2-40B4-BE49-F238E27FC236}">
                <a16:creationId xmlns:a16="http://schemas.microsoft.com/office/drawing/2014/main" id="{284A7162-8E88-4277-DAC1-5BADFFF8E605}"/>
              </a:ext>
            </a:extLst>
          </p:cNvPr>
          <p:cNvSpPr/>
          <p:nvPr/>
        </p:nvSpPr>
        <p:spPr>
          <a:xfrm>
            <a:off x="5278859" y="3502330"/>
            <a:ext cx="5487688" cy="293914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4 males aged 50-65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females between aged 40-50 years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7680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7AF94D92-0981-3DE1-FB17-3380935A3B58}"/>
              </a:ext>
            </a:extLst>
          </p:cNvPr>
          <p:cNvGraphicFramePr>
            <a:graphicFrameLocks noGrp="1"/>
          </p:cNvGraphicFramePr>
          <p:nvPr>
            <p:ph idx="1"/>
          </p:nvPr>
        </p:nvGraphicFramePr>
        <p:xfrm>
          <a:off x="594360" y="80300"/>
          <a:ext cx="10515600" cy="6343012"/>
        </p:xfrm>
        <a:graphic>
          <a:graphicData uri="http://schemas.openxmlformats.org/drawingml/2006/table">
            <a:tbl>
              <a:tblPr firstRow="1" bandRow="1">
                <a:tableStyleId>{9DCAF9ED-07DC-4A11-8D7F-57B35C25682E}</a:tableStyleId>
              </a:tblPr>
              <a:tblGrid>
                <a:gridCol w="4343400">
                  <a:extLst>
                    <a:ext uri="{9D8B030D-6E8A-4147-A177-3AD203B41FA5}">
                      <a16:colId xmlns:a16="http://schemas.microsoft.com/office/drawing/2014/main" val="2737867995"/>
                    </a:ext>
                  </a:extLst>
                </a:gridCol>
                <a:gridCol w="6172200">
                  <a:extLst>
                    <a:ext uri="{9D8B030D-6E8A-4147-A177-3AD203B41FA5}">
                      <a16:colId xmlns:a16="http://schemas.microsoft.com/office/drawing/2014/main" val="2715266524"/>
                    </a:ext>
                  </a:extLst>
                </a:gridCol>
              </a:tblGrid>
              <a:tr h="468572">
                <a:tc>
                  <a:txBody>
                    <a:bodyPr/>
                    <a:lstStyle/>
                    <a:p>
                      <a:r>
                        <a:rPr lang="en-GB" dirty="0"/>
                        <a:t>Themes</a:t>
                      </a:r>
                    </a:p>
                  </a:txBody>
                  <a:tcPr/>
                </a:tc>
                <a:tc>
                  <a:txBody>
                    <a:bodyPr/>
                    <a:lstStyle/>
                    <a:p>
                      <a:r>
                        <a:rPr lang="en-GB" dirty="0"/>
                        <a:t>Subthemes</a:t>
                      </a:r>
                    </a:p>
                  </a:txBody>
                  <a:tcPr/>
                </a:tc>
                <a:extLst>
                  <a:ext uri="{0D108BD9-81ED-4DB2-BD59-A6C34878D82A}">
                    <a16:rowId xmlns:a16="http://schemas.microsoft.com/office/drawing/2014/main" val="3481330525"/>
                  </a:ext>
                </a:extLst>
              </a:tr>
              <a:tr h="468572">
                <a:tc>
                  <a:txBody>
                    <a:bodyPr/>
                    <a:lstStyle/>
                    <a:p>
                      <a:r>
                        <a:rPr lang="en-GB" sz="2400" dirty="0"/>
                        <a:t>Identity/prothesis embodiment</a:t>
                      </a:r>
                    </a:p>
                  </a:txBody>
                  <a:tcPr/>
                </a:tc>
                <a:tc>
                  <a:txBody>
                    <a:bodyPr/>
                    <a:lstStyle/>
                    <a:p>
                      <a:r>
                        <a:rPr lang="en-GB" sz="2400" dirty="0"/>
                        <a:t>Agency </a:t>
                      </a:r>
                    </a:p>
                  </a:txBody>
                  <a:tcPr/>
                </a:tc>
                <a:extLst>
                  <a:ext uri="{0D108BD9-81ED-4DB2-BD59-A6C34878D82A}">
                    <a16:rowId xmlns:a16="http://schemas.microsoft.com/office/drawing/2014/main" val="1481793875"/>
                  </a:ext>
                </a:extLst>
              </a:tr>
              <a:tr h="468572">
                <a:tc>
                  <a:txBody>
                    <a:bodyPr/>
                    <a:lstStyle/>
                    <a:p>
                      <a:endParaRPr lang="en-GB" sz="2400" dirty="0"/>
                    </a:p>
                  </a:txBody>
                  <a:tcPr/>
                </a:tc>
                <a:tc>
                  <a:txBody>
                    <a:bodyPr/>
                    <a:lstStyle/>
                    <a:p>
                      <a:r>
                        <a:rPr lang="en-GB" sz="2400" dirty="0"/>
                        <a:t>Individuality &amp; Personalisation</a:t>
                      </a:r>
                    </a:p>
                  </a:txBody>
                  <a:tcPr/>
                </a:tc>
                <a:extLst>
                  <a:ext uri="{0D108BD9-81ED-4DB2-BD59-A6C34878D82A}">
                    <a16:rowId xmlns:a16="http://schemas.microsoft.com/office/drawing/2014/main" val="487334"/>
                  </a:ext>
                </a:extLst>
              </a:tr>
              <a:tr h="468572">
                <a:tc>
                  <a:txBody>
                    <a:bodyPr/>
                    <a:lstStyle/>
                    <a:p>
                      <a:endParaRPr lang="en-GB" sz="2400"/>
                    </a:p>
                  </a:txBody>
                  <a:tcPr/>
                </a:tc>
                <a:tc>
                  <a:txBody>
                    <a:bodyPr/>
                    <a:lstStyle/>
                    <a:p>
                      <a:r>
                        <a:rPr lang="en-GB" sz="2400" dirty="0"/>
                        <a:t>Returning to pre-amputation identity</a:t>
                      </a:r>
                    </a:p>
                  </a:txBody>
                  <a:tcPr/>
                </a:tc>
                <a:extLst>
                  <a:ext uri="{0D108BD9-81ED-4DB2-BD59-A6C34878D82A}">
                    <a16:rowId xmlns:a16="http://schemas.microsoft.com/office/drawing/2014/main" val="656685180"/>
                  </a:ext>
                </a:extLst>
              </a:tr>
              <a:tr h="468572">
                <a:tc>
                  <a:txBody>
                    <a:bodyPr/>
                    <a:lstStyle/>
                    <a:p>
                      <a:r>
                        <a:rPr lang="en-GB" sz="2400" dirty="0"/>
                        <a:t>Journey of acceptance </a:t>
                      </a:r>
                    </a:p>
                  </a:txBody>
                  <a:tcPr/>
                </a:tc>
                <a:tc>
                  <a:txBody>
                    <a:bodyPr/>
                    <a:lstStyle/>
                    <a:p>
                      <a:r>
                        <a:rPr lang="en-GB" sz="2400" dirty="0"/>
                        <a:t>Internal/External validation</a:t>
                      </a:r>
                    </a:p>
                  </a:txBody>
                  <a:tcPr/>
                </a:tc>
                <a:extLst>
                  <a:ext uri="{0D108BD9-81ED-4DB2-BD59-A6C34878D82A}">
                    <a16:rowId xmlns:a16="http://schemas.microsoft.com/office/drawing/2014/main" val="363221178"/>
                  </a:ext>
                </a:extLst>
              </a:tr>
              <a:tr h="468572">
                <a:tc>
                  <a:txBody>
                    <a:bodyPr/>
                    <a:lstStyle/>
                    <a:p>
                      <a:endParaRPr lang="en-GB" sz="2400" dirty="0"/>
                    </a:p>
                  </a:txBody>
                  <a:tcPr/>
                </a:tc>
                <a:tc>
                  <a:txBody>
                    <a:bodyPr/>
                    <a:lstStyle/>
                    <a:p>
                      <a:r>
                        <a:rPr lang="en-GB" sz="2400" dirty="0"/>
                        <a:t>Empowerment</a:t>
                      </a:r>
                    </a:p>
                  </a:txBody>
                  <a:tcPr/>
                </a:tc>
                <a:extLst>
                  <a:ext uri="{0D108BD9-81ED-4DB2-BD59-A6C34878D82A}">
                    <a16:rowId xmlns:a16="http://schemas.microsoft.com/office/drawing/2014/main" val="3508072599"/>
                  </a:ext>
                </a:extLst>
              </a:tr>
              <a:tr h="468572">
                <a:tc>
                  <a:txBody>
                    <a:bodyPr/>
                    <a:lstStyle/>
                    <a:p>
                      <a:endParaRPr lang="en-GB" sz="2400" dirty="0"/>
                    </a:p>
                  </a:txBody>
                  <a:tcPr/>
                </a:tc>
                <a:tc>
                  <a:txBody>
                    <a:bodyPr/>
                    <a:lstStyle/>
                    <a:p>
                      <a:r>
                        <a:rPr lang="en-GB" sz="2400" dirty="0"/>
                        <a:t>Pride/excitement </a:t>
                      </a:r>
                    </a:p>
                  </a:txBody>
                  <a:tcPr/>
                </a:tc>
                <a:extLst>
                  <a:ext uri="{0D108BD9-81ED-4DB2-BD59-A6C34878D82A}">
                    <a16:rowId xmlns:a16="http://schemas.microsoft.com/office/drawing/2014/main" val="1703640447"/>
                  </a:ext>
                </a:extLst>
              </a:tr>
              <a:tr h="468572">
                <a:tc>
                  <a:txBody>
                    <a:bodyPr/>
                    <a:lstStyle/>
                    <a:p>
                      <a:r>
                        <a:rPr lang="en-GB" sz="2400" dirty="0"/>
                        <a:t>Responsibility to others</a:t>
                      </a:r>
                    </a:p>
                  </a:txBody>
                  <a:tcPr/>
                </a:tc>
                <a:tc>
                  <a:txBody>
                    <a:bodyPr/>
                    <a:lstStyle/>
                    <a:p>
                      <a:r>
                        <a:rPr lang="en-GB" sz="2400" dirty="0"/>
                        <a:t>Education and awareness (public/children)</a:t>
                      </a:r>
                    </a:p>
                  </a:txBody>
                  <a:tcPr/>
                </a:tc>
                <a:extLst>
                  <a:ext uri="{0D108BD9-81ED-4DB2-BD59-A6C34878D82A}">
                    <a16:rowId xmlns:a16="http://schemas.microsoft.com/office/drawing/2014/main" val="2600221647"/>
                  </a:ext>
                </a:extLst>
              </a:tr>
              <a:tr h="468572">
                <a:tc>
                  <a:txBody>
                    <a:bodyPr/>
                    <a:lstStyle/>
                    <a:p>
                      <a:endParaRPr lang="en-GB" sz="2400" dirty="0"/>
                    </a:p>
                  </a:txBody>
                  <a:tcPr/>
                </a:tc>
                <a:tc>
                  <a:txBody>
                    <a:bodyPr/>
                    <a:lstStyle/>
                    <a:p>
                      <a:r>
                        <a:rPr lang="en-GB" sz="2400" dirty="0"/>
                        <a:t>Representation of Amputees</a:t>
                      </a:r>
                    </a:p>
                  </a:txBody>
                  <a:tcPr/>
                </a:tc>
                <a:extLst>
                  <a:ext uri="{0D108BD9-81ED-4DB2-BD59-A6C34878D82A}">
                    <a16:rowId xmlns:a16="http://schemas.microsoft.com/office/drawing/2014/main" val="3935627604"/>
                  </a:ext>
                </a:extLst>
              </a:tr>
              <a:tr h="808767">
                <a:tc>
                  <a:txBody>
                    <a:bodyPr/>
                    <a:lstStyle/>
                    <a:p>
                      <a:r>
                        <a:rPr lang="en-GB" sz="2400" dirty="0"/>
                        <a:t>Cover vs No Cover </a:t>
                      </a:r>
                    </a:p>
                  </a:txBody>
                  <a:tcPr/>
                </a:tc>
                <a:tc>
                  <a:txBody>
                    <a:bodyPr/>
                    <a:lstStyle/>
                    <a:p>
                      <a:r>
                        <a:rPr lang="en-GB" sz="2400" dirty="0"/>
                        <a:t>Change in conversation dynamic (medical/intrusive vs surface level and design focused)</a:t>
                      </a:r>
                    </a:p>
                  </a:txBody>
                  <a:tcPr/>
                </a:tc>
                <a:extLst>
                  <a:ext uri="{0D108BD9-81ED-4DB2-BD59-A6C34878D82A}">
                    <a16:rowId xmlns:a16="http://schemas.microsoft.com/office/drawing/2014/main" val="2407246109"/>
                  </a:ext>
                </a:extLst>
              </a:tr>
              <a:tr h="468572">
                <a:tc>
                  <a:txBody>
                    <a:bodyPr/>
                    <a:lstStyle/>
                    <a:p>
                      <a:endParaRPr lang="en-GB" sz="2400" dirty="0"/>
                    </a:p>
                  </a:txBody>
                  <a:tcPr/>
                </a:tc>
                <a:tc>
                  <a:txBody>
                    <a:bodyPr/>
                    <a:lstStyle/>
                    <a:p>
                      <a:r>
                        <a:rPr lang="en-GB" sz="2400" dirty="0"/>
                        <a:t>Feminine vs Masculine </a:t>
                      </a:r>
                    </a:p>
                  </a:txBody>
                  <a:tcPr/>
                </a:tc>
                <a:extLst>
                  <a:ext uri="{0D108BD9-81ED-4DB2-BD59-A6C34878D82A}">
                    <a16:rowId xmlns:a16="http://schemas.microsoft.com/office/drawing/2014/main" val="3566941914"/>
                  </a:ext>
                </a:extLst>
              </a:tr>
              <a:tr h="468572">
                <a:tc>
                  <a:txBody>
                    <a:bodyPr/>
                    <a:lstStyle/>
                    <a:p>
                      <a:endParaRPr lang="en-GB" sz="2400" dirty="0"/>
                    </a:p>
                  </a:txBody>
                  <a:tcPr/>
                </a:tc>
                <a:tc>
                  <a:txBody>
                    <a:bodyPr/>
                    <a:lstStyle/>
                    <a:p>
                      <a:r>
                        <a:rPr lang="en-GB" sz="2400" dirty="0"/>
                        <a:t>Safety and functionality </a:t>
                      </a:r>
                    </a:p>
                  </a:txBody>
                  <a:tcPr/>
                </a:tc>
                <a:extLst>
                  <a:ext uri="{0D108BD9-81ED-4DB2-BD59-A6C34878D82A}">
                    <a16:rowId xmlns:a16="http://schemas.microsoft.com/office/drawing/2014/main" val="4260214704"/>
                  </a:ext>
                </a:extLst>
              </a:tr>
            </a:tbl>
          </a:graphicData>
        </a:graphic>
      </p:graphicFrame>
    </p:spTree>
    <p:extLst>
      <p:ext uri="{BB962C8B-B14F-4D97-AF65-F5344CB8AC3E}">
        <p14:creationId xmlns:p14="http://schemas.microsoft.com/office/powerpoint/2010/main" val="15907409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690BD-9DDC-7CF2-7D8C-A9CE839A5779}"/>
              </a:ext>
            </a:extLst>
          </p:cNvPr>
          <p:cNvSpPr>
            <a:spLocks noGrp="1"/>
          </p:cNvSpPr>
          <p:nvPr>
            <p:ph type="title"/>
          </p:nvPr>
        </p:nvSpPr>
        <p:spPr>
          <a:xfrm>
            <a:off x="422673" y="1045199"/>
            <a:ext cx="3546499" cy="4461163"/>
          </a:xfrm>
        </p:spPr>
        <p:txBody>
          <a:bodyPr>
            <a:normAutofit/>
          </a:bodyPr>
          <a:lstStyle/>
          <a:p>
            <a:r>
              <a:rPr lang="en-GB" dirty="0">
                <a:solidFill>
                  <a:srgbClr val="FFFFFF"/>
                </a:solidFill>
              </a:rPr>
              <a:t>Identity/</a:t>
            </a:r>
            <a:br>
              <a:rPr lang="en-GB" dirty="0">
                <a:solidFill>
                  <a:srgbClr val="FFFFFF"/>
                </a:solidFill>
              </a:rPr>
            </a:br>
            <a:r>
              <a:rPr lang="en-GB" dirty="0">
                <a:solidFill>
                  <a:srgbClr val="FFFFFF"/>
                </a:solidFill>
              </a:rPr>
              <a:t>Prosthesis </a:t>
            </a:r>
            <a:r>
              <a:rPr lang="en-GB" dirty="0" err="1">
                <a:solidFill>
                  <a:srgbClr val="FFFFFF"/>
                </a:solidFill>
              </a:rPr>
              <a:t>emobodiment</a:t>
            </a:r>
            <a:r>
              <a:rPr lang="en-GB" dirty="0">
                <a:solidFill>
                  <a:srgbClr val="FFFFFF"/>
                </a:solidFill>
              </a:rPr>
              <a:t>  </a:t>
            </a:r>
          </a:p>
        </p:txBody>
      </p:sp>
      <p:sp>
        <p:nvSpPr>
          <p:cNvPr id="3" name="Content Placeholder 2">
            <a:extLst>
              <a:ext uri="{FF2B5EF4-FFF2-40B4-BE49-F238E27FC236}">
                <a16:creationId xmlns:a16="http://schemas.microsoft.com/office/drawing/2014/main" id="{D7A4B198-F28B-16D2-9D42-CC895E3A8603}"/>
              </a:ext>
            </a:extLst>
          </p:cNvPr>
          <p:cNvSpPr>
            <a:spLocks noGrp="1"/>
          </p:cNvSpPr>
          <p:nvPr>
            <p:ph idx="1"/>
          </p:nvPr>
        </p:nvSpPr>
        <p:spPr>
          <a:xfrm>
            <a:off x="4388797" y="826236"/>
            <a:ext cx="6906491" cy="5585619"/>
          </a:xfrm>
        </p:spPr>
        <p:txBody>
          <a:bodyPr anchor="ctr">
            <a:normAutofit fontScale="85000" lnSpcReduction="10000"/>
          </a:bodyPr>
          <a:lstStyle/>
          <a:p>
            <a:pPr>
              <a:lnSpc>
                <a:spcPct val="150000"/>
              </a:lnSpc>
              <a:buFont typeface="Wingdings" panose="05000000000000000000" pitchFamily="2" charset="2"/>
              <a:buChar char="Ø"/>
            </a:pPr>
            <a:r>
              <a:rPr lang="en-GB" sz="2600" dirty="0"/>
              <a:t>“I just feel a bit, you know, cooler doing it, I feel more like me…think that’s a massive part of it, to feel confident in how you look’’ – P1(F)</a:t>
            </a:r>
          </a:p>
          <a:p>
            <a:pPr>
              <a:lnSpc>
                <a:spcPct val="150000"/>
              </a:lnSpc>
              <a:buFont typeface="Wingdings" panose="05000000000000000000" pitchFamily="2" charset="2"/>
              <a:buChar char="Ø"/>
            </a:pPr>
            <a:endParaRPr lang="en-GB" sz="2600" dirty="0"/>
          </a:p>
          <a:p>
            <a:pPr>
              <a:lnSpc>
                <a:spcPct val="150000"/>
              </a:lnSpc>
              <a:buFont typeface="Wingdings" panose="05000000000000000000" pitchFamily="2" charset="2"/>
              <a:buChar char="Ø"/>
            </a:pPr>
            <a:r>
              <a:rPr lang="en-GB" sz="2600" dirty="0"/>
              <a:t>“It was all about trying to get back to where I was before….getting back to those [sporting/family] activities was really emotionally important to me” – P2(F)</a:t>
            </a:r>
          </a:p>
          <a:p>
            <a:pPr>
              <a:lnSpc>
                <a:spcPct val="150000"/>
              </a:lnSpc>
              <a:buFont typeface="Wingdings" panose="05000000000000000000" pitchFamily="2" charset="2"/>
              <a:buChar char="Ø"/>
            </a:pPr>
            <a:endParaRPr lang="en-GB" sz="2600" dirty="0"/>
          </a:p>
          <a:p>
            <a:pPr>
              <a:lnSpc>
                <a:spcPct val="150000"/>
              </a:lnSpc>
              <a:buFont typeface="Wingdings" panose="05000000000000000000" pitchFamily="2" charset="2"/>
              <a:buChar char="Ø"/>
            </a:pPr>
            <a:r>
              <a:rPr lang="en-GB" sz="2600" dirty="0"/>
              <a:t>“I think it takes a long time, after trauma, to re-piece, to get your life back together again” – P2 (F)</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0703971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690BD-9DDC-7CF2-7D8C-A9CE839A5779}"/>
              </a:ext>
            </a:extLst>
          </p:cNvPr>
          <p:cNvSpPr>
            <a:spLocks noGrp="1"/>
          </p:cNvSpPr>
          <p:nvPr>
            <p:ph type="title"/>
          </p:nvPr>
        </p:nvSpPr>
        <p:spPr>
          <a:xfrm>
            <a:off x="422673" y="1045199"/>
            <a:ext cx="3546499" cy="4461163"/>
          </a:xfrm>
        </p:spPr>
        <p:txBody>
          <a:bodyPr>
            <a:normAutofit/>
          </a:bodyPr>
          <a:lstStyle/>
          <a:p>
            <a:r>
              <a:rPr lang="en-GB" dirty="0">
                <a:solidFill>
                  <a:srgbClr val="FFFFFF"/>
                </a:solidFill>
              </a:rPr>
              <a:t>Identity/</a:t>
            </a:r>
            <a:br>
              <a:rPr lang="en-GB" dirty="0">
                <a:solidFill>
                  <a:srgbClr val="FFFFFF"/>
                </a:solidFill>
              </a:rPr>
            </a:br>
            <a:r>
              <a:rPr lang="en-GB" dirty="0">
                <a:solidFill>
                  <a:srgbClr val="FFFFFF"/>
                </a:solidFill>
              </a:rPr>
              <a:t>Prosthesis </a:t>
            </a:r>
            <a:r>
              <a:rPr lang="en-GB" dirty="0" err="1">
                <a:solidFill>
                  <a:srgbClr val="FFFFFF"/>
                </a:solidFill>
              </a:rPr>
              <a:t>emobodiment</a:t>
            </a:r>
            <a:r>
              <a:rPr lang="en-GB" dirty="0">
                <a:solidFill>
                  <a:srgbClr val="FFFFFF"/>
                </a:solidFill>
              </a:rPr>
              <a:t>  </a:t>
            </a:r>
          </a:p>
        </p:txBody>
      </p:sp>
      <p:sp>
        <p:nvSpPr>
          <p:cNvPr id="3" name="Content Placeholder 2">
            <a:extLst>
              <a:ext uri="{FF2B5EF4-FFF2-40B4-BE49-F238E27FC236}">
                <a16:creationId xmlns:a16="http://schemas.microsoft.com/office/drawing/2014/main" id="{D7A4B198-F28B-16D2-9D42-CC895E3A8603}"/>
              </a:ext>
            </a:extLst>
          </p:cNvPr>
          <p:cNvSpPr>
            <a:spLocks noGrp="1"/>
          </p:cNvSpPr>
          <p:nvPr>
            <p:ph idx="1"/>
          </p:nvPr>
        </p:nvSpPr>
        <p:spPr>
          <a:xfrm>
            <a:off x="4447308" y="591344"/>
            <a:ext cx="6906491" cy="5585619"/>
          </a:xfrm>
        </p:spPr>
        <p:txBody>
          <a:bodyPr anchor="ctr">
            <a:normAutofit fontScale="47500" lnSpcReduction="20000"/>
          </a:bodyPr>
          <a:lstStyle/>
          <a:p>
            <a:pPr>
              <a:lnSpc>
                <a:spcPct val="150000"/>
              </a:lnSpc>
              <a:buFont typeface="Wingdings" panose="05000000000000000000" pitchFamily="2" charset="2"/>
              <a:buChar char="Ø"/>
            </a:pPr>
            <a:r>
              <a:rPr lang="en-GB" sz="2400" b="1" dirty="0"/>
              <a:t>“</a:t>
            </a:r>
            <a:r>
              <a:rPr lang="en-GB" sz="4400" dirty="0"/>
              <a:t>I would never wear shorts with my prosthesis when I was younger… so, um, yeah with my cover on…totally different attitude” P4(M)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“This is it, yeah, this is me” - P4(M)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“Proud…in a way, proud…definitely. I was like so what? I’ve had the leg cut off, I’m </a:t>
            </a:r>
            <a:r>
              <a:rPr lang="en-GB" sz="4400" dirty="0" err="1"/>
              <a:t>gonna</a:t>
            </a:r>
            <a:r>
              <a:rPr lang="en-GB" sz="4400" dirty="0"/>
              <a:t> make the best of it” -P5(M)</a:t>
            </a:r>
          </a:p>
          <a:p>
            <a:pPr>
              <a:lnSpc>
                <a:spcPct val="150000"/>
              </a:lnSpc>
              <a:buFont typeface="Wingdings" panose="05000000000000000000" pitchFamily="2" charset="2"/>
              <a:buChar char="Ø"/>
            </a:pPr>
            <a:endParaRPr lang="en-GB" sz="4400" dirty="0"/>
          </a:p>
          <a:p>
            <a:pPr>
              <a:lnSpc>
                <a:spcPct val="150000"/>
              </a:lnSpc>
              <a:buFont typeface="Wingdings" panose="05000000000000000000" pitchFamily="2" charset="2"/>
              <a:buChar char="Ø"/>
            </a:pPr>
            <a:r>
              <a:rPr lang="en-GB" sz="4400" dirty="0"/>
              <a:t>“It’s about self-esteem….putting on a leg cover makes you feel good” -P5(M)</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566051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32852-68EB-A35D-7B20-E53B93D90BE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Journey of Acceptance </a:t>
            </a:r>
          </a:p>
        </p:txBody>
      </p:sp>
      <p:sp>
        <p:nvSpPr>
          <p:cNvPr id="3" name="Content Placeholder 2">
            <a:extLst>
              <a:ext uri="{FF2B5EF4-FFF2-40B4-BE49-F238E27FC236}">
                <a16:creationId xmlns:a16="http://schemas.microsoft.com/office/drawing/2014/main" id="{8E0F5CD3-B47D-069E-C9C6-5E17522E0A1D}"/>
              </a:ext>
            </a:extLst>
          </p:cNvPr>
          <p:cNvSpPr>
            <a:spLocks noGrp="1"/>
          </p:cNvSpPr>
          <p:nvPr>
            <p:ph idx="1"/>
          </p:nvPr>
        </p:nvSpPr>
        <p:spPr>
          <a:xfrm>
            <a:off x="4447308" y="223520"/>
            <a:ext cx="6906491" cy="6502400"/>
          </a:xfrm>
        </p:spPr>
        <p:txBody>
          <a:bodyPr anchor="ctr">
            <a:normAutofit/>
          </a:bodyPr>
          <a:lstStyle/>
          <a:p>
            <a:pPr>
              <a:lnSpc>
                <a:spcPct val="150000"/>
              </a:lnSpc>
              <a:buFont typeface="Wingdings" panose="05000000000000000000" pitchFamily="2" charset="2"/>
              <a:buChar char="Ø"/>
            </a:pPr>
            <a:r>
              <a:rPr lang="en-GB" sz="2400" dirty="0"/>
              <a:t>“[without leg cover] you have to keep making yourself not mind… like walking around with clothes you don’t really like but you have to wear them anyway’’ -P1(F)</a:t>
            </a:r>
          </a:p>
          <a:p>
            <a:pPr>
              <a:lnSpc>
                <a:spcPct val="150000"/>
              </a:lnSpc>
              <a:buFont typeface="Wingdings" panose="05000000000000000000" pitchFamily="2" charset="2"/>
              <a:buChar char="Ø"/>
            </a:pPr>
            <a:endParaRPr lang="en-GB" sz="2400" dirty="0"/>
          </a:p>
          <a:p>
            <a:pPr>
              <a:lnSpc>
                <a:spcPct val="150000"/>
              </a:lnSpc>
              <a:buFont typeface="Wingdings" panose="05000000000000000000" pitchFamily="2" charset="2"/>
              <a:buChar char="Ø"/>
            </a:pPr>
            <a:r>
              <a:rPr lang="en-GB" sz="2400" dirty="0"/>
              <a:t>“I’m quite proud of my life since the accident, proud of what I have managed to achieve… that’s what's given me the confidence to be okay with it”- P2(F)</a:t>
            </a:r>
          </a:p>
        </p:txBody>
      </p:sp>
    </p:spTree>
    <p:extLst>
      <p:ext uri="{BB962C8B-B14F-4D97-AF65-F5344CB8AC3E}">
        <p14:creationId xmlns:p14="http://schemas.microsoft.com/office/powerpoint/2010/main" val="587798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32852-68EB-A35D-7B20-E53B93D90BE9}"/>
              </a:ext>
            </a:extLst>
          </p:cNvPr>
          <p:cNvSpPr>
            <a:spLocks noGrp="1"/>
          </p:cNvSpPr>
          <p:nvPr>
            <p:ph type="title"/>
          </p:nvPr>
        </p:nvSpPr>
        <p:spPr>
          <a:xfrm>
            <a:off x="686834" y="1153572"/>
            <a:ext cx="3200400" cy="4461163"/>
          </a:xfrm>
        </p:spPr>
        <p:txBody>
          <a:bodyPr>
            <a:normAutofit/>
          </a:bodyPr>
          <a:lstStyle/>
          <a:p>
            <a:r>
              <a:rPr lang="en-GB">
                <a:solidFill>
                  <a:srgbClr val="FFFFFF"/>
                </a:solidFill>
              </a:rPr>
              <a:t>Journey of Acceptance </a:t>
            </a:r>
          </a:p>
        </p:txBody>
      </p:sp>
      <p:sp>
        <p:nvSpPr>
          <p:cNvPr id="3" name="Content Placeholder 2">
            <a:extLst>
              <a:ext uri="{FF2B5EF4-FFF2-40B4-BE49-F238E27FC236}">
                <a16:creationId xmlns:a16="http://schemas.microsoft.com/office/drawing/2014/main" id="{8E0F5CD3-B47D-069E-C9C6-5E17522E0A1D}"/>
              </a:ext>
            </a:extLst>
          </p:cNvPr>
          <p:cNvSpPr>
            <a:spLocks noGrp="1"/>
          </p:cNvSpPr>
          <p:nvPr>
            <p:ph idx="1"/>
          </p:nvPr>
        </p:nvSpPr>
        <p:spPr>
          <a:xfrm>
            <a:off x="4363418" y="36512"/>
            <a:ext cx="6906491" cy="6502400"/>
          </a:xfrm>
        </p:spPr>
        <p:txBody>
          <a:bodyPr anchor="ctr">
            <a:normAutofit/>
          </a:bodyPr>
          <a:lstStyle/>
          <a:p>
            <a:pPr marL="0" indent="0">
              <a:lnSpc>
                <a:spcPct val="150000"/>
              </a:lnSpc>
              <a:buNone/>
            </a:pPr>
            <a:endParaRPr lang="en-GB" sz="1800" dirty="0"/>
          </a:p>
          <a:p>
            <a:pPr>
              <a:lnSpc>
                <a:spcPct val="150000"/>
              </a:lnSpc>
              <a:buFont typeface="Wingdings" panose="05000000000000000000" pitchFamily="2" charset="2"/>
              <a:buChar char="Ø"/>
            </a:pPr>
            <a:r>
              <a:rPr lang="en-GB" sz="2400" dirty="0"/>
              <a:t>“It improved my mindset… I think it would improve everybody's mindset because you get a bit of pride about it….I’m </a:t>
            </a:r>
            <a:r>
              <a:rPr lang="en-GB" sz="2400" dirty="0" err="1"/>
              <a:t>gonna</a:t>
            </a:r>
            <a:r>
              <a:rPr lang="en-GB" sz="2400" dirty="0"/>
              <a:t> embrace this” -P5(M)</a:t>
            </a:r>
          </a:p>
          <a:p>
            <a:pPr>
              <a:lnSpc>
                <a:spcPct val="150000"/>
              </a:lnSpc>
              <a:buFont typeface="Wingdings" panose="05000000000000000000" pitchFamily="2" charset="2"/>
              <a:buChar char="Ø"/>
            </a:pPr>
            <a:endParaRPr lang="en-GB" sz="2400" dirty="0"/>
          </a:p>
          <a:p>
            <a:pPr>
              <a:lnSpc>
                <a:spcPct val="150000"/>
              </a:lnSpc>
              <a:buFont typeface="Wingdings" panose="05000000000000000000" pitchFamily="2" charset="2"/>
              <a:buChar char="Ø"/>
            </a:pPr>
            <a:r>
              <a:rPr lang="en-GB" sz="2400" dirty="0"/>
              <a:t>“Cause all amputees will fight a battle when they become amputees, to accept they can’t do what they did before….but getting it, it makes you want to do more, want to get out and show it off” -P5(M)</a:t>
            </a:r>
          </a:p>
        </p:txBody>
      </p:sp>
    </p:spTree>
    <p:extLst>
      <p:ext uri="{BB962C8B-B14F-4D97-AF65-F5344CB8AC3E}">
        <p14:creationId xmlns:p14="http://schemas.microsoft.com/office/powerpoint/2010/main" val="3797373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ABC0-61F0-1A5F-14CA-1ADD191FCAFD}"/>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Responsibility to Others</a:t>
            </a:r>
          </a:p>
        </p:txBody>
      </p:sp>
      <p:sp>
        <p:nvSpPr>
          <p:cNvPr id="3" name="Content Placeholder 2">
            <a:extLst>
              <a:ext uri="{FF2B5EF4-FFF2-40B4-BE49-F238E27FC236}">
                <a16:creationId xmlns:a16="http://schemas.microsoft.com/office/drawing/2014/main" id="{DA8ECA11-54AA-7BB6-B195-12FDA229951A}"/>
              </a:ext>
            </a:extLst>
          </p:cNvPr>
          <p:cNvSpPr>
            <a:spLocks noGrp="1"/>
          </p:cNvSpPr>
          <p:nvPr>
            <p:ph idx="1"/>
          </p:nvPr>
        </p:nvSpPr>
        <p:spPr>
          <a:xfrm>
            <a:off x="4430530" y="775888"/>
            <a:ext cx="6906491" cy="5912803"/>
          </a:xfrm>
        </p:spPr>
        <p:txBody>
          <a:bodyPr anchor="ctr">
            <a:normAutofit fontScale="70000" lnSpcReduction="20000"/>
          </a:bodyPr>
          <a:lstStyle/>
          <a:p>
            <a:pPr>
              <a:lnSpc>
                <a:spcPct val="150000"/>
              </a:lnSpc>
              <a:buFont typeface="Wingdings" panose="05000000000000000000" pitchFamily="2" charset="2"/>
              <a:buChar char="Ø"/>
            </a:pPr>
            <a:r>
              <a:rPr lang="en-GB" sz="2400" dirty="0"/>
              <a:t>“</a:t>
            </a:r>
            <a:r>
              <a:rPr lang="en-GB" sz="3800" dirty="0"/>
              <a:t>I feel a sense of responsibility to show my leg more…so that people, particularly kids, are more aware and familiar with it’’ -P2(F)</a:t>
            </a:r>
          </a:p>
          <a:p>
            <a:pPr>
              <a:lnSpc>
                <a:spcPct val="150000"/>
              </a:lnSpc>
              <a:buFont typeface="Wingdings" panose="05000000000000000000" pitchFamily="2" charset="2"/>
              <a:buChar char="Ø"/>
            </a:pPr>
            <a:endParaRPr lang="en-GB" sz="3800" dirty="0"/>
          </a:p>
          <a:p>
            <a:pPr>
              <a:lnSpc>
                <a:spcPct val="150000"/>
              </a:lnSpc>
              <a:buFont typeface="Wingdings" panose="05000000000000000000" pitchFamily="2" charset="2"/>
              <a:buChar char="Ø"/>
            </a:pPr>
            <a:r>
              <a:rPr lang="en-GB" sz="3800" dirty="0"/>
              <a:t>“It’s actually a bit unfair, to suddenly sort of launch this grenade at them </a:t>
            </a:r>
            <a:r>
              <a:rPr lang="en-GB" sz="3800" i="1" dirty="0"/>
              <a:t>‘oh I’m an amputee!’</a:t>
            </a:r>
            <a:r>
              <a:rPr lang="en-GB" sz="3800" dirty="0"/>
              <a:t>, I would rather people know”- P2(F)</a:t>
            </a:r>
          </a:p>
          <a:p>
            <a:pPr>
              <a:lnSpc>
                <a:spcPct val="150000"/>
              </a:lnSpc>
              <a:buFont typeface="Wingdings" panose="05000000000000000000" pitchFamily="2" charset="2"/>
              <a:buChar char="Ø"/>
            </a:pPr>
            <a:endParaRPr lang="en-GB" sz="3800" dirty="0"/>
          </a:p>
          <a:p>
            <a:pPr marL="0" indent="0">
              <a:lnSpc>
                <a:spcPct val="150000"/>
              </a:lnSpc>
              <a:buNone/>
            </a:pPr>
            <a:endParaRPr lang="en-GB" sz="2400" dirty="0"/>
          </a:p>
          <a:p>
            <a:pPr marL="0" indent="0">
              <a:lnSpc>
                <a:spcPct val="150000"/>
              </a:lnSpc>
              <a:buNone/>
            </a:pPr>
            <a:r>
              <a:rPr lang="en-GB" sz="2400" dirty="0"/>
              <a:t> </a:t>
            </a:r>
          </a:p>
        </p:txBody>
      </p:sp>
    </p:spTree>
    <p:extLst>
      <p:ext uri="{BB962C8B-B14F-4D97-AF65-F5344CB8AC3E}">
        <p14:creationId xmlns:p14="http://schemas.microsoft.com/office/powerpoint/2010/main" val="19019131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ABC0-61F0-1A5F-14CA-1ADD191FCAFD}"/>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Responsibility to Others</a:t>
            </a:r>
          </a:p>
        </p:txBody>
      </p:sp>
      <p:sp>
        <p:nvSpPr>
          <p:cNvPr id="3" name="Content Placeholder 2">
            <a:extLst>
              <a:ext uri="{FF2B5EF4-FFF2-40B4-BE49-F238E27FC236}">
                <a16:creationId xmlns:a16="http://schemas.microsoft.com/office/drawing/2014/main" id="{DA8ECA11-54AA-7BB6-B195-12FDA229951A}"/>
              </a:ext>
            </a:extLst>
          </p:cNvPr>
          <p:cNvSpPr>
            <a:spLocks noGrp="1"/>
          </p:cNvSpPr>
          <p:nvPr>
            <p:ph idx="1"/>
          </p:nvPr>
        </p:nvSpPr>
        <p:spPr>
          <a:xfrm>
            <a:off x="4447308" y="264160"/>
            <a:ext cx="6906491" cy="6514145"/>
          </a:xfrm>
        </p:spPr>
        <p:txBody>
          <a:bodyPr anchor="ctr">
            <a:normAutofit fontScale="25000" lnSpcReduction="20000"/>
          </a:bodyPr>
          <a:lstStyle/>
          <a:p>
            <a:pPr marL="0" indent="0">
              <a:lnSpc>
                <a:spcPct val="150000"/>
              </a:lnSpc>
              <a:buNone/>
            </a:pPr>
            <a:endParaRPr lang="en-GB" sz="3800" dirty="0"/>
          </a:p>
          <a:p>
            <a:pPr>
              <a:lnSpc>
                <a:spcPct val="150000"/>
              </a:lnSpc>
              <a:buFont typeface="Wingdings" panose="05000000000000000000" pitchFamily="2" charset="2"/>
              <a:buChar char="Ø"/>
            </a:pPr>
            <a:r>
              <a:rPr lang="en-GB" sz="11200" dirty="0"/>
              <a:t>“When I lost my leg, there was no information… so I’m happy to help if someone unfortunately has that happen to them now” -P4(F)</a:t>
            </a:r>
          </a:p>
          <a:p>
            <a:pPr>
              <a:lnSpc>
                <a:spcPct val="150000"/>
              </a:lnSpc>
              <a:buFont typeface="Wingdings" panose="05000000000000000000" pitchFamily="2" charset="2"/>
              <a:buChar char="Ø"/>
            </a:pPr>
            <a:endParaRPr lang="en-GB" sz="11200" dirty="0"/>
          </a:p>
          <a:p>
            <a:pPr>
              <a:lnSpc>
                <a:spcPct val="150000"/>
              </a:lnSpc>
              <a:buFont typeface="Wingdings" panose="05000000000000000000" pitchFamily="2" charset="2"/>
              <a:buChar char="Ø"/>
            </a:pPr>
            <a:r>
              <a:rPr lang="en-GB" sz="11200" dirty="0"/>
              <a:t>“I feel it's better to portray a positive image about it, even though it’s a negative thing to happen. You have to make the best of it” -P4(M)</a:t>
            </a:r>
          </a:p>
          <a:p>
            <a:pPr marL="0" indent="0">
              <a:lnSpc>
                <a:spcPct val="150000"/>
              </a:lnSpc>
              <a:buNone/>
            </a:pPr>
            <a:endParaRPr lang="en-GB" sz="2400" dirty="0"/>
          </a:p>
          <a:p>
            <a:pPr marL="0" indent="0">
              <a:lnSpc>
                <a:spcPct val="150000"/>
              </a:lnSpc>
              <a:buNone/>
            </a:pPr>
            <a:r>
              <a:rPr lang="en-GB" sz="2400" dirty="0"/>
              <a:t> </a:t>
            </a:r>
          </a:p>
        </p:txBody>
      </p:sp>
    </p:spTree>
    <p:extLst>
      <p:ext uri="{BB962C8B-B14F-4D97-AF65-F5344CB8AC3E}">
        <p14:creationId xmlns:p14="http://schemas.microsoft.com/office/powerpoint/2010/main" val="2063139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E438-FF23-1075-8324-F764760B58A7}"/>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vs No Cover</a:t>
            </a:r>
            <a:endParaRPr lang="en-GB" dirty="0">
              <a:solidFill>
                <a:srgbClr val="FFFFFF"/>
              </a:solidFill>
            </a:endParaRPr>
          </a:p>
        </p:txBody>
      </p:sp>
      <p:sp>
        <p:nvSpPr>
          <p:cNvPr id="3" name="Content Placeholder 2">
            <a:extLst>
              <a:ext uri="{FF2B5EF4-FFF2-40B4-BE49-F238E27FC236}">
                <a16:creationId xmlns:a16="http://schemas.microsoft.com/office/drawing/2014/main" id="{BF1DF856-5CEA-3DD0-72BD-464712C45099}"/>
              </a:ext>
            </a:extLst>
          </p:cNvPr>
          <p:cNvSpPr>
            <a:spLocks noGrp="1"/>
          </p:cNvSpPr>
          <p:nvPr>
            <p:ph idx="1"/>
          </p:nvPr>
        </p:nvSpPr>
        <p:spPr>
          <a:xfrm>
            <a:off x="4447308" y="591344"/>
            <a:ext cx="6906491" cy="5585619"/>
          </a:xfrm>
        </p:spPr>
        <p:txBody>
          <a:bodyPr anchor="ctr">
            <a:normAutofit/>
          </a:bodyPr>
          <a:lstStyle/>
          <a:p>
            <a:pPr>
              <a:lnSpc>
                <a:spcPct val="150000"/>
              </a:lnSpc>
              <a:buFont typeface="Wingdings" panose="05000000000000000000" pitchFamily="2" charset="2"/>
              <a:buChar char="Ø"/>
            </a:pPr>
            <a:r>
              <a:rPr lang="en-GB" dirty="0"/>
              <a:t>“[interactions]If I’ve got my cover on, I haven’t got a problem at all” P4(F)</a:t>
            </a:r>
          </a:p>
          <a:p>
            <a:pPr>
              <a:lnSpc>
                <a:spcPct val="150000"/>
              </a:lnSpc>
              <a:buFont typeface="Wingdings" panose="05000000000000000000" pitchFamily="2" charset="2"/>
              <a:buChar char="Ø"/>
            </a:pPr>
            <a:endParaRPr lang="en-GB" dirty="0"/>
          </a:p>
          <a:p>
            <a:pPr>
              <a:lnSpc>
                <a:spcPct val="150000"/>
              </a:lnSpc>
              <a:buFont typeface="Wingdings" panose="05000000000000000000" pitchFamily="2" charset="2"/>
              <a:buChar char="Ø"/>
            </a:pPr>
            <a:r>
              <a:rPr lang="en-GB" dirty="0"/>
              <a:t>“People are more comfortable asking, there is more to talk about, it breaks the ice” P5(M) </a:t>
            </a:r>
          </a:p>
          <a:p>
            <a:pPr marL="0" indent="0">
              <a:buNone/>
            </a:pPr>
            <a:endParaRPr lang="en-GB" dirty="0"/>
          </a:p>
        </p:txBody>
      </p:sp>
    </p:spTree>
    <p:extLst>
      <p:ext uri="{BB962C8B-B14F-4D97-AF65-F5344CB8AC3E}">
        <p14:creationId xmlns:p14="http://schemas.microsoft.com/office/powerpoint/2010/main" val="2997652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E438-FF23-1075-8324-F764760B58A7}"/>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vs No Cover</a:t>
            </a:r>
            <a:endParaRPr lang="en-GB" dirty="0">
              <a:solidFill>
                <a:srgbClr val="FFFFFF"/>
              </a:solidFill>
            </a:endParaRPr>
          </a:p>
        </p:txBody>
      </p:sp>
      <p:sp>
        <p:nvSpPr>
          <p:cNvPr id="3" name="Content Placeholder 2">
            <a:extLst>
              <a:ext uri="{FF2B5EF4-FFF2-40B4-BE49-F238E27FC236}">
                <a16:creationId xmlns:a16="http://schemas.microsoft.com/office/drawing/2014/main" id="{BF1DF856-5CEA-3DD0-72BD-464712C45099}"/>
              </a:ext>
            </a:extLst>
          </p:cNvPr>
          <p:cNvSpPr>
            <a:spLocks noGrp="1"/>
          </p:cNvSpPr>
          <p:nvPr>
            <p:ph idx="1"/>
          </p:nvPr>
        </p:nvSpPr>
        <p:spPr>
          <a:xfrm>
            <a:off x="4447308" y="591344"/>
            <a:ext cx="6906491" cy="5585619"/>
          </a:xfrm>
        </p:spPr>
        <p:txBody>
          <a:bodyPr anchor="ctr">
            <a:normAutofit fontScale="92500"/>
          </a:bodyPr>
          <a:lstStyle/>
          <a:p>
            <a:pPr>
              <a:lnSpc>
                <a:spcPct val="150000"/>
              </a:lnSpc>
              <a:buFont typeface="Wingdings" panose="05000000000000000000" pitchFamily="2" charset="2"/>
              <a:buChar char="Ø"/>
            </a:pPr>
            <a:r>
              <a:rPr lang="en-GB" dirty="0"/>
              <a:t>“[Talking about a friend] I think you need to be out and proud with this kind of stuff, she’s always had the foam covers and worn clothes to cover it up and just basically pretending it wasn’t a thing’’ – P1 (F)</a:t>
            </a:r>
          </a:p>
          <a:p>
            <a:pPr>
              <a:lnSpc>
                <a:spcPct val="150000"/>
              </a:lnSpc>
              <a:buFont typeface="Wingdings" panose="05000000000000000000" pitchFamily="2" charset="2"/>
              <a:buChar char="Ø"/>
            </a:pPr>
            <a:r>
              <a:rPr lang="en-GB" dirty="0"/>
              <a:t>[No cover/stem] “I don’t much like wearing that, I don’t think that’s attractive…the blokes are always in their shoers, and their always looking kind of, hard guys you know?” P2(F)</a:t>
            </a:r>
          </a:p>
          <a:p>
            <a:pPr marL="0" indent="0">
              <a:buNone/>
            </a:pPr>
            <a:endParaRPr lang="en-GB" dirty="0"/>
          </a:p>
        </p:txBody>
      </p:sp>
    </p:spTree>
    <p:extLst>
      <p:ext uri="{BB962C8B-B14F-4D97-AF65-F5344CB8AC3E}">
        <p14:creationId xmlns:p14="http://schemas.microsoft.com/office/powerpoint/2010/main" val="879818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472315" y="212738"/>
            <a:ext cx="4141430" cy="1719072"/>
          </a:xfrm>
        </p:spPr>
        <p:txBody>
          <a:bodyPr vert="horz" lIns="91440" tIns="45720" rIns="91440" bIns="45720" rtlCol="0" anchor="b">
            <a:normAutofit/>
          </a:bodyPr>
          <a:lstStyle/>
          <a:p>
            <a:r>
              <a:rPr lang="en-US" sz="3800" kern="1200" dirty="0">
                <a:solidFill>
                  <a:schemeClr val="tx1"/>
                </a:solidFill>
                <a:latin typeface="+mj-lt"/>
                <a:ea typeface="+mj-ea"/>
                <a:cs typeface="+mj-cs"/>
              </a:rPr>
              <a:t>Phase </a:t>
            </a:r>
            <a:r>
              <a:rPr lang="en-US" sz="3800" dirty="0"/>
              <a:t>Two</a:t>
            </a:r>
            <a:r>
              <a:rPr lang="en-US" sz="3800" kern="1200" dirty="0">
                <a:solidFill>
                  <a:schemeClr val="tx1"/>
                </a:solidFill>
                <a:latin typeface="+mj-lt"/>
                <a:ea typeface="+mj-ea"/>
                <a:cs typeface="+mj-cs"/>
              </a:rPr>
              <a:t>: Online </a:t>
            </a:r>
            <a:r>
              <a:rPr lang="en-US" sz="3800" dirty="0"/>
              <a:t>Experimental</a:t>
            </a:r>
            <a:r>
              <a:rPr lang="en-US" sz="3800" kern="1200" dirty="0">
                <a:solidFill>
                  <a:schemeClr val="tx1"/>
                </a:solidFill>
                <a:latin typeface="+mj-lt"/>
                <a:ea typeface="+mj-ea"/>
                <a:cs typeface="+mj-cs"/>
              </a:rPr>
              <a:t> Study</a:t>
            </a: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630936" y="2807208"/>
            <a:ext cx="3429000" cy="3410712"/>
          </a:xfrm>
        </p:spPr>
        <p:txBody>
          <a:bodyPr vert="horz" lIns="91440" tIns="45720" rIns="91440" bIns="45720" rtlCol="0" anchor="t">
            <a:normAutofit/>
          </a:bodyPr>
          <a:lstStyle/>
          <a:p>
            <a:endParaRPr lang="en-US" sz="2000" dirty="0"/>
          </a:p>
          <a:p>
            <a:r>
              <a:rPr lang="en-US" sz="2000" dirty="0"/>
              <a:t>Recruited from UWTSD and via social media</a:t>
            </a:r>
          </a:p>
          <a:p>
            <a:endParaRPr lang="en-US" sz="2000" dirty="0"/>
          </a:p>
          <a:p>
            <a:r>
              <a:rPr lang="en-US" sz="2000" dirty="0"/>
              <a:t>E</a:t>
            </a:r>
            <a:r>
              <a:rPr lang="en-US" sz="2000" b="0" i="0" dirty="0">
                <a:effectLst/>
              </a:rPr>
              <a:t>xploring people’s attitudes towards prosthetic limbs</a:t>
            </a:r>
          </a:p>
          <a:p>
            <a:endParaRPr lang="en-US" sz="2000" dirty="0"/>
          </a:p>
          <a:p>
            <a:r>
              <a:rPr lang="en-US" sz="2000" b="0" i="0" dirty="0">
                <a:effectLst/>
              </a:rPr>
              <a:t>Between groups design (3 conditions)</a:t>
            </a:r>
          </a:p>
          <a:p>
            <a:endParaRPr lang="en-US" sz="2000" dirty="0"/>
          </a:p>
        </p:txBody>
      </p:sp>
      <p:pic>
        <p:nvPicPr>
          <p:cNvPr id="6" name="Content Placeholder 5">
            <a:extLst>
              <a:ext uri="{FF2B5EF4-FFF2-40B4-BE49-F238E27FC236}">
                <a16:creationId xmlns:a16="http://schemas.microsoft.com/office/drawing/2014/main" id="{1927FC71-53B1-4F54-8932-EC5AC828F745}"/>
              </a:ext>
            </a:extLst>
          </p:cNvPr>
          <p:cNvPicPr>
            <a:picLocks noGrp="1" noChangeAspect="1"/>
          </p:cNvPicPr>
          <p:nvPr>
            <p:ph sz="half" idx="2"/>
          </p:nvPr>
        </p:nvPicPr>
        <p:blipFill>
          <a:blip r:embed="rId2"/>
          <a:stretch>
            <a:fillRect/>
          </a:stretch>
        </p:blipFill>
        <p:spPr>
          <a:xfrm>
            <a:off x="4772366" y="640080"/>
            <a:ext cx="6667579" cy="5577840"/>
          </a:xfrm>
          <a:prstGeom prst="rect">
            <a:avLst/>
          </a:prstGeom>
        </p:spPr>
      </p:pic>
    </p:spTree>
    <p:extLst>
      <p:ext uri="{BB962C8B-B14F-4D97-AF65-F5344CB8AC3E}">
        <p14:creationId xmlns:p14="http://schemas.microsoft.com/office/powerpoint/2010/main" val="4103208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3E2ED4-1D51-442D-AFC7-719F9EC0A2DC}"/>
              </a:ext>
            </a:extLst>
          </p:cNvPr>
          <p:cNvSpPr>
            <a:spLocks noGrp="1"/>
          </p:cNvSpPr>
          <p:nvPr>
            <p:ph type="title"/>
          </p:nvPr>
        </p:nvSpPr>
        <p:spPr>
          <a:xfrm>
            <a:off x="472315" y="212738"/>
            <a:ext cx="4141430" cy="1719072"/>
          </a:xfrm>
        </p:spPr>
        <p:txBody>
          <a:bodyPr vert="horz" lIns="91440" tIns="45720" rIns="91440" bIns="45720" rtlCol="0" anchor="b">
            <a:normAutofit/>
          </a:bodyPr>
          <a:lstStyle/>
          <a:p>
            <a:r>
              <a:rPr lang="en-US" sz="3800" kern="1200">
                <a:solidFill>
                  <a:schemeClr val="tx1"/>
                </a:solidFill>
                <a:latin typeface="+mj-lt"/>
                <a:ea typeface="+mj-ea"/>
                <a:cs typeface="+mj-cs"/>
              </a:rPr>
              <a:t>Phase </a:t>
            </a:r>
            <a:r>
              <a:rPr lang="en-US" sz="3800"/>
              <a:t>Two</a:t>
            </a:r>
            <a:r>
              <a:rPr lang="en-US" sz="3800" kern="1200">
                <a:solidFill>
                  <a:schemeClr val="tx1"/>
                </a:solidFill>
                <a:latin typeface="+mj-lt"/>
                <a:ea typeface="+mj-ea"/>
                <a:cs typeface="+mj-cs"/>
              </a:rPr>
              <a:t>: Online </a:t>
            </a:r>
            <a:r>
              <a:rPr lang="en-US" sz="3800"/>
              <a:t>Experimental</a:t>
            </a:r>
            <a:r>
              <a:rPr lang="en-US" sz="3800" kern="1200">
                <a:solidFill>
                  <a:schemeClr val="tx1"/>
                </a:solidFill>
                <a:latin typeface="+mj-lt"/>
                <a:ea typeface="+mj-ea"/>
                <a:cs typeface="+mj-cs"/>
              </a:rPr>
              <a:t> Study</a:t>
            </a: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17">
            <a:extLst>
              <a:ext uri="{FF2B5EF4-FFF2-40B4-BE49-F238E27FC236}">
                <a16:creationId xmlns:a16="http://schemas.microsoft.com/office/drawing/2014/main" id="{C6E7EC7C-49A5-4947-8D89-1293585162D7}"/>
              </a:ext>
            </a:extLst>
          </p:cNvPr>
          <p:cNvSpPr>
            <a:spLocks noGrp="1"/>
          </p:cNvSpPr>
          <p:nvPr>
            <p:ph sz="half" idx="1"/>
          </p:nvPr>
        </p:nvSpPr>
        <p:spPr>
          <a:xfrm>
            <a:off x="556325" y="2592044"/>
            <a:ext cx="3429000" cy="4034930"/>
          </a:xfrm>
        </p:spPr>
        <p:txBody>
          <a:bodyPr vert="horz" lIns="91440" tIns="45720" rIns="91440" bIns="45720" rtlCol="0" anchor="t">
            <a:normAutofit/>
          </a:bodyPr>
          <a:lstStyle/>
          <a:p>
            <a:endParaRPr lang="en-US" sz="2000"/>
          </a:p>
          <a:p>
            <a:r>
              <a:rPr lang="en-US" sz="2000"/>
              <a:t>Aim: to explore whether viewing an image of an individual with different types of prosthetic limb influences ratings of personality and attitudes. </a:t>
            </a:r>
          </a:p>
          <a:p>
            <a:endParaRPr lang="en-US" sz="2000"/>
          </a:p>
          <a:p>
            <a:r>
              <a:rPr lang="en-US" sz="2000"/>
              <a:t>Participants recruited from UWTSD and via social media</a:t>
            </a:r>
          </a:p>
          <a:p>
            <a:endParaRPr lang="en-US" sz="2000"/>
          </a:p>
          <a:p>
            <a:r>
              <a:rPr lang="en-US" sz="2000"/>
              <a:t>Between groups design </a:t>
            </a:r>
          </a:p>
          <a:p>
            <a:endParaRPr lang="en-US" sz="2000"/>
          </a:p>
          <a:p>
            <a:endParaRPr lang="en-US" sz="2000"/>
          </a:p>
          <a:p>
            <a:endParaRPr lang="en-US" sz="2000"/>
          </a:p>
          <a:p>
            <a:endParaRPr lang="en-US" sz="2000"/>
          </a:p>
        </p:txBody>
      </p:sp>
      <p:pic>
        <p:nvPicPr>
          <p:cNvPr id="6" name="Content Placeholder 5">
            <a:extLst>
              <a:ext uri="{FF2B5EF4-FFF2-40B4-BE49-F238E27FC236}">
                <a16:creationId xmlns:a16="http://schemas.microsoft.com/office/drawing/2014/main" id="{1927FC71-53B1-4F54-8932-EC5AC828F745}"/>
              </a:ext>
            </a:extLst>
          </p:cNvPr>
          <p:cNvPicPr>
            <a:picLocks noGrp="1" noChangeAspect="1"/>
          </p:cNvPicPr>
          <p:nvPr>
            <p:ph sz="half" idx="2"/>
          </p:nvPr>
        </p:nvPicPr>
        <p:blipFill>
          <a:blip r:embed="rId2"/>
          <a:stretch>
            <a:fillRect/>
          </a:stretch>
        </p:blipFill>
        <p:spPr>
          <a:xfrm>
            <a:off x="4772366" y="640080"/>
            <a:ext cx="6667579" cy="5577840"/>
          </a:xfrm>
          <a:prstGeom prst="rect">
            <a:avLst/>
          </a:prstGeom>
        </p:spPr>
      </p:pic>
    </p:spTree>
    <p:extLst>
      <p:ext uri="{BB962C8B-B14F-4D97-AF65-F5344CB8AC3E}">
        <p14:creationId xmlns:p14="http://schemas.microsoft.com/office/powerpoint/2010/main" val="20830680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743722" y="116010"/>
            <a:ext cx="10515600" cy="1325563"/>
          </a:xfrm>
        </p:spPr>
        <p:txBody>
          <a:bodyPr/>
          <a:lstStyle/>
          <a:p>
            <a:r>
              <a:rPr lang="en-GB"/>
              <a:t>WPO2: Experimental Study</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00802" y="1562381"/>
            <a:ext cx="5181600" cy="4662121"/>
          </a:xfrm>
        </p:spPr>
        <p:txBody>
          <a:bodyPr>
            <a:normAutofit fontScale="92500" lnSpcReduction="10000"/>
          </a:bodyPr>
          <a:lstStyle/>
          <a:p>
            <a:pPr marL="0" indent="0">
              <a:buNone/>
            </a:pPr>
            <a:r>
              <a:rPr lang="en-GB" sz="1900" b="1" i="0">
                <a:solidFill>
                  <a:srgbClr val="000000"/>
                </a:solidFill>
                <a:effectLst/>
              </a:rPr>
              <a:t>Big Five Inventory‐10 (BFI‐10)</a:t>
            </a:r>
          </a:p>
          <a:p>
            <a:pPr marL="0" indent="0" algn="l" rtl="0" fontAlgn="base">
              <a:buNone/>
            </a:pPr>
            <a:r>
              <a:rPr lang="en-GB" sz="1400" b="0" i="0">
                <a:solidFill>
                  <a:srgbClr val="000000"/>
                </a:solidFill>
                <a:effectLst/>
              </a:rPr>
              <a:t>I see this person as someone who….’   [Disagree strongly – Agree Strongly] </a:t>
            </a:r>
            <a:endParaRPr lang="en-GB" sz="2400" b="0" i="0">
              <a:solidFill>
                <a:srgbClr val="000000"/>
              </a:solidFill>
              <a:effectLst/>
            </a:endParaRPr>
          </a:p>
          <a:p>
            <a:pPr algn="l" rtl="0" fontAlgn="base">
              <a:buFont typeface="Arial" panose="020B0604020202020204" pitchFamily="34" charset="0"/>
              <a:buChar char="•"/>
            </a:pPr>
            <a:r>
              <a:rPr lang="en-GB" sz="1400" b="0" i="0">
                <a:solidFill>
                  <a:srgbClr val="000000"/>
                </a:solidFill>
                <a:effectLst/>
              </a:rPr>
              <a:t>E.g., Is reserved </a:t>
            </a:r>
          </a:p>
          <a:p>
            <a:pPr algn="l" rtl="0" fontAlgn="base">
              <a:buFont typeface="Arial" panose="020B0604020202020204" pitchFamily="34" charset="0"/>
              <a:buChar char="•"/>
            </a:pPr>
            <a:r>
              <a:rPr lang="en-GB" sz="1400" b="0" i="0">
                <a:solidFill>
                  <a:srgbClr val="000000"/>
                </a:solidFill>
                <a:effectLst/>
              </a:rPr>
              <a:t>Is generally trusting </a:t>
            </a:r>
          </a:p>
          <a:p>
            <a:pPr algn="l" rtl="0" fontAlgn="base">
              <a:buFont typeface="Arial" panose="020B0604020202020204" pitchFamily="34" charset="0"/>
              <a:buChar char="•"/>
            </a:pPr>
            <a:r>
              <a:rPr lang="en-GB" sz="1400" b="0" i="0">
                <a:solidFill>
                  <a:srgbClr val="000000"/>
                </a:solidFill>
                <a:effectLst/>
              </a:rPr>
              <a:t>tends to be lazy </a:t>
            </a:r>
          </a:p>
          <a:p>
            <a:pPr algn="l" rtl="0" fontAlgn="base">
              <a:buFont typeface="Arial" panose="020B0604020202020204" pitchFamily="34" charset="0"/>
              <a:buChar char="•"/>
            </a:pPr>
            <a:r>
              <a:rPr lang="en-GB" sz="1400" b="0" i="0">
                <a:solidFill>
                  <a:srgbClr val="000000"/>
                </a:solidFill>
                <a:effectLst/>
              </a:rPr>
              <a:t>is relaxed, handles stress well </a:t>
            </a:r>
          </a:p>
          <a:p>
            <a:pPr algn="l" rtl="0" fontAlgn="base">
              <a:buFont typeface="Arial" panose="020B0604020202020204" pitchFamily="34" charset="0"/>
              <a:buChar char="•"/>
            </a:pPr>
            <a:r>
              <a:rPr lang="en-GB" sz="1400" b="0" i="0">
                <a:solidFill>
                  <a:srgbClr val="000000"/>
                </a:solidFill>
                <a:effectLst/>
              </a:rPr>
              <a:t>has few artistic interests  </a:t>
            </a:r>
          </a:p>
          <a:p>
            <a:pPr algn="l" rtl="0" fontAlgn="base">
              <a:buFont typeface="Arial" panose="020B0604020202020204" pitchFamily="34" charset="0"/>
              <a:buChar char="•"/>
            </a:pPr>
            <a:r>
              <a:rPr lang="en-GB" sz="1400">
                <a:solidFill>
                  <a:srgbClr val="000000"/>
                </a:solidFill>
              </a:rPr>
              <a:t>I</a:t>
            </a:r>
            <a:r>
              <a:rPr lang="en-GB" sz="1400" b="0" i="0">
                <a:solidFill>
                  <a:srgbClr val="000000"/>
                </a:solidFill>
                <a:effectLst/>
              </a:rPr>
              <a:t>s outgoing, sociable  </a:t>
            </a:r>
          </a:p>
          <a:p>
            <a:pPr algn="l" rtl="0" fontAlgn="base">
              <a:buFont typeface="Arial" panose="020B0604020202020204" pitchFamily="34" charset="0"/>
              <a:buChar char="•"/>
            </a:pPr>
            <a:endParaRPr lang="en-GB" sz="2400" b="1">
              <a:solidFill>
                <a:srgbClr val="000000"/>
              </a:solidFill>
            </a:endParaRPr>
          </a:p>
          <a:p>
            <a:pPr marL="0" indent="0" algn="l" rtl="0" fontAlgn="base">
              <a:buNone/>
            </a:pPr>
            <a:r>
              <a:rPr lang="en-GB" sz="1400" b="1" i="0">
                <a:solidFill>
                  <a:srgbClr val="000000"/>
                </a:solidFill>
                <a:effectLst/>
              </a:rPr>
              <a:t>Adapted version of the WHOQOL Attitudes Towards Disability Scale (Power et al., 2010)</a:t>
            </a:r>
            <a:endParaRPr lang="en-GB" sz="2400" b="1" i="0">
              <a:solidFill>
                <a:srgbClr val="000000"/>
              </a:solidFill>
              <a:effectLst/>
            </a:endParaRPr>
          </a:p>
          <a:p>
            <a:pPr algn="l" rtl="0" fontAlgn="base"/>
            <a:r>
              <a:rPr lang="en-GB" sz="1400" b="0" i="0">
                <a:solidFill>
                  <a:srgbClr val="000000"/>
                </a:solidFill>
                <a:effectLst/>
              </a:rPr>
              <a:t> e.g., People with a prosthetic limb find it harder than others to make new friends </a:t>
            </a:r>
          </a:p>
          <a:p>
            <a:pPr algn="l" rtl="0" fontAlgn="base"/>
            <a:r>
              <a:rPr lang="en-GB" sz="1400" b="0" i="0">
                <a:solidFill>
                  <a:srgbClr val="000000"/>
                </a:solidFill>
                <a:effectLst/>
              </a:rPr>
              <a:t>People with a prosthetic limb are more determined than others to reach their goals</a:t>
            </a:r>
          </a:p>
          <a:p>
            <a:pPr algn="l" rtl="0" fontAlgn="base"/>
            <a:r>
              <a:rPr lang="en-GB" sz="1400" b="0" i="0">
                <a:solidFill>
                  <a:srgbClr val="000000"/>
                </a:solidFill>
                <a:effectLst/>
              </a:rPr>
              <a:t>People tend to treat those with a prosthetic limb as if they have no feelings   </a:t>
            </a:r>
            <a:endParaRPr lang="en-GB" sz="1400">
              <a:solidFill>
                <a:srgbClr val="000000"/>
              </a:solidFill>
            </a:endParaRPr>
          </a:p>
          <a:p>
            <a:pPr algn="l" rtl="0" fontAlgn="base"/>
            <a:endParaRPr lang="en-GB" sz="1600" b="0" i="0">
              <a:solidFill>
                <a:srgbClr val="000000"/>
              </a:solidFill>
              <a:effectLst/>
              <a:latin typeface="Segoe UI" panose="020B0502040204020203" pitchFamily="34" charset="0"/>
            </a:endParaRPr>
          </a:p>
          <a:p>
            <a:endParaRPr lang="en-GB" sz="1600"/>
          </a:p>
        </p:txBody>
      </p:sp>
      <p:pic>
        <p:nvPicPr>
          <p:cNvPr id="10" name="Content Placeholder 9">
            <a:extLst>
              <a:ext uri="{FF2B5EF4-FFF2-40B4-BE49-F238E27FC236}">
                <a16:creationId xmlns:a16="http://schemas.microsoft.com/office/drawing/2014/main" id="{2818D8C6-8957-D681-C87B-4F3201870828}"/>
              </a:ext>
            </a:extLst>
          </p:cNvPr>
          <p:cNvPicPr>
            <a:picLocks noGrp="1" noChangeAspect="1"/>
          </p:cNvPicPr>
          <p:nvPr>
            <p:ph sz="half" idx="2"/>
          </p:nvPr>
        </p:nvPicPr>
        <p:blipFill>
          <a:blip r:embed="rId2"/>
          <a:stretch>
            <a:fillRect/>
          </a:stretch>
        </p:blipFill>
        <p:spPr>
          <a:xfrm>
            <a:off x="623536" y="3753149"/>
            <a:ext cx="5181600" cy="2866536"/>
          </a:xfrm>
        </p:spPr>
      </p:pic>
      <p:sp>
        <p:nvSpPr>
          <p:cNvPr id="12" name="TextBox 11">
            <a:extLst>
              <a:ext uri="{FF2B5EF4-FFF2-40B4-BE49-F238E27FC236}">
                <a16:creationId xmlns:a16="http://schemas.microsoft.com/office/drawing/2014/main" id="{BEC089ED-3DD9-D039-362A-B4D5695C94A4}"/>
              </a:ext>
            </a:extLst>
          </p:cNvPr>
          <p:cNvSpPr txBox="1"/>
          <p:nvPr/>
        </p:nvSpPr>
        <p:spPr>
          <a:xfrm>
            <a:off x="209598" y="1412990"/>
            <a:ext cx="6096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We are exploring people’s attitudes towards prosthetic limbs. You will be shown an image and will be asked some questions related to personality and attitudes. </a:t>
            </a:r>
          </a:p>
        </p:txBody>
      </p:sp>
      <p:sp>
        <p:nvSpPr>
          <p:cNvPr id="4" name="Callout: Down Arrow 3">
            <a:extLst>
              <a:ext uri="{FF2B5EF4-FFF2-40B4-BE49-F238E27FC236}">
                <a16:creationId xmlns:a16="http://schemas.microsoft.com/office/drawing/2014/main" id="{40A6ADDC-5359-57D0-63B4-06DBE6576112}"/>
              </a:ext>
            </a:extLst>
          </p:cNvPr>
          <p:cNvSpPr/>
          <p:nvPr/>
        </p:nvSpPr>
        <p:spPr>
          <a:xfrm>
            <a:off x="302609" y="2708455"/>
            <a:ext cx="1530220" cy="118498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Condition A: Stem Prosthesis</a:t>
            </a:r>
          </a:p>
        </p:txBody>
      </p:sp>
      <p:pic>
        <p:nvPicPr>
          <p:cNvPr id="5" name="Picture 4">
            <a:extLst>
              <a:ext uri="{FF2B5EF4-FFF2-40B4-BE49-F238E27FC236}">
                <a16:creationId xmlns:a16="http://schemas.microsoft.com/office/drawing/2014/main" id="{97DA08FF-C50D-1C63-C639-23FCF606B131}"/>
              </a:ext>
            </a:extLst>
          </p:cNvPr>
          <p:cNvPicPr>
            <a:picLocks noChangeAspect="1"/>
          </p:cNvPicPr>
          <p:nvPr/>
        </p:nvPicPr>
        <p:blipFill>
          <a:blip r:embed="rId3"/>
          <a:stretch>
            <a:fillRect/>
          </a:stretch>
        </p:blipFill>
        <p:spPr>
          <a:xfrm>
            <a:off x="2333782" y="2540013"/>
            <a:ext cx="1591194" cy="1353429"/>
          </a:xfrm>
          <a:prstGeom prst="rect">
            <a:avLst/>
          </a:prstGeom>
        </p:spPr>
      </p:pic>
      <p:pic>
        <p:nvPicPr>
          <p:cNvPr id="6" name="Picture 5">
            <a:extLst>
              <a:ext uri="{FF2B5EF4-FFF2-40B4-BE49-F238E27FC236}">
                <a16:creationId xmlns:a16="http://schemas.microsoft.com/office/drawing/2014/main" id="{EBC84035-AD8A-CC03-0D8C-3FA731C25A37}"/>
              </a:ext>
            </a:extLst>
          </p:cNvPr>
          <p:cNvPicPr>
            <a:picLocks noChangeAspect="1"/>
          </p:cNvPicPr>
          <p:nvPr/>
        </p:nvPicPr>
        <p:blipFill>
          <a:blip r:embed="rId4"/>
          <a:stretch>
            <a:fillRect/>
          </a:stretch>
        </p:blipFill>
        <p:spPr>
          <a:xfrm>
            <a:off x="4553578" y="2615309"/>
            <a:ext cx="1542422" cy="1079086"/>
          </a:xfrm>
          <a:prstGeom prst="rect">
            <a:avLst/>
          </a:prstGeom>
        </p:spPr>
      </p:pic>
    </p:spTree>
    <p:extLst>
      <p:ext uri="{BB962C8B-B14F-4D97-AF65-F5344CB8AC3E}">
        <p14:creationId xmlns:p14="http://schemas.microsoft.com/office/powerpoint/2010/main" val="24401072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172307" y="264440"/>
            <a:ext cx="10515600" cy="1325563"/>
          </a:xfrm>
        </p:spPr>
        <p:txBody>
          <a:bodyPr/>
          <a:lstStyle/>
          <a:p>
            <a:r>
              <a:rPr lang="en-GB"/>
              <a:t>WPO2: Experimental Study: Findings </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8731" y="1579440"/>
            <a:ext cx="5181600" cy="4351338"/>
          </a:xfrm>
        </p:spPr>
        <p:txBody>
          <a:bodyPr>
            <a:normAutofit/>
          </a:bodyPr>
          <a:lstStyle/>
          <a:p>
            <a:pPr algn="l" rtl="0" fontAlgn="base"/>
            <a:endParaRPr lang="en-GB" b="0" i="0">
              <a:solidFill>
                <a:srgbClr val="000000"/>
              </a:solidFill>
              <a:effectLst/>
              <a:latin typeface="Segoe UI" panose="020B0502040204020203" pitchFamily="34" charset="0"/>
            </a:endParaRPr>
          </a:p>
          <a:p>
            <a:endParaRPr lang="en-GB"/>
          </a:p>
        </p:txBody>
      </p:sp>
      <p:graphicFrame>
        <p:nvGraphicFramePr>
          <p:cNvPr id="6" name="Content Placeholder 5">
            <a:extLst>
              <a:ext uri="{FF2B5EF4-FFF2-40B4-BE49-F238E27FC236}">
                <a16:creationId xmlns:a16="http://schemas.microsoft.com/office/drawing/2014/main" id="{9612841B-6181-A393-C529-D3D95D4E069F}"/>
              </a:ext>
            </a:extLst>
          </p:cNvPr>
          <p:cNvGraphicFramePr>
            <a:graphicFrameLocks noGrp="1"/>
          </p:cNvGraphicFramePr>
          <p:nvPr>
            <p:ph sz="half" idx="2"/>
          </p:nvPr>
        </p:nvGraphicFramePr>
        <p:xfrm>
          <a:off x="1800223" y="1718406"/>
          <a:ext cx="7753351" cy="3421188"/>
        </p:xfrm>
        <a:graphic>
          <a:graphicData uri="http://schemas.openxmlformats.org/drawingml/2006/table">
            <a:tbl>
              <a:tblPr firstRow="1" firstCol="1" bandRow="1">
                <a:tableStyleId>{5C22544A-7EE6-4342-B048-85BDC9FD1C3A}</a:tableStyleId>
              </a:tblPr>
              <a:tblGrid>
                <a:gridCol w="1702709">
                  <a:extLst>
                    <a:ext uri="{9D8B030D-6E8A-4147-A177-3AD203B41FA5}">
                      <a16:colId xmlns:a16="http://schemas.microsoft.com/office/drawing/2014/main" val="4291100324"/>
                    </a:ext>
                  </a:extLst>
                </a:gridCol>
                <a:gridCol w="1657131">
                  <a:extLst>
                    <a:ext uri="{9D8B030D-6E8A-4147-A177-3AD203B41FA5}">
                      <a16:colId xmlns:a16="http://schemas.microsoft.com/office/drawing/2014/main" val="3029409421"/>
                    </a:ext>
                  </a:extLst>
                </a:gridCol>
                <a:gridCol w="1511802">
                  <a:extLst>
                    <a:ext uri="{9D8B030D-6E8A-4147-A177-3AD203B41FA5}">
                      <a16:colId xmlns:a16="http://schemas.microsoft.com/office/drawing/2014/main" val="915885411"/>
                    </a:ext>
                  </a:extLst>
                </a:gridCol>
                <a:gridCol w="1492882">
                  <a:extLst>
                    <a:ext uri="{9D8B030D-6E8A-4147-A177-3AD203B41FA5}">
                      <a16:colId xmlns:a16="http://schemas.microsoft.com/office/drawing/2014/main" val="1110452512"/>
                    </a:ext>
                  </a:extLst>
                </a:gridCol>
                <a:gridCol w="1388827">
                  <a:extLst>
                    <a:ext uri="{9D8B030D-6E8A-4147-A177-3AD203B41FA5}">
                      <a16:colId xmlns:a16="http://schemas.microsoft.com/office/drawing/2014/main" val="3129229302"/>
                    </a:ext>
                  </a:extLst>
                </a:gridCol>
              </a:tblGrid>
              <a:tr h="570198">
                <a:tc>
                  <a:txBody>
                    <a:bodyPr/>
                    <a:lstStyle/>
                    <a:p>
                      <a:pPr>
                        <a:lnSpc>
                          <a:spcPct val="107000"/>
                        </a:lnSpc>
                        <a:spcAft>
                          <a:spcPts val="800"/>
                        </a:spcAft>
                      </a:pPr>
                      <a:r>
                        <a:rPr lang="en-GB" sz="1600">
                          <a:effectLst/>
                        </a:rPr>
                        <a:t>BFI facet</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Limb Art Cover (1)</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Stem (2)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Leg (3)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Sig diffs (LSD)</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2145021879"/>
                  </a:ext>
                </a:extLst>
              </a:tr>
              <a:tr h="570198">
                <a:tc>
                  <a:txBody>
                    <a:bodyPr/>
                    <a:lstStyle/>
                    <a:p>
                      <a:pPr>
                        <a:lnSpc>
                          <a:spcPct val="107000"/>
                        </a:lnSpc>
                        <a:spcAft>
                          <a:spcPts val="800"/>
                        </a:spcAft>
                      </a:pPr>
                      <a:r>
                        <a:rPr lang="en-GB" sz="1600">
                          <a:effectLst/>
                        </a:rPr>
                        <a:t>Extroversion</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7.32 (1.43)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7.08 (1.43)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6.45 (1.28)</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1745108733"/>
                  </a:ext>
                </a:extLst>
              </a:tr>
              <a:tr h="570198">
                <a:tc>
                  <a:txBody>
                    <a:bodyPr/>
                    <a:lstStyle/>
                    <a:p>
                      <a:pPr>
                        <a:lnSpc>
                          <a:spcPct val="107000"/>
                        </a:lnSpc>
                        <a:spcAft>
                          <a:spcPts val="800"/>
                        </a:spcAft>
                      </a:pPr>
                      <a:r>
                        <a:rPr lang="en-GB" sz="1600">
                          <a:effectLst/>
                        </a:rPr>
                        <a:t>Agreeableness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7.34 (1.29)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6.79 (1.37)</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6.23 (0.91)</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1&gt;2; 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411537474"/>
                  </a:ext>
                </a:extLst>
              </a:tr>
              <a:tr h="570198">
                <a:tc>
                  <a:txBody>
                    <a:bodyPr/>
                    <a:lstStyle/>
                    <a:p>
                      <a:pPr>
                        <a:lnSpc>
                          <a:spcPct val="107000"/>
                        </a:lnSpc>
                        <a:spcAft>
                          <a:spcPts val="800"/>
                        </a:spcAft>
                      </a:pPr>
                      <a:r>
                        <a:rPr lang="en-GB" sz="1600">
                          <a:effectLst/>
                        </a:rPr>
                        <a:t>Conscientiousness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7.69 (1.47)</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7.89 (1.59)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6.47 (1.02)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1&gt;3; 2&gt;3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1090763797"/>
                  </a:ext>
                </a:extLst>
              </a:tr>
              <a:tr h="570198">
                <a:tc>
                  <a:txBody>
                    <a:bodyPr/>
                    <a:lstStyle/>
                    <a:p>
                      <a:pPr>
                        <a:lnSpc>
                          <a:spcPct val="107000"/>
                        </a:lnSpc>
                        <a:spcAft>
                          <a:spcPts val="800"/>
                        </a:spcAft>
                      </a:pPr>
                      <a:r>
                        <a:rPr lang="en-GB" sz="1600">
                          <a:effectLst/>
                        </a:rPr>
                        <a:t>Neuroticism</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5.40 (1.48)</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5.43 (1.15)</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5.60 (1.09)</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None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422692602"/>
                  </a:ext>
                </a:extLst>
              </a:tr>
              <a:tr h="570198">
                <a:tc>
                  <a:txBody>
                    <a:bodyPr/>
                    <a:lstStyle/>
                    <a:p>
                      <a:pPr>
                        <a:lnSpc>
                          <a:spcPct val="107000"/>
                        </a:lnSpc>
                        <a:spcAft>
                          <a:spcPts val="800"/>
                        </a:spcAft>
                      </a:pPr>
                      <a:r>
                        <a:rPr lang="en-GB" sz="1600">
                          <a:effectLst/>
                        </a:rPr>
                        <a:t>Openness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6.31 (1.22)</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6.30 (0.84)</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5.95 (1.03)</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tc>
                  <a:txBody>
                    <a:bodyPr/>
                    <a:lstStyle/>
                    <a:p>
                      <a:pPr algn="ctr">
                        <a:lnSpc>
                          <a:spcPct val="107000"/>
                        </a:lnSpc>
                        <a:spcAft>
                          <a:spcPts val="800"/>
                        </a:spcAft>
                      </a:pPr>
                      <a:r>
                        <a:rPr lang="en-GB" sz="1600">
                          <a:effectLst/>
                        </a:rPr>
                        <a:t>None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62069" marR="62069" marT="0" marB="0"/>
                </a:tc>
                <a:extLst>
                  <a:ext uri="{0D108BD9-81ED-4DB2-BD59-A6C34878D82A}">
                    <a16:rowId xmlns:a16="http://schemas.microsoft.com/office/drawing/2014/main" val="3709769928"/>
                  </a:ext>
                </a:extLst>
              </a:tr>
            </a:tbl>
          </a:graphicData>
        </a:graphic>
      </p:graphicFrame>
      <p:sp>
        <p:nvSpPr>
          <p:cNvPr id="8" name="TextBox 7">
            <a:extLst>
              <a:ext uri="{FF2B5EF4-FFF2-40B4-BE49-F238E27FC236}">
                <a16:creationId xmlns:a16="http://schemas.microsoft.com/office/drawing/2014/main" id="{AAD655F3-D69D-0558-10F6-0AC5390B0158}"/>
              </a:ext>
            </a:extLst>
          </p:cNvPr>
          <p:cNvSpPr txBox="1"/>
          <p:nvPr/>
        </p:nvSpPr>
        <p:spPr>
          <a:xfrm>
            <a:off x="1670181" y="5267997"/>
            <a:ext cx="913466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Note: Mean scores with SD in parentheses. Score range 2-10 with higher scores equating to higher levels of perceived BFI facet. ANOVA scores for E, A, and C all p&lt;=.002, all significant LSD post-</a:t>
            </a: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hocs</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p&lt;.02. </a:t>
            </a:r>
          </a:p>
        </p:txBody>
      </p:sp>
      <p:sp>
        <p:nvSpPr>
          <p:cNvPr id="9" name="Arrow: Right 8">
            <a:extLst>
              <a:ext uri="{FF2B5EF4-FFF2-40B4-BE49-F238E27FC236}">
                <a16:creationId xmlns:a16="http://schemas.microsoft.com/office/drawing/2014/main" id="{85EC4840-2F9B-1C1E-D56C-F7F1B1BFA36D}"/>
              </a:ext>
            </a:extLst>
          </p:cNvPr>
          <p:cNvSpPr/>
          <p:nvPr/>
        </p:nvSpPr>
        <p:spPr>
          <a:xfrm>
            <a:off x="307616" y="2471848"/>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Multiplication Sign 13">
            <a:extLst>
              <a:ext uri="{FF2B5EF4-FFF2-40B4-BE49-F238E27FC236}">
                <a16:creationId xmlns:a16="http://schemas.microsoft.com/office/drawing/2014/main" id="{D9B97F00-EAE2-2DBD-C30B-4DE0259EDE2B}"/>
              </a:ext>
            </a:extLst>
          </p:cNvPr>
          <p:cNvSpPr/>
          <p:nvPr/>
        </p:nvSpPr>
        <p:spPr>
          <a:xfrm>
            <a:off x="867748" y="4102941"/>
            <a:ext cx="802434" cy="441407"/>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Multiplication Sign 14">
            <a:extLst>
              <a:ext uri="{FF2B5EF4-FFF2-40B4-BE49-F238E27FC236}">
                <a16:creationId xmlns:a16="http://schemas.microsoft.com/office/drawing/2014/main" id="{76A1EF8C-A698-7EB2-E7AC-AEE6EADC06E3}"/>
              </a:ext>
            </a:extLst>
          </p:cNvPr>
          <p:cNvSpPr/>
          <p:nvPr/>
        </p:nvSpPr>
        <p:spPr>
          <a:xfrm>
            <a:off x="867748" y="4575452"/>
            <a:ext cx="802434" cy="441407"/>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Arrow: Right 16">
            <a:extLst>
              <a:ext uri="{FF2B5EF4-FFF2-40B4-BE49-F238E27FC236}">
                <a16:creationId xmlns:a16="http://schemas.microsoft.com/office/drawing/2014/main" id="{0316C389-7346-64E0-6E77-271FBE55372E}"/>
              </a:ext>
            </a:extLst>
          </p:cNvPr>
          <p:cNvSpPr/>
          <p:nvPr/>
        </p:nvSpPr>
        <p:spPr>
          <a:xfrm>
            <a:off x="307616" y="2968966"/>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Arrow: Right 17">
            <a:extLst>
              <a:ext uri="{FF2B5EF4-FFF2-40B4-BE49-F238E27FC236}">
                <a16:creationId xmlns:a16="http://schemas.microsoft.com/office/drawing/2014/main" id="{5AB0F407-2C84-4785-4E2D-A0509BCECA87}"/>
              </a:ext>
            </a:extLst>
          </p:cNvPr>
          <p:cNvSpPr/>
          <p:nvPr/>
        </p:nvSpPr>
        <p:spPr>
          <a:xfrm>
            <a:off x="307617" y="3526239"/>
            <a:ext cx="1427585" cy="270587"/>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01363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1172307" y="264440"/>
            <a:ext cx="10515600" cy="1325563"/>
          </a:xfrm>
        </p:spPr>
        <p:txBody>
          <a:bodyPr/>
          <a:lstStyle/>
          <a:p>
            <a:r>
              <a:rPr lang="en-GB"/>
              <a:t>WPO2: Experimental Study: Findings </a:t>
            </a:r>
          </a:p>
        </p:txBody>
      </p:sp>
      <p:sp>
        <p:nvSpPr>
          <p:cNvPr id="3" name="Content Placeholder 2">
            <a:extLst>
              <a:ext uri="{FF2B5EF4-FFF2-40B4-BE49-F238E27FC236}">
                <a16:creationId xmlns:a16="http://schemas.microsoft.com/office/drawing/2014/main" id="{451A167C-5A0D-D439-B85D-732B34157814}"/>
              </a:ext>
            </a:extLst>
          </p:cNvPr>
          <p:cNvSpPr>
            <a:spLocks noGrp="1"/>
          </p:cNvSpPr>
          <p:nvPr>
            <p:ph sz="half" idx="1"/>
          </p:nvPr>
        </p:nvSpPr>
        <p:spPr>
          <a:xfrm>
            <a:off x="688731" y="1579440"/>
            <a:ext cx="5181600" cy="4351338"/>
          </a:xfrm>
        </p:spPr>
        <p:txBody>
          <a:bodyPr>
            <a:normAutofit/>
          </a:bodyPr>
          <a:lstStyle/>
          <a:p>
            <a:pPr algn="l" rtl="0" fontAlgn="base"/>
            <a:endParaRPr lang="en-GB" b="0" i="0">
              <a:solidFill>
                <a:srgbClr val="000000"/>
              </a:solidFill>
              <a:effectLst/>
              <a:latin typeface="Segoe UI" panose="020B0502040204020203" pitchFamily="34" charset="0"/>
            </a:endParaRPr>
          </a:p>
          <a:p>
            <a:endParaRPr lang="en-GB"/>
          </a:p>
        </p:txBody>
      </p:sp>
      <p:graphicFrame>
        <p:nvGraphicFramePr>
          <p:cNvPr id="9" name="Content Placeholder 8">
            <a:extLst>
              <a:ext uri="{FF2B5EF4-FFF2-40B4-BE49-F238E27FC236}">
                <a16:creationId xmlns:a16="http://schemas.microsoft.com/office/drawing/2014/main" id="{2F62D249-1CD0-F755-8847-0A014CECD971}"/>
              </a:ext>
            </a:extLst>
          </p:cNvPr>
          <p:cNvGraphicFramePr>
            <a:graphicFrameLocks noGrp="1"/>
          </p:cNvGraphicFramePr>
          <p:nvPr>
            <p:ph sz="half" idx="2"/>
          </p:nvPr>
        </p:nvGraphicFramePr>
        <p:xfrm>
          <a:off x="1172307" y="2255227"/>
          <a:ext cx="5004644" cy="2793937"/>
        </p:xfrm>
        <a:graphic>
          <a:graphicData uri="http://schemas.openxmlformats.org/drawingml/2006/table">
            <a:tbl>
              <a:tblPr firstRow="1" firstCol="1" bandRow="1">
                <a:tableStyleId>{5C22544A-7EE6-4342-B048-85BDC9FD1C3A}</a:tableStyleId>
              </a:tblPr>
              <a:tblGrid>
                <a:gridCol w="1816365">
                  <a:extLst>
                    <a:ext uri="{9D8B030D-6E8A-4147-A177-3AD203B41FA5}">
                      <a16:colId xmlns:a16="http://schemas.microsoft.com/office/drawing/2014/main" val="1511308468"/>
                    </a:ext>
                  </a:extLst>
                </a:gridCol>
                <a:gridCol w="3188279">
                  <a:extLst>
                    <a:ext uri="{9D8B030D-6E8A-4147-A177-3AD203B41FA5}">
                      <a16:colId xmlns:a16="http://schemas.microsoft.com/office/drawing/2014/main" val="180539208"/>
                    </a:ext>
                  </a:extLst>
                </a:gridCol>
              </a:tblGrid>
              <a:tr h="520065">
                <a:tc>
                  <a:txBody>
                    <a:bodyPr/>
                    <a:lstStyle/>
                    <a:p>
                      <a:pPr>
                        <a:lnSpc>
                          <a:spcPct val="107000"/>
                        </a:lnSpc>
                        <a:spcAft>
                          <a:spcPts val="800"/>
                        </a:spcAft>
                      </a:pPr>
                      <a:r>
                        <a:rPr lang="en-GB" sz="1800">
                          <a:effectLst/>
                        </a:rPr>
                        <a:t>ADS Subtype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Mean score (SD) </a:t>
                      </a:r>
                    </a:p>
                    <a:p>
                      <a:pPr algn="ctr">
                        <a:lnSpc>
                          <a:spcPct val="107000"/>
                        </a:lnSpc>
                        <a:spcAft>
                          <a:spcPts val="800"/>
                        </a:spcAft>
                      </a:pPr>
                      <a:r>
                        <a:rPr lang="en-GB" sz="1800">
                          <a:effectLst/>
                        </a:rPr>
                        <a:t>(scale range 4-20)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85245223"/>
                  </a:ext>
                </a:extLst>
              </a:tr>
              <a:tr h="529590">
                <a:tc>
                  <a:txBody>
                    <a:bodyPr/>
                    <a:lstStyle/>
                    <a:p>
                      <a:pPr>
                        <a:lnSpc>
                          <a:spcPct val="107000"/>
                        </a:lnSpc>
                        <a:spcAft>
                          <a:spcPts val="800"/>
                        </a:spcAft>
                      </a:pPr>
                      <a:r>
                        <a:rPr lang="en-GB" sz="1800">
                          <a:effectLst/>
                        </a:rPr>
                        <a:t>Inclusion</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7.81 (2.32)</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48887345"/>
                  </a:ext>
                </a:extLst>
              </a:tr>
              <a:tr h="529590">
                <a:tc>
                  <a:txBody>
                    <a:bodyPr/>
                    <a:lstStyle/>
                    <a:p>
                      <a:pPr>
                        <a:lnSpc>
                          <a:spcPct val="107000"/>
                        </a:lnSpc>
                        <a:spcAft>
                          <a:spcPts val="800"/>
                        </a:spcAft>
                      </a:pPr>
                      <a:r>
                        <a:rPr lang="en-GB" sz="1800">
                          <a:effectLst/>
                        </a:rPr>
                        <a:t>Discrimination</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10.84 (3.14)</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23656189"/>
                  </a:ext>
                </a:extLst>
              </a:tr>
              <a:tr h="529590">
                <a:tc>
                  <a:txBody>
                    <a:bodyPr/>
                    <a:lstStyle/>
                    <a:p>
                      <a:pPr>
                        <a:lnSpc>
                          <a:spcPct val="107000"/>
                        </a:lnSpc>
                        <a:spcAft>
                          <a:spcPts val="800"/>
                        </a:spcAft>
                      </a:pPr>
                      <a:r>
                        <a:rPr lang="en-GB" sz="1800">
                          <a:effectLst/>
                        </a:rPr>
                        <a:t>Gains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14.34 (2.51)</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16670740"/>
                  </a:ext>
                </a:extLst>
              </a:tr>
              <a:tr h="529590">
                <a:tc>
                  <a:txBody>
                    <a:bodyPr/>
                    <a:lstStyle/>
                    <a:p>
                      <a:pPr>
                        <a:lnSpc>
                          <a:spcPct val="107000"/>
                        </a:lnSpc>
                        <a:spcAft>
                          <a:spcPts val="800"/>
                        </a:spcAft>
                      </a:pPr>
                      <a:r>
                        <a:rPr lang="en-GB" sz="1800">
                          <a:effectLst/>
                        </a:rPr>
                        <a:t>Prospects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800">
                          <a:effectLst/>
                        </a:rPr>
                        <a:t>5.78 (2.19)</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72927306"/>
                  </a:ext>
                </a:extLst>
              </a:tr>
            </a:tbl>
          </a:graphicData>
        </a:graphic>
      </p:graphicFrame>
      <p:graphicFrame>
        <p:nvGraphicFramePr>
          <p:cNvPr id="10" name="Table 10">
            <a:extLst>
              <a:ext uri="{FF2B5EF4-FFF2-40B4-BE49-F238E27FC236}">
                <a16:creationId xmlns:a16="http://schemas.microsoft.com/office/drawing/2014/main" id="{D0A56432-07E2-AC0A-D433-0C2989C39C68}"/>
              </a:ext>
            </a:extLst>
          </p:cNvPr>
          <p:cNvGraphicFramePr>
            <a:graphicFrameLocks noGrp="1"/>
          </p:cNvGraphicFramePr>
          <p:nvPr/>
        </p:nvGraphicFramePr>
        <p:xfrm>
          <a:off x="6660527" y="2090981"/>
          <a:ext cx="4941097" cy="2931160"/>
        </p:xfrm>
        <a:graphic>
          <a:graphicData uri="http://schemas.openxmlformats.org/drawingml/2006/table">
            <a:tbl>
              <a:tblPr firstRow="1" bandRow="1">
                <a:tableStyleId>{5C22544A-7EE6-4342-B048-85BDC9FD1C3A}</a:tableStyleId>
              </a:tblPr>
              <a:tblGrid>
                <a:gridCol w="4941097">
                  <a:extLst>
                    <a:ext uri="{9D8B030D-6E8A-4147-A177-3AD203B41FA5}">
                      <a16:colId xmlns:a16="http://schemas.microsoft.com/office/drawing/2014/main" val="3816546001"/>
                    </a:ext>
                  </a:extLst>
                </a:gridCol>
              </a:tblGrid>
              <a:tr h="370840">
                <a:tc>
                  <a:txBody>
                    <a:bodyPr/>
                    <a:lstStyle/>
                    <a:p>
                      <a:r>
                        <a:rPr lang="en-GB"/>
                        <a:t>Attitudes towards Disability Sub-Scales </a:t>
                      </a:r>
                    </a:p>
                  </a:txBody>
                  <a:tcPr/>
                </a:tc>
                <a:extLst>
                  <a:ext uri="{0D108BD9-81ED-4DB2-BD59-A6C34878D82A}">
                    <a16:rowId xmlns:a16="http://schemas.microsoft.com/office/drawing/2014/main" val="365098889"/>
                  </a:ext>
                </a:extLst>
              </a:tr>
              <a:tr h="370840">
                <a:tc>
                  <a:txBody>
                    <a:bodyPr/>
                    <a:lstStyle/>
                    <a:p>
                      <a:r>
                        <a:rPr lang="en-GB"/>
                        <a:t>Inclusion e.g. “people with a prosthetic limb find it harder than others to make friends”</a:t>
                      </a:r>
                    </a:p>
                  </a:txBody>
                  <a:tcPr/>
                </a:tc>
                <a:extLst>
                  <a:ext uri="{0D108BD9-81ED-4DB2-BD59-A6C34878D82A}">
                    <a16:rowId xmlns:a16="http://schemas.microsoft.com/office/drawing/2014/main" val="4058256892"/>
                  </a:ext>
                </a:extLst>
              </a:tr>
              <a:tr h="370840">
                <a:tc>
                  <a:txBody>
                    <a:bodyPr/>
                    <a:lstStyle/>
                    <a:p>
                      <a:r>
                        <a:rPr lang="en-GB"/>
                        <a:t>Discrimination e.g. “people often make fun of people with prosthetic limbs”</a:t>
                      </a:r>
                    </a:p>
                  </a:txBody>
                  <a:tcPr/>
                </a:tc>
                <a:extLst>
                  <a:ext uri="{0D108BD9-81ED-4DB2-BD59-A6C34878D82A}">
                    <a16:rowId xmlns:a16="http://schemas.microsoft.com/office/drawing/2014/main" val="1331294191"/>
                  </a:ext>
                </a:extLst>
              </a:tr>
              <a:tr h="370840">
                <a:tc>
                  <a:txBody>
                    <a:bodyPr/>
                    <a:lstStyle/>
                    <a:p>
                      <a:r>
                        <a:rPr lang="en-GB"/>
                        <a:t>Gains e.g. “ Having a prosthetic limb can make someone a better person”</a:t>
                      </a:r>
                    </a:p>
                  </a:txBody>
                  <a:tcPr/>
                </a:tc>
                <a:extLst>
                  <a:ext uri="{0D108BD9-81ED-4DB2-BD59-A6C34878D82A}">
                    <a16:rowId xmlns:a16="http://schemas.microsoft.com/office/drawing/2014/main" val="4134870005"/>
                  </a:ext>
                </a:extLst>
              </a:tr>
              <a:tr h="370840">
                <a:tc>
                  <a:txBody>
                    <a:bodyPr/>
                    <a:lstStyle/>
                    <a:p>
                      <a:r>
                        <a:rPr lang="en-GB"/>
                        <a:t>Prospects e.g. “People with a prosthetic limb have less to look forward to than others”</a:t>
                      </a:r>
                    </a:p>
                  </a:txBody>
                  <a:tcPr/>
                </a:tc>
                <a:extLst>
                  <a:ext uri="{0D108BD9-81ED-4DB2-BD59-A6C34878D82A}">
                    <a16:rowId xmlns:a16="http://schemas.microsoft.com/office/drawing/2014/main" val="2041581377"/>
                  </a:ext>
                </a:extLst>
              </a:tr>
            </a:tbl>
          </a:graphicData>
        </a:graphic>
      </p:graphicFrame>
      <p:sp>
        <p:nvSpPr>
          <p:cNvPr id="12" name="TextBox 11">
            <a:extLst>
              <a:ext uri="{FF2B5EF4-FFF2-40B4-BE49-F238E27FC236}">
                <a16:creationId xmlns:a16="http://schemas.microsoft.com/office/drawing/2014/main" id="{E94E3BAC-2C04-9B18-78BC-BFF2EC942AC1}"/>
              </a:ext>
            </a:extLst>
          </p:cNvPr>
          <p:cNvSpPr txBox="1"/>
          <p:nvPr/>
        </p:nvSpPr>
        <p:spPr>
          <a:xfrm>
            <a:off x="1172307" y="5278560"/>
            <a:ext cx="838126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Participants reported strongest positive attitude to prosthetic limb wearers in terms of potential gains and positive perceptions in relation to inclusion and prospects, regardless of what manipulated image the viewed.  </a:t>
            </a:r>
          </a:p>
        </p:txBody>
      </p:sp>
      <p:sp>
        <p:nvSpPr>
          <p:cNvPr id="14" name="TextBox 13">
            <a:extLst>
              <a:ext uri="{FF2B5EF4-FFF2-40B4-BE49-F238E27FC236}">
                <a16:creationId xmlns:a16="http://schemas.microsoft.com/office/drawing/2014/main" id="{075134F8-6E59-9482-5FFA-C1F482EF8AA4}"/>
              </a:ext>
            </a:extLst>
          </p:cNvPr>
          <p:cNvSpPr txBox="1"/>
          <p:nvPr/>
        </p:nvSpPr>
        <p:spPr>
          <a:xfrm>
            <a:off x="1565210" y="1444650"/>
            <a:ext cx="877310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Analysis of Attitude sub-scales by experimental condition shows </a:t>
            </a:r>
            <a:r>
              <a:rPr kumimoji="0" lang="en-GB" sz="1800" b="1" i="0" u="sng" strike="noStrike" kern="1200" cap="none" spc="0" normalizeH="0" baseline="0" noProof="0">
                <a:ln>
                  <a:noFill/>
                </a:ln>
                <a:solidFill>
                  <a:prstClr val="black"/>
                </a:solidFill>
                <a:effectLst/>
                <a:uLnTx/>
                <a:uFillTx/>
                <a:latin typeface="Calibri" panose="020F0502020204030204"/>
                <a:ea typeface="+mn-ea"/>
                <a:cs typeface="+mn-cs"/>
              </a:rPr>
              <a:t>no significant differences</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612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0318FA31-42F6-54B0-CB56-5E2B7E4DED6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WPO3: Behavioural Observation Study </a:t>
            </a:r>
          </a:p>
        </p:txBody>
      </p:sp>
      <p:pic>
        <p:nvPicPr>
          <p:cNvPr id="5" name="3up_dogs">
            <a:hlinkClick r:id="" action="ppaction://media"/>
            <a:extLst>
              <a:ext uri="{FF2B5EF4-FFF2-40B4-BE49-F238E27FC236}">
                <a16:creationId xmlns:a16="http://schemas.microsoft.com/office/drawing/2014/main" id="{A1283B22-4CCB-49D9-EAC6-20A136577A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7741" y="1615068"/>
            <a:ext cx="7811913" cy="4394199"/>
          </a:xfrm>
          <a:prstGeom prst="rect">
            <a:avLst/>
          </a:prstGeom>
        </p:spPr>
      </p:pic>
      <p:sp>
        <p:nvSpPr>
          <p:cNvPr id="8" name="TextBox 7">
            <a:extLst>
              <a:ext uri="{FF2B5EF4-FFF2-40B4-BE49-F238E27FC236}">
                <a16:creationId xmlns:a16="http://schemas.microsoft.com/office/drawing/2014/main" id="{DBDCDB6A-2F8C-B921-C4BD-025E195A7EB8}"/>
              </a:ext>
            </a:extLst>
          </p:cNvPr>
          <p:cNvSpPr txBox="1"/>
          <p:nvPr/>
        </p:nvSpPr>
        <p:spPr>
          <a:xfrm>
            <a:off x="771671" y="6231867"/>
            <a:ext cx="682648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Example of one of three films, where the subject is talking about ‘dogs’</a:t>
            </a:r>
          </a:p>
        </p:txBody>
      </p:sp>
      <p:sp>
        <p:nvSpPr>
          <p:cNvPr id="9" name="TextBox 8">
            <a:extLst>
              <a:ext uri="{FF2B5EF4-FFF2-40B4-BE49-F238E27FC236}">
                <a16:creationId xmlns:a16="http://schemas.microsoft.com/office/drawing/2014/main" id="{D3E3AA32-8F4C-10EF-EBFA-7C0F7300F2EC}"/>
              </a:ext>
            </a:extLst>
          </p:cNvPr>
          <p:cNvSpPr txBox="1"/>
          <p:nvPr/>
        </p:nvSpPr>
        <p:spPr>
          <a:xfrm>
            <a:off x="8716237" y="2965621"/>
            <a:ext cx="3051220" cy="230832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3 Film Clip Topics:</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(Dogs, Cars, Olympics)</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3 ‘Leg Types’ per Film Topic:</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(Digital Leg, Stem, Limb Cover)</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9 Films Overall</a:t>
            </a:r>
            <a:b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282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lstStyle/>
          <a:p>
            <a:r>
              <a:rPr lang="en-GB"/>
              <a:t>WPO3: Behavioural Observation Study </a:t>
            </a:r>
          </a:p>
        </p:txBody>
      </p:sp>
      <p:pic>
        <p:nvPicPr>
          <p:cNvPr id="6" name="Content Placeholder 5">
            <a:extLst>
              <a:ext uri="{FF2B5EF4-FFF2-40B4-BE49-F238E27FC236}">
                <a16:creationId xmlns:a16="http://schemas.microsoft.com/office/drawing/2014/main" id="{B61C01DD-6684-E39C-661E-0E655822711F}"/>
              </a:ext>
            </a:extLst>
          </p:cNvPr>
          <p:cNvPicPr>
            <a:picLocks noGrp="1" noChangeAspect="1"/>
          </p:cNvPicPr>
          <p:nvPr>
            <p:ph sz="half" idx="1"/>
          </p:nvPr>
        </p:nvPicPr>
        <p:blipFill>
          <a:blip r:embed="rId2"/>
          <a:stretch>
            <a:fillRect/>
          </a:stretch>
        </p:blipFill>
        <p:spPr>
          <a:xfrm>
            <a:off x="3938145" y="1628544"/>
            <a:ext cx="2033567" cy="4284488"/>
          </a:xfr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19820" y="1628544"/>
            <a:ext cx="3315369" cy="4612458"/>
          </a:xfrm>
        </p:spPr>
        <p:txBody>
          <a:bodyPr>
            <a:normAutofit fontScale="77500" lnSpcReduction="20000"/>
          </a:bodyPr>
          <a:lstStyle/>
          <a:p>
            <a:pPr marL="0" indent="0">
              <a:buNone/>
            </a:pPr>
            <a:r>
              <a:rPr lang="en-GB" sz="2400" b="0" i="0">
                <a:solidFill>
                  <a:srgbClr val="000000"/>
                </a:solidFill>
                <a:effectLst/>
                <a:latin typeface="Arial" panose="020B0604020202020204" pitchFamily="34" charset="0"/>
              </a:rPr>
              <a:t>Aim: to explore the effect of </a:t>
            </a:r>
            <a:r>
              <a:rPr lang="en-GB" sz="2400">
                <a:solidFill>
                  <a:srgbClr val="000000"/>
                </a:solidFill>
                <a:latin typeface="Arial" panose="020B0604020202020204" pitchFamily="34" charset="0"/>
              </a:rPr>
              <a:t>expressive</a:t>
            </a:r>
            <a:r>
              <a:rPr lang="en-GB" sz="2400" b="0" i="0">
                <a:solidFill>
                  <a:srgbClr val="000000"/>
                </a:solidFill>
                <a:effectLst/>
                <a:latin typeface="Arial" panose="020B0604020202020204" pitchFamily="34" charset="0"/>
              </a:rPr>
              <a:t> limb covers on:</a:t>
            </a:r>
          </a:p>
          <a:p>
            <a:endParaRPr lang="en-GB" sz="2400">
              <a:solidFill>
                <a:srgbClr val="000000"/>
              </a:solidFill>
              <a:latin typeface="Arial" panose="020B0604020202020204" pitchFamily="34" charset="0"/>
            </a:endParaRPr>
          </a:p>
          <a:p>
            <a:pPr>
              <a:buFont typeface="Wingdings" panose="05000000000000000000" pitchFamily="2" charset="2"/>
              <a:buChar char="Ø"/>
            </a:pPr>
            <a:r>
              <a:rPr lang="en-GB" sz="2000" b="0" i="0">
                <a:solidFill>
                  <a:srgbClr val="000000"/>
                </a:solidFill>
                <a:effectLst/>
                <a:latin typeface="Arial" panose="020B0604020202020204" pitchFamily="34" charset="0"/>
              </a:rPr>
              <a:t>the attention and direction of eye gaze </a:t>
            </a:r>
          </a:p>
          <a:p>
            <a:pPr>
              <a:buFont typeface="Wingdings" panose="05000000000000000000" pitchFamily="2" charset="2"/>
              <a:buChar char="Ø"/>
            </a:pPr>
            <a:endParaRPr lang="en-GB" sz="2000">
              <a:solidFill>
                <a:srgbClr val="000000"/>
              </a:solidFill>
              <a:latin typeface="Arial" panose="020B0604020202020204" pitchFamily="34" charset="0"/>
            </a:endParaRPr>
          </a:p>
          <a:p>
            <a:pPr>
              <a:buFont typeface="Wingdings" panose="05000000000000000000" pitchFamily="2" charset="2"/>
              <a:buChar char="Ø"/>
            </a:pPr>
            <a:r>
              <a:rPr lang="en-GB" sz="2000" b="0" i="0">
                <a:solidFill>
                  <a:srgbClr val="000000"/>
                </a:solidFill>
                <a:effectLst/>
                <a:latin typeface="Arial" panose="020B0604020202020204" pitchFamily="34" charset="0"/>
              </a:rPr>
              <a:t>facial expressions</a:t>
            </a:r>
          </a:p>
          <a:p>
            <a:pPr>
              <a:buFont typeface="Wingdings" panose="05000000000000000000" pitchFamily="2" charset="2"/>
              <a:buChar char="Ø"/>
            </a:pPr>
            <a:endParaRPr lang="en-GB" sz="2000">
              <a:solidFill>
                <a:srgbClr val="000000"/>
              </a:solidFill>
              <a:latin typeface="Arial" panose="020B0604020202020204" pitchFamily="34" charset="0"/>
            </a:endParaRPr>
          </a:p>
          <a:p>
            <a:pPr>
              <a:buFont typeface="Wingdings" panose="05000000000000000000" pitchFamily="2" charset="2"/>
              <a:buChar char="Ø"/>
            </a:pPr>
            <a:r>
              <a:rPr lang="en-GB" sz="2300">
                <a:effectLst/>
                <a:ea typeface="Times New Roman" panose="02020603050405020304" pitchFamily="18" charset="0"/>
              </a:rPr>
              <a:t>each participant was shown only one of the nine videos whilst eye-gaze behaviour and facial expressions were recorded and then also asked to complete the same personality inventory as in study one </a:t>
            </a:r>
            <a:r>
              <a:rPr lang="en-GB" sz="2300" b="1">
                <a:effectLst/>
                <a:ea typeface="Times New Roman" panose="02020603050405020304" pitchFamily="18" charset="0"/>
              </a:rPr>
              <a:t>(</a:t>
            </a:r>
            <a:r>
              <a:rPr lang="en-GB" sz="2300">
                <a:effectLst/>
                <a:ea typeface="Times New Roman" panose="02020603050405020304" pitchFamily="18" charset="0"/>
              </a:rPr>
              <a:t>BFI-10; </a:t>
            </a:r>
            <a:r>
              <a:rPr lang="en-GB" sz="2300" err="1">
                <a:effectLst/>
                <a:ea typeface="Times New Roman" panose="02020603050405020304" pitchFamily="18" charset="0"/>
              </a:rPr>
              <a:t>Rammstedt</a:t>
            </a:r>
            <a:r>
              <a:rPr lang="en-GB" sz="2300">
                <a:effectLst/>
                <a:ea typeface="Times New Roman" panose="02020603050405020304" pitchFamily="18" charset="0"/>
              </a:rPr>
              <a:t> &amp; John, 2007).</a:t>
            </a:r>
          </a:p>
          <a:p>
            <a:pPr marL="0" indent="0">
              <a:buNone/>
            </a:pPr>
            <a:br>
              <a:rPr lang="en-GB" sz="2000" b="0" i="0">
                <a:solidFill>
                  <a:srgbClr val="000000"/>
                </a:solidFill>
                <a:effectLst/>
                <a:latin typeface="Arial" panose="020B0604020202020204" pitchFamily="34" charset="0"/>
              </a:rPr>
            </a:br>
            <a:endParaRPr lang="en-GB" sz="2000" b="0" i="0">
              <a:solidFill>
                <a:srgbClr val="000000"/>
              </a:solidFill>
              <a:effectLst/>
              <a:latin typeface="Arial" panose="020B0604020202020204" pitchFamily="34" charset="0"/>
            </a:endParaRPr>
          </a:p>
          <a:p>
            <a:pPr marL="0" indent="0">
              <a:buNone/>
            </a:pPr>
            <a:endParaRPr lang="en-GB" sz="2000">
              <a:solidFill>
                <a:srgbClr val="000000"/>
              </a:solidFill>
              <a:latin typeface="Arial" panose="020B0604020202020204" pitchFamily="34" charset="0"/>
            </a:endParaRPr>
          </a:p>
        </p:txBody>
      </p:sp>
      <p:pic>
        <p:nvPicPr>
          <p:cNvPr id="12" name="Picture 11" descr="A picture containing human face, screenshot, text, person&#10;&#10;Description automatically generated">
            <a:extLst>
              <a:ext uri="{FF2B5EF4-FFF2-40B4-BE49-F238E27FC236}">
                <a16:creationId xmlns:a16="http://schemas.microsoft.com/office/drawing/2014/main" id="{BD2513BE-0142-0503-AF28-1C7386F6D1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4267" y="1690688"/>
            <a:ext cx="5692346" cy="4284488"/>
          </a:xfrm>
          <a:prstGeom prst="rect">
            <a:avLst/>
          </a:prstGeom>
        </p:spPr>
      </p:pic>
      <p:sp>
        <p:nvSpPr>
          <p:cNvPr id="13" name="TextBox 12">
            <a:extLst>
              <a:ext uri="{FF2B5EF4-FFF2-40B4-BE49-F238E27FC236}">
                <a16:creationId xmlns:a16="http://schemas.microsoft.com/office/drawing/2014/main" id="{E6BCD924-DC36-AC55-F996-8AE0333B9CE2}"/>
              </a:ext>
            </a:extLst>
          </p:cNvPr>
          <p:cNvSpPr txBox="1"/>
          <p:nvPr/>
        </p:nvSpPr>
        <p:spPr>
          <a:xfrm>
            <a:off x="4074789" y="6109909"/>
            <a:ext cx="203356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black"/>
                </a:solidFill>
                <a:effectLst/>
                <a:uLnTx/>
                <a:uFillTx/>
                <a:latin typeface="Calibri" panose="020F0502020204030204"/>
                <a:ea typeface="+mn-ea"/>
                <a:cs typeface="+mn-cs"/>
              </a:rPr>
              <a:t>Tobii</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Eye-tracking (screen-based) </a:t>
            </a:r>
          </a:p>
        </p:txBody>
      </p:sp>
      <p:sp>
        <p:nvSpPr>
          <p:cNvPr id="14" name="TextBox 13">
            <a:extLst>
              <a:ext uri="{FF2B5EF4-FFF2-40B4-BE49-F238E27FC236}">
                <a16:creationId xmlns:a16="http://schemas.microsoft.com/office/drawing/2014/main" id="{CDD3A9C3-0265-3398-735E-30FFC220FBCF}"/>
              </a:ext>
            </a:extLst>
          </p:cNvPr>
          <p:cNvSpPr txBox="1"/>
          <p:nvPr/>
        </p:nvSpPr>
        <p:spPr>
          <a:xfrm>
            <a:off x="6314267" y="6109909"/>
            <a:ext cx="193873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err="1">
                <a:ln>
                  <a:noFill/>
                </a:ln>
                <a:solidFill>
                  <a:prstClr val="black"/>
                </a:solidFill>
                <a:effectLst/>
                <a:uLnTx/>
                <a:uFillTx/>
                <a:latin typeface="Calibri" panose="020F0502020204030204"/>
                <a:ea typeface="+mn-ea"/>
                <a:cs typeface="+mn-cs"/>
              </a:rPr>
              <a:t>Noldus</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Facereader</a:t>
            </a:r>
          </a:p>
        </p:txBody>
      </p:sp>
    </p:spTree>
    <p:extLst>
      <p:ext uri="{BB962C8B-B14F-4D97-AF65-F5344CB8AC3E}">
        <p14:creationId xmlns:p14="http://schemas.microsoft.com/office/powerpoint/2010/main" val="3896161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p:txBody>
          <a:bodyPr>
            <a:normAutofit/>
          </a:bodyPr>
          <a:lstStyle/>
          <a:p>
            <a:r>
              <a:rPr lang="en-GB" sz="4000"/>
              <a:t>WPO3: Behavioural Observation Study: Findings  </a:t>
            </a:r>
          </a:p>
        </p:txBody>
      </p:sp>
      <p:pic>
        <p:nvPicPr>
          <p:cNvPr id="8" name="Picture 7" descr="A picture containing text, screenshot, plot, line&#10;&#10;Description automatically generated">
            <a:extLst>
              <a:ext uri="{FF2B5EF4-FFF2-40B4-BE49-F238E27FC236}">
                <a16:creationId xmlns:a16="http://schemas.microsoft.com/office/drawing/2014/main" id="{A87EB4D1-3B64-D445-4859-EE65C828D8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495168"/>
            <a:ext cx="4304436" cy="2508940"/>
          </a:xfrm>
          <a:prstGeom prst="rect">
            <a:avLst/>
          </a:prstGeom>
        </p:spPr>
      </p:pic>
      <p:sp>
        <p:nvSpPr>
          <p:cNvPr id="9" name="TextBox 8">
            <a:extLst>
              <a:ext uri="{FF2B5EF4-FFF2-40B4-BE49-F238E27FC236}">
                <a16:creationId xmlns:a16="http://schemas.microsoft.com/office/drawing/2014/main" id="{0F0C6BB9-7EDA-3045-4C28-D968CD37FAC0}"/>
              </a:ext>
            </a:extLst>
          </p:cNvPr>
          <p:cNvSpPr txBox="1"/>
          <p:nvPr/>
        </p:nvSpPr>
        <p:spPr>
          <a:xfrm>
            <a:off x="5728730" y="1495168"/>
            <a:ext cx="5257800"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t>Arousal typically measured on a scale from 0 (low arousal or calmness) to 1 (high arousal or excitement).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t>Participants facial responses to the three film types were similar, with slight differences arising when they viewed the subject with a different limb or leg type. </a:t>
            </a:r>
            <a:br>
              <a:rPr kumimoji="0" lang="en-GB" sz="1800" b="0"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br>
            <a:br>
              <a:rPr kumimoji="0" lang="en-GB" sz="1800" b="1" i="0" u="none" strike="noStrike" kern="1200" cap="none" spc="0" normalizeH="0" baseline="0" noProof="0">
                <a:ln>
                  <a:noFill/>
                </a:ln>
                <a:solidFill>
                  <a:prstClr val="black"/>
                </a:solidFill>
                <a:effectLst/>
                <a:uLnTx/>
                <a:uFillTx/>
                <a:latin typeface="Helvetica Neue" panose="02000503000000020004" pitchFamily="2" charset="0"/>
                <a:ea typeface="+mn-ea"/>
                <a:cs typeface="+mn-cs"/>
              </a:rPr>
            </a:br>
            <a:r>
              <a:rPr kumimoji="0" lang="en-GB" sz="1800" b="1" i="0" u="none" strike="noStrike" kern="1200" cap="none" spc="0" normalizeH="0" baseline="0" noProof="0">
                <a:ln>
                  <a:noFill/>
                </a:ln>
                <a:solidFill>
                  <a:prstClr val="black"/>
                </a:solidFill>
                <a:effectLst/>
                <a:uLnTx/>
                <a:uFillTx/>
                <a:latin typeface="Calibri" panose="020F0502020204030204"/>
                <a:ea typeface="+mn-ea"/>
                <a:cs typeface="+mn-cs"/>
              </a:rPr>
              <a:t>N = 31 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Picture 10" descr="A picture containing text, screenshot, line, diagram&#10;&#10;Description automatically generated">
            <a:extLst>
              <a:ext uri="{FF2B5EF4-FFF2-40B4-BE49-F238E27FC236}">
                <a16:creationId xmlns:a16="http://schemas.microsoft.com/office/drawing/2014/main" id="{74C80124-D84C-7536-318F-A870617860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199" y="4114308"/>
            <a:ext cx="4304435" cy="2497048"/>
          </a:xfrm>
          <a:prstGeom prst="rect">
            <a:avLst/>
          </a:prstGeom>
        </p:spPr>
      </p:pic>
      <p:graphicFrame>
        <p:nvGraphicFramePr>
          <p:cNvPr id="14" name="Table 13">
            <a:extLst>
              <a:ext uri="{FF2B5EF4-FFF2-40B4-BE49-F238E27FC236}">
                <a16:creationId xmlns:a16="http://schemas.microsoft.com/office/drawing/2014/main" id="{105EF214-18A4-EEE1-6013-C69B1A97DC60}"/>
              </a:ext>
            </a:extLst>
          </p:cNvPr>
          <p:cNvGraphicFramePr>
            <a:graphicFrameLocks noGrp="1"/>
          </p:cNvGraphicFramePr>
          <p:nvPr/>
        </p:nvGraphicFramePr>
        <p:xfrm>
          <a:off x="5796146" y="5104299"/>
          <a:ext cx="4559300" cy="812800"/>
        </p:xfrm>
        <a:graphic>
          <a:graphicData uri="http://schemas.openxmlformats.org/drawingml/2006/table">
            <a:tbl>
              <a:tblPr>
                <a:tableStyleId>{5C22544A-7EE6-4342-B048-85BDC9FD1C3A}</a:tableStyleId>
              </a:tblPr>
              <a:tblGrid>
                <a:gridCol w="827522">
                  <a:extLst>
                    <a:ext uri="{9D8B030D-6E8A-4147-A177-3AD203B41FA5}">
                      <a16:colId xmlns:a16="http://schemas.microsoft.com/office/drawing/2014/main" val="496714694"/>
                    </a:ext>
                  </a:extLst>
                </a:gridCol>
                <a:gridCol w="1322134">
                  <a:extLst>
                    <a:ext uri="{9D8B030D-6E8A-4147-A177-3AD203B41FA5}">
                      <a16:colId xmlns:a16="http://schemas.microsoft.com/office/drawing/2014/main" val="3243362179"/>
                    </a:ext>
                  </a:extLst>
                </a:gridCol>
                <a:gridCol w="1255551">
                  <a:extLst>
                    <a:ext uri="{9D8B030D-6E8A-4147-A177-3AD203B41FA5}">
                      <a16:colId xmlns:a16="http://schemas.microsoft.com/office/drawing/2014/main" val="2811817168"/>
                    </a:ext>
                  </a:extLst>
                </a:gridCol>
                <a:gridCol w="1154093">
                  <a:extLst>
                    <a:ext uri="{9D8B030D-6E8A-4147-A177-3AD203B41FA5}">
                      <a16:colId xmlns:a16="http://schemas.microsoft.com/office/drawing/2014/main" val="3658023814"/>
                    </a:ext>
                  </a:extLst>
                </a:gridCol>
              </a:tblGrid>
              <a:tr h="203200">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Olympics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Dogs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Cars</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8111982"/>
                  </a:ext>
                </a:extLst>
              </a:tr>
              <a:tr h="203200">
                <a:tc>
                  <a:txBody>
                    <a:bodyPr/>
                    <a:lstStyle/>
                    <a:p>
                      <a:pPr algn="l" fontAlgn="b"/>
                      <a:r>
                        <a:rPr lang="en-GB" sz="1200" u="none" strike="noStrike">
                          <a:effectLst/>
                        </a:rPr>
                        <a:t>Stem</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0.280074118</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0.292280116</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0.272614331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778184506"/>
                  </a:ext>
                </a:extLst>
              </a:tr>
              <a:tr h="203200">
                <a:tc>
                  <a:txBody>
                    <a:bodyPr/>
                    <a:lstStyle/>
                    <a:p>
                      <a:pPr algn="l" fontAlgn="b"/>
                      <a:r>
                        <a:rPr lang="en-GB" sz="1200" u="none" strike="noStrike">
                          <a:effectLst/>
                        </a:rPr>
                        <a:t>Cover</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0.315489615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0.269956197</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0.399515332</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87758497"/>
                  </a:ext>
                </a:extLst>
              </a:tr>
              <a:tr h="203200">
                <a:tc>
                  <a:txBody>
                    <a:bodyPr/>
                    <a:lstStyle/>
                    <a:p>
                      <a:pPr algn="l" fontAlgn="b"/>
                      <a:r>
                        <a:rPr lang="en-GB" sz="1200" u="none" strike="noStrike">
                          <a:effectLst/>
                        </a:rPr>
                        <a:t>Leg</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0.281574157</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0.299414501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0.314410479</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51208830"/>
                  </a:ext>
                </a:extLst>
              </a:tr>
            </a:tbl>
          </a:graphicData>
        </a:graphic>
      </p:graphicFrame>
    </p:spTree>
    <p:extLst>
      <p:ext uri="{BB962C8B-B14F-4D97-AF65-F5344CB8AC3E}">
        <p14:creationId xmlns:p14="http://schemas.microsoft.com/office/powerpoint/2010/main" val="1403398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wearing a garment&#10;&#10;Description automatically generated with medium confidence">
            <a:extLst>
              <a:ext uri="{FF2B5EF4-FFF2-40B4-BE49-F238E27FC236}">
                <a16:creationId xmlns:a16="http://schemas.microsoft.com/office/drawing/2014/main" id="{6F9C54A5-F961-7432-DEA9-9DFF3B4D61F2}"/>
              </a:ext>
            </a:extLst>
          </p:cNvPr>
          <p:cNvPicPr>
            <a:picLocks noChangeAspect="1"/>
          </p:cNvPicPr>
          <p:nvPr/>
        </p:nvPicPr>
        <p:blipFill>
          <a:blip r:embed="rId3"/>
          <a:stretch>
            <a:fillRect/>
          </a:stretch>
        </p:blipFill>
        <p:spPr>
          <a:xfrm>
            <a:off x="5170038" y="643466"/>
            <a:ext cx="1869585" cy="4426143"/>
          </a:xfrm>
          <a:prstGeom prst="rect">
            <a:avLst/>
          </a:prstGeom>
        </p:spPr>
      </p:pic>
      <p:pic>
        <p:nvPicPr>
          <p:cNvPr id="9" name="Picture 8" descr="A person wearing a garment&#10;&#10;Description automatically generated with medium confidence">
            <a:extLst>
              <a:ext uri="{FF2B5EF4-FFF2-40B4-BE49-F238E27FC236}">
                <a16:creationId xmlns:a16="http://schemas.microsoft.com/office/drawing/2014/main" id="{3D72D4A4-5460-BEF9-4E7C-394F672A8665}"/>
              </a:ext>
            </a:extLst>
          </p:cNvPr>
          <p:cNvPicPr>
            <a:picLocks noChangeAspect="1"/>
          </p:cNvPicPr>
          <p:nvPr/>
        </p:nvPicPr>
        <p:blipFill>
          <a:blip r:embed="rId4"/>
          <a:stretch>
            <a:fillRect/>
          </a:stretch>
        </p:blipFill>
        <p:spPr>
          <a:xfrm>
            <a:off x="2535308" y="643466"/>
            <a:ext cx="1871890" cy="4426143"/>
          </a:xfrm>
          <a:prstGeom prst="rect">
            <a:avLst/>
          </a:prstGeom>
        </p:spPr>
      </p:pic>
      <p:pic>
        <p:nvPicPr>
          <p:cNvPr id="11" name="Picture 10" descr="A person wearing a garment&#10;&#10;Description automatically generated with low confidence">
            <a:extLst>
              <a:ext uri="{FF2B5EF4-FFF2-40B4-BE49-F238E27FC236}">
                <a16:creationId xmlns:a16="http://schemas.microsoft.com/office/drawing/2014/main" id="{9EDEBC58-EC20-90AB-1A45-14E9A2148A93}"/>
              </a:ext>
            </a:extLst>
          </p:cNvPr>
          <p:cNvPicPr>
            <a:picLocks noChangeAspect="1"/>
          </p:cNvPicPr>
          <p:nvPr/>
        </p:nvPicPr>
        <p:blipFill>
          <a:blip r:embed="rId5"/>
          <a:stretch>
            <a:fillRect/>
          </a:stretch>
        </p:blipFill>
        <p:spPr>
          <a:xfrm>
            <a:off x="7775347" y="670150"/>
            <a:ext cx="1855752" cy="4426143"/>
          </a:xfrm>
          <a:prstGeom prst="rect">
            <a:avLst/>
          </a:prstGeom>
        </p:spPr>
      </p:pic>
      <p:sp>
        <p:nvSpPr>
          <p:cNvPr id="13" name="TextBox 12">
            <a:extLst>
              <a:ext uri="{FF2B5EF4-FFF2-40B4-BE49-F238E27FC236}">
                <a16:creationId xmlns:a16="http://schemas.microsoft.com/office/drawing/2014/main" id="{D612EAC0-A4F1-3EB1-C412-BC3672C716FB}"/>
              </a:ext>
            </a:extLst>
          </p:cNvPr>
          <p:cNvSpPr txBox="1"/>
          <p:nvPr/>
        </p:nvSpPr>
        <p:spPr>
          <a:xfrm>
            <a:off x="8576279" y="670150"/>
            <a:ext cx="838691"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54062B5-2B49-4CA0-863C-D1A07C6856AA}"/>
              </a:ext>
            </a:extLst>
          </p:cNvPr>
          <p:cNvSpPr txBox="1"/>
          <p:nvPr/>
        </p:nvSpPr>
        <p:spPr>
          <a:xfrm>
            <a:off x="6502296" y="670150"/>
            <a:ext cx="537327"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B922AD0B-1F7C-CF22-0267-30B381AC175E}"/>
              </a:ext>
            </a:extLst>
          </p:cNvPr>
          <p:cNvSpPr txBox="1"/>
          <p:nvPr/>
        </p:nvSpPr>
        <p:spPr>
          <a:xfrm>
            <a:off x="3590143" y="670150"/>
            <a:ext cx="489429" cy="303288"/>
          </a:xfrm>
          <a:prstGeom prst="rect">
            <a:avLst/>
          </a:prstGeom>
          <a:noFill/>
        </p:spPr>
        <p:txBody>
          <a:bodyPr wrap="non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1371"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9C5D8979-22BF-6DAC-25EE-98FAA8E6E42C}"/>
              </a:ext>
            </a:extLst>
          </p:cNvPr>
          <p:cNvSpPr txBox="1"/>
          <p:nvPr/>
        </p:nvSpPr>
        <p:spPr>
          <a:xfrm rot="16200000">
            <a:off x="369095" y="1426048"/>
            <a:ext cx="2346863" cy="514115"/>
          </a:xfrm>
          <a:prstGeom prst="rect">
            <a:avLst/>
          </a:prstGeom>
          <a:noFill/>
        </p:spPr>
        <p:txBody>
          <a:bodyPr wrap="square" rtlCol="0">
            <a:spAutoFit/>
          </a:bodyPr>
          <a:lstStyle/>
          <a:p>
            <a:pPr marL="0" marR="0" lvl="0" indent="0" algn="l" defTabSz="696224" rtl="0" eaLnBrk="1" fontAlgn="auto" latinLnBrk="0" hangingPunct="1">
              <a:lnSpc>
                <a:spcPct val="100000"/>
              </a:lnSpc>
              <a:spcBef>
                <a:spcPts val="0"/>
              </a:spcBef>
              <a:spcAft>
                <a:spcPts val="564"/>
              </a:spcAft>
              <a:buClrTx/>
              <a:buSzTx/>
              <a:buFontTx/>
              <a:buNone/>
              <a:tabLst/>
              <a:defRPr/>
            </a:pPr>
            <a:r>
              <a:rPr kumimoji="0" lang="en-US" sz="2741" b="0" i="0" u="none" strike="noStrike" kern="1200" cap="none" spc="0" normalizeH="0" baseline="0" noProof="0">
                <a:ln>
                  <a:noFill/>
                </a:ln>
                <a:solidFill>
                  <a:prstClr val="black"/>
                </a:solidFill>
                <a:effectLst/>
                <a:uLnTx/>
                <a:uFillTx/>
                <a:latin typeface="Calibri" panose="020F0502020204030204"/>
                <a:ea typeface="+mn-ea"/>
                <a:cs typeface="+mn-cs"/>
              </a:rPr>
              <a:t>DIGITAL LEG</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6D4DE11-84F2-DA5A-6E1B-F960C338196C}"/>
              </a:ext>
            </a:extLst>
          </p:cNvPr>
          <p:cNvSpPr txBox="1"/>
          <p:nvPr/>
        </p:nvSpPr>
        <p:spPr>
          <a:xfrm>
            <a:off x="2683274" y="5318594"/>
            <a:ext cx="765033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Söhne"/>
                <a:ea typeface="+mn-ea"/>
                <a:cs typeface="+mn-cs"/>
              </a:rPr>
              <a:t>Regardless of the type of film content, no significant variations in attention were observed with the digital leg manipulated video</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48026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earing a garment&#10;&#10;Description automatically generated with medium confidence">
            <a:extLst>
              <a:ext uri="{FF2B5EF4-FFF2-40B4-BE49-F238E27FC236}">
                <a16:creationId xmlns:a16="http://schemas.microsoft.com/office/drawing/2014/main" id="{F8647F23-377C-F838-3DCF-CE575700E8C9}"/>
              </a:ext>
            </a:extLst>
          </p:cNvPr>
          <p:cNvPicPr>
            <a:picLocks noChangeAspect="1"/>
          </p:cNvPicPr>
          <p:nvPr/>
        </p:nvPicPr>
        <p:blipFill>
          <a:blip r:embed="rId3"/>
          <a:stretch>
            <a:fillRect/>
          </a:stretch>
        </p:blipFill>
        <p:spPr>
          <a:xfrm>
            <a:off x="5133152" y="643465"/>
            <a:ext cx="1925696" cy="4564614"/>
          </a:xfrm>
          <a:prstGeom prst="rect">
            <a:avLst/>
          </a:prstGeom>
        </p:spPr>
      </p:pic>
      <p:pic>
        <p:nvPicPr>
          <p:cNvPr id="9" name="Picture 8" descr="A person wearing a garment&#10;&#10;Description automatically generated with medium confidence">
            <a:extLst>
              <a:ext uri="{FF2B5EF4-FFF2-40B4-BE49-F238E27FC236}">
                <a16:creationId xmlns:a16="http://schemas.microsoft.com/office/drawing/2014/main" id="{A0CC1E70-8754-B0AE-ADDF-5FAE332AAF94}"/>
              </a:ext>
            </a:extLst>
          </p:cNvPr>
          <p:cNvPicPr>
            <a:picLocks noChangeAspect="1"/>
          </p:cNvPicPr>
          <p:nvPr/>
        </p:nvPicPr>
        <p:blipFill>
          <a:blip r:embed="rId4"/>
          <a:stretch>
            <a:fillRect/>
          </a:stretch>
        </p:blipFill>
        <p:spPr>
          <a:xfrm>
            <a:off x="8146217" y="643465"/>
            <a:ext cx="1918564" cy="4564614"/>
          </a:xfrm>
          <a:prstGeom prst="rect">
            <a:avLst/>
          </a:prstGeom>
        </p:spPr>
      </p:pic>
      <p:pic>
        <p:nvPicPr>
          <p:cNvPr id="11" name="Picture 10" descr="A person wearing a garment&#10;&#10;Description automatically generated with medium confidence">
            <a:extLst>
              <a:ext uri="{FF2B5EF4-FFF2-40B4-BE49-F238E27FC236}">
                <a16:creationId xmlns:a16="http://schemas.microsoft.com/office/drawing/2014/main" id="{C6F1617C-B7D2-29A4-7137-BF8EAB7C5253}"/>
              </a:ext>
            </a:extLst>
          </p:cNvPr>
          <p:cNvPicPr>
            <a:picLocks noChangeAspect="1"/>
          </p:cNvPicPr>
          <p:nvPr/>
        </p:nvPicPr>
        <p:blipFill>
          <a:blip r:embed="rId5"/>
          <a:stretch>
            <a:fillRect/>
          </a:stretch>
        </p:blipFill>
        <p:spPr>
          <a:xfrm>
            <a:off x="2127219" y="643465"/>
            <a:ext cx="1918565" cy="4564614"/>
          </a:xfrm>
          <a:prstGeom prst="rect">
            <a:avLst/>
          </a:prstGeom>
        </p:spPr>
      </p:pic>
      <p:sp>
        <p:nvSpPr>
          <p:cNvPr id="13" name="TextBox 12">
            <a:extLst>
              <a:ext uri="{FF2B5EF4-FFF2-40B4-BE49-F238E27FC236}">
                <a16:creationId xmlns:a16="http://schemas.microsoft.com/office/drawing/2014/main" id="{7887BBDE-66C6-180D-C866-EC3FCED353DC}"/>
              </a:ext>
            </a:extLst>
          </p:cNvPr>
          <p:cNvSpPr txBox="1"/>
          <p:nvPr/>
        </p:nvSpPr>
        <p:spPr>
          <a:xfrm>
            <a:off x="9007889" y="643466"/>
            <a:ext cx="902334"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4FA5387-E84D-2A62-417D-9001F697031D}"/>
              </a:ext>
            </a:extLst>
          </p:cNvPr>
          <p:cNvSpPr txBox="1"/>
          <p:nvPr/>
        </p:nvSpPr>
        <p:spPr>
          <a:xfrm>
            <a:off x="6482824" y="656735"/>
            <a:ext cx="653303"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6E04D69B-7DBB-9E37-BC0D-2EDD3A822612}"/>
              </a:ext>
            </a:extLst>
          </p:cNvPr>
          <p:cNvSpPr txBox="1"/>
          <p:nvPr/>
        </p:nvSpPr>
        <p:spPr>
          <a:xfrm>
            <a:off x="3476139" y="687876"/>
            <a:ext cx="538580" cy="322390"/>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1502"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9EA31BC1-0504-3B5A-0E3A-E5CA2F31570F}"/>
              </a:ext>
            </a:extLst>
          </p:cNvPr>
          <p:cNvSpPr txBox="1"/>
          <p:nvPr/>
        </p:nvSpPr>
        <p:spPr>
          <a:xfrm rot="16200000">
            <a:off x="856651" y="948670"/>
            <a:ext cx="1165130" cy="554722"/>
          </a:xfrm>
          <a:prstGeom prst="rect">
            <a:avLst/>
          </a:prstGeom>
          <a:noFill/>
        </p:spPr>
        <p:txBody>
          <a:bodyPr wrap="square" rtlCol="0">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US" sz="3003" b="0" i="0" u="none" strike="noStrike" kern="1200" cap="none" spc="0" normalizeH="0" baseline="0" noProof="0">
                <a:ln>
                  <a:noFill/>
                </a:ln>
                <a:solidFill>
                  <a:prstClr val="black"/>
                </a:solidFill>
                <a:effectLst/>
                <a:uLnTx/>
                <a:uFillTx/>
                <a:latin typeface="Calibri" panose="020F0502020204030204"/>
                <a:ea typeface="+mn-ea"/>
                <a:cs typeface="+mn-cs"/>
              </a:rPr>
              <a:t>STEM</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4A6BA83-BEC3-4BD6-9342-E4692F5E1F57}"/>
              </a:ext>
            </a:extLst>
          </p:cNvPr>
          <p:cNvSpPr txBox="1"/>
          <p:nvPr/>
        </p:nvSpPr>
        <p:spPr>
          <a:xfrm>
            <a:off x="1125488" y="5467135"/>
            <a:ext cx="9941024" cy="523220"/>
          </a:xfrm>
          <a:prstGeom prst="rect">
            <a:avLst/>
          </a:prstGeom>
          <a:noFill/>
        </p:spPr>
        <p:txBody>
          <a:bodyPr wrap="square">
            <a:spAutoFit/>
          </a:bodyPr>
          <a:lstStyle/>
          <a:p>
            <a:pPr marL="0" marR="0" lvl="0" indent="0" algn="l" defTabSz="762792" rtl="0" eaLnBrk="1" fontAlgn="auto" latinLnBrk="0" hangingPunct="1">
              <a:lnSpc>
                <a:spcPct val="100000"/>
              </a:lnSpc>
              <a:spcBef>
                <a:spcPts val="0"/>
              </a:spcBef>
              <a:spcAft>
                <a:spcPts val="582"/>
              </a:spcAft>
              <a:buClrTx/>
              <a:buSzTx/>
              <a:buFontTx/>
              <a:buNone/>
              <a:tabLst/>
              <a:defRPr/>
            </a:pPr>
            <a:r>
              <a:rPr kumimoji="0" lang="en-GB" sz="1400" b="0" i="0" u="none" strike="noStrike" kern="1200" cap="none" spc="0" normalizeH="0" baseline="0" noProof="0">
                <a:ln>
                  <a:noFill/>
                </a:ln>
                <a:solidFill>
                  <a:prstClr val="black"/>
                </a:solidFill>
                <a:effectLst/>
                <a:uLnTx/>
                <a:uFillTx/>
                <a:latin typeface="Söhne"/>
                <a:ea typeface="+mn-ea"/>
                <a:cs typeface="+mn-cs"/>
              </a:rPr>
              <a:t>This limb type received the highest amount of visual focus during the Olympics video, where the subject shared personal stories about their experiences in competitive swimming. </a:t>
            </a: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1289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hild wearing a garment&#10;&#10;Description automatically generated with medium confidence">
            <a:extLst>
              <a:ext uri="{FF2B5EF4-FFF2-40B4-BE49-F238E27FC236}">
                <a16:creationId xmlns:a16="http://schemas.microsoft.com/office/drawing/2014/main" id="{160AEF11-7556-5680-53E3-F9E8E686A94C}"/>
              </a:ext>
            </a:extLst>
          </p:cNvPr>
          <p:cNvPicPr>
            <a:picLocks noChangeAspect="1"/>
          </p:cNvPicPr>
          <p:nvPr/>
        </p:nvPicPr>
        <p:blipFill>
          <a:blip r:embed="rId3"/>
          <a:stretch>
            <a:fillRect/>
          </a:stretch>
        </p:blipFill>
        <p:spPr>
          <a:xfrm>
            <a:off x="8018937" y="655823"/>
            <a:ext cx="1847673" cy="4412353"/>
          </a:xfrm>
          <a:prstGeom prst="rect">
            <a:avLst/>
          </a:prstGeom>
        </p:spPr>
      </p:pic>
      <p:pic>
        <p:nvPicPr>
          <p:cNvPr id="11" name="Picture 10" descr="A person wearing a garment&#10;&#10;Description automatically generated with medium confidence">
            <a:extLst>
              <a:ext uri="{FF2B5EF4-FFF2-40B4-BE49-F238E27FC236}">
                <a16:creationId xmlns:a16="http://schemas.microsoft.com/office/drawing/2014/main" id="{EBFEE244-AE19-49BE-89F5-40153ECA116B}"/>
              </a:ext>
            </a:extLst>
          </p:cNvPr>
          <p:cNvPicPr>
            <a:picLocks noChangeAspect="1"/>
          </p:cNvPicPr>
          <p:nvPr/>
        </p:nvPicPr>
        <p:blipFill>
          <a:blip r:embed="rId4"/>
          <a:stretch>
            <a:fillRect/>
          </a:stretch>
        </p:blipFill>
        <p:spPr>
          <a:xfrm>
            <a:off x="5174461" y="657406"/>
            <a:ext cx="1843077" cy="4412353"/>
          </a:xfrm>
          <a:prstGeom prst="rect">
            <a:avLst/>
          </a:prstGeom>
        </p:spPr>
      </p:pic>
      <p:pic>
        <p:nvPicPr>
          <p:cNvPr id="13" name="Picture 12" descr="A person wearing a garment&#10;&#10;Description automatically generated with medium confidence">
            <a:extLst>
              <a:ext uri="{FF2B5EF4-FFF2-40B4-BE49-F238E27FC236}">
                <a16:creationId xmlns:a16="http://schemas.microsoft.com/office/drawing/2014/main" id="{6EC7F977-1D40-2694-59D4-70259E1F4545}"/>
              </a:ext>
            </a:extLst>
          </p:cNvPr>
          <p:cNvPicPr>
            <a:picLocks noChangeAspect="1"/>
          </p:cNvPicPr>
          <p:nvPr/>
        </p:nvPicPr>
        <p:blipFill>
          <a:blip r:embed="rId5"/>
          <a:stretch>
            <a:fillRect/>
          </a:stretch>
        </p:blipFill>
        <p:spPr>
          <a:xfrm>
            <a:off x="2320792" y="657406"/>
            <a:ext cx="1852270" cy="4412353"/>
          </a:xfrm>
          <a:prstGeom prst="rect">
            <a:avLst/>
          </a:prstGeom>
        </p:spPr>
      </p:pic>
      <p:sp>
        <p:nvSpPr>
          <p:cNvPr id="14" name="TextBox 13">
            <a:extLst>
              <a:ext uri="{FF2B5EF4-FFF2-40B4-BE49-F238E27FC236}">
                <a16:creationId xmlns:a16="http://schemas.microsoft.com/office/drawing/2014/main" id="{087F120A-F897-DB07-9BD3-E2834DEF64B7}"/>
              </a:ext>
            </a:extLst>
          </p:cNvPr>
          <p:cNvSpPr txBox="1"/>
          <p:nvPr/>
        </p:nvSpPr>
        <p:spPr>
          <a:xfrm>
            <a:off x="3710171" y="643466"/>
            <a:ext cx="529428"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Cars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1208EF82-3D02-FEB9-0581-6ABD89302F18}"/>
              </a:ext>
            </a:extLst>
          </p:cNvPr>
          <p:cNvSpPr txBox="1"/>
          <p:nvPr/>
        </p:nvSpPr>
        <p:spPr>
          <a:xfrm>
            <a:off x="6462584" y="660227"/>
            <a:ext cx="691947"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Dogs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01474C65-80E1-1445-9D4E-7F46C3489DA1}"/>
              </a:ext>
            </a:extLst>
          </p:cNvPr>
          <p:cNvSpPr txBox="1"/>
          <p:nvPr/>
        </p:nvSpPr>
        <p:spPr>
          <a:xfrm>
            <a:off x="8942773" y="669094"/>
            <a:ext cx="928105" cy="316690"/>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1458" b="0" i="0" u="none" strike="noStrike" kern="1200" cap="none" spc="0" normalizeH="0" baseline="0" noProof="0">
                <a:ln>
                  <a:noFill/>
                </a:ln>
                <a:solidFill>
                  <a:prstClr val="black"/>
                </a:solidFill>
                <a:effectLst/>
                <a:uLnTx/>
                <a:uFillTx/>
                <a:latin typeface="Calibri" panose="020F0502020204030204"/>
                <a:ea typeface="+mn-ea"/>
                <a:cs typeface="+mn-cs"/>
              </a:rPr>
              <a:t>Olympics</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299035D9-EB95-6032-FE0C-2A8BF09003D2}"/>
              </a:ext>
            </a:extLst>
          </p:cNvPr>
          <p:cNvSpPr txBox="1"/>
          <p:nvPr/>
        </p:nvSpPr>
        <p:spPr>
          <a:xfrm rot="16200000">
            <a:off x="-792828" y="2459194"/>
            <a:ext cx="4172502" cy="541046"/>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US" sz="2916" b="0" i="0" u="none" strike="noStrike" kern="1200" cap="none" spc="0" normalizeH="0" baseline="0" noProof="0">
                <a:ln>
                  <a:noFill/>
                </a:ln>
                <a:solidFill>
                  <a:prstClr val="black"/>
                </a:solidFill>
                <a:effectLst/>
                <a:uLnTx/>
                <a:uFillTx/>
                <a:latin typeface="Calibri" panose="020F0502020204030204"/>
                <a:ea typeface="+mn-ea"/>
                <a:cs typeface="+mn-cs"/>
              </a:rPr>
              <a:t> EXPRESSIVE LIMB COVER</a:t>
            </a:r>
            <a:endParaRPr kumimoji="0" lang="en-US" sz="3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CBB1689-92C9-7F7D-5011-E16BAF46C42B}"/>
              </a:ext>
            </a:extLst>
          </p:cNvPr>
          <p:cNvSpPr txBox="1"/>
          <p:nvPr/>
        </p:nvSpPr>
        <p:spPr>
          <a:xfrm>
            <a:off x="1471834" y="5147388"/>
            <a:ext cx="9390597" cy="1368003"/>
          </a:xfrm>
          <a:prstGeom prst="rect">
            <a:avLst/>
          </a:prstGeom>
          <a:noFill/>
        </p:spPr>
        <p:txBody>
          <a:bodyPr wrap="square" rtlCol="0">
            <a:spAutoFit/>
          </a:bodyPr>
          <a:lstStyle/>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In all three film content types, participants exhibited noticeable attention towards the limb cover, allocating some of their viewing time to focus on it. </a:t>
            </a:r>
          </a:p>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This could be attributed to its visually striking and colourful graphic design, which naturally attracts attention. </a:t>
            </a:r>
          </a:p>
          <a:p>
            <a:pPr marL="0" marR="0" lvl="0" indent="0" algn="l" defTabSz="740664" rtl="0" eaLnBrk="1" fontAlgn="auto" latinLnBrk="0" hangingPunct="1">
              <a:lnSpc>
                <a:spcPct val="100000"/>
              </a:lnSpc>
              <a:spcBef>
                <a:spcPts val="0"/>
              </a:spcBef>
              <a:spcAft>
                <a:spcPts val="600"/>
              </a:spcAft>
              <a:buClrTx/>
              <a:buSzTx/>
              <a:buFontTx/>
              <a:buNone/>
              <a:tabLst/>
              <a:defRPr/>
            </a:pPr>
            <a:r>
              <a:rPr kumimoji="0" lang="en-GB" sz="1458" b="0" i="0" u="none" strike="noStrike" kern="1200" cap="none" spc="0" normalizeH="0" baseline="0" noProof="0">
                <a:ln>
                  <a:noFill/>
                </a:ln>
                <a:solidFill>
                  <a:prstClr val="black"/>
                </a:solidFill>
                <a:effectLst/>
                <a:uLnTx/>
                <a:uFillTx/>
                <a:latin typeface="Söhne"/>
                <a:ea typeface="+mn-ea"/>
                <a:cs typeface="+mn-cs"/>
              </a:rPr>
              <a:t>Particularly during the Olympics film, the limb cover garnered the highest collective attention from participants, becoming a prominent point of visual interest. </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08213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6513788" y="193675"/>
            <a:ext cx="4840010" cy="1807305"/>
          </a:xfrm>
        </p:spPr>
        <p:txBody>
          <a:bodyPr vert="horz" lIns="91440" tIns="45720" rIns="91440" bIns="45720" rtlCol="0" anchor="ctr">
            <a:normAutofit/>
          </a:bodyPr>
          <a:lstStyle/>
          <a:p>
            <a:r>
              <a:rPr lang="en-US"/>
              <a:t>Conclusions </a:t>
            </a:r>
          </a:p>
        </p:txBody>
      </p:sp>
      <p:pic>
        <p:nvPicPr>
          <p:cNvPr id="3" name="Picture 2">
            <a:extLst>
              <a:ext uri="{FF2B5EF4-FFF2-40B4-BE49-F238E27FC236}">
                <a16:creationId xmlns:a16="http://schemas.microsoft.com/office/drawing/2014/main" id="{935AD69E-923E-6223-63E5-EF984B60DF5D}"/>
              </a:ext>
            </a:extLst>
          </p:cNvPr>
          <p:cNvPicPr>
            <a:picLocks noChangeAspect="1"/>
          </p:cNvPicPr>
          <p:nvPr/>
        </p:nvPicPr>
        <p:blipFill rotWithShape="1">
          <a:blip r:embed="rId2"/>
          <a:srcRect t="15067"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5724525" y="1914525"/>
            <a:ext cx="5629273" cy="4262438"/>
          </a:xfrm>
        </p:spPr>
        <p:txBody>
          <a:bodyPr vert="horz" lIns="91440" tIns="45720" rIns="91440" bIns="45720" rtlCol="0">
            <a:normAutofit fontScale="92500" lnSpcReduction="10000"/>
          </a:bodyPr>
          <a:lstStyle/>
          <a:p>
            <a:r>
              <a:rPr lang="en-US" sz="1800"/>
              <a:t>I</a:t>
            </a:r>
            <a:r>
              <a:rPr lang="en-US" sz="1800" b="0" i="0">
                <a:effectLst/>
              </a:rPr>
              <a:t>ndividuals who choose to wear custom designed leg covers may be perceived in more positive ways in some personality characteristics than both stem-only and </a:t>
            </a:r>
            <a:r>
              <a:rPr lang="en-US" sz="1800"/>
              <a:t>“normal”</a:t>
            </a:r>
          </a:p>
          <a:p>
            <a:endParaRPr lang="en-GB" sz="1800"/>
          </a:p>
          <a:p>
            <a:r>
              <a:rPr lang="en-GB" sz="1800"/>
              <a:t>Despite wearing a bright prosthetic limb cover, participants still focused mainly on the face of the individual in the video.  </a:t>
            </a:r>
          </a:p>
          <a:p>
            <a:endParaRPr lang="en-GB" sz="1800"/>
          </a:p>
          <a:p>
            <a:r>
              <a:rPr lang="en-GB" sz="1800"/>
              <a:t>Potentially important implications for the nature of social interaction given the recognised importance of facial communication in everyday settings (Barratt, 2019). </a:t>
            </a:r>
          </a:p>
          <a:p>
            <a:pPr marL="0" indent="0">
              <a:buNone/>
            </a:pPr>
            <a:endParaRPr lang="en-US" sz="1700"/>
          </a:p>
          <a:p>
            <a:r>
              <a:rPr lang="en-US" sz="1700" b="0" i="0">
                <a:effectLst/>
              </a:rPr>
              <a:t>Could be focus of self-stigma-reducing campaigns and  “conversation-starters” around engaging with amputees.  </a:t>
            </a:r>
          </a:p>
          <a:p>
            <a:endParaRPr lang="en-US" sz="1700" b="0" i="0">
              <a:effectLst/>
            </a:endParaRPr>
          </a:p>
          <a:p>
            <a:endParaRPr lang="en-US" sz="1700"/>
          </a:p>
          <a:p>
            <a:endParaRPr lang="en-US" sz="1700"/>
          </a:p>
          <a:p>
            <a:endParaRPr lang="en-US" sz="1700"/>
          </a:p>
          <a:p>
            <a:endParaRPr lang="en-US" sz="1700"/>
          </a:p>
        </p:txBody>
      </p:sp>
    </p:spTree>
    <p:extLst>
      <p:ext uri="{BB962C8B-B14F-4D97-AF65-F5344CB8AC3E}">
        <p14:creationId xmlns:p14="http://schemas.microsoft.com/office/powerpoint/2010/main" val="2038735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BFE8-94D9-E646-4C7D-34FF9F44C74B}"/>
              </a:ext>
            </a:extLst>
          </p:cNvPr>
          <p:cNvSpPr>
            <a:spLocks noGrp="1"/>
          </p:cNvSpPr>
          <p:nvPr>
            <p:ph type="title"/>
          </p:nvPr>
        </p:nvSpPr>
        <p:spPr>
          <a:xfrm>
            <a:off x="838200" y="375641"/>
            <a:ext cx="10515600" cy="1325563"/>
          </a:xfrm>
        </p:spPr>
        <p:txBody>
          <a:bodyPr>
            <a:normAutofit/>
          </a:bodyPr>
          <a:lstStyle/>
          <a:p>
            <a:pPr algn="ctr"/>
            <a:r>
              <a:rPr lang="en-GB" sz="4000"/>
              <a:t>Methodological Considerations </a:t>
            </a:r>
          </a:p>
        </p:txBody>
      </p:sp>
      <p:sp>
        <p:nvSpPr>
          <p:cNvPr id="4" name="Content Placeholder 3">
            <a:extLst>
              <a:ext uri="{FF2B5EF4-FFF2-40B4-BE49-F238E27FC236}">
                <a16:creationId xmlns:a16="http://schemas.microsoft.com/office/drawing/2014/main" id="{B5D29D31-AD1D-1312-682F-BC2518F9CE9A}"/>
              </a:ext>
            </a:extLst>
          </p:cNvPr>
          <p:cNvSpPr>
            <a:spLocks noGrp="1"/>
          </p:cNvSpPr>
          <p:nvPr>
            <p:ph sz="half" idx="2"/>
          </p:nvPr>
        </p:nvSpPr>
        <p:spPr>
          <a:xfrm>
            <a:off x="6363201" y="1840845"/>
            <a:ext cx="5181600" cy="4351338"/>
          </a:xfrm>
        </p:spPr>
        <p:txBody>
          <a:bodyPr>
            <a:normAutofit fontScale="92500" lnSpcReduction="10000"/>
          </a:bodyPr>
          <a:lstStyle/>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Triangulation of data shows an overall positive impact of wearing an expressive leg cover on both the wearer and general population.</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Between-groups design = small number of participants for analysis </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Only one male target figure </a:t>
            </a:r>
          </a:p>
          <a:p>
            <a:endParaRPr lang="en-GB" sz="1800">
              <a:solidFill>
                <a:srgbClr val="000000"/>
              </a:solidFill>
              <a:latin typeface="Arial" panose="020B0604020202020204" pitchFamily="34" charset="0"/>
            </a:endParaRPr>
          </a:p>
          <a:p>
            <a:r>
              <a:rPr lang="en-GB" sz="1800">
                <a:solidFill>
                  <a:srgbClr val="000000"/>
                </a:solidFill>
                <a:latin typeface="Arial" panose="020B0604020202020204" pitchFamily="34" charset="0"/>
              </a:rPr>
              <a:t>Implicit attitudes not captured </a:t>
            </a:r>
          </a:p>
          <a:p>
            <a:pPr marL="0" indent="0">
              <a:buNone/>
            </a:pPr>
            <a:endParaRPr lang="en-GB" sz="2000">
              <a:solidFill>
                <a:srgbClr val="000000"/>
              </a:solidFill>
              <a:latin typeface="Arial" panose="020B0604020202020204" pitchFamily="34" charset="0"/>
            </a:endParaRPr>
          </a:p>
          <a:p>
            <a:r>
              <a:rPr lang="en-GB" sz="2000"/>
              <a:t>Collaboration with non-academic partners is rewarding and can provide immediate PPI</a:t>
            </a:r>
            <a:endParaRPr lang="en-GB" sz="2000">
              <a:solidFill>
                <a:srgbClr val="000000"/>
              </a:solidFill>
              <a:latin typeface="Arial" panose="020B0604020202020204" pitchFamily="34" charset="0"/>
            </a:endParaRPr>
          </a:p>
          <a:p>
            <a:endParaRPr lang="en-GB" sz="2000"/>
          </a:p>
        </p:txBody>
      </p:sp>
      <p:sp>
        <p:nvSpPr>
          <p:cNvPr id="5" name="Isosceles Triangle 4">
            <a:extLst>
              <a:ext uri="{FF2B5EF4-FFF2-40B4-BE49-F238E27FC236}">
                <a16:creationId xmlns:a16="http://schemas.microsoft.com/office/drawing/2014/main" id="{E959B395-F679-3FCB-9804-EE0AB4FD688E}"/>
              </a:ext>
            </a:extLst>
          </p:cNvPr>
          <p:cNvSpPr/>
          <p:nvPr/>
        </p:nvSpPr>
        <p:spPr>
          <a:xfrm>
            <a:off x="1045029" y="1959430"/>
            <a:ext cx="3872203" cy="370856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FDEE80B-C758-5956-8442-DB353FCBB0FD}"/>
              </a:ext>
            </a:extLst>
          </p:cNvPr>
          <p:cNvSpPr txBox="1"/>
          <p:nvPr/>
        </p:nvSpPr>
        <p:spPr>
          <a:xfrm>
            <a:off x="838200" y="2897154"/>
            <a:ext cx="13653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Qual Interviews</a:t>
            </a:r>
          </a:p>
        </p:txBody>
      </p:sp>
      <p:sp>
        <p:nvSpPr>
          <p:cNvPr id="9" name="TextBox 8">
            <a:extLst>
              <a:ext uri="{FF2B5EF4-FFF2-40B4-BE49-F238E27FC236}">
                <a16:creationId xmlns:a16="http://schemas.microsoft.com/office/drawing/2014/main" id="{1B278524-2171-1BB0-A3A2-3BC7B287A467}"/>
              </a:ext>
            </a:extLst>
          </p:cNvPr>
          <p:cNvSpPr txBox="1"/>
          <p:nvPr/>
        </p:nvSpPr>
        <p:spPr>
          <a:xfrm>
            <a:off x="4179336" y="2897154"/>
            <a:ext cx="136538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Exptl</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Attitude Study </a:t>
            </a:r>
          </a:p>
        </p:txBody>
      </p:sp>
      <p:sp>
        <p:nvSpPr>
          <p:cNvPr id="10" name="TextBox 9">
            <a:extLst>
              <a:ext uri="{FF2B5EF4-FFF2-40B4-BE49-F238E27FC236}">
                <a16:creationId xmlns:a16="http://schemas.microsoft.com/office/drawing/2014/main" id="{66B4FA1C-FAB0-3612-1A33-B5A0A80C40DC}"/>
              </a:ext>
            </a:extLst>
          </p:cNvPr>
          <p:cNvSpPr txBox="1"/>
          <p:nvPr/>
        </p:nvSpPr>
        <p:spPr>
          <a:xfrm>
            <a:off x="1763485" y="5807631"/>
            <a:ext cx="29795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Behav</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Observation study </a:t>
            </a:r>
          </a:p>
        </p:txBody>
      </p:sp>
    </p:spTree>
    <p:extLst>
      <p:ext uri="{BB962C8B-B14F-4D97-AF65-F5344CB8AC3E}">
        <p14:creationId xmlns:p14="http://schemas.microsoft.com/office/powerpoint/2010/main" val="390033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48AC1D2-C54C-75C3-50C5-A2BD0C4E97EB}"/>
              </a:ext>
            </a:extLst>
          </p:cNvPr>
          <p:cNvSpPr>
            <a:spLocks noGrp="1"/>
          </p:cNvSpPr>
          <p:nvPr>
            <p:ph idx="1"/>
          </p:nvPr>
        </p:nvSpPr>
        <p:spPr>
          <a:xfrm>
            <a:off x="679301" y="4289982"/>
            <a:ext cx="4535079" cy="1868364"/>
          </a:xfrm>
        </p:spPr>
        <p:txBody>
          <a:bodyPr/>
          <a:lstStyle/>
          <a:p>
            <a:pPr marL="0" indent="0">
              <a:buNone/>
            </a:pP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Dr Ceri Phelps &amp; Dr Paul B Hutchings </a:t>
            </a:r>
          </a:p>
          <a:p>
            <a:pPr marL="0" indent="0">
              <a:buNone/>
            </a:pPr>
            <a:r>
              <a:rPr lang="en-GB" sz="1600" kern="100" dirty="0">
                <a:latin typeface="Aptos" panose="020B0004020202020204" pitchFamily="34" charset="0"/>
                <a:ea typeface="DengXian" panose="02010600030101010101" pitchFamily="2" charset="-122"/>
                <a:cs typeface="Times New Roman" panose="02020603050405020304" pitchFamily="18" charset="0"/>
              </a:rPr>
              <a:t>Centre for Psychology and Counselling </a:t>
            </a:r>
          </a:p>
          <a:p>
            <a:pPr marL="0" indent="0">
              <a:buNone/>
            </a:pPr>
            <a:r>
              <a:rPr lang="en-GB" sz="1600" kern="100" dirty="0">
                <a:latin typeface="Aptos" panose="020B0004020202020204" pitchFamily="34" charset="0"/>
                <a:ea typeface="DengXian" panose="02010600030101010101" pitchFamily="2" charset="-122"/>
                <a:cs typeface="Times New Roman" panose="02020603050405020304" pitchFamily="18" charset="0"/>
              </a:rPr>
              <a:t>SA1 Waterfront Campus, Swansea </a:t>
            </a:r>
          </a:p>
          <a:p>
            <a:pPr marL="0" indent="0">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University of Wales Trinity Saint David</a:t>
            </a:r>
          </a:p>
          <a:p>
            <a:endParaRPr lang="en-GB" dirty="0"/>
          </a:p>
        </p:txBody>
      </p:sp>
      <p:sp>
        <p:nvSpPr>
          <p:cNvPr id="2" name="Title 1">
            <a:extLst>
              <a:ext uri="{FF2B5EF4-FFF2-40B4-BE49-F238E27FC236}">
                <a16:creationId xmlns:a16="http://schemas.microsoft.com/office/drawing/2014/main" id="{A265CEE7-0F87-5F19-26E7-56BAD1134D7A}"/>
              </a:ext>
            </a:extLst>
          </p:cNvPr>
          <p:cNvSpPr>
            <a:spLocks noGrp="1"/>
          </p:cNvSpPr>
          <p:nvPr>
            <p:ph type="title" idx="4294967295"/>
          </p:nvPr>
        </p:nvSpPr>
        <p:spPr>
          <a:xfrm>
            <a:off x="214746" y="1105671"/>
            <a:ext cx="5216236" cy="951729"/>
          </a:xfrm>
          <a:prstGeom prst="rect">
            <a:avLst/>
          </a:prstGeom>
        </p:spPr>
        <p:txBody>
          <a:bodyPr>
            <a:normAutofit fontScale="90000"/>
          </a:bodyPr>
          <a:lstStyle/>
          <a:p>
            <a:pPr algn="ct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3600" b="1" kern="100" dirty="0">
                <a:effectLst/>
                <a:latin typeface="Aptos" panose="020B0004020202020204" pitchFamily="34" charset="0"/>
                <a:ea typeface="DengXian" panose="02010600030101010101" pitchFamily="2" charset="-122"/>
                <a:cs typeface="Times New Roman" panose="02020603050405020304" pitchFamily="18" charset="0"/>
              </a:rPr>
              <a:t>				</a:t>
            </a: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36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Bridging the Gap </a:t>
            </a:r>
            <a:br>
              <a:rPr lang="en-GB" sz="36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br>
            <a:br>
              <a:rPr lang="en-GB" sz="36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br>
            <a:r>
              <a:rPr lang="en-GB" sz="3600" b="1" i="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Meeting needs and making a difference: a psychological perspective</a:t>
            </a:r>
            <a:br>
              <a:rPr lang="en-GB" sz="3600" kern="100" dirty="0">
                <a:effectLst/>
                <a:latin typeface="Aptos" panose="020B0004020202020204" pitchFamily="34" charset="0"/>
                <a:ea typeface="DengXian" panose="02010600030101010101" pitchFamily="2" charset="-122"/>
                <a:cs typeface="Times New Roman" panose="02020603050405020304" pitchFamily="18" charset="0"/>
              </a:rPr>
            </a:br>
            <a:br>
              <a:rPr lang="en-GB" sz="3600" kern="100" dirty="0">
                <a:effectLst/>
                <a:latin typeface="Aptos" panose="020B0004020202020204" pitchFamily="34" charset="0"/>
                <a:ea typeface="DengXian" panose="02010600030101010101" pitchFamily="2" charset="-122"/>
                <a:cs typeface="Times New Roman" panose="02020603050405020304" pitchFamily="18" charset="0"/>
              </a:rPr>
            </a:br>
            <a:br>
              <a:rPr lang="en-GB" sz="36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3600" dirty="0"/>
          </a:p>
        </p:txBody>
      </p:sp>
    </p:spTree>
    <p:extLst>
      <p:ext uri="{BB962C8B-B14F-4D97-AF65-F5344CB8AC3E}">
        <p14:creationId xmlns:p14="http://schemas.microsoft.com/office/powerpoint/2010/main" val="11754110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260F4D-E589-C445-FFDA-74E3B8E6ADB0}"/>
              </a:ext>
            </a:extLst>
          </p:cNvPr>
          <p:cNvSpPr>
            <a:spLocks noGrp="1"/>
          </p:cNvSpPr>
          <p:nvPr>
            <p:ph type="title"/>
          </p:nvPr>
        </p:nvSpPr>
        <p:spPr/>
        <p:txBody>
          <a:bodyPr/>
          <a:lstStyle/>
          <a:p>
            <a:r>
              <a:rPr lang="en-GB" dirty="0"/>
              <a:t>Hopes for this session </a:t>
            </a:r>
          </a:p>
        </p:txBody>
      </p:sp>
      <p:sp>
        <p:nvSpPr>
          <p:cNvPr id="8" name="Content Placeholder 7">
            <a:extLst>
              <a:ext uri="{FF2B5EF4-FFF2-40B4-BE49-F238E27FC236}">
                <a16:creationId xmlns:a16="http://schemas.microsoft.com/office/drawing/2014/main" id="{91CD6F5F-985D-80F0-25F2-0AF46327FA5C}"/>
              </a:ext>
            </a:extLst>
          </p:cNvPr>
          <p:cNvSpPr>
            <a:spLocks noGrp="1"/>
          </p:cNvSpPr>
          <p:nvPr>
            <p:ph idx="1"/>
          </p:nvPr>
        </p:nvSpPr>
        <p:spPr>
          <a:xfrm>
            <a:off x="337291" y="1447060"/>
            <a:ext cx="6773723" cy="3839089"/>
          </a:xfrm>
        </p:spPr>
        <p:txBody>
          <a:bodyPr>
            <a:normAutofit fontScale="92500" lnSpcReduction="10000"/>
          </a:bodyPr>
          <a:lstStyle/>
          <a:p>
            <a:pPr>
              <a:buFont typeface="Wingdings" panose="05000000000000000000" pitchFamily="2" charset="2"/>
              <a:buChar char="q"/>
            </a:pPr>
            <a:r>
              <a:rPr lang="en-GB" dirty="0"/>
              <a:t> </a:t>
            </a:r>
            <a:r>
              <a:rPr lang="en-GB" sz="2400" dirty="0">
                <a:effectLst/>
                <a:latin typeface="Aptos" panose="020B0004020202020204" pitchFamily="34" charset="0"/>
                <a:ea typeface="DengXian" panose="02010600030101010101" pitchFamily="2" charset="-122"/>
                <a:cs typeface="Times New Roman" panose="02020603050405020304" pitchFamily="18" charset="0"/>
              </a:rPr>
              <a:t>encourage consideration and debate around how best to address unmet psychosocial support needs amongst individuals living with limb loss</a:t>
            </a:r>
          </a:p>
          <a:p>
            <a:pPr>
              <a:buFont typeface="Wingdings" panose="05000000000000000000" pitchFamily="2" charset="2"/>
              <a:buChar char="q"/>
            </a:pPr>
            <a:endParaRPr lang="en-GB" sz="2400" dirty="0">
              <a:effectLst/>
              <a:latin typeface="Aptos" panose="020B0004020202020204" pitchFamily="34" charset="0"/>
              <a:ea typeface="DengXian" panose="02010600030101010101" pitchFamily="2" charset="-122"/>
              <a:cs typeface="Times New Roman" panose="02020603050405020304" pitchFamily="18" charset="0"/>
            </a:endParaRPr>
          </a:p>
          <a:p>
            <a:pPr>
              <a:buFont typeface="Wingdings" panose="05000000000000000000" pitchFamily="2" charset="2"/>
              <a:buChar char="q"/>
            </a:pPr>
            <a:r>
              <a:rPr lang="en-GB" sz="2400" dirty="0">
                <a:latin typeface="Aptos" panose="020B0004020202020204" pitchFamily="34" charset="0"/>
                <a:ea typeface="DengXian" panose="02010600030101010101" pitchFamily="2" charset="-122"/>
                <a:cs typeface="Times New Roman" panose="02020603050405020304" pitchFamily="18" charset="0"/>
              </a:rPr>
              <a:t> </a:t>
            </a:r>
            <a:r>
              <a:rPr lang="en-GB" sz="2400" dirty="0">
                <a:effectLst/>
                <a:latin typeface="Aptos" panose="020B0004020202020204" pitchFamily="34" charset="0"/>
                <a:ea typeface="DengXian" panose="02010600030101010101" pitchFamily="2" charset="-122"/>
                <a:cs typeface="Times New Roman" panose="02020603050405020304" pitchFamily="18" charset="0"/>
              </a:rPr>
              <a:t>consider the challenges of social interaction, self identity and stigm</a:t>
            </a:r>
            <a:r>
              <a:rPr lang="en-GB" sz="2400" dirty="0">
                <a:latin typeface="Aptos" panose="020B0004020202020204" pitchFamily="34" charset="0"/>
                <a:ea typeface="DengXian" panose="02010600030101010101" pitchFamily="2" charset="-122"/>
                <a:cs typeface="Times New Roman" panose="02020603050405020304" pitchFamily="18" charset="0"/>
              </a:rPr>
              <a:t>a from a social psychological perspective </a:t>
            </a:r>
          </a:p>
          <a:p>
            <a:pPr>
              <a:buFont typeface="Wingdings" panose="05000000000000000000" pitchFamily="2" charset="2"/>
              <a:buChar char="q"/>
            </a:pPr>
            <a:endParaRPr lang="en-GB" sz="2400" dirty="0">
              <a:latin typeface="Aptos" panose="020B0004020202020204" pitchFamily="34" charset="0"/>
              <a:ea typeface="DengXian" panose="02010600030101010101" pitchFamily="2" charset="-122"/>
              <a:cs typeface="Times New Roman" panose="02020603050405020304" pitchFamily="18" charset="0"/>
            </a:endParaRPr>
          </a:p>
          <a:p>
            <a:pPr>
              <a:buFont typeface="Wingdings" panose="05000000000000000000" pitchFamily="2" charset="2"/>
              <a:buChar char="q"/>
            </a:pPr>
            <a:r>
              <a:rPr lang="en-GB" sz="2400" dirty="0">
                <a:latin typeface="Aptos" panose="020B0004020202020204" pitchFamily="34" charset="0"/>
                <a:ea typeface="DengXian" panose="02010600030101010101" pitchFamily="2" charset="-122"/>
                <a:cs typeface="Times New Roman" panose="02020603050405020304" pitchFamily="18" charset="0"/>
              </a:rPr>
              <a:t>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demonstrate the importance of a collaborative approach to identifying solutions to help address gaps in current psychosocial provision.</a:t>
            </a:r>
          </a:p>
          <a:p>
            <a:pPr>
              <a:buFont typeface="Wingdings" panose="05000000000000000000" pitchFamily="2" charset="2"/>
              <a:buChar char="q"/>
            </a:pPr>
            <a:endParaRPr lang="en-GB" dirty="0"/>
          </a:p>
        </p:txBody>
      </p:sp>
      <p:pic>
        <p:nvPicPr>
          <p:cNvPr id="21" name="Picture 20" descr="A group of giraffes looking at each other">
            <a:extLst>
              <a:ext uri="{FF2B5EF4-FFF2-40B4-BE49-F238E27FC236}">
                <a16:creationId xmlns:a16="http://schemas.microsoft.com/office/drawing/2014/main" id="{3CCD8FBF-34D0-2622-869F-C92117FA49A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48365" y="1929189"/>
            <a:ext cx="3940710" cy="2627140"/>
          </a:xfrm>
          <a:prstGeom prst="rect">
            <a:avLst/>
          </a:prstGeom>
        </p:spPr>
      </p:pic>
    </p:spTree>
    <p:extLst>
      <p:ext uri="{BB962C8B-B14F-4D97-AF65-F5344CB8AC3E}">
        <p14:creationId xmlns:p14="http://schemas.microsoft.com/office/powerpoint/2010/main" val="15026215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AAB04-CCAB-4327-86C6-5F631C46F031}"/>
              </a:ext>
            </a:extLst>
          </p:cNvPr>
          <p:cNvSpPr>
            <a:spLocks noGrp="1"/>
          </p:cNvSpPr>
          <p:nvPr>
            <p:ph type="title"/>
          </p:nvPr>
        </p:nvSpPr>
        <p:spPr>
          <a:xfrm>
            <a:off x="572493" y="238539"/>
            <a:ext cx="11018520" cy="1434415"/>
          </a:xfrm>
        </p:spPr>
        <p:txBody>
          <a:bodyPr anchor="b">
            <a:normAutofit/>
          </a:bodyPr>
          <a:lstStyle/>
          <a:p>
            <a:r>
              <a:rPr lang="en-GB" sz="5400" dirty="0"/>
              <a:t>Background </a:t>
            </a:r>
          </a:p>
        </p:txBody>
      </p:sp>
      <p:sp>
        <p:nvSpPr>
          <p:cNvPr id="3" name="Content Placeholder 2">
            <a:extLst>
              <a:ext uri="{FF2B5EF4-FFF2-40B4-BE49-F238E27FC236}">
                <a16:creationId xmlns:a16="http://schemas.microsoft.com/office/drawing/2014/main" id="{6CFAE9FE-CF7E-4459-830E-29D3B5CF2A66}"/>
              </a:ext>
            </a:extLst>
          </p:cNvPr>
          <p:cNvSpPr>
            <a:spLocks noGrp="1"/>
          </p:cNvSpPr>
          <p:nvPr>
            <p:ph idx="1"/>
          </p:nvPr>
        </p:nvSpPr>
        <p:spPr>
          <a:xfrm>
            <a:off x="152548" y="2219330"/>
            <a:ext cx="7677426" cy="4119172"/>
          </a:xfrm>
        </p:spPr>
        <p:txBody>
          <a:bodyPr anchor="t">
            <a:noAutofit/>
          </a:bodyPr>
          <a:lstStyle/>
          <a:p>
            <a:r>
              <a:rPr lang="en-GB" sz="2400" b="1" dirty="0">
                <a:effectLst/>
                <a:ea typeface="Times New Roman" panose="02020603050405020304" pitchFamily="18" charset="0"/>
                <a:cs typeface="Arial" panose="020B0604020202020204" pitchFamily="34" charset="0"/>
              </a:rPr>
              <a:t>“Prothesis Embodiment” </a:t>
            </a:r>
            <a:r>
              <a:rPr lang="en-GB" sz="2400" dirty="0">
                <a:effectLst/>
                <a:ea typeface="Times New Roman" panose="02020603050405020304" pitchFamily="18" charset="0"/>
                <a:cs typeface="Arial" panose="020B0604020202020204" pitchFamily="34" charset="0"/>
              </a:rPr>
              <a:t>– the ongoing adjustment to perceived changes in areas such as personality, daily and occupational functioning, and relationships</a:t>
            </a:r>
            <a:endParaRPr lang="en-GB" sz="2400" dirty="0">
              <a:effectLst/>
              <a:ea typeface="Calibri" panose="020F0502020204030204" pitchFamily="34" charset="0"/>
              <a:cs typeface="Times New Roman" panose="02020603050405020304" pitchFamily="18" charset="0"/>
            </a:endParaRPr>
          </a:p>
          <a:p>
            <a:r>
              <a:rPr lang="en-GB" sz="2400" dirty="0"/>
              <a:t>A </a:t>
            </a:r>
            <a:r>
              <a:rPr lang="en-GB" sz="2400" b="1" dirty="0"/>
              <a:t>re-defined identity </a:t>
            </a:r>
            <a:r>
              <a:rPr lang="en-GB" sz="2400" dirty="0"/>
              <a:t>- higher levels of satisfaction with prosthesis linked to more positive adjustment</a:t>
            </a:r>
          </a:p>
          <a:p>
            <a:r>
              <a:rPr lang="en-GB" sz="2400" b="1" dirty="0"/>
              <a:t>Expressive prosthesis </a:t>
            </a:r>
            <a:r>
              <a:rPr lang="en-GB" sz="2400" dirty="0"/>
              <a:t>– designed to highlight users identity- found to increase self-confidence (</a:t>
            </a:r>
            <a:r>
              <a:rPr lang="en-GB" sz="2400" dirty="0" err="1"/>
              <a:t>Vlachaki</a:t>
            </a:r>
            <a:r>
              <a:rPr lang="en-GB" sz="2400" dirty="0"/>
              <a:t> et al., 2020)</a:t>
            </a:r>
          </a:p>
          <a:p>
            <a:r>
              <a:rPr lang="en-GB" sz="2400" dirty="0"/>
              <a:t> Few studies exploring impact on social interaction or attitudes </a:t>
            </a:r>
          </a:p>
        </p:txBody>
      </p:sp>
      <p:pic>
        <p:nvPicPr>
          <p:cNvPr id="4" name="Picture 3" descr="A person with prosthetic leg walking&#10;&#10;Description automatically generated">
            <a:extLst>
              <a:ext uri="{FF2B5EF4-FFF2-40B4-BE49-F238E27FC236}">
                <a16:creationId xmlns:a16="http://schemas.microsoft.com/office/drawing/2014/main" id="{DC428ADC-55F6-BF8C-50AA-77A40913753D}"/>
              </a:ext>
            </a:extLst>
          </p:cNvPr>
          <p:cNvPicPr>
            <a:picLocks noChangeAspect="1"/>
          </p:cNvPicPr>
          <p:nvPr/>
        </p:nvPicPr>
        <p:blipFill rotWithShape="1">
          <a:blip r:embed="rId3"/>
          <a:srcRect l="13699" r="17033"/>
          <a:stretch/>
        </p:blipFill>
        <p:spPr>
          <a:xfrm>
            <a:off x="7675658" y="2093976"/>
            <a:ext cx="3941064" cy="4096512"/>
          </a:xfrm>
          <a:prstGeom prst="rect">
            <a:avLst/>
          </a:prstGeom>
        </p:spPr>
      </p:pic>
    </p:spTree>
    <p:extLst>
      <p:ext uri="{BB962C8B-B14F-4D97-AF65-F5344CB8AC3E}">
        <p14:creationId xmlns:p14="http://schemas.microsoft.com/office/powerpoint/2010/main" val="9058033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13A4-55FA-8214-3ABE-F56219937143}"/>
              </a:ext>
            </a:extLst>
          </p:cNvPr>
          <p:cNvSpPr>
            <a:spLocks noGrp="1"/>
          </p:cNvSpPr>
          <p:nvPr>
            <p:ph type="title"/>
          </p:nvPr>
        </p:nvSpPr>
        <p:spPr>
          <a:xfrm>
            <a:off x="358219" y="365125"/>
            <a:ext cx="11481847" cy="1325563"/>
          </a:xfrm>
        </p:spPr>
        <p:txBody>
          <a:bodyPr anchor="ctr">
            <a:normAutofit/>
          </a:bodyPr>
          <a:lstStyle/>
          <a:p>
            <a:r>
              <a:rPr lang="en-GB" dirty="0"/>
              <a:t>                                   Self Identity</a:t>
            </a:r>
          </a:p>
        </p:txBody>
      </p:sp>
      <p:pic>
        <p:nvPicPr>
          <p:cNvPr id="4" name="Content Placeholder 3" descr="A group of giraffes looking at each other">
            <a:extLst>
              <a:ext uri="{FF2B5EF4-FFF2-40B4-BE49-F238E27FC236}">
                <a16:creationId xmlns:a16="http://schemas.microsoft.com/office/drawing/2014/main" id="{5D23C12D-8FAC-C79F-3A9B-5B9FF5BBD6E7}"/>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t="17954" r="1" b="35388"/>
          <a:stretch/>
        </p:blipFill>
        <p:spPr>
          <a:xfrm>
            <a:off x="358219" y="1825625"/>
            <a:ext cx="11481847" cy="3575934"/>
          </a:xfrm>
          <a:prstGeom prst="rect">
            <a:avLst/>
          </a:prstGeom>
          <a:noFill/>
        </p:spPr>
      </p:pic>
    </p:spTree>
    <p:extLst>
      <p:ext uri="{BB962C8B-B14F-4D97-AF65-F5344CB8AC3E}">
        <p14:creationId xmlns:p14="http://schemas.microsoft.com/office/powerpoint/2010/main" val="32197051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13A4-55FA-8214-3ABE-F56219937143}"/>
              </a:ext>
            </a:extLst>
          </p:cNvPr>
          <p:cNvSpPr>
            <a:spLocks noGrp="1"/>
          </p:cNvSpPr>
          <p:nvPr>
            <p:ph type="title"/>
          </p:nvPr>
        </p:nvSpPr>
        <p:spPr>
          <a:xfrm>
            <a:off x="0" y="296114"/>
            <a:ext cx="11481847" cy="1325563"/>
          </a:xfrm>
        </p:spPr>
        <p:txBody>
          <a:bodyPr/>
          <a:lstStyle/>
          <a:p>
            <a:r>
              <a:rPr lang="en-GB" dirty="0"/>
              <a:t>                   The Psychology of the Self  </a:t>
            </a:r>
          </a:p>
        </p:txBody>
      </p:sp>
      <p:sp>
        <p:nvSpPr>
          <p:cNvPr id="7" name="Oval 6">
            <a:extLst>
              <a:ext uri="{FF2B5EF4-FFF2-40B4-BE49-F238E27FC236}">
                <a16:creationId xmlns:a16="http://schemas.microsoft.com/office/drawing/2014/main" id="{60AF0FFC-C086-358E-D5EC-A2B784A5022A}"/>
              </a:ext>
            </a:extLst>
          </p:cNvPr>
          <p:cNvSpPr/>
          <p:nvPr/>
        </p:nvSpPr>
        <p:spPr>
          <a:xfrm>
            <a:off x="3774971" y="1534523"/>
            <a:ext cx="4347713" cy="2164641"/>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Self knowledge </a:t>
            </a:r>
          </a:p>
          <a:p>
            <a:pPr algn="ctr"/>
            <a:r>
              <a:rPr lang="en-GB" sz="3200" dirty="0"/>
              <a:t>(or self-concept) </a:t>
            </a:r>
          </a:p>
        </p:txBody>
      </p:sp>
      <p:sp>
        <p:nvSpPr>
          <p:cNvPr id="8" name="Content Placeholder 7">
            <a:extLst>
              <a:ext uri="{FF2B5EF4-FFF2-40B4-BE49-F238E27FC236}">
                <a16:creationId xmlns:a16="http://schemas.microsoft.com/office/drawing/2014/main" id="{1D0159CF-7D30-B6D7-74AE-7012003E81E5}"/>
              </a:ext>
            </a:extLst>
          </p:cNvPr>
          <p:cNvSpPr>
            <a:spLocks noGrp="1"/>
          </p:cNvSpPr>
          <p:nvPr>
            <p:ph idx="1"/>
          </p:nvPr>
        </p:nvSpPr>
        <p:spPr>
          <a:xfrm>
            <a:off x="6011435" y="3166943"/>
            <a:ext cx="4253253" cy="2302204"/>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indent="0">
              <a:buNone/>
            </a:pPr>
            <a:r>
              <a:rPr lang="en-GB" sz="3200" dirty="0"/>
              <a:t>     Agent Self </a:t>
            </a:r>
          </a:p>
        </p:txBody>
      </p:sp>
      <p:sp>
        <p:nvSpPr>
          <p:cNvPr id="9" name="Oval 8">
            <a:extLst>
              <a:ext uri="{FF2B5EF4-FFF2-40B4-BE49-F238E27FC236}">
                <a16:creationId xmlns:a16="http://schemas.microsoft.com/office/drawing/2014/main" id="{8B30B3E5-B808-18D2-59CB-8D53978D4C6C}"/>
              </a:ext>
            </a:extLst>
          </p:cNvPr>
          <p:cNvSpPr/>
          <p:nvPr/>
        </p:nvSpPr>
        <p:spPr>
          <a:xfrm>
            <a:off x="1927312" y="3227329"/>
            <a:ext cx="4347713" cy="2302203"/>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Interpersonal Self (Public Self)</a:t>
            </a:r>
          </a:p>
        </p:txBody>
      </p:sp>
      <p:sp>
        <p:nvSpPr>
          <p:cNvPr id="3" name="TextBox 2">
            <a:extLst>
              <a:ext uri="{FF2B5EF4-FFF2-40B4-BE49-F238E27FC236}">
                <a16:creationId xmlns:a16="http://schemas.microsoft.com/office/drawing/2014/main" id="{0A8779EA-48B4-F430-0A15-587C27078F6B}"/>
              </a:ext>
            </a:extLst>
          </p:cNvPr>
          <p:cNvSpPr txBox="1"/>
          <p:nvPr/>
        </p:nvSpPr>
        <p:spPr>
          <a:xfrm>
            <a:off x="8980371" y="5344866"/>
            <a:ext cx="3137835" cy="369332"/>
          </a:xfrm>
          <a:prstGeom prst="rect">
            <a:avLst/>
          </a:prstGeom>
          <a:noFill/>
        </p:spPr>
        <p:txBody>
          <a:bodyPr wrap="square" rtlCol="0">
            <a:spAutoFit/>
          </a:bodyPr>
          <a:lstStyle/>
          <a:p>
            <a:r>
              <a:rPr lang="en-GB" dirty="0"/>
              <a:t>Baumeister and Bushman, 2014</a:t>
            </a:r>
          </a:p>
        </p:txBody>
      </p:sp>
    </p:spTree>
    <p:extLst>
      <p:ext uri="{BB962C8B-B14F-4D97-AF65-F5344CB8AC3E}">
        <p14:creationId xmlns:p14="http://schemas.microsoft.com/office/powerpoint/2010/main" val="29732724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7BA0-991C-1417-8637-2207F24F0367}"/>
              </a:ext>
            </a:extLst>
          </p:cNvPr>
          <p:cNvSpPr>
            <a:spLocks noGrp="1"/>
          </p:cNvSpPr>
          <p:nvPr>
            <p:ph type="title"/>
          </p:nvPr>
        </p:nvSpPr>
        <p:spPr>
          <a:xfrm>
            <a:off x="472155" y="171377"/>
            <a:ext cx="11481847" cy="1325563"/>
          </a:xfrm>
        </p:spPr>
        <p:txBody>
          <a:bodyPr>
            <a:normAutofit/>
          </a:bodyPr>
          <a:lstStyle/>
          <a:p>
            <a:r>
              <a:rPr lang="en-GB" sz="4000" b="1" dirty="0"/>
              <a:t>Public Self: Human beings as social animals </a:t>
            </a:r>
          </a:p>
        </p:txBody>
      </p:sp>
      <p:sp>
        <p:nvSpPr>
          <p:cNvPr id="3" name="Content Placeholder 2">
            <a:extLst>
              <a:ext uri="{FF2B5EF4-FFF2-40B4-BE49-F238E27FC236}">
                <a16:creationId xmlns:a16="http://schemas.microsoft.com/office/drawing/2014/main" id="{04C02B55-CD5B-72E3-F246-A12A919FA875}"/>
              </a:ext>
            </a:extLst>
          </p:cNvPr>
          <p:cNvSpPr>
            <a:spLocks noGrp="1"/>
          </p:cNvSpPr>
          <p:nvPr>
            <p:ph sz="half" idx="1"/>
          </p:nvPr>
        </p:nvSpPr>
        <p:spPr>
          <a:xfrm>
            <a:off x="321177" y="1496940"/>
            <a:ext cx="5181600" cy="4351338"/>
          </a:xfrm>
        </p:spPr>
        <p:txBody>
          <a:bodyPr/>
          <a:lstStyle/>
          <a:p>
            <a:r>
              <a:rPr lang="en-GB" sz="2400" dirty="0"/>
              <a:t>Innate need to connect to other socially </a:t>
            </a:r>
          </a:p>
          <a:p>
            <a:endParaRPr lang="en-GB" sz="2400" dirty="0"/>
          </a:p>
          <a:p>
            <a:pPr lvl="1">
              <a:buFont typeface="Wingdings" panose="05000000000000000000" pitchFamily="2" charset="2"/>
              <a:buChar char="Ø"/>
            </a:pPr>
            <a:r>
              <a:rPr lang="en-GB" sz="2000" dirty="0"/>
              <a:t>Survival and Cooperation</a:t>
            </a:r>
          </a:p>
          <a:p>
            <a:pPr lvl="1">
              <a:buFont typeface="Wingdings" panose="05000000000000000000" pitchFamily="2" charset="2"/>
              <a:buChar char="Ø"/>
            </a:pPr>
            <a:endParaRPr lang="en-GB" sz="2000" dirty="0"/>
          </a:p>
          <a:p>
            <a:pPr lvl="1">
              <a:buFont typeface="Wingdings" panose="05000000000000000000" pitchFamily="2" charset="2"/>
              <a:buChar char="Ø"/>
            </a:pPr>
            <a:r>
              <a:rPr lang="en-GB" sz="2000" dirty="0"/>
              <a:t>Communication and Connection</a:t>
            </a:r>
          </a:p>
          <a:p>
            <a:pPr lvl="1">
              <a:buFont typeface="Wingdings" panose="05000000000000000000" pitchFamily="2" charset="2"/>
              <a:buChar char="Ø"/>
            </a:pPr>
            <a:endParaRPr lang="en-GB" sz="2000" dirty="0"/>
          </a:p>
          <a:p>
            <a:pPr lvl="1">
              <a:buFont typeface="Wingdings" panose="05000000000000000000" pitchFamily="2" charset="2"/>
              <a:buChar char="Ø"/>
            </a:pPr>
            <a:r>
              <a:rPr lang="en-GB" sz="2000" dirty="0"/>
              <a:t>Emotional Support</a:t>
            </a:r>
          </a:p>
          <a:p>
            <a:pPr lvl="1">
              <a:buFont typeface="Wingdings" panose="05000000000000000000" pitchFamily="2" charset="2"/>
              <a:buChar char="Ø"/>
            </a:pPr>
            <a:endParaRPr lang="en-GB" sz="2000" dirty="0"/>
          </a:p>
          <a:p>
            <a:pPr lvl="1">
              <a:buFont typeface="Wingdings" panose="05000000000000000000" pitchFamily="2" charset="2"/>
              <a:buChar char="Ø"/>
            </a:pPr>
            <a:r>
              <a:rPr lang="en-GB" sz="2000" dirty="0"/>
              <a:t>Cultural and Identity Formation</a:t>
            </a:r>
          </a:p>
          <a:p>
            <a:endParaRPr lang="en-GB" sz="2400" dirty="0"/>
          </a:p>
          <a:p>
            <a:pPr lvl="1"/>
            <a:endParaRPr lang="en-GB" sz="2000" dirty="0"/>
          </a:p>
          <a:p>
            <a:endParaRPr lang="en-GB" dirty="0"/>
          </a:p>
        </p:txBody>
      </p:sp>
      <p:sp>
        <p:nvSpPr>
          <p:cNvPr id="4" name="Content Placeholder 3">
            <a:extLst>
              <a:ext uri="{FF2B5EF4-FFF2-40B4-BE49-F238E27FC236}">
                <a16:creationId xmlns:a16="http://schemas.microsoft.com/office/drawing/2014/main" id="{4A0EE2D4-41E6-E483-EE1A-5754ADCE9111}"/>
              </a:ext>
            </a:extLst>
          </p:cNvPr>
          <p:cNvSpPr>
            <a:spLocks noGrp="1"/>
          </p:cNvSpPr>
          <p:nvPr>
            <p:ph sz="half" idx="2"/>
          </p:nvPr>
        </p:nvSpPr>
        <p:spPr>
          <a:xfrm>
            <a:off x="7552945" y="1479604"/>
            <a:ext cx="3877056" cy="4351338"/>
          </a:xfrm>
        </p:spPr>
        <p:txBody>
          <a:bodyPr/>
          <a:lstStyle/>
          <a:p>
            <a:pPr lvl="1">
              <a:lnSpc>
                <a:spcPct val="115000"/>
              </a:lnSpc>
              <a:spcAft>
                <a:spcPts val="800"/>
              </a:spcAft>
              <a:buFont typeface="Wingdings" panose="05000000000000000000" pitchFamily="2" charset="2"/>
              <a:buChar char="q"/>
              <a:tabLst>
                <a:tab pos="9144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Evolutionary Theory</a:t>
            </a:r>
          </a:p>
          <a:p>
            <a:pPr lvl="1">
              <a:lnSpc>
                <a:spcPct val="115000"/>
              </a:lnSpc>
              <a:spcAft>
                <a:spcPts val="800"/>
              </a:spcAft>
              <a:buFont typeface="Wingdings" panose="05000000000000000000" pitchFamily="2" charset="2"/>
              <a:buChar char="q"/>
              <a:tabLst>
                <a:tab pos="91440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lvl="1">
              <a:lnSpc>
                <a:spcPct val="115000"/>
              </a:lnSpc>
              <a:spcAft>
                <a:spcPts val="800"/>
              </a:spcAft>
              <a:buFont typeface="Wingdings" panose="05000000000000000000" pitchFamily="2" charset="2"/>
              <a:buChar char="q"/>
              <a:tabLst>
                <a:tab pos="9144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Social Identity Theory</a:t>
            </a:r>
          </a:p>
          <a:p>
            <a:pPr lvl="1">
              <a:lnSpc>
                <a:spcPct val="115000"/>
              </a:lnSpc>
              <a:spcAft>
                <a:spcPts val="800"/>
              </a:spcAft>
              <a:buFont typeface="Wingdings" panose="05000000000000000000" pitchFamily="2" charset="2"/>
              <a:buChar char="q"/>
              <a:tabLst>
                <a:tab pos="91440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lvl="1">
              <a:lnSpc>
                <a:spcPct val="115000"/>
              </a:lnSpc>
              <a:spcAft>
                <a:spcPts val="800"/>
              </a:spcAft>
              <a:buFont typeface="Wingdings" panose="05000000000000000000" pitchFamily="2" charset="2"/>
              <a:buChar char="q"/>
              <a:tabLst>
                <a:tab pos="9144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Need to Belong </a:t>
            </a:r>
          </a:p>
          <a:p>
            <a:pPr lvl="1">
              <a:lnSpc>
                <a:spcPct val="115000"/>
              </a:lnSpc>
              <a:spcAft>
                <a:spcPts val="800"/>
              </a:spcAft>
              <a:buFont typeface="Wingdings" panose="05000000000000000000" pitchFamily="2" charset="2"/>
              <a:buChar char="q"/>
              <a:tabLst>
                <a:tab pos="91440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lvl="1">
              <a:lnSpc>
                <a:spcPct val="115000"/>
              </a:lnSpc>
              <a:spcAft>
                <a:spcPts val="800"/>
              </a:spcAft>
              <a:buFont typeface="Wingdings" panose="05000000000000000000" pitchFamily="2" charset="2"/>
              <a:buChar char="q"/>
              <a:tabLst>
                <a:tab pos="9144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Social Exchange Theory </a:t>
            </a:r>
          </a:p>
          <a:p>
            <a:pPr>
              <a:buFont typeface="Wingdings" panose="05000000000000000000" pitchFamily="2" charset="2"/>
              <a:buChar char="Ø"/>
            </a:pPr>
            <a:endParaRPr lang="en-GB" dirty="0"/>
          </a:p>
        </p:txBody>
      </p:sp>
      <p:pic>
        <p:nvPicPr>
          <p:cNvPr id="6" name="Picture 5" descr="A group of people hugging each other&#10;&#10;Description automatically generated">
            <a:extLst>
              <a:ext uri="{FF2B5EF4-FFF2-40B4-BE49-F238E27FC236}">
                <a16:creationId xmlns:a16="http://schemas.microsoft.com/office/drawing/2014/main" id="{4F8694C7-7A5C-A54E-0B88-3DFAB66756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71214" y="2359152"/>
            <a:ext cx="2883730" cy="1941397"/>
          </a:xfrm>
          <a:prstGeom prst="rect">
            <a:avLst/>
          </a:prstGeom>
        </p:spPr>
      </p:pic>
    </p:spTree>
    <p:extLst>
      <p:ext uri="{BB962C8B-B14F-4D97-AF65-F5344CB8AC3E}">
        <p14:creationId xmlns:p14="http://schemas.microsoft.com/office/powerpoint/2010/main" val="2591025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AD5FC-CF7F-D6A0-85BD-20BC8BFD6662}"/>
              </a:ext>
            </a:extLst>
          </p:cNvPr>
          <p:cNvSpPr>
            <a:spLocks noGrp="1"/>
          </p:cNvSpPr>
          <p:nvPr>
            <p:ph type="title"/>
          </p:nvPr>
        </p:nvSpPr>
        <p:spPr/>
        <p:txBody>
          <a:bodyPr>
            <a:normAutofit fontScale="90000"/>
          </a:bodyPr>
          <a:lstStyle/>
          <a:p>
            <a:r>
              <a:rPr lang="en-GB" sz="4800" b="1" dirty="0"/>
              <a:t>     Public  Self: Our identities and our social worlds </a:t>
            </a:r>
          </a:p>
        </p:txBody>
      </p:sp>
      <p:sp>
        <p:nvSpPr>
          <p:cNvPr id="3" name="Content Placeholder 2">
            <a:extLst>
              <a:ext uri="{FF2B5EF4-FFF2-40B4-BE49-F238E27FC236}">
                <a16:creationId xmlns:a16="http://schemas.microsoft.com/office/drawing/2014/main" id="{2640D066-95C8-5945-ABFE-9E80D6904A10}"/>
              </a:ext>
            </a:extLst>
          </p:cNvPr>
          <p:cNvSpPr>
            <a:spLocks noGrp="1"/>
          </p:cNvSpPr>
          <p:nvPr>
            <p:ph idx="1"/>
          </p:nvPr>
        </p:nvSpPr>
        <p:spPr>
          <a:xfrm>
            <a:off x="409234" y="2630414"/>
            <a:ext cx="3956578" cy="3651349"/>
          </a:xfrm>
        </p:spPr>
        <p:txBody>
          <a:bodyPr/>
          <a:lstStyle/>
          <a:p>
            <a:pPr marL="0" indent="0">
              <a:buNone/>
            </a:pPr>
            <a:endParaRPr lang="en-GB" dirty="0"/>
          </a:p>
          <a:p>
            <a:r>
              <a:rPr lang="en-GB" dirty="0"/>
              <a:t>We work hard to present a certain self image to others </a:t>
            </a:r>
          </a:p>
          <a:p>
            <a:endParaRPr lang="en-GB" dirty="0"/>
          </a:p>
          <a:p>
            <a:r>
              <a:rPr lang="en-GB" dirty="0"/>
              <a:t>May or may not match our inner self-concept!</a:t>
            </a:r>
          </a:p>
          <a:p>
            <a:endParaRPr lang="en-GB" dirty="0"/>
          </a:p>
        </p:txBody>
      </p:sp>
      <p:pic>
        <p:nvPicPr>
          <p:cNvPr id="5" name="Picture 4">
            <a:extLst>
              <a:ext uri="{FF2B5EF4-FFF2-40B4-BE49-F238E27FC236}">
                <a16:creationId xmlns:a16="http://schemas.microsoft.com/office/drawing/2014/main" id="{F3B36D07-E228-D370-6485-F504AA8D8305}"/>
              </a:ext>
            </a:extLst>
          </p:cNvPr>
          <p:cNvPicPr>
            <a:picLocks noChangeAspect="1"/>
          </p:cNvPicPr>
          <p:nvPr/>
        </p:nvPicPr>
        <p:blipFill>
          <a:blip r:embed="rId2"/>
          <a:stretch>
            <a:fillRect/>
          </a:stretch>
        </p:blipFill>
        <p:spPr>
          <a:xfrm>
            <a:off x="4259684" y="3286125"/>
            <a:ext cx="2975293" cy="1827680"/>
          </a:xfrm>
          <a:prstGeom prst="rect">
            <a:avLst/>
          </a:prstGeom>
        </p:spPr>
      </p:pic>
      <p:sp>
        <p:nvSpPr>
          <p:cNvPr id="13" name="Speech Bubble: Oval 12">
            <a:extLst>
              <a:ext uri="{FF2B5EF4-FFF2-40B4-BE49-F238E27FC236}">
                <a16:creationId xmlns:a16="http://schemas.microsoft.com/office/drawing/2014/main" id="{E4E007B7-FA91-721D-182F-BC23FA439E35}"/>
              </a:ext>
            </a:extLst>
          </p:cNvPr>
          <p:cNvSpPr/>
          <p:nvPr/>
        </p:nvSpPr>
        <p:spPr>
          <a:xfrm>
            <a:off x="7826190" y="2839098"/>
            <a:ext cx="4160084" cy="3651349"/>
          </a:xfrm>
          <a:prstGeom prst="wedgeEllipseCallout">
            <a:avLst>
              <a:gd name="adj1" fmla="val -74087"/>
              <a:gd name="adj2" fmla="val 714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800" i="1" dirty="0"/>
          </a:p>
          <a:p>
            <a:pPr>
              <a:lnSpc>
                <a:spcPct val="150000"/>
              </a:lnSpc>
            </a:pPr>
            <a:r>
              <a:rPr lang="en-GB" sz="1800" i="1" dirty="0"/>
              <a:t>“ you have to keep making yourself not mind… like walking around with clothes you don’t really like but you have to wear them anyway’’ -P1(F)</a:t>
            </a:r>
          </a:p>
          <a:p>
            <a:pPr>
              <a:lnSpc>
                <a:spcPct val="150000"/>
              </a:lnSpc>
            </a:pPr>
            <a:endParaRPr lang="en-GB" sz="1800" dirty="0"/>
          </a:p>
        </p:txBody>
      </p:sp>
    </p:spTree>
    <p:extLst>
      <p:ext uri="{BB962C8B-B14F-4D97-AF65-F5344CB8AC3E}">
        <p14:creationId xmlns:p14="http://schemas.microsoft.com/office/powerpoint/2010/main" val="9439581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F5A7A-5853-C9C9-7DD8-5F5A9051723D}"/>
              </a:ext>
            </a:extLst>
          </p:cNvPr>
          <p:cNvSpPr>
            <a:spLocks noGrp="1"/>
          </p:cNvSpPr>
          <p:nvPr>
            <p:ph type="title"/>
          </p:nvPr>
        </p:nvSpPr>
        <p:spPr/>
        <p:txBody>
          <a:bodyPr/>
          <a:lstStyle/>
          <a:p>
            <a:r>
              <a:rPr lang="en-GB" dirty="0"/>
              <a:t>Understanding Stigma </a:t>
            </a:r>
          </a:p>
        </p:txBody>
      </p:sp>
      <p:sp>
        <p:nvSpPr>
          <p:cNvPr id="3" name="Content Placeholder 2">
            <a:extLst>
              <a:ext uri="{FF2B5EF4-FFF2-40B4-BE49-F238E27FC236}">
                <a16:creationId xmlns:a16="http://schemas.microsoft.com/office/drawing/2014/main" id="{5CD60329-C38C-11A0-BB47-2E214570A48C}"/>
              </a:ext>
            </a:extLst>
          </p:cNvPr>
          <p:cNvSpPr>
            <a:spLocks noGrp="1"/>
          </p:cNvSpPr>
          <p:nvPr>
            <p:ph idx="1"/>
          </p:nvPr>
        </p:nvSpPr>
        <p:spPr>
          <a:xfrm>
            <a:off x="301657" y="3215597"/>
            <a:ext cx="6202660" cy="3651349"/>
          </a:xfrm>
        </p:spPr>
        <p:txBody>
          <a:bodyPr>
            <a:normAutofit/>
          </a:bodyPr>
          <a:lstStyle/>
          <a:p>
            <a:pPr algn="l">
              <a:buFont typeface="Arial" panose="020B0604020202020204" pitchFamily="34" charset="0"/>
              <a:buChar char="•"/>
            </a:pPr>
            <a:r>
              <a:rPr lang="en-GB" b="1" i="0" dirty="0">
                <a:solidFill>
                  <a:srgbClr val="444444"/>
                </a:solidFill>
                <a:effectLst/>
                <a:latin typeface="Roboto" panose="02000000000000000000" pitchFamily="2" charset="0"/>
              </a:rPr>
              <a:t>Public stigma</a:t>
            </a:r>
            <a:r>
              <a:rPr lang="en-GB" b="0" i="0" dirty="0">
                <a:solidFill>
                  <a:srgbClr val="444444"/>
                </a:solidFill>
                <a:effectLst/>
                <a:latin typeface="Roboto" panose="02000000000000000000" pitchFamily="2" charset="0"/>
              </a:rPr>
              <a:t> involves the negative or discriminatory attitudes that others may have about people with visible differences</a:t>
            </a:r>
          </a:p>
          <a:p>
            <a:pPr algn="l">
              <a:buFont typeface="Arial" panose="020B0604020202020204" pitchFamily="34" charset="0"/>
              <a:buChar char="•"/>
            </a:pPr>
            <a:endParaRPr lang="en-GB" b="0" i="0" dirty="0">
              <a:solidFill>
                <a:srgbClr val="444444"/>
              </a:solidFill>
              <a:effectLst/>
              <a:latin typeface="Roboto" panose="02000000000000000000" pitchFamily="2" charset="0"/>
            </a:endParaRPr>
          </a:p>
          <a:p>
            <a:endParaRPr lang="en-GB" dirty="0"/>
          </a:p>
        </p:txBody>
      </p:sp>
      <p:pic>
        <p:nvPicPr>
          <p:cNvPr id="5" name="Picture 4" descr="A hand writing on a white board&#10;&#10;Description automatically generated">
            <a:extLst>
              <a:ext uri="{FF2B5EF4-FFF2-40B4-BE49-F238E27FC236}">
                <a16:creationId xmlns:a16="http://schemas.microsoft.com/office/drawing/2014/main" id="{C5BF5C3F-5434-A1E6-120E-B66CCCE0A1D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99208" y="2399863"/>
            <a:ext cx="5123303" cy="3423298"/>
          </a:xfrm>
          <a:prstGeom prst="rect">
            <a:avLst/>
          </a:prstGeom>
        </p:spPr>
      </p:pic>
    </p:spTree>
    <p:extLst>
      <p:ext uri="{BB962C8B-B14F-4D97-AF65-F5344CB8AC3E}">
        <p14:creationId xmlns:p14="http://schemas.microsoft.com/office/powerpoint/2010/main" val="40387641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F5A7A-5853-C9C9-7DD8-5F5A9051723D}"/>
              </a:ext>
            </a:extLst>
          </p:cNvPr>
          <p:cNvSpPr>
            <a:spLocks noGrp="1"/>
          </p:cNvSpPr>
          <p:nvPr>
            <p:ph type="title"/>
          </p:nvPr>
        </p:nvSpPr>
        <p:spPr/>
        <p:txBody>
          <a:bodyPr/>
          <a:lstStyle/>
          <a:p>
            <a:r>
              <a:rPr lang="en-GB" dirty="0"/>
              <a:t>Understanding Stigma </a:t>
            </a:r>
          </a:p>
        </p:txBody>
      </p:sp>
      <p:sp>
        <p:nvSpPr>
          <p:cNvPr id="3" name="Content Placeholder 2">
            <a:extLst>
              <a:ext uri="{FF2B5EF4-FFF2-40B4-BE49-F238E27FC236}">
                <a16:creationId xmlns:a16="http://schemas.microsoft.com/office/drawing/2014/main" id="{5CD60329-C38C-11A0-BB47-2E214570A48C}"/>
              </a:ext>
            </a:extLst>
          </p:cNvPr>
          <p:cNvSpPr>
            <a:spLocks noGrp="1"/>
          </p:cNvSpPr>
          <p:nvPr>
            <p:ph idx="1"/>
          </p:nvPr>
        </p:nvSpPr>
        <p:spPr>
          <a:xfrm>
            <a:off x="396548" y="2689393"/>
            <a:ext cx="6202660" cy="3651349"/>
          </a:xfrm>
        </p:spPr>
        <p:txBody>
          <a:bodyPr>
            <a:normAutofit/>
          </a:bodyPr>
          <a:lstStyle/>
          <a:p>
            <a:pPr algn="l">
              <a:buFont typeface="Arial" panose="020B0604020202020204" pitchFamily="34" charset="0"/>
              <a:buChar char="•"/>
            </a:pPr>
            <a:endParaRPr lang="en-GB" b="0" i="0" dirty="0">
              <a:solidFill>
                <a:srgbClr val="444444"/>
              </a:solidFill>
              <a:effectLst/>
              <a:latin typeface="Roboto" panose="02000000000000000000" pitchFamily="2" charset="0"/>
            </a:endParaRPr>
          </a:p>
          <a:p>
            <a:pPr algn="l">
              <a:buFont typeface="Arial" panose="020B0604020202020204" pitchFamily="34" charset="0"/>
              <a:buChar char="•"/>
            </a:pPr>
            <a:r>
              <a:rPr lang="en-GB" b="1" i="0" dirty="0">
                <a:solidFill>
                  <a:srgbClr val="444444"/>
                </a:solidFill>
                <a:effectLst/>
                <a:latin typeface="Roboto" panose="02000000000000000000" pitchFamily="2" charset="0"/>
              </a:rPr>
              <a:t>Self-stigma</a:t>
            </a:r>
            <a:r>
              <a:rPr lang="en-GB" b="0" i="0" dirty="0">
                <a:solidFill>
                  <a:srgbClr val="444444"/>
                </a:solidFill>
                <a:effectLst/>
                <a:latin typeface="Roboto" panose="02000000000000000000" pitchFamily="2" charset="0"/>
              </a:rPr>
              <a:t> refers to the negative attitudes, including internalized shame, that people with </a:t>
            </a:r>
            <a:r>
              <a:rPr lang="en-GB" dirty="0">
                <a:solidFill>
                  <a:srgbClr val="444444"/>
                </a:solidFill>
                <a:latin typeface="Roboto" panose="02000000000000000000" pitchFamily="2" charset="0"/>
              </a:rPr>
              <a:t>visible differences </a:t>
            </a:r>
            <a:r>
              <a:rPr lang="en-GB" b="0" i="0" dirty="0">
                <a:solidFill>
                  <a:srgbClr val="444444"/>
                </a:solidFill>
                <a:effectLst/>
                <a:latin typeface="Roboto" panose="02000000000000000000" pitchFamily="2" charset="0"/>
              </a:rPr>
              <a:t>may have about their own condition.</a:t>
            </a:r>
          </a:p>
          <a:p>
            <a:endParaRPr lang="en-GB" dirty="0"/>
          </a:p>
        </p:txBody>
      </p:sp>
      <p:pic>
        <p:nvPicPr>
          <p:cNvPr id="12" name="Picture 11" descr="A person with a backpack&#10;&#10;Description automatically generated">
            <a:extLst>
              <a:ext uri="{FF2B5EF4-FFF2-40B4-BE49-F238E27FC236}">
                <a16:creationId xmlns:a16="http://schemas.microsoft.com/office/drawing/2014/main" id="{6A0E5F40-FBEE-DC73-0944-D7C69571A0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2274" y="2371185"/>
            <a:ext cx="4431285" cy="3268981"/>
          </a:xfrm>
          <a:prstGeom prst="rect">
            <a:avLst/>
          </a:prstGeom>
        </p:spPr>
      </p:pic>
    </p:spTree>
    <p:extLst>
      <p:ext uri="{BB962C8B-B14F-4D97-AF65-F5344CB8AC3E}">
        <p14:creationId xmlns:p14="http://schemas.microsoft.com/office/powerpoint/2010/main" val="13649151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D0B0A-8FC2-4DA4-9AE8-80562EC20B6C}"/>
              </a:ext>
            </a:extLst>
          </p:cNvPr>
          <p:cNvSpPr>
            <a:spLocks noGrp="1"/>
          </p:cNvSpPr>
          <p:nvPr>
            <p:ph type="title"/>
          </p:nvPr>
        </p:nvSpPr>
        <p:spPr>
          <a:xfrm>
            <a:off x="551557" y="1242677"/>
            <a:ext cx="11594969" cy="1325563"/>
          </a:xfrm>
        </p:spPr>
        <p:txBody>
          <a:bodyPr/>
          <a:lstStyle/>
          <a:p>
            <a:r>
              <a:rPr lang="en-GB" b="1" dirty="0"/>
              <a:t>Agency:   Our need for control and agency </a:t>
            </a:r>
          </a:p>
        </p:txBody>
      </p:sp>
      <p:sp>
        <p:nvSpPr>
          <p:cNvPr id="3" name="Content Placeholder 2">
            <a:extLst>
              <a:ext uri="{FF2B5EF4-FFF2-40B4-BE49-F238E27FC236}">
                <a16:creationId xmlns:a16="http://schemas.microsoft.com/office/drawing/2014/main" id="{5BD04B57-F5B9-7A57-6D63-90E22995914E}"/>
              </a:ext>
            </a:extLst>
          </p:cNvPr>
          <p:cNvSpPr>
            <a:spLocks noGrp="1"/>
          </p:cNvSpPr>
          <p:nvPr>
            <p:ph idx="1"/>
          </p:nvPr>
        </p:nvSpPr>
        <p:spPr>
          <a:xfrm>
            <a:off x="348630" y="2568240"/>
            <a:ext cx="2588431" cy="3651349"/>
          </a:xfrm>
        </p:spPr>
        <p:txBody>
          <a:bodyPr>
            <a:normAutofit fontScale="92500" lnSpcReduction="10000"/>
          </a:bodyPr>
          <a:lstStyle/>
          <a:p>
            <a:r>
              <a:rPr lang="en-GB" dirty="0"/>
              <a:t> ability to make choices and exert control </a:t>
            </a:r>
          </a:p>
          <a:p>
            <a:endParaRPr lang="en-GB" dirty="0"/>
          </a:p>
          <a:p>
            <a:r>
              <a:rPr lang="en-GB" dirty="0"/>
              <a:t> control over self</a:t>
            </a:r>
          </a:p>
          <a:p>
            <a:endParaRPr lang="en-GB" dirty="0"/>
          </a:p>
          <a:p>
            <a:r>
              <a:rPr lang="en-GB" dirty="0"/>
              <a:t> control over others </a:t>
            </a:r>
          </a:p>
          <a:p>
            <a:endParaRPr lang="en-GB" dirty="0"/>
          </a:p>
        </p:txBody>
      </p:sp>
      <p:sp>
        <p:nvSpPr>
          <p:cNvPr id="6" name="Rectangle 5">
            <a:extLst>
              <a:ext uri="{FF2B5EF4-FFF2-40B4-BE49-F238E27FC236}">
                <a16:creationId xmlns:a16="http://schemas.microsoft.com/office/drawing/2014/main" id="{6F75711B-D347-4B88-32A1-1F9CF139C9CB}"/>
              </a:ext>
            </a:extLst>
          </p:cNvPr>
          <p:cNvSpPr/>
          <p:nvPr/>
        </p:nvSpPr>
        <p:spPr>
          <a:xfrm>
            <a:off x="2807330" y="2545936"/>
            <a:ext cx="3581653" cy="34876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0" dirty="0">
                <a:solidFill>
                  <a:schemeClr val="bg1"/>
                </a:solidFill>
                <a:effectLst/>
                <a:latin typeface="Arial" panose="020B0604020202020204" pitchFamily="34" charset="0"/>
              </a:rPr>
              <a:t>Self</a:t>
            </a:r>
            <a:r>
              <a:rPr lang="en-GB" sz="2400" b="0" i="0" dirty="0">
                <a:solidFill>
                  <a:schemeClr val="bg1"/>
                </a:solidFill>
                <a:effectLst/>
                <a:latin typeface="Arial" panose="020B0604020202020204" pitchFamily="34" charset="0"/>
              </a:rPr>
              <a:t>-</a:t>
            </a:r>
            <a:r>
              <a:rPr lang="en-GB" sz="2400" b="1" i="0" dirty="0">
                <a:solidFill>
                  <a:schemeClr val="bg1"/>
                </a:solidFill>
                <a:effectLst/>
                <a:latin typeface="Arial" panose="020B0604020202020204" pitchFamily="34" charset="0"/>
              </a:rPr>
              <a:t>efficacy</a:t>
            </a:r>
            <a:r>
              <a:rPr lang="en-GB" sz="2400" b="0" i="0" dirty="0">
                <a:solidFill>
                  <a:schemeClr val="bg1"/>
                </a:solidFill>
                <a:effectLst/>
                <a:latin typeface="Arial" panose="020B0604020202020204" pitchFamily="34" charset="0"/>
              </a:rPr>
              <a:t> is our confidence in the ability to control one's motivation, behaviour, performance and social environment.</a:t>
            </a:r>
            <a:endParaRPr lang="en-GB" sz="2400" dirty="0">
              <a:solidFill>
                <a:schemeClr val="bg1"/>
              </a:solidFill>
            </a:endParaRPr>
          </a:p>
        </p:txBody>
      </p:sp>
      <p:sp>
        <p:nvSpPr>
          <p:cNvPr id="8" name="Speech Bubble: Oval 7">
            <a:extLst>
              <a:ext uri="{FF2B5EF4-FFF2-40B4-BE49-F238E27FC236}">
                <a16:creationId xmlns:a16="http://schemas.microsoft.com/office/drawing/2014/main" id="{35C8898A-7B4D-0CDD-694C-B41973555D98}"/>
              </a:ext>
            </a:extLst>
          </p:cNvPr>
          <p:cNvSpPr/>
          <p:nvPr/>
        </p:nvSpPr>
        <p:spPr>
          <a:xfrm>
            <a:off x="7136342" y="2104559"/>
            <a:ext cx="4839686" cy="2648881"/>
          </a:xfrm>
          <a:prstGeom prst="wedgeEllipseCallout">
            <a:avLst>
              <a:gd name="adj1" fmla="val -69331"/>
              <a:gd name="adj2" fmla="val 1930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800" dirty="0"/>
              <a:t>“Cause all amputees will fight a battle when they become amputees, to accept they can’t do what they did before….”P5(M)</a:t>
            </a:r>
          </a:p>
        </p:txBody>
      </p:sp>
      <p:sp>
        <p:nvSpPr>
          <p:cNvPr id="11" name="Speech Bubble: Oval 10">
            <a:extLst>
              <a:ext uri="{FF2B5EF4-FFF2-40B4-BE49-F238E27FC236}">
                <a16:creationId xmlns:a16="http://schemas.microsoft.com/office/drawing/2014/main" id="{C2837287-A03A-72B2-2328-491A08BD9626}"/>
              </a:ext>
            </a:extLst>
          </p:cNvPr>
          <p:cNvSpPr/>
          <p:nvPr/>
        </p:nvSpPr>
        <p:spPr>
          <a:xfrm>
            <a:off x="5979459" y="4306866"/>
            <a:ext cx="5863911" cy="2335982"/>
          </a:xfrm>
          <a:prstGeom prst="wedgeEllipseCallout">
            <a:avLst>
              <a:gd name="adj1" fmla="val -45660"/>
              <a:gd name="adj2" fmla="val -5287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800" dirty="0"/>
          </a:p>
          <a:p>
            <a:pPr>
              <a:lnSpc>
                <a:spcPct val="150000"/>
              </a:lnSpc>
            </a:pPr>
            <a:r>
              <a:rPr lang="en-GB" sz="1800" dirty="0"/>
              <a:t>It was all about trying to get back to where I was before….getting back to those [sporting/family] activities was really emotionally important to me” P2(F)</a:t>
            </a:r>
          </a:p>
          <a:p>
            <a:pPr>
              <a:lnSpc>
                <a:spcPct val="150000"/>
              </a:lnSpc>
            </a:pPr>
            <a:endParaRPr lang="en-GB" sz="1800" dirty="0"/>
          </a:p>
        </p:txBody>
      </p:sp>
    </p:spTree>
    <p:extLst>
      <p:ext uri="{BB962C8B-B14F-4D97-AF65-F5344CB8AC3E}">
        <p14:creationId xmlns:p14="http://schemas.microsoft.com/office/powerpoint/2010/main" val="42738190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29A40-B016-10AA-360B-B7D7BEB95286}"/>
              </a:ext>
            </a:extLst>
          </p:cNvPr>
          <p:cNvSpPr>
            <a:spLocks noGrp="1"/>
          </p:cNvSpPr>
          <p:nvPr>
            <p:ph type="title"/>
          </p:nvPr>
        </p:nvSpPr>
        <p:spPr>
          <a:xfrm>
            <a:off x="259324" y="1144881"/>
            <a:ext cx="11594969" cy="1325563"/>
          </a:xfrm>
        </p:spPr>
        <p:txBody>
          <a:bodyPr/>
          <a:lstStyle/>
          <a:p>
            <a:r>
              <a:rPr lang="en-GB" dirty="0"/>
              <a:t>Supporting our emotional health: coping strategies</a:t>
            </a:r>
          </a:p>
        </p:txBody>
      </p:sp>
      <p:pic>
        <p:nvPicPr>
          <p:cNvPr id="4" name="Content Placeholder 3">
            <a:extLst>
              <a:ext uri="{FF2B5EF4-FFF2-40B4-BE49-F238E27FC236}">
                <a16:creationId xmlns:a16="http://schemas.microsoft.com/office/drawing/2014/main" id="{47762719-9D8C-D541-905C-EE0DA24DF56A}"/>
              </a:ext>
            </a:extLst>
          </p:cNvPr>
          <p:cNvPicPr>
            <a:picLocks noGrp="1" noChangeAspect="1"/>
          </p:cNvPicPr>
          <p:nvPr>
            <p:ph idx="1"/>
          </p:nvPr>
        </p:nvPicPr>
        <p:blipFill>
          <a:blip r:embed="rId2"/>
          <a:stretch>
            <a:fillRect/>
          </a:stretch>
        </p:blipFill>
        <p:spPr>
          <a:xfrm>
            <a:off x="1423358" y="2398143"/>
            <a:ext cx="9290650" cy="4342620"/>
          </a:xfrm>
          <a:prstGeom prst="rect">
            <a:avLst/>
          </a:prstGeom>
        </p:spPr>
      </p:pic>
    </p:spTree>
    <p:extLst>
      <p:ext uri="{BB962C8B-B14F-4D97-AF65-F5344CB8AC3E}">
        <p14:creationId xmlns:p14="http://schemas.microsoft.com/office/powerpoint/2010/main" val="35810839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29A40-B016-10AA-360B-B7D7BEB95286}"/>
              </a:ext>
            </a:extLst>
          </p:cNvPr>
          <p:cNvSpPr>
            <a:spLocks noGrp="1"/>
          </p:cNvSpPr>
          <p:nvPr>
            <p:ph type="title"/>
          </p:nvPr>
        </p:nvSpPr>
        <p:spPr>
          <a:xfrm>
            <a:off x="259324" y="1144881"/>
            <a:ext cx="11594969" cy="1325563"/>
          </a:xfrm>
        </p:spPr>
        <p:txBody>
          <a:bodyPr/>
          <a:lstStyle/>
          <a:p>
            <a:r>
              <a:rPr lang="en-GB" dirty="0"/>
              <a:t>Controlling worries: developing your coping toolkit </a:t>
            </a:r>
          </a:p>
        </p:txBody>
      </p:sp>
      <p:pic>
        <p:nvPicPr>
          <p:cNvPr id="6" name="Content Placeholder 5">
            <a:extLst>
              <a:ext uri="{FF2B5EF4-FFF2-40B4-BE49-F238E27FC236}">
                <a16:creationId xmlns:a16="http://schemas.microsoft.com/office/drawing/2014/main" id="{75D02202-F7A7-A7AE-807D-181FD35C3544}"/>
              </a:ext>
            </a:extLst>
          </p:cNvPr>
          <p:cNvPicPr>
            <a:picLocks noGrp="1" noChangeAspect="1"/>
          </p:cNvPicPr>
          <p:nvPr>
            <p:ph idx="1"/>
          </p:nvPr>
        </p:nvPicPr>
        <p:blipFill>
          <a:blip r:embed="rId2"/>
          <a:stretch>
            <a:fillRect/>
          </a:stretch>
        </p:blipFill>
        <p:spPr>
          <a:xfrm>
            <a:off x="235398" y="3099305"/>
            <a:ext cx="3524885" cy="2576503"/>
          </a:xfrm>
          <a:prstGeom prst="rect">
            <a:avLst/>
          </a:prstGeom>
        </p:spPr>
      </p:pic>
      <p:pic>
        <p:nvPicPr>
          <p:cNvPr id="7" name="Picture 6">
            <a:extLst>
              <a:ext uri="{FF2B5EF4-FFF2-40B4-BE49-F238E27FC236}">
                <a16:creationId xmlns:a16="http://schemas.microsoft.com/office/drawing/2014/main" id="{CEA9AF28-AAA8-4DCA-ED02-7D07187425C5}"/>
              </a:ext>
            </a:extLst>
          </p:cNvPr>
          <p:cNvPicPr>
            <a:picLocks noChangeAspect="1"/>
          </p:cNvPicPr>
          <p:nvPr/>
        </p:nvPicPr>
        <p:blipFill>
          <a:blip r:embed="rId3"/>
          <a:stretch>
            <a:fillRect/>
          </a:stretch>
        </p:blipFill>
        <p:spPr>
          <a:xfrm>
            <a:off x="8860448" y="2570149"/>
            <a:ext cx="2925019" cy="3634814"/>
          </a:xfrm>
          <a:prstGeom prst="rect">
            <a:avLst/>
          </a:prstGeom>
        </p:spPr>
      </p:pic>
      <p:pic>
        <p:nvPicPr>
          <p:cNvPr id="10" name="Picture 9">
            <a:extLst>
              <a:ext uri="{FF2B5EF4-FFF2-40B4-BE49-F238E27FC236}">
                <a16:creationId xmlns:a16="http://schemas.microsoft.com/office/drawing/2014/main" id="{48DD36DF-E1E5-3BB3-454F-A348D96DAA19}"/>
              </a:ext>
            </a:extLst>
          </p:cNvPr>
          <p:cNvPicPr>
            <a:picLocks noChangeAspect="1"/>
          </p:cNvPicPr>
          <p:nvPr/>
        </p:nvPicPr>
        <p:blipFill>
          <a:blip r:embed="rId4"/>
          <a:srcRect l="8957" t="11010" r="8540" b="11918"/>
          <a:stretch/>
        </p:blipFill>
        <p:spPr>
          <a:xfrm>
            <a:off x="3882736" y="2211465"/>
            <a:ext cx="4855259" cy="2670918"/>
          </a:xfrm>
          <a:prstGeom prst="rect">
            <a:avLst/>
          </a:prstGeom>
        </p:spPr>
      </p:pic>
      <p:pic>
        <p:nvPicPr>
          <p:cNvPr id="8" name="Picture 7">
            <a:extLst>
              <a:ext uri="{FF2B5EF4-FFF2-40B4-BE49-F238E27FC236}">
                <a16:creationId xmlns:a16="http://schemas.microsoft.com/office/drawing/2014/main" id="{93EA9D80-62C7-76EA-26A0-96F7B0506EFE}"/>
              </a:ext>
            </a:extLst>
          </p:cNvPr>
          <p:cNvPicPr>
            <a:picLocks noChangeAspect="1"/>
          </p:cNvPicPr>
          <p:nvPr/>
        </p:nvPicPr>
        <p:blipFill>
          <a:blip r:embed="rId5"/>
          <a:stretch>
            <a:fillRect/>
          </a:stretch>
        </p:blipFill>
        <p:spPr>
          <a:xfrm>
            <a:off x="5064594" y="4501383"/>
            <a:ext cx="2251986" cy="2255923"/>
          </a:xfrm>
          <a:prstGeom prst="rect">
            <a:avLst/>
          </a:prstGeom>
        </p:spPr>
      </p:pic>
    </p:spTree>
    <p:extLst>
      <p:ext uri="{BB962C8B-B14F-4D97-AF65-F5344CB8AC3E}">
        <p14:creationId xmlns:p14="http://schemas.microsoft.com/office/powerpoint/2010/main" val="28464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13A4-55FA-8214-3ABE-F56219937143}"/>
              </a:ext>
            </a:extLst>
          </p:cNvPr>
          <p:cNvSpPr>
            <a:spLocks noGrp="1"/>
          </p:cNvSpPr>
          <p:nvPr>
            <p:ph type="title"/>
          </p:nvPr>
        </p:nvSpPr>
        <p:spPr>
          <a:xfrm>
            <a:off x="0" y="296114"/>
            <a:ext cx="11481847" cy="1325563"/>
          </a:xfrm>
        </p:spPr>
        <p:txBody>
          <a:bodyPr/>
          <a:lstStyle/>
          <a:p>
            <a:pPr algn="ctr"/>
            <a:r>
              <a:rPr lang="en-GB" dirty="0"/>
              <a:t>  </a:t>
            </a:r>
            <a:r>
              <a:rPr lang="en-GB" sz="3600" dirty="0"/>
              <a:t>The Psychology of the Self and Limb Loss: </a:t>
            </a:r>
            <a:br>
              <a:rPr lang="en-GB" sz="3600" dirty="0"/>
            </a:br>
            <a:r>
              <a:rPr lang="en-GB" sz="3600" dirty="0"/>
              <a:t>enhancing agency and meeting unmet needs   </a:t>
            </a:r>
            <a:endParaRPr lang="en-GB" dirty="0"/>
          </a:p>
        </p:txBody>
      </p:sp>
      <p:sp>
        <p:nvSpPr>
          <p:cNvPr id="7" name="Oval 6">
            <a:extLst>
              <a:ext uri="{FF2B5EF4-FFF2-40B4-BE49-F238E27FC236}">
                <a16:creationId xmlns:a16="http://schemas.microsoft.com/office/drawing/2014/main" id="{60AF0FFC-C086-358E-D5EC-A2B784A5022A}"/>
              </a:ext>
            </a:extLst>
          </p:cNvPr>
          <p:cNvSpPr/>
          <p:nvPr/>
        </p:nvSpPr>
        <p:spPr>
          <a:xfrm>
            <a:off x="3774971" y="1534523"/>
            <a:ext cx="4347713" cy="2164641"/>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Self knowledge </a:t>
            </a:r>
          </a:p>
          <a:p>
            <a:pPr algn="ctr"/>
            <a:r>
              <a:rPr lang="en-GB" sz="3200" dirty="0"/>
              <a:t>(or self-concept) </a:t>
            </a:r>
          </a:p>
        </p:txBody>
      </p:sp>
      <p:sp>
        <p:nvSpPr>
          <p:cNvPr id="8" name="Content Placeholder 7">
            <a:extLst>
              <a:ext uri="{FF2B5EF4-FFF2-40B4-BE49-F238E27FC236}">
                <a16:creationId xmlns:a16="http://schemas.microsoft.com/office/drawing/2014/main" id="{1D0159CF-7D30-B6D7-74AE-7012003E81E5}"/>
              </a:ext>
            </a:extLst>
          </p:cNvPr>
          <p:cNvSpPr>
            <a:spLocks noGrp="1"/>
          </p:cNvSpPr>
          <p:nvPr>
            <p:ph idx="1"/>
          </p:nvPr>
        </p:nvSpPr>
        <p:spPr>
          <a:xfrm>
            <a:off x="6011435" y="3166943"/>
            <a:ext cx="4253253" cy="2302204"/>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indent="0">
              <a:buNone/>
            </a:pPr>
            <a:r>
              <a:rPr lang="en-GB" sz="3200" dirty="0"/>
              <a:t>     Agent Self </a:t>
            </a:r>
          </a:p>
        </p:txBody>
      </p:sp>
      <p:sp>
        <p:nvSpPr>
          <p:cNvPr id="9" name="Oval 8">
            <a:extLst>
              <a:ext uri="{FF2B5EF4-FFF2-40B4-BE49-F238E27FC236}">
                <a16:creationId xmlns:a16="http://schemas.microsoft.com/office/drawing/2014/main" id="{8B30B3E5-B808-18D2-59CB-8D53978D4C6C}"/>
              </a:ext>
            </a:extLst>
          </p:cNvPr>
          <p:cNvSpPr/>
          <p:nvPr/>
        </p:nvSpPr>
        <p:spPr>
          <a:xfrm>
            <a:off x="1927312" y="3227329"/>
            <a:ext cx="4347713" cy="2302203"/>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Interpersonal Self (Public Self)</a:t>
            </a:r>
          </a:p>
        </p:txBody>
      </p:sp>
      <p:sp>
        <p:nvSpPr>
          <p:cNvPr id="3" name="TextBox 2">
            <a:extLst>
              <a:ext uri="{FF2B5EF4-FFF2-40B4-BE49-F238E27FC236}">
                <a16:creationId xmlns:a16="http://schemas.microsoft.com/office/drawing/2014/main" id="{0A8779EA-48B4-F430-0A15-587C27078F6B}"/>
              </a:ext>
            </a:extLst>
          </p:cNvPr>
          <p:cNvSpPr txBox="1"/>
          <p:nvPr/>
        </p:nvSpPr>
        <p:spPr>
          <a:xfrm>
            <a:off x="8980371" y="5344866"/>
            <a:ext cx="3137835" cy="369332"/>
          </a:xfrm>
          <a:prstGeom prst="rect">
            <a:avLst/>
          </a:prstGeom>
          <a:noFill/>
        </p:spPr>
        <p:txBody>
          <a:bodyPr wrap="square" rtlCol="0">
            <a:spAutoFit/>
          </a:bodyPr>
          <a:lstStyle/>
          <a:p>
            <a:r>
              <a:rPr lang="en-GB" dirty="0"/>
              <a:t>Baumeister and Bushman, 2014</a:t>
            </a:r>
          </a:p>
        </p:txBody>
      </p:sp>
    </p:spTree>
    <p:extLst>
      <p:ext uri="{BB962C8B-B14F-4D97-AF65-F5344CB8AC3E}">
        <p14:creationId xmlns:p14="http://schemas.microsoft.com/office/powerpoint/2010/main" val="33060618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AEDE7B7-28F1-2CD0-62C8-BEFED714FCE7}"/>
              </a:ext>
            </a:extLst>
          </p:cNvPr>
          <p:cNvPicPr>
            <a:picLocks noChangeAspect="1"/>
          </p:cNvPicPr>
          <p:nvPr/>
        </p:nvPicPr>
        <p:blipFill>
          <a:blip r:embed="rId2"/>
          <a:stretch>
            <a:fillRect/>
          </a:stretch>
        </p:blipFill>
        <p:spPr>
          <a:xfrm>
            <a:off x="4709040" y="2929084"/>
            <a:ext cx="2773920" cy="999831"/>
          </a:xfrm>
          <a:prstGeom prst="rect">
            <a:avLst/>
          </a:prstGeom>
        </p:spPr>
      </p:pic>
      <p:pic>
        <p:nvPicPr>
          <p:cNvPr id="10" name="Picture 9">
            <a:extLst>
              <a:ext uri="{FF2B5EF4-FFF2-40B4-BE49-F238E27FC236}">
                <a16:creationId xmlns:a16="http://schemas.microsoft.com/office/drawing/2014/main" id="{2ED37459-DE12-9940-5EFA-99AF72FA0B85}"/>
              </a:ext>
            </a:extLst>
          </p:cNvPr>
          <p:cNvPicPr>
            <a:picLocks noChangeAspect="1"/>
          </p:cNvPicPr>
          <p:nvPr/>
        </p:nvPicPr>
        <p:blipFill>
          <a:blip r:embed="rId2"/>
          <a:stretch>
            <a:fillRect/>
          </a:stretch>
        </p:blipFill>
        <p:spPr>
          <a:xfrm>
            <a:off x="663117" y="158617"/>
            <a:ext cx="5432883" cy="1453117"/>
          </a:xfrm>
          <a:prstGeom prst="rect">
            <a:avLst/>
          </a:prstGeom>
        </p:spPr>
      </p:pic>
      <p:sp>
        <p:nvSpPr>
          <p:cNvPr id="4" name="Title 1">
            <a:extLst>
              <a:ext uri="{FF2B5EF4-FFF2-40B4-BE49-F238E27FC236}">
                <a16:creationId xmlns:a16="http://schemas.microsoft.com/office/drawing/2014/main" id="{83D2A5DE-C237-27AB-1EFE-8772B0DDC99E}"/>
              </a:ext>
            </a:extLst>
          </p:cNvPr>
          <p:cNvSpPr>
            <a:spLocks noGrp="1"/>
          </p:cNvSpPr>
          <p:nvPr>
            <p:ph idx="1"/>
          </p:nvPr>
        </p:nvSpPr>
        <p:spPr>
          <a:xfrm>
            <a:off x="358775" y="1825625"/>
            <a:ext cx="11480800" cy="3576638"/>
          </a:xfrm>
          <a:ln/>
        </p:spPr>
        <p:style>
          <a:lnRef idx="1">
            <a:schemeClr val="accent6"/>
          </a:lnRef>
          <a:fillRef idx="2">
            <a:schemeClr val="accent6"/>
          </a:fillRef>
          <a:effectRef idx="1">
            <a:schemeClr val="accent6"/>
          </a:effectRef>
          <a:fontRef idx="minor">
            <a:schemeClr val="dk1"/>
          </a:fontRef>
        </p:style>
        <p:txBody>
          <a:bodyPr>
            <a:normAutofit fontScale="97500"/>
          </a:bodyPr>
          <a:lstStyle/>
          <a:p>
            <a:pPr marL="0" indent="0" algn="ctr">
              <a:buNone/>
            </a:pPr>
            <a:br>
              <a:rPr lang="en-GB" sz="2700" b="1" dirty="0">
                <a:effectLst/>
                <a:latin typeface="Calibri" panose="020F0502020204030204" pitchFamily="34" charset="0"/>
                <a:ea typeface="Calibri" panose="020F0502020204030204" pitchFamily="34" charset="0"/>
                <a:cs typeface="Arial" panose="020B0604020202020204" pitchFamily="34" charset="0"/>
              </a:rPr>
            </a:br>
            <a:br>
              <a:rPr lang="en-GB" sz="2700" b="1" dirty="0">
                <a:effectLst/>
                <a:latin typeface="Calibri" panose="020F0502020204030204" pitchFamily="34" charset="0"/>
                <a:ea typeface="Calibri" panose="020F0502020204030204" pitchFamily="34" charset="0"/>
                <a:cs typeface="Arial" panose="020B0604020202020204" pitchFamily="34" charset="0"/>
              </a:rPr>
            </a:br>
            <a:r>
              <a:rPr lang="en-GB" sz="4100" b="1" dirty="0">
                <a:effectLst/>
                <a:latin typeface="Calibri" panose="020F0502020204030204" pitchFamily="34" charset="0"/>
                <a:ea typeface="Calibri" panose="020F0502020204030204" pitchFamily="34" charset="0"/>
                <a:cs typeface="Arial" panose="020B0604020202020204" pitchFamily="34" charset="0"/>
              </a:rPr>
              <a:t>The Walking in our Shoes Project</a:t>
            </a:r>
          </a:p>
          <a:p>
            <a:pPr marL="0" indent="0" algn="ctr">
              <a:buNone/>
            </a:pPr>
            <a:br>
              <a:rPr lang="en-GB" sz="4100" b="1" dirty="0">
                <a:effectLst/>
                <a:latin typeface="Calibri" panose="020F0502020204030204" pitchFamily="34" charset="0"/>
                <a:ea typeface="Calibri" panose="020F0502020204030204" pitchFamily="34" charset="0"/>
                <a:cs typeface="Arial" panose="020B0604020202020204" pitchFamily="34" charset="0"/>
              </a:rPr>
            </a:br>
            <a:r>
              <a:rPr lang="en-GB" sz="2700" b="1" dirty="0">
                <a:effectLst/>
                <a:latin typeface="Calibri" panose="020F0502020204030204" pitchFamily="34" charset="0"/>
                <a:ea typeface="Calibri" panose="020F0502020204030204" pitchFamily="34" charset="0"/>
                <a:cs typeface="Arial" panose="020B0604020202020204" pitchFamily="34" charset="0"/>
              </a:rPr>
              <a:t>The development and evaluation of a resource to improve the psychosocial impact of adjustment to living life as a lower limb amput</a:t>
            </a:r>
            <a:r>
              <a:rPr lang="en-GB" sz="2700" b="1" i="1" dirty="0">
                <a:effectLst/>
                <a:latin typeface="Calibri" panose="020F0502020204030204" pitchFamily="34" charset="0"/>
                <a:ea typeface="Calibri" panose="020F0502020204030204" pitchFamily="34" charset="0"/>
                <a:cs typeface="Arial" panose="020B0604020202020204" pitchFamily="34" charset="0"/>
              </a:rPr>
              <a:t>e</a:t>
            </a:r>
            <a:r>
              <a:rPr lang="en-GB" sz="2700" b="1" dirty="0">
                <a:effectLst/>
                <a:latin typeface="Calibri" panose="020F0502020204030204" pitchFamily="34" charset="0"/>
                <a:ea typeface="Calibri" panose="020F0502020204030204" pitchFamily="34" charset="0"/>
                <a:cs typeface="Arial" panose="020B0604020202020204" pitchFamily="34" charset="0"/>
              </a:rPr>
              <a:t>e</a:t>
            </a:r>
            <a:endParaRPr lang="en-GB" dirty="0"/>
          </a:p>
        </p:txBody>
      </p:sp>
      <p:pic>
        <p:nvPicPr>
          <p:cNvPr id="5" name="Picture 4">
            <a:extLst>
              <a:ext uri="{FF2B5EF4-FFF2-40B4-BE49-F238E27FC236}">
                <a16:creationId xmlns:a16="http://schemas.microsoft.com/office/drawing/2014/main" id="{F415D18F-13C0-A1A1-E45A-68827316B34F}"/>
              </a:ext>
            </a:extLst>
          </p:cNvPr>
          <p:cNvPicPr>
            <a:picLocks noChangeAspect="1"/>
          </p:cNvPicPr>
          <p:nvPr/>
        </p:nvPicPr>
        <p:blipFill>
          <a:blip r:embed="rId3"/>
          <a:stretch>
            <a:fillRect/>
          </a:stretch>
        </p:blipFill>
        <p:spPr>
          <a:xfrm>
            <a:off x="7482960" y="427012"/>
            <a:ext cx="3681663" cy="916325"/>
          </a:xfrm>
          <a:prstGeom prst="rect">
            <a:avLst/>
          </a:prstGeom>
        </p:spPr>
      </p:pic>
    </p:spTree>
    <p:extLst>
      <p:ext uri="{BB962C8B-B14F-4D97-AF65-F5344CB8AC3E}">
        <p14:creationId xmlns:p14="http://schemas.microsoft.com/office/powerpoint/2010/main" val="19387659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AB775-8204-5C43-9591-5E04EFB98C93}"/>
              </a:ext>
            </a:extLst>
          </p:cNvPr>
          <p:cNvSpPr>
            <a:spLocks noGrp="1"/>
          </p:cNvSpPr>
          <p:nvPr>
            <p:ph type="title"/>
          </p:nvPr>
        </p:nvSpPr>
        <p:spPr>
          <a:xfrm>
            <a:off x="358219" y="365125"/>
            <a:ext cx="11481847" cy="1325563"/>
          </a:xfrm>
        </p:spPr>
        <p:txBody>
          <a:bodyPr anchor="ctr">
            <a:normAutofit/>
          </a:bodyPr>
          <a:lstStyle/>
          <a:p>
            <a:r>
              <a:rPr lang="en-GB" dirty="0"/>
              <a:t>Project Background </a:t>
            </a:r>
          </a:p>
        </p:txBody>
      </p:sp>
      <p:pic>
        <p:nvPicPr>
          <p:cNvPr id="7" name="Picture 6">
            <a:extLst>
              <a:ext uri="{FF2B5EF4-FFF2-40B4-BE49-F238E27FC236}">
                <a16:creationId xmlns:a16="http://schemas.microsoft.com/office/drawing/2014/main" id="{7447FDF2-FF69-0275-C087-B89955FDE52D}"/>
              </a:ext>
            </a:extLst>
          </p:cNvPr>
          <p:cNvPicPr>
            <a:picLocks noChangeAspect="1"/>
          </p:cNvPicPr>
          <p:nvPr/>
        </p:nvPicPr>
        <p:blipFill>
          <a:blip r:embed="rId2"/>
          <a:stretch>
            <a:fillRect/>
          </a:stretch>
        </p:blipFill>
        <p:spPr>
          <a:xfrm>
            <a:off x="5715310" y="445249"/>
            <a:ext cx="5645673" cy="1411418"/>
          </a:xfrm>
          <a:prstGeom prst="rect">
            <a:avLst/>
          </a:prstGeom>
          <a:noFill/>
        </p:spPr>
      </p:pic>
      <p:pic>
        <p:nvPicPr>
          <p:cNvPr id="5" name="Content Placeholder 4" descr="A plant in a pot&#10;&#10;AI-generated content may be incorrect.">
            <a:extLst>
              <a:ext uri="{FF2B5EF4-FFF2-40B4-BE49-F238E27FC236}">
                <a16:creationId xmlns:a16="http://schemas.microsoft.com/office/drawing/2014/main" id="{4DAF8B71-519A-1E40-4C59-53AE52E3323C}"/>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048342" y="2063833"/>
            <a:ext cx="5645673" cy="3302718"/>
          </a:xfrm>
          <a:noFill/>
        </p:spPr>
      </p:pic>
      <p:sp>
        <p:nvSpPr>
          <p:cNvPr id="6" name="TextBox 5">
            <a:extLst>
              <a:ext uri="{FF2B5EF4-FFF2-40B4-BE49-F238E27FC236}">
                <a16:creationId xmlns:a16="http://schemas.microsoft.com/office/drawing/2014/main" id="{9EAC8C88-8B1F-77B7-3875-1B186EE29C2C}"/>
              </a:ext>
            </a:extLst>
          </p:cNvPr>
          <p:cNvSpPr txBox="1"/>
          <p:nvPr/>
        </p:nvSpPr>
        <p:spPr>
          <a:xfrm>
            <a:off x="9380738" y="5064896"/>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axiomnews.com/groundwork-laid-executing-canada%E2%80%99s-buy-social-brand-regional-leve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10" name="Picture 9">
            <a:extLst>
              <a:ext uri="{FF2B5EF4-FFF2-40B4-BE49-F238E27FC236}">
                <a16:creationId xmlns:a16="http://schemas.microsoft.com/office/drawing/2014/main" id="{BA618870-58CB-C005-4A26-E1D869421639}"/>
              </a:ext>
            </a:extLst>
          </p:cNvPr>
          <p:cNvPicPr>
            <a:picLocks noChangeAspect="1"/>
          </p:cNvPicPr>
          <p:nvPr/>
        </p:nvPicPr>
        <p:blipFill>
          <a:blip r:embed="rId6"/>
          <a:stretch>
            <a:fillRect/>
          </a:stretch>
        </p:blipFill>
        <p:spPr>
          <a:xfrm>
            <a:off x="594821" y="1714500"/>
            <a:ext cx="2667000" cy="1714500"/>
          </a:xfrm>
          <a:prstGeom prst="rect">
            <a:avLst/>
          </a:prstGeom>
        </p:spPr>
      </p:pic>
      <p:pic>
        <p:nvPicPr>
          <p:cNvPr id="12" name="Picture 11">
            <a:extLst>
              <a:ext uri="{FF2B5EF4-FFF2-40B4-BE49-F238E27FC236}">
                <a16:creationId xmlns:a16="http://schemas.microsoft.com/office/drawing/2014/main" id="{5A8A3E82-F9D1-AD16-E851-9CEF1DBA4259}"/>
              </a:ext>
            </a:extLst>
          </p:cNvPr>
          <p:cNvPicPr>
            <a:picLocks noChangeAspect="1"/>
          </p:cNvPicPr>
          <p:nvPr/>
        </p:nvPicPr>
        <p:blipFill>
          <a:blip r:embed="rId7"/>
          <a:stretch>
            <a:fillRect/>
          </a:stretch>
        </p:blipFill>
        <p:spPr>
          <a:xfrm>
            <a:off x="3343242" y="2301087"/>
            <a:ext cx="2372361" cy="2255825"/>
          </a:xfrm>
          <a:prstGeom prst="rect">
            <a:avLst/>
          </a:prstGeom>
        </p:spPr>
      </p:pic>
      <p:pic>
        <p:nvPicPr>
          <p:cNvPr id="11" name="Picture 10">
            <a:extLst>
              <a:ext uri="{FF2B5EF4-FFF2-40B4-BE49-F238E27FC236}">
                <a16:creationId xmlns:a16="http://schemas.microsoft.com/office/drawing/2014/main" id="{9F1C07AC-4F3E-CD4F-8BBF-D2C9F0E1719D}"/>
              </a:ext>
            </a:extLst>
          </p:cNvPr>
          <p:cNvPicPr>
            <a:picLocks noChangeAspect="1"/>
          </p:cNvPicPr>
          <p:nvPr/>
        </p:nvPicPr>
        <p:blipFill>
          <a:blip r:embed="rId8"/>
          <a:stretch>
            <a:fillRect/>
          </a:stretch>
        </p:blipFill>
        <p:spPr>
          <a:xfrm>
            <a:off x="856758" y="3452812"/>
            <a:ext cx="2143125" cy="2143125"/>
          </a:xfrm>
          <a:prstGeom prst="rect">
            <a:avLst/>
          </a:prstGeom>
        </p:spPr>
      </p:pic>
    </p:spTree>
    <p:extLst>
      <p:ext uri="{BB962C8B-B14F-4D97-AF65-F5344CB8AC3E}">
        <p14:creationId xmlns:p14="http://schemas.microsoft.com/office/powerpoint/2010/main" val="35483796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31AF-B9FF-5C06-36D5-15AE9E7C8D59}"/>
              </a:ext>
            </a:extLst>
          </p:cNvPr>
          <p:cNvSpPr>
            <a:spLocks noGrp="1"/>
          </p:cNvSpPr>
          <p:nvPr>
            <p:ph type="title"/>
          </p:nvPr>
        </p:nvSpPr>
        <p:spPr>
          <a:xfrm>
            <a:off x="358219" y="365126"/>
            <a:ext cx="11481847" cy="1165292"/>
          </a:xfrm>
        </p:spPr>
        <p:txBody>
          <a:bodyPr/>
          <a:lstStyle/>
          <a:p>
            <a:r>
              <a:rPr lang="en-GB" dirty="0"/>
              <a:t>What we know…</a:t>
            </a:r>
          </a:p>
        </p:txBody>
      </p:sp>
      <p:sp>
        <p:nvSpPr>
          <p:cNvPr id="3" name="Content Placeholder 2">
            <a:extLst>
              <a:ext uri="{FF2B5EF4-FFF2-40B4-BE49-F238E27FC236}">
                <a16:creationId xmlns:a16="http://schemas.microsoft.com/office/drawing/2014/main" id="{7976118E-B3D9-8B0D-8567-F1371C28A664}"/>
              </a:ext>
            </a:extLst>
          </p:cNvPr>
          <p:cNvSpPr>
            <a:spLocks noGrp="1"/>
          </p:cNvSpPr>
          <p:nvPr>
            <p:ph idx="1"/>
          </p:nvPr>
        </p:nvSpPr>
        <p:spPr>
          <a:xfrm>
            <a:off x="358219" y="1825624"/>
            <a:ext cx="11481847" cy="4257541"/>
          </a:xfrm>
        </p:spPr>
        <p:txBody>
          <a:bodyPr/>
          <a:lstStyle/>
          <a:p>
            <a:pPr marL="0" indent="0">
              <a:buNone/>
            </a:pPr>
            <a:r>
              <a:rPr lang="en-GB" sz="3600" dirty="0"/>
              <a:t>Existing unmet need in relation to: </a:t>
            </a:r>
          </a:p>
          <a:p>
            <a:pPr lvl="1"/>
            <a:r>
              <a:rPr lang="en-GB" sz="3200" dirty="0"/>
              <a:t> Support in ongoing adaptation to living with limb loss </a:t>
            </a:r>
          </a:p>
          <a:p>
            <a:pPr lvl="1"/>
            <a:r>
              <a:rPr lang="en-GB" sz="3200" dirty="0"/>
              <a:t>Impact on individual relationship with family/partner/carers </a:t>
            </a:r>
          </a:p>
          <a:p>
            <a:pPr lvl="1"/>
            <a:r>
              <a:rPr lang="en-GB" sz="3200" dirty="0"/>
              <a:t>Addressing stigma, self stigma and social anxiety concerns </a:t>
            </a:r>
          </a:p>
          <a:p>
            <a:pPr lvl="1"/>
            <a:r>
              <a:rPr lang="en-GB" sz="3200" dirty="0"/>
              <a:t>Strategies for coping with anxiety, uncertainty and distress </a:t>
            </a:r>
          </a:p>
          <a:p>
            <a:pPr lvl="1"/>
            <a:endParaRPr lang="en-GB" dirty="0"/>
          </a:p>
        </p:txBody>
      </p:sp>
    </p:spTree>
    <p:extLst>
      <p:ext uri="{BB962C8B-B14F-4D97-AF65-F5344CB8AC3E}">
        <p14:creationId xmlns:p14="http://schemas.microsoft.com/office/powerpoint/2010/main" val="28043283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114C-B837-3E70-AAD7-03C2CFE12C32}"/>
              </a:ext>
            </a:extLst>
          </p:cNvPr>
          <p:cNvSpPr>
            <a:spLocks noGrp="1"/>
          </p:cNvSpPr>
          <p:nvPr>
            <p:ph type="title"/>
          </p:nvPr>
        </p:nvSpPr>
        <p:spPr/>
        <p:txBody>
          <a:bodyPr/>
          <a:lstStyle/>
          <a:p>
            <a:r>
              <a:rPr lang="en-GB" dirty="0"/>
              <a:t>What we also know</a:t>
            </a:r>
          </a:p>
        </p:txBody>
      </p:sp>
      <p:sp>
        <p:nvSpPr>
          <p:cNvPr id="3" name="Content Placeholder 2">
            <a:extLst>
              <a:ext uri="{FF2B5EF4-FFF2-40B4-BE49-F238E27FC236}">
                <a16:creationId xmlns:a16="http://schemas.microsoft.com/office/drawing/2014/main" id="{490D4142-28C1-EF93-4530-15990070A558}"/>
              </a:ext>
            </a:extLst>
          </p:cNvPr>
          <p:cNvSpPr>
            <a:spLocks noGrp="1"/>
          </p:cNvSpPr>
          <p:nvPr>
            <p:ph idx="1"/>
          </p:nvPr>
        </p:nvSpPr>
        <p:spPr/>
        <p:txBody>
          <a:bodyPr/>
          <a:lstStyle/>
          <a:p>
            <a:r>
              <a:rPr lang="en-GB" dirty="0"/>
              <a:t>Benefit of peer support and role models </a:t>
            </a:r>
          </a:p>
          <a:p>
            <a:endParaRPr lang="en-GB" dirty="0"/>
          </a:p>
          <a:p>
            <a:r>
              <a:rPr lang="en-GB" dirty="0"/>
              <a:t>Positive impact of sharing lived experiences </a:t>
            </a:r>
          </a:p>
          <a:p>
            <a:endParaRPr lang="en-GB" dirty="0"/>
          </a:p>
          <a:p>
            <a:r>
              <a:rPr lang="en-GB" dirty="0"/>
              <a:t>Digital tools increasingly used to support (not replace) routine healthcare provision – cost effective, easy to implement resource </a:t>
            </a:r>
          </a:p>
        </p:txBody>
      </p:sp>
    </p:spTree>
    <p:extLst>
      <p:ext uri="{BB962C8B-B14F-4D97-AF65-F5344CB8AC3E}">
        <p14:creationId xmlns:p14="http://schemas.microsoft.com/office/powerpoint/2010/main" val="31336935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F74D8-8BCA-243F-EE1F-08A4AA4ED1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4E1E79-C340-6A06-09F2-AB484D213487}"/>
              </a:ext>
            </a:extLst>
          </p:cNvPr>
          <p:cNvSpPr>
            <a:spLocks noGrp="1"/>
          </p:cNvSpPr>
          <p:nvPr>
            <p:ph type="title"/>
          </p:nvPr>
        </p:nvSpPr>
        <p:spPr>
          <a:xfrm>
            <a:off x="301657" y="1420926"/>
            <a:ext cx="11594969" cy="1325563"/>
          </a:xfrm>
        </p:spPr>
        <p:txBody>
          <a:bodyPr anchor="ctr">
            <a:normAutofit/>
          </a:bodyPr>
          <a:lstStyle/>
          <a:p>
            <a:r>
              <a:rPr lang="en-GB" dirty="0"/>
              <a:t>What are we trying to achieve? </a:t>
            </a:r>
          </a:p>
        </p:txBody>
      </p:sp>
      <p:graphicFrame>
        <p:nvGraphicFramePr>
          <p:cNvPr id="5" name="Content Placeholder 2">
            <a:extLst>
              <a:ext uri="{FF2B5EF4-FFF2-40B4-BE49-F238E27FC236}">
                <a16:creationId xmlns:a16="http://schemas.microsoft.com/office/drawing/2014/main" id="{AA2D6DEA-539D-D7D7-3AA0-2A007178D7F1}"/>
              </a:ext>
            </a:extLst>
          </p:cNvPr>
          <p:cNvGraphicFramePr>
            <a:graphicFrameLocks noGrp="1"/>
          </p:cNvGraphicFramePr>
          <p:nvPr>
            <p:ph idx="1"/>
          </p:nvPr>
        </p:nvGraphicFramePr>
        <p:xfrm>
          <a:off x="295374" y="2588463"/>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9241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209D2-ED60-6EE8-E834-0CCA05FBA182}"/>
              </a:ext>
            </a:extLst>
          </p:cNvPr>
          <p:cNvSpPr>
            <a:spLocks noGrp="1"/>
          </p:cNvSpPr>
          <p:nvPr>
            <p:ph type="title"/>
          </p:nvPr>
        </p:nvSpPr>
        <p:spPr/>
        <p:txBody>
          <a:bodyPr/>
          <a:lstStyle/>
          <a:p>
            <a:r>
              <a:rPr lang="en-GB" dirty="0"/>
              <a:t>Co-production and the Person-based approach </a:t>
            </a:r>
          </a:p>
        </p:txBody>
      </p:sp>
      <p:sp>
        <p:nvSpPr>
          <p:cNvPr id="6" name="Speech Bubble: Oval 5">
            <a:extLst>
              <a:ext uri="{FF2B5EF4-FFF2-40B4-BE49-F238E27FC236}">
                <a16:creationId xmlns:a16="http://schemas.microsoft.com/office/drawing/2014/main" id="{3EDD05ED-ACC6-5851-6FAF-57E679B92E9D}"/>
              </a:ext>
            </a:extLst>
          </p:cNvPr>
          <p:cNvSpPr/>
          <p:nvPr/>
        </p:nvSpPr>
        <p:spPr>
          <a:xfrm>
            <a:off x="1821712" y="1825625"/>
            <a:ext cx="8690344" cy="3498405"/>
          </a:xfrm>
          <a:prstGeom prst="wedgeEllipseCallout">
            <a:avLst>
              <a:gd name="adj1" fmla="val -65548"/>
              <a:gd name="adj2" fmla="val -4724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dirty="0">
                <a:solidFill>
                  <a:schemeClr val="bg1"/>
                </a:solidFill>
                <a:effectLst/>
                <a:latin typeface="Google Sans"/>
              </a:rPr>
              <a:t>Co-production is a way of working that involves people who use health and care services, carers and communities in equal partnership; and which engages groups of people at the earliest stages of service design, development and evaluation.  (NHS England)</a:t>
            </a:r>
            <a:endParaRPr lang="en-GB" sz="2400" dirty="0">
              <a:solidFill>
                <a:schemeClr val="bg1"/>
              </a:solidFill>
            </a:endParaRPr>
          </a:p>
        </p:txBody>
      </p:sp>
    </p:spTree>
    <p:extLst>
      <p:ext uri="{BB962C8B-B14F-4D97-AF65-F5344CB8AC3E}">
        <p14:creationId xmlns:p14="http://schemas.microsoft.com/office/powerpoint/2010/main" val="31584228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D56A6-FE8E-D6EF-778D-99B6B234BD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5248F1-3CB9-9B74-2FCC-5B8BE528A888}"/>
              </a:ext>
            </a:extLst>
          </p:cNvPr>
          <p:cNvSpPr>
            <a:spLocks noGrp="1"/>
          </p:cNvSpPr>
          <p:nvPr>
            <p:ph type="title"/>
          </p:nvPr>
        </p:nvSpPr>
        <p:spPr/>
        <p:txBody>
          <a:bodyPr/>
          <a:lstStyle/>
          <a:p>
            <a:r>
              <a:rPr lang="en-GB" dirty="0"/>
              <a:t>Co-production and the Person-based approach </a:t>
            </a:r>
          </a:p>
        </p:txBody>
      </p:sp>
      <p:sp>
        <p:nvSpPr>
          <p:cNvPr id="3" name="Speech Bubble: Oval 2">
            <a:extLst>
              <a:ext uri="{FF2B5EF4-FFF2-40B4-BE49-F238E27FC236}">
                <a16:creationId xmlns:a16="http://schemas.microsoft.com/office/drawing/2014/main" id="{60A53418-7E80-2603-C124-962E8DA94572}"/>
              </a:ext>
            </a:extLst>
          </p:cNvPr>
          <p:cNvSpPr/>
          <p:nvPr/>
        </p:nvSpPr>
        <p:spPr>
          <a:xfrm>
            <a:off x="2221907" y="1333144"/>
            <a:ext cx="8949368" cy="4039474"/>
          </a:xfrm>
          <a:prstGeom prst="wedgeEllipseCallout">
            <a:avLst>
              <a:gd name="adj1" fmla="val -67597"/>
              <a:gd name="adj2" fmla="val 939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0" i="0" dirty="0">
                <a:solidFill>
                  <a:schemeClr val="bg1"/>
                </a:solidFill>
                <a:effectLst/>
                <a:latin typeface="Lato" panose="020F0502020204030203" pitchFamily="34" charset="0"/>
              </a:rPr>
              <a:t>Co-producing a research project is an approach in which researchers, practitioners and the public work together, sharing power and responsibility from the start to the end of the project, including the generation of knowledge. </a:t>
            </a:r>
            <a:endParaRPr lang="en-GB" sz="2800" dirty="0">
              <a:solidFill>
                <a:schemeClr val="bg1"/>
              </a:solidFill>
            </a:endParaRPr>
          </a:p>
        </p:txBody>
      </p:sp>
      <p:sp>
        <p:nvSpPr>
          <p:cNvPr id="5" name="TextBox 4">
            <a:extLst>
              <a:ext uri="{FF2B5EF4-FFF2-40B4-BE49-F238E27FC236}">
                <a16:creationId xmlns:a16="http://schemas.microsoft.com/office/drawing/2014/main" id="{16F61B83-0229-3792-ACB7-D5FF99C04242}"/>
              </a:ext>
            </a:extLst>
          </p:cNvPr>
          <p:cNvSpPr txBox="1"/>
          <p:nvPr/>
        </p:nvSpPr>
        <p:spPr>
          <a:xfrm>
            <a:off x="6173972" y="5372618"/>
            <a:ext cx="6096000" cy="369332"/>
          </a:xfrm>
          <a:prstGeom prst="rect">
            <a:avLst/>
          </a:prstGeom>
          <a:noFill/>
        </p:spPr>
        <p:txBody>
          <a:bodyPr wrap="square">
            <a:spAutoFit/>
          </a:bodyPr>
          <a:lstStyle/>
          <a:p>
            <a:r>
              <a:rPr lang="en-GB" dirty="0">
                <a:hlinkClick r:id="rId2"/>
              </a:rPr>
              <a:t>NIHR Guidance on co-producing a research project</a:t>
            </a:r>
            <a:endParaRPr lang="en-GB" dirty="0"/>
          </a:p>
        </p:txBody>
      </p:sp>
    </p:spTree>
    <p:extLst>
      <p:ext uri="{BB962C8B-B14F-4D97-AF65-F5344CB8AC3E}">
        <p14:creationId xmlns:p14="http://schemas.microsoft.com/office/powerpoint/2010/main" val="12377081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D2498-AD7F-79E4-DBB6-D98144438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67E8F-5758-F16B-C56C-D6F6EBF66F51}"/>
              </a:ext>
            </a:extLst>
          </p:cNvPr>
          <p:cNvSpPr>
            <a:spLocks noGrp="1"/>
          </p:cNvSpPr>
          <p:nvPr>
            <p:ph type="title"/>
          </p:nvPr>
        </p:nvSpPr>
        <p:spPr/>
        <p:txBody>
          <a:bodyPr/>
          <a:lstStyle/>
          <a:p>
            <a:r>
              <a:rPr lang="en-GB" dirty="0"/>
              <a:t>Co-production and the Person-based approach </a:t>
            </a:r>
          </a:p>
        </p:txBody>
      </p:sp>
      <p:sp>
        <p:nvSpPr>
          <p:cNvPr id="4" name="Content Placeholder 3">
            <a:extLst>
              <a:ext uri="{FF2B5EF4-FFF2-40B4-BE49-F238E27FC236}">
                <a16:creationId xmlns:a16="http://schemas.microsoft.com/office/drawing/2014/main" id="{24F28199-D4E1-7772-28F7-FEC28E8DF8AD}"/>
              </a:ext>
            </a:extLst>
          </p:cNvPr>
          <p:cNvSpPr>
            <a:spLocks noGrp="1"/>
          </p:cNvSpPr>
          <p:nvPr>
            <p:ph idx="1"/>
          </p:nvPr>
        </p:nvSpPr>
        <p:spPr/>
        <p:txBody>
          <a:bodyPr>
            <a:normAutofit fontScale="92500" lnSpcReduction="20000"/>
          </a:bodyPr>
          <a:lstStyle/>
          <a:p>
            <a:pPr algn="l"/>
            <a:r>
              <a:rPr lang="en-GB" b="0" i="0" dirty="0">
                <a:solidFill>
                  <a:srgbClr val="0A0A0A"/>
                </a:solidFill>
                <a:effectLst/>
                <a:latin typeface="Lato" panose="020F0502020204030203" pitchFamily="34" charset="0"/>
              </a:rPr>
              <a:t>Key principles</a:t>
            </a:r>
          </a:p>
          <a:p>
            <a:pPr algn="l">
              <a:buFont typeface="Arial" panose="020B0604020202020204" pitchFamily="34" charset="0"/>
              <a:buChar char="•"/>
            </a:pPr>
            <a:r>
              <a:rPr lang="en-GB" b="1" i="0" dirty="0">
                <a:solidFill>
                  <a:srgbClr val="0A0A0A"/>
                </a:solidFill>
                <a:effectLst/>
                <a:latin typeface="Lato" panose="020F0502020204030203" pitchFamily="34" charset="0"/>
              </a:rPr>
              <a:t>sharing of power</a:t>
            </a:r>
            <a:r>
              <a:rPr lang="en-GB" b="0" i="0" dirty="0">
                <a:solidFill>
                  <a:srgbClr val="0A0A0A"/>
                </a:solidFill>
                <a:effectLst/>
                <a:latin typeface="Lato" panose="020F0502020204030203" pitchFamily="34" charset="0"/>
              </a:rPr>
              <a:t> – the research is jointly owned and people work together to achieve a joint understanding</a:t>
            </a:r>
          </a:p>
          <a:p>
            <a:pPr algn="l">
              <a:buFont typeface="Arial" panose="020B0604020202020204" pitchFamily="34" charset="0"/>
              <a:buChar char="•"/>
            </a:pPr>
            <a:r>
              <a:rPr lang="en-GB" b="1" i="0" dirty="0">
                <a:solidFill>
                  <a:srgbClr val="0A0A0A"/>
                </a:solidFill>
                <a:effectLst/>
                <a:latin typeface="Lato" panose="020F0502020204030203" pitchFamily="34" charset="0"/>
              </a:rPr>
              <a:t>including all perspectives and skills</a:t>
            </a:r>
            <a:r>
              <a:rPr lang="en-GB" b="0" i="0" dirty="0">
                <a:solidFill>
                  <a:srgbClr val="0A0A0A"/>
                </a:solidFill>
                <a:effectLst/>
                <a:latin typeface="Lato" panose="020F0502020204030203" pitchFamily="34" charset="0"/>
              </a:rPr>
              <a:t> – make sure the research team includes all those who can make a contribution</a:t>
            </a:r>
          </a:p>
          <a:p>
            <a:pPr algn="l">
              <a:buFont typeface="Arial" panose="020B0604020202020204" pitchFamily="34" charset="0"/>
              <a:buChar char="•"/>
            </a:pPr>
            <a:r>
              <a:rPr lang="en-GB" b="1" i="0" dirty="0">
                <a:solidFill>
                  <a:srgbClr val="0A0A0A"/>
                </a:solidFill>
                <a:effectLst/>
                <a:latin typeface="Lato" panose="020F0502020204030203" pitchFamily="34" charset="0"/>
              </a:rPr>
              <a:t>respecting and valuing the knowledge of all those working together on the research </a:t>
            </a:r>
            <a:r>
              <a:rPr lang="en-GB" b="0" i="0" dirty="0">
                <a:solidFill>
                  <a:srgbClr val="0A0A0A"/>
                </a:solidFill>
                <a:effectLst/>
                <a:latin typeface="Lato" panose="020F0502020204030203" pitchFamily="34" charset="0"/>
              </a:rPr>
              <a:t>– everyone is of equal importance</a:t>
            </a:r>
          </a:p>
          <a:p>
            <a:pPr algn="l">
              <a:buFont typeface="Arial" panose="020B0604020202020204" pitchFamily="34" charset="0"/>
              <a:buChar char="•"/>
            </a:pPr>
            <a:r>
              <a:rPr lang="en-GB" b="1" i="0" dirty="0">
                <a:solidFill>
                  <a:srgbClr val="0A0A0A"/>
                </a:solidFill>
                <a:effectLst/>
                <a:latin typeface="Lato" panose="020F0502020204030203" pitchFamily="34" charset="0"/>
              </a:rPr>
              <a:t>reciprocity </a:t>
            </a:r>
            <a:r>
              <a:rPr lang="en-GB" b="0" i="0" dirty="0">
                <a:solidFill>
                  <a:srgbClr val="0A0A0A"/>
                </a:solidFill>
                <a:effectLst/>
                <a:latin typeface="Lato" panose="020F0502020204030203" pitchFamily="34" charset="0"/>
              </a:rPr>
              <a:t>– everybody benefits from working together</a:t>
            </a:r>
          </a:p>
          <a:p>
            <a:pPr algn="l">
              <a:buFont typeface="Arial" panose="020B0604020202020204" pitchFamily="34" charset="0"/>
              <a:buChar char="•"/>
            </a:pPr>
            <a:r>
              <a:rPr lang="en-GB" b="1" i="0" dirty="0">
                <a:solidFill>
                  <a:srgbClr val="0A0A0A"/>
                </a:solidFill>
                <a:effectLst/>
                <a:latin typeface="Lato" panose="020F0502020204030203" pitchFamily="34" charset="0"/>
              </a:rPr>
              <a:t>building and maintaining relationships</a:t>
            </a:r>
            <a:r>
              <a:rPr lang="en-GB" b="0" i="0" dirty="0">
                <a:solidFill>
                  <a:srgbClr val="0A0A0A"/>
                </a:solidFill>
                <a:effectLst/>
                <a:latin typeface="Lato" panose="020F0502020204030203" pitchFamily="34" charset="0"/>
              </a:rPr>
              <a:t> – an emphasis on relationships is key to sharing power</a:t>
            </a:r>
          </a:p>
          <a:p>
            <a:endParaRPr lang="en-GB" dirty="0"/>
          </a:p>
        </p:txBody>
      </p:sp>
      <p:sp>
        <p:nvSpPr>
          <p:cNvPr id="5" name="TextBox 4">
            <a:extLst>
              <a:ext uri="{FF2B5EF4-FFF2-40B4-BE49-F238E27FC236}">
                <a16:creationId xmlns:a16="http://schemas.microsoft.com/office/drawing/2014/main" id="{83C301E1-4F03-6C07-D394-0FE4A3BA737B}"/>
              </a:ext>
            </a:extLst>
          </p:cNvPr>
          <p:cNvSpPr txBox="1"/>
          <p:nvPr/>
        </p:nvSpPr>
        <p:spPr>
          <a:xfrm>
            <a:off x="6173972" y="5372618"/>
            <a:ext cx="6096000" cy="369332"/>
          </a:xfrm>
          <a:prstGeom prst="rect">
            <a:avLst/>
          </a:prstGeom>
          <a:noFill/>
        </p:spPr>
        <p:txBody>
          <a:bodyPr wrap="square">
            <a:spAutoFit/>
          </a:bodyPr>
          <a:lstStyle/>
          <a:p>
            <a:r>
              <a:rPr lang="en-GB" dirty="0">
                <a:hlinkClick r:id="rId2"/>
              </a:rPr>
              <a:t>NIHR Guidance on co-producing a research project</a:t>
            </a:r>
            <a:endParaRPr lang="en-GB" dirty="0"/>
          </a:p>
        </p:txBody>
      </p:sp>
    </p:spTree>
    <p:extLst>
      <p:ext uri="{BB962C8B-B14F-4D97-AF65-F5344CB8AC3E}">
        <p14:creationId xmlns:p14="http://schemas.microsoft.com/office/powerpoint/2010/main" val="41569827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BF93C-3D7B-5FE2-E359-14008D59F9E5}"/>
              </a:ext>
            </a:extLst>
          </p:cNvPr>
          <p:cNvSpPr>
            <a:spLocks noGrp="1"/>
          </p:cNvSpPr>
          <p:nvPr>
            <p:ph type="title"/>
          </p:nvPr>
        </p:nvSpPr>
        <p:spPr/>
        <p:txBody>
          <a:bodyPr anchor="ctr">
            <a:normAutofit/>
          </a:bodyPr>
          <a:lstStyle/>
          <a:p>
            <a:r>
              <a:rPr lang="en-GB" dirty="0"/>
              <a:t>What are we trying to achieve? </a:t>
            </a:r>
          </a:p>
        </p:txBody>
      </p:sp>
      <p:graphicFrame>
        <p:nvGraphicFramePr>
          <p:cNvPr id="5" name="Content Placeholder 2">
            <a:extLst>
              <a:ext uri="{FF2B5EF4-FFF2-40B4-BE49-F238E27FC236}">
                <a16:creationId xmlns:a16="http://schemas.microsoft.com/office/drawing/2014/main" id="{0FF8064E-6B61-DB6C-4979-1C3E0A9FB8BE}"/>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241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00461-A37F-61B6-7686-4CF3A07327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02B82C-B8F6-4920-4B78-CEF480DED0C1}"/>
              </a:ext>
            </a:extLst>
          </p:cNvPr>
          <p:cNvSpPr>
            <a:spLocks noGrp="1"/>
          </p:cNvSpPr>
          <p:nvPr>
            <p:ph type="title"/>
          </p:nvPr>
        </p:nvSpPr>
        <p:spPr/>
        <p:txBody>
          <a:bodyPr anchor="ctr">
            <a:normAutofit/>
          </a:bodyPr>
          <a:lstStyle/>
          <a:p>
            <a:r>
              <a:rPr lang="en-GB" dirty="0"/>
              <a:t>What are we trying to achieve? </a:t>
            </a:r>
          </a:p>
        </p:txBody>
      </p:sp>
      <p:graphicFrame>
        <p:nvGraphicFramePr>
          <p:cNvPr id="5" name="Content Placeholder 2">
            <a:extLst>
              <a:ext uri="{FF2B5EF4-FFF2-40B4-BE49-F238E27FC236}">
                <a16:creationId xmlns:a16="http://schemas.microsoft.com/office/drawing/2014/main" id="{BAFA548D-DFDB-5D7F-3405-377EEEB10579}"/>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71743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23EB5-9D1C-AB31-9A78-93F7DA3AB4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4451C-500B-463F-C465-819C25C00403}"/>
              </a:ext>
            </a:extLst>
          </p:cNvPr>
          <p:cNvSpPr>
            <a:spLocks noGrp="1"/>
          </p:cNvSpPr>
          <p:nvPr>
            <p:ph type="title"/>
          </p:nvPr>
        </p:nvSpPr>
        <p:spPr/>
        <p:txBody>
          <a:bodyPr anchor="ctr">
            <a:normAutofit/>
          </a:bodyPr>
          <a:lstStyle/>
          <a:p>
            <a:r>
              <a:rPr lang="en-GB" dirty="0"/>
              <a:t>What are we trying to achieve? </a:t>
            </a:r>
          </a:p>
        </p:txBody>
      </p:sp>
      <p:graphicFrame>
        <p:nvGraphicFramePr>
          <p:cNvPr id="5" name="Content Placeholder 2">
            <a:extLst>
              <a:ext uri="{FF2B5EF4-FFF2-40B4-BE49-F238E27FC236}">
                <a16:creationId xmlns:a16="http://schemas.microsoft.com/office/drawing/2014/main" id="{9A92ACA1-9FF2-9944-E101-7F4179896784}"/>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68653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18922-8852-65D0-7024-B4FDC9E454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4BAAB6-B1B7-4D32-77AF-27F9308DD830}"/>
              </a:ext>
            </a:extLst>
          </p:cNvPr>
          <p:cNvSpPr>
            <a:spLocks noGrp="1"/>
          </p:cNvSpPr>
          <p:nvPr>
            <p:ph type="title"/>
          </p:nvPr>
        </p:nvSpPr>
        <p:spPr/>
        <p:txBody>
          <a:bodyPr anchor="ctr">
            <a:normAutofit/>
          </a:bodyPr>
          <a:lstStyle/>
          <a:p>
            <a:r>
              <a:rPr lang="en-GB" dirty="0"/>
              <a:t>What are we trying to achieve? </a:t>
            </a:r>
          </a:p>
        </p:txBody>
      </p:sp>
      <p:graphicFrame>
        <p:nvGraphicFramePr>
          <p:cNvPr id="5" name="Content Placeholder 2">
            <a:extLst>
              <a:ext uri="{FF2B5EF4-FFF2-40B4-BE49-F238E27FC236}">
                <a16:creationId xmlns:a16="http://schemas.microsoft.com/office/drawing/2014/main" id="{D4A51B28-2BA6-7F40-D7AD-5C595D02EA2A}"/>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05342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72C1-C9F3-8D72-578C-BB9D45DE78C0}"/>
              </a:ext>
            </a:extLst>
          </p:cNvPr>
          <p:cNvSpPr>
            <a:spLocks noGrp="1"/>
          </p:cNvSpPr>
          <p:nvPr>
            <p:ph type="title"/>
          </p:nvPr>
        </p:nvSpPr>
        <p:spPr>
          <a:xfrm>
            <a:off x="554182" y="4474"/>
            <a:ext cx="11481847" cy="1325563"/>
          </a:xfrm>
        </p:spPr>
        <p:txBody>
          <a:bodyPr/>
          <a:lstStyle/>
          <a:p>
            <a:r>
              <a:rPr lang="en-GB" dirty="0"/>
              <a:t>How do we achieve this in 12 months?</a:t>
            </a:r>
          </a:p>
        </p:txBody>
      </p:sp>
      <p:pic>
        <p:nvPicPr>
          <p:cNvPr id="4" name="Content Placeholder 3">
            <a:extLst>
              <a:ext uri="{FF2B5EF4-FFF2-40B4-BE49-F238E27FC236}">
                <a16:creationId xmlns:a16="http://schemas.microsoft.com/office/drawing/2014/main" id="{D613593B-4BC6-88C5-A22E-72FE36F0CE0D}"/>
              </a:ext>
            </a:extLst>
          </p:cNvPr>
          <p:cNvPicPr>
            <a:picLocks noGrp="1" noChangeAspect="1"/>
          </p:cNvPicPr>
          <p:nvPr>
            <p:ph idx="1"/>
          </p:nvPr>
        </p:nvPicPr>
        <p:blipFill>
          <a:blip r:embed="rId2"/>
          <a:stretch>
            <a:fillRect/>
          </a:stretch>
        </p:blipFill>
        <p:spPr>
          <a:xfrm>
            <a:off x="230910" y="905164"/>
            <a:ext cx="10668000" cy="4774353"/>
          </a:xfrm>
          <a:prstGeom prst="rect">
            <a:avLst/>
          </a:prstGeom>
        </p:spPr>
      </p:pic>
    </p:spTree>
    <p:extLst>
      <p:ext uri="{BB962C8B-B14F-4D97-AF65-F5344CB8AC3E}">
        <p14:creationId xmlns:p14="http://schemas.microsoft.com/office/powerpoint/2010/main" val="343831386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88EC-0037-0C01-75E1-8C3B9CB2F841}"/>
              </a:ext>
            </a:extLst>
          </p:cNvPr>
          <p:cNvSpPr>
            <a:spLocks noGrp="1"/>
          </p:cNvSpPr>
          <p:nvPr>
            <p:ph type="title"/>
          </p:nvPr>
        </p:nvSpPr>
        <p:spPr>
          <a:xfrm>
            <a:off x="358219" y="180827"/>
            <a:ext cx="11481847" cy="1325563"/>
          </a:xfrm>
        </p:spPr>
        <p:txBody>
          <a:bodyPr/>
          <a:lstStyle/>
          <a:p>
            <a:r>
              <a:rPr lang="en-GB" dirty="0"/>
              <a:t>March – June: Tasks &amp; Milestones </a:t>
            </a:r>
          </a:p>
        </p:txBody>
      </p:sp>
      <p:sp>
        <p:nvSpPr>
          <p:cNvPr id="3" name="Content Placeholder 2">
            <a:extLst>
              <a:ext uri="{FF2B5EF4-FFF2-40B4-BE49-F238E27FC236}">
                <a16:creationId xmlns:a16="http://schemas.microsoft.com/office/drawing/2014/main" id="{7C426637-CF58-98A2-20FD-5700AB45FA71}"/>
              </a:ext>
            </a:extLst>
          </p:cNvPr>
          <p:cNvSpPr>
            <a:spLocks noGrp="1"/>
          </p:cNvSpPr>
          <p:nvPr>
            <p:ph idx="1"/>
          </p:nvPr>
        </p:nvSpPr>
        <p:spPr>
          <a:xfrm>
            <a:off x="358219" y="1563354"/>
            <a:ext cx="6028404" cy="3930133"/>
          </a:xfrm>
        </p:spPr>
        <p:txBody>
          <a:bodyPr>
            <a:normAutofit/>
          </a:bodyPr>
          <a:lstStyle/>
          <a:p>
            <a:pPr>
              <a:buFont typeface="Wingdings" panose="05000000000000000000" pitchFamily="2" charset="2"/>
              <a:buChar char="Ø"/>
            </a:pPr>
            <a:r>
              <a:rPr lang="en-GB" dirty="0"/>
              <a:t> Agree SAG role and responsibilities </a:t>
            </a:r>
          </a:p>
          <a:p>
            <a:pPr>
              <a:buFont typeface="Wingdings" panose="05000000000000000000" pitchFamily="2" charset="2"/>
              <a:buChar char="Ø"/>
            </a:pPr>
            <a:r>
              <a:rPr lang="en-GB" dirty="0"/>
              <a:t> Set up and run co-production workshops </a:t>
            </a:r>
          </a:p>
          <a:p>
            <a:pPr>
              <a:buFont typeface="Wingdings" panose="05000000000000000000" pitchFamily="2" charset="2"/>
              <a:buChar char="Ø"/>
            </a:pPr>
            <a:r>
              <a:rPr lang="en-GB" dirty="0"/>
              <a:t> Develop content </a:t>
            </a:r>
          </a:p>
          <a:p>
            <a:pPr>
              <a:buFont typeface="Wingdings" panose="05000000000000000000" pitchFamily="2" charset="2"/>
              <a:buChar char="Ø"/>
            </a:pPr>
            <a:r>
              <a:rPr lang="en-GB" dirty="0"/>
              <a:t> Design options </a:t>
            </a:r>
          </a:p>
          <a:p>
            <a:pPr>
              <a:buFont typeface="Wingdings" panose="05000000000000000000" pitchFamily="2" charset="2"/>
              <a:buChar char="Ø"/>
            </a:pPr>
            <a:r>
              <a:rPr lang="en-GB" dirty="0"/>
              <a:t> Focus Groups </a:t>
            </a:r>
          </a:p>
          <a:p>
            <a:pPr>
              <a:buFont typeface="Wingdings" panose="05000000000000000000" pitchFamily="2" charset="2"/>
              <a:buChar char="Ø"/>
            </a:pPr>
            <a:endParaRPr lang="en-GB" dirty="0"/>
          </a:p>
          <a:p>
            <a:pPr>
              <a:buFont typeface="Wingdings" panose="05000000000000000000" pitchFamily="2" charset="2"/>
              <a:buChar char="Ø"/>
            </a:pPr>
            <a:r>
              <a:rPr lang="en-GB" dirty="0"/>
              <a:t>Press release/media!</a:t>
            </a:r>
          </a:p>
        </p:txBody>
      </p:sp>
      <p:sp>
        <p:nvSpPr>
          <p:cNvPr id="4" name="Oval 3">
            <a:extLst>
              <a:ext uri="{FF2B5EF4-FFF2-40B4-BE49-F238E27FC236}">
                <a16:creationId xmlns:a16="http://schemas.microsoft.com/office/drawing/2014/main" id="{01BC1C05-8026-8E7B-4E63-91B187606242}"/>
              </a:ext>
            </a:extLst>
          </p:cNvPr>
          <p:cNvSpPr/>
          <p:nvPr/>
        </p:nvSpPr>
        <p:spPr>
          <a:xfrm>
            <a:off x="5592726" y="1885508"/>
            <a:ext cx="5103627" cy="2892056"/>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Ongoing Feedback and Development of Digital Resource </a:t>
            </a:r>
          </a:p>
        </p:txBody>
      </p:sp>
    </p:spTree>
    <p:extLst>
      <p:ext uri="{BB962C8B-B14F-4D97-AF65-F5344CB8AC3E}">
        <p14:creationId xmlns:p14="http://schemas.microsoft.com/office/powerpoint/2010/main" val="2678469041"/>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328</TotalTime>
  <Words>7173</Words>
  <Application>Microsoft Office PowerPoint</Application>
  <PresentationFormat>Widescreen</PresentationFormat>
  <Paragraphs>690</Paragraphs>
  <Slides>75</Slides>
  <Notes>35</Notes>
  <HiddenSlides>0</HiddenSlides>
  <MMClips>2</MMClips>
  <ScaleCrop>false</ScaleCrop>
  <HeadingPairs>
    <vt:vector size="6" baseType="variant">
      <vt:variant>
        <vt:lpstr>Fonts Used</vt:lpstr>
      </vt:variant>
      <vt:variant>
        <vt:i4>12</vt:i4>
      </vt:variant>
      <vt:variant>
        <vt:lpstr>Theme</vt:lpstr>
      </vt:variant>
      <vt:variant>
        <vt:i4>7</vt:i4>
      </vt:variant>
      <vt:variant>
        <vt:lpstr>Slide Titles</vt:lpstr>
      </vt:variant>
      <vt:variant>
        <vt:i4>75</vt:i4>
      </vt:variant>
    </vt:vector>
  </HeadingPairs>
  <TitlesOfParts>
    <vt:vector size="94" baseType="lpstr">
      <vt:lpstr>Google Sans</vt:lpstr>
      <vt:lpstr>Helvetica Neue</vt:lpstr>
      <vt:lpstr>Söhne</vt:lpstr>
      <vt:lpstr>Aptos</vt:lpstr>
      <vt:lpstr>Arial</vt:lpstr>
      <vt:lpstr>Calibri</vt:lpstr>
      <vt:lpstr>Calibri Light</vt:lpstr>
      <vt:lpstr>Lato</vt:lpstr>
      <vt:lpstr>Roboto</vt:lpstr>
      <vt:lpstr>Segoe UI</vt:lpstr>
      <vt:lpstr>Times New Roman</vt:lpstr>
      <vt:lpstr>Wingdings</vt:lpstr>
      <vt:lpstr>UWTSD Title Page 1</vt:lpstr>
      <vt:lpstr>UWTSD Text 1</vt:lpstr>
      <vt:lpstr>UWTSD Text 2</vt:lpstr>
      <vt:lpstr>UWTSD Text 3</vt:lpstr>
      <vt:lpstr>UWTSD Text 4</vt:lpstr>
      <vt:lpstr>UWTSD Logo Variations place image in Background</vt:lpstr>
      <vt:lpstr>Office Theme</vt:lpstr>
      <vt:lpstr>PowerPoint Presentation</vt:lpstr>
      <vt:lpstr>The psychological impact of prosthetic leg covers for amputees: a mixed methods study  .  Phelps, C;  Hutchings, P.B; Stokes, T; Cooke, Z;  Williams, M; Jenkins S  </vt:lpstr>
      <vt:lpstr>Background </vt:lpstr>
      <vt:lpstr>Research Question </vt:lpstr>
      <vt:lpstr>Research Objectives </vt:lpstr>
      <vt:lpstr>Multi Phase Mixed Methods Study </vt:lpstr>
      <vt:lpstr>Phase One: Online Interview Study</vt:lpstr>
      <vt:lpstr>WPO1:  Qualitative interviews: Findings</vt:lpstr>
      <vt:lpstr>Phase Two: Online Experimental Study</vt:lpstr>
      <vt:lpstr>WPO2: Experimental Study</vt:lpstr>
      <vt:lpstr>WPO2: Experimental Study: Findings </vt:lpstr>
      <vt:lpstr>WPO2: Experimental Study: Findings </vt:lpstr>
      <vt:lpstr>WPO3: Behavioural Observation Study </vt:lpstr>
      <vt:lpstr>WPO3: Behavioural Observation Study </vt:lpstr>
      <vt:lpstr>WPO3: Behavioural Observation Study: Findings  </vt:lpstr>
      <vt:lpstr>PowerPoint Presentation</vt:lpstr>
      <vt:lpstr>PowerPoint Presentation</vt:lpstr>
      <vt:lpstr>PowerPoint Presentation</vt:lpstr>
      <vt:lpstr>Conclusions </vt:lpstr>
      <vt:lpstr>Methodological Considerations </vt:lpstr>
      <vt:lpstr>Thank you for listening </vt:lpstr>
      <vt:lpstr>References </vt:lpstr>
      <vt:lpstr>Research Questions </vt:lpstr>
      <vt:lpstr>Research Objectives </vt:lpstr>
      <vt:lpstr>Multi Phase Mixed Methods Study </vt:lpstr>
      <vt:lpstr>Phase One: Online Interview Study</vt:lpstr>
      <vt:lpstr>PowerPoint Presentation</vt:lpstr>
      <vt:lpstr>Identity/ Prosthesis emobodiment  </vt:lpstr>
      <vt:lpstr>Identity/ Prosthesis emobodiment  </vt:lpstr>
      <vt:lpstr>Journey of Acceptance </vt:lpstr>
      <vt:lpstr>Journey of Acceptance </vt:lpstr>
      <vt:lpstr>Responsibility to Others</vt:lpstr>
      <vt:lpstr>Responsibility to Others</vt:lpstr>
      <vt:lpstr>Cover vs No Cover</vt:lpstr>
      <vt:lpstr>Cover vs No Cover</vt:lpstr>
      <vt:lpstr>Phase Two: Online Experimental Study</vt:lpstr>
      <vt:lpstr>Phase Two: Online Experimental Study</vt:lpstr>
      <vt:lpstr>WPO2: Experimental Study</vt:lpstr>
      <vt:lpstr>WPO2: Experimental Study: Findings </vt:lpstr>
      <vt:lpstr>WPO2: Experimental Study: Findings </vt:lpstr>
      <vt:lpstr>WPO3: Behavioural Observation Study </vt:lpstr>
      <vt:lpstr>WPO3: Behavioural Observation Study </vt:lpstr>
      <vt:lpstr>WPO3: Behavioural Observation Study: Findings  </vt:lpstr>
      <vt:lpstr>PowerPoint Presentation</vt:lpstr>
      <vt:lpstr>PowerPoint Presentation</vt:lpstr>
      <vt:lpstr>PowerPoint Presentation</vt:lpstr>
      <vt:lpstr>Conclusions </vt:lpstr>
      <vt:lpstr>Methodological Considerations </vt:lpstr>
      <vt:lpstr>      Bridging the Gap   Meeting needs and making a difference: a psychological perspective   </vt:lpstr>
      <vt:lpstr>Hopes for this session </vt:lpstr>
      <vt:lpstr>Background </vt:lpstr>
      <vt:lpstr>                                   Self Identity</vt:lpstr>
      <vt:lpstr>                   The Psychology of the Self  </vt:lpstr>
      <vt:lpstr>Public Self: Human beings as social animals </vt:lpstr>
      <vt:lpstr>     Public  Self: Our identities and our social worlds </vt:lpstr>
      <vt:lpstr>Understanding Stigma </vt:lpstr>
      <vt:lpstr>Understanding Stigma </vt:lpstr>
      <vt:lpstr>Agency:   Our need for control and agency </vt:lpstr>
      <vt:lpstr>Supporting our emotional health: coping strategies</vt:lpstr>
      <vt:lpstr>Controlling worries: developing your coping toolkit </vt:lpstr>
      <vt:lpstr>  The Psychology of the Self and Limb Loss:  enhancing agency and meeting unmet needs   </vt:lpstr>
      <vt:lpstr>PowerPoint Presentation</vt:lpstr>
      <vt:lpstr>Project Background </vt:lpstr>
      <vt:lpstr>What we know…</vt:lpstr>
      <vt:lpstr>What we also know</vt:lpstr>
      <vt:lpstr>What are we trying to achieve? </vt:lpstr>
      <vt:lpstr>Co-production and the Person-based approach </vt:lpstr>
      <vt:lpstr>Co-production and the Person-based approach </vt:lpstr>
      <vt:lpstr>Co-production and the Person-based approach </vt:lpstr>
      <vt:lpstr>What are we trying to achieve? </vt:lpstr>
      <vt:lpstr>What are we trying to achieve? </vt:lpstr>
      <vt:lpstr>What are we trying to achieve? </vt:lpstr>
      <vt:lpstr>What are we trying to achieve? </vt:lpstr>
      <vt:lpstr>How do we achieve this in 12 months?</vt:lpstr>
      <vt:lpstr>March – June: Tasks &amp; Milestones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Ceri Phelps</cp:lastModifiedBy>
  <cp:revision>16</cp:revision>
  <dcterms:created xsi:type="dcterms:W3CDTF">2021-03-09T15:35:42Z</dcterms:created>
  <dcterms:modified xsi:type="dcterms:W3CDTF">2025-05-01T07:34:25Z</dcterms:modified>
</cp:coreProperties>
</file>