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62" r:id="rId6"/>
    <p:sldId id="257" r:id="rId7"/>
    <p:sldId id="265" r:id="rId8"/>
    <p:sldId id="258" r:id="rId9"/>
    <p:sldId id="259" r:id="rId10"/>
    <p:sldId id="261" r:id="rId11"/>
    <p:sldId id="266" r:id="rId12"/>
    <p:sldId id="267"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5C167E-F7DF-7645-8DCF-0F5B8D626528}" v="6" dt="2024-03-08T01:45:09.829"/>
    <p1510:client id="{F6D381CB-8763-493F-B3EF-536964465511}" v="909" dt="2024-03-08T16:56:45.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D86B2D-D4E4-495F-BA0F-F87E160F50F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54634C4-7CDC-46D9-83D6-0961BB0FE5F6}">
      <dgm:prSet/>
      <dgm:spPr/>
      <dgm:t>
        <a:bodyPr/>
        <a:lstStyle/>
        <a:p>
          <a:r>
            <a:rPr lang="en-GB"/>
            <a:t>There has been loads of changes to GPs from the 19s till now, but currently GPs are getting worse with their appointment times, there are longer waiting times etc. There has also been changes like moving from paper to paperless making their work easier.</a:t>
          </a:r>
          <a:endParaRPr lang="en-US"/>
        </a:p>
      </dgm:t>
    </dgm:pt>
    <dgm:pt modelId="{16165B7B-8115-43ED-BB7B-1F8D20F2AC5B}" type="parTrans" cxnId="{6D0960CC-27CE-4C97-9766-53614A608BA6}">
      <dgm:prSet/>
      <dgm:spPr/>
      <dgm:t>
        <a:bodyPr/>
        <a:lstStyle/>
        <a:p>
          <a:endParaRPr lang="en-US"/>
        </a:p>
      </dgm:t>
    </dgm:pt>
    <dgm:pt modelId="{F0F7B3F5-8B59-4A35-B711-149C71E44AEC}" type="sibTrans" cxnId="{6D0960CC-27CE-4C97-9766-53614A608BA6}">
      <dgm:prSet/>
      <dgm:spPr/>
      <dgm:t>
        <a:bodyPr/>
        <a:lstStyle/>
        <a:p>
          <a:endParaRPr lang="en-US"/>
        </a:p>
      </dgm:t>
    </dgm:pt>
    <dgm:pt modelId="{DEC51507-7AD0-42F1-922F-5E0881768DA0}">
      <dgm:prSet custT="1"/>
      <dgm:spPr/>
      <dgm:t>
        <a:bodyPr/>
        <a:lstStyle/>
        <a:p>
          <a:r>
            <a:rPr lang="en-GB" sz="2400"/>
            <a:t>The government can help people find interest in this field by adding a bonus or reward to boost their energy and attract more people into the field.</a:t>
          </a:r>
          <a:endParaRPr lang="en-US" sz="2400"/>
        </a:p>
      </dgm:t>
    </dgm:pt>
    <dgm:pt modelId="{EC746B28-4429-4C35-9322-A1EA365EDC8A}" type="parTrans" cxnId="{6F41C75F-EA9E-4287-B17E-5C6A37A21DA0}">
      <dgm:prSet/>
      <dgm:spPr/>
      <dgm:t>
        <a:bodyPr/>
        <a:lstStyle/>
        <a:p>
          <a:endParaRPr lang="en-US"/>
        </a:p>
      </dgm:t>
    </dgm:pt>
    <dgm:pt modelId="{1F93F337-E8B1-4898-8369-9054080B2526}" type="sibTrans" cxnId="{6F41C75F-EA9E-4287-B17E-5C6A37A21DA0}">
      <dgm:prSet/>
      <dgm:spPr/>
      <dgm:t>
        <a:bodyPr/>
        <a:lstStyle/>
        <a:p>
          <a:endParaRPr lang="en-US"/>
        </a:p>
      </dgm:t>
    </dgm:pt>
    <dgm:pt modelId="{5F961419-EAC4-4692-BC30-EB02C15603FA}" type="pres">
      <dgm:prSet presAssocID="{DBD86B2D-D4E4-495F-BA0F-F87E160F50F6}" presName="hierChild1" presStyleCnt="0">
        <dgm:presLayoutVars>
          <dgm:chPref val="1"/>
          <dgm:dir/>
          <dgm:animOne val="branch"/>
          <dgm:animLvl val="lvl"/>
          <dgm:resizeHandles/>
        </dgm:presLayoutVars>
      </dgm:prSet>
      <dgm:spPr/>
    </dgm:pt>
    <dgm:pt modelId="{CEF531C8-8ACA-4329-9BF1-DCFFCAA9324E}" type="pres">
      <dgm:prSet presAssocID="{754634C4-7CDC-46D9-83D6-0961BB0FE5F6}" presName="hierRoot1" presStyleCnt="0"/>
      <dgm:spPr/>
    </dgm:pt>
    <dgm:pt modelId="{00918AA5-C071-46D7-8DB4-781CEB44ECF5}" type="pres">
      <dgm:prSet presAssocID="{754634C4-7CDC-46D9-83D6-0961BB0FE5F6}" presName="composite" presStyleCnt="0"/>
      <dgm:spPr/>
    </dgm:pt>
    <dgm:pt modelId="{CD8F6844-7C76-4C72-9770-55379B14BC32}" type="pres">
      <dgm:prSet presAssocID="{754634C4-7CDC-46D9-83D6-0961BB0FE5F6}" presName="background" presStyleLbl="node0" presStyleIdx="0" presStyleCnt="2"/>
      <dgm:spPr/>
    </dgm:pt>
    <dgm:pt modelId="{B51B3EAC-0916-4B75-9BA9-2D8F4E30BBD1}" type="pres">
      <dgm:prSet presAssocID="{754634C4-7CDC-46D9-83D6-0961BB0FE5F6}" presName="text" presStyleLbl="fgAcc0" presStyleIdx="0" presStyleCnt="2">
        <dgm:presLayoutVars>
          <dgm:chPref val="3"/>
        </dgm:presLayoutVars>
      </dgm:prSet>
      <dgm:spPr/>
    </dgm:pt>
    <dgm:pt modelId="{AD98B171-7316-4924-BF91-098C7683726A}" type="pres">
      <dgm:prSet presAssocID="{754634C4-7CDC-46D9-83D6-0961BB0FE5F6}" presName="hierChild2" presStyleCnt="0"/>
      <dgm:spPr/>
    </dgm:pt>
    <dgm:pt modelId="{0833600A-8736-4651-A9EA-35C52A5D3B70}" type="pres">
      <dgm:prSet presAssocID="{DEC51507-7AD0-42F1-922F-5E0881768DA0}" presName="hierRoot1" presStyleCnt="0"/>
      <dgm:spPr/>
    </dgm:pt>
    <dgm:pt modelId="{0A64F3BA-0BDE-4BBD-9A45-46BBAB410C7E}" type="pres">
      <dgm:prSet presAssocID="{DEC51507-7AD0-42F1-922F-5E0881768DA0}" presName="composite" presStyleCnt="0"/>
      <dgm:spPr/>
    </dgm:pt>
    <dgm:pt modelId="{8574AA8A-F765-47AB-B0B3-A040327DF73F}" type="pres">
      <dgm:prSet presAssocID="{DEC51507-7AD0-42F1-922F-5E0881768DA0}" presName="background" presStyleLbl="node0" presStyleIdx="1" presStyleCnt="2"/>
      <dgm:spPr/>
    </dgm:pt>
    <dgm:pt modelId="{6687AEE6-8CAE-4FA6-BD6D-8D6C6557E0E4}" type="pres">
      <dgm:prSet presAssocID="{DEC51507-7AD0-42F1-922F-5E0881768DA0}" presName="text" presStyleLbl="fgAcc0" presStyleIdx="1" presStyleCnt="2">
        <dgm:presLayoutVars>
          <dgm:chPref val="3"/>
        </dgm:presLayoutVars>
      </dgm:prSet>
      <dgm:spPr/>
    </dgm:pt>
    <dgm:pt modelId="{FD4D4BE4-713B-4E6A-8DF2-1FC125B3E760}" type="pres">
      <dgm:prSet presAssocID="{DEC51507-7AD0-42F1-922F-5E0881768DA0}" presName="hierChild2" presStyleCnt="0"/>
      <dgm:spPr/>
    </dgm:pt>
  </dgm:ptLst>
  <dgm:cxnLst>
    <dgm:cxn modelId="{6F41C75F-EA9E-4287-B17E-5C6A37A21DA0}" srcId="{DBD86B2D-D4E4-495F-BA0F-F87E160F50F6}" destId="{DEC51507-7AD0-42F1-922F-5E0881768DA0}" srcOrd="1" destOrd="0" parTransId="{EC746B28-4429-4C35-9322-A1EA365EDC8A}" sibTransId="{1F93F337-E8B1-4898-8369-9054080B2526}"/>
    <dgm:cxn modelId="{B9E6E763-2876-4348-A0E8-A506C7DEF245}" type="presOf" srcId="{DEC51507-7AD0-42F1-922F-5E0881768DA0}" destId="{6687AEE6-8CAE-4FA6-BD6D-8D6C6557E0E4}" srcOrd="0" destOrd="0" presId="urn:microsoft.com/office/officeart/2005/8/layout/hierarchy1"/>
    <dgm:cxn modelId="{229C63BE-1363-4E53-994E-86D726157C7F}" type="presOf" srcId="{754634C4-7CDC-46D9-83D6-0961BB0FE5F6}" destId="{B51B3EAC-0916-4B75-9BA9-2D8F4E30BBD1}" srcOrd="0" destOrd="0" presId="urn:microsoft.com/office/officeart/2005/8/layout/hierarchy1"/>
    <dgm:cxn modelId="{091F57C8-C535-43D4-AE0E-C0133F9AA4A2}" type="presOf" srcId="{DBD86B2D-D4E4-495F-BA0F-F87E160F50F6}" destId="{5F961419-EAC4-4692-BC30-EB02C15603FA}" srcOrd="0" destOrd="0" presId="urn:microsoft.com/office/officeart/2005/8/layout/hierarchy1"/>
    <dgm:cxn modelId="{6D0960CC-27CE-4C97-9766-53614A608BA6}" srcId="{DBD86B2D-D4E4-495F-BA0F-F87E160F50F6}" destId="{754634C4-7CDC-46D9-83D6-0961BB0FE5F6}" srcOrd="0" destOrd="0" parTransId="{16165B7B-8115-43ED-BB7B-1F8D20F2AC5B}" sibTransId="{F0F7B3F5-8B59-4A35-B711-149C71E44AEC}"/>
    <dgm:cxn modelId="{2C593BC4-FDAA-45E5-8783-23EF1CE2D5C5}" type="presParOf" srcId="{5F961419-EAC4-4692-BC30-EB02C15603FA}" destId="{CEF531C8-8ACA-4329-9BF1-DCFFCAA9324E}" srcOrd="0" destOrd="0" presId="urn:microsoft.com/office/officeart/2005/8/layout/hierarchy1"/>
    <dgm:cxn modelId="{E232C260-2206-4BD4-8AFB-E6F20E369BA0}" type="presParOf" srcId="{CEF531C8-8ACA-4329-9BF1-DCFFCAA9324E}" destId="{00918AA5-C071-46D7-8DB4-781CEB44ECF5}" srcOrd="0" destOrd="0" presId="urn:microsoft.com/office/officeart/2005/8/layout/hierarchy1"/>
    <dgm:cxn modelId="{4A5A4B86-045D-474C-8EA3-A655157CF03A}" type="presParOf" srcId="{00918AA5-C071-46D7-8DB4-781CEB44ECF5}" destId="{CD8F6844-7C76-4C72-9770-55379B14BC32}" srcOrd="0" destOrd="0" presId="urn:microsoft.com/office/officeart/2005/8/layout/hierarchy1"/>
    <dgm:cxn modelId="{B369BBDF-3A68-4E17-B8A0-BF63473E9771}" type="presParOf" srcId="{00918AA5-C071-46D7-8DB4-781CEB44ECF5}" destId="{B51B3EAC-0916-4B75-9BA9-2D8F4E30BBD1}" srcOrd="1" destOrd="0" presId="urn:microsoft.com/office/officeart/2005/8/layout/hierarchy1"/>
    <dgm:cxn modelId="{0BBC3B49-D1B0-4D0C-9904-F3831B1B823A}" type="presParOf" srcId="{CEF531C8-8ACA-4329-9BF1-DCFFCAA9324E}" destId="{AD98B171-7316-4924-BF91-098C7683726A}" srcOrd="1" destOrd="0" presId="urn:microsoft.com/office/officeart/2005/8/layout/hierarchy1"/>
    <dgm:cxn modelId="{0D2EB886-F9BC-46BD-8B4A-4F30E1753552}" type="presParOf" srcId="{5F961419-EAC4-4692-BC30-EB02C15603FA}" destId="{0833600A-8736-4651-A9EA-35C52A5D3B70}" srcOrd="1" destOrd="0" presId="urn:microsoft.com/office/officeart/2005/8/layout/hierarchy1"/>
    <dgm:cxn modelId="{E1D8DCA6-CD2B-42AA-8733-72103DBEDC6D}" type="presParOf" srcId="{0833600A-8736-4651-A9EA-35C52A5D3B70}" destId="{0A64F3BA-0BDE-4BBD-9A45-46BBAB410C7E}" srcOrd="0" destOrd="0" presId="urn:microsoft.com/office/officeart/2005/8/layout/hierarchy1"/>
    <dgm:cxn modelId="{35634274-D7D4-4C83-B57D-3D819C2702F7}" type="presParOf" srcId="{0A64F3BA-0BDE-4BBD-9A45-46BBAB410C7E}" destId="{8574AA8A-F765-47AB-B0B3-A040327DF73F}" srcOrd="0" destOrd="0" presId="urn:microsoft.com/office/officeart/2005/8/layout/hierarchy1"/>
    <dgm:cxn modelId="{DAE095AA-C5D9-4FF1-958A-097B2663499F}" type="presParOf" srcId="{0A64F3BA-0BDE-4BBD-9A45-46BBAB410C7E}" destId="{6687AEE6-8CAE-4FA6-BD6D-8D6C6557E0E4}" srcOrd="1" destOrd="0" presId="urn:microsoft.com/office/officeart/2005/8/layout/hierarchy1"/>
    <dgm:cxn modelId="{10E809DB-DC43-4660-A662-3C329BCC0903}" type="presParOf" srcId="{0833600A-8736-4651-A9EA-35C52A5D3B70}" destId="{FD4D4BE4-713B-4E6A-8DF2-1FC125B3E76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8F6844-7C76-4C72-9770-55379B14BC32}">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1B3EAC-0916-4B75-9BA9-2D8F4E30BBD1}">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There has been loads of changes to GPs from the 19s till now, but currently GPs are getting worse with their appointment times, there are longer waiting times etc. There has also been changes like moving from paper to paperless making their work easier.</a:t>
          </a:r>
          <a:endParaRPr lang="en-US" sz="2300" kern="1200"/>
        </a:p>
      </dsp:txBody>
      <dsp:txXfrm>
        <a:off x="608661" y="692298"/>
        <a:ext cx="4508047" cy="2799040"/>
      </dsp:txXfrm>
    </dsp:sp>
    <dsp:sp modelId="{8574AA8A-F765-47AB-B0B3-A040327DF73F}">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87AEE6-8CAE-4FA6-BD6D-8D6C6557E0E4}">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government can help people find interest in this field by adding a bonus or reward to boost their energy and attract more people into the field.</a:t>
          </a:r>
          <a:endParaRPr lang="en-US" sz="2400" kern="1200"/>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C63C43-521F-42D5-B66F-4E26D3614D78}" type="datetimeFigureOut">
              <a:rPr lang="en-GB" smtClean="0"/>
              <a:t>08/03/2024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9FB931-1AA3-4679-83F5-11D6FA85256B}" type="slidenum">
              <a:rPr lang="en-GB" smtClean="0"/>
              <a:t>‹#›</a:t>
            </a:fld>
            <a:endParaRPr lang="en-GB"/>
          </a:p>
        </p:txBody>
      </p:sp>
    </p:spTree>
    <p:extLst>
      <p:ext uri="{BB962C8B-B14F-4D97-AF65-F5344CB8AC3E}">
        <p14:creationId xmlns:p14="http://schemas.microsoft.com/office/powerpoint/2010/main" val="459670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99FB931-1AA3-4679-83F5-11D6FA85256B}" type="slidenum">
              <a:rPr lang="en-GB" smtClean="0"/>
              <a:t>3</a:t>
            </a:fld>
            <a:endParaRPr lang="en-GB"/>
          </a:p>
        </p:txBody>
      </p:sp>
    </p:spTree>
    <p:extLst>
      <p:ext uri="{BB962C8B-B14F-4D97-AF65-F5344CB8AC3E}">
        <p14:creationId xmlns:p14="http://schemas.microsoft.com/office/powerpoint/2010/main" val="4082541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99FB931-1AA3-4679-83F5-11D6FA85256B}" type="slidenum">
              <a:rPr lang="en-GB" smtClean="0"/>
              <a:t>4</a:t>
            </a:fld>
            <a:endParaRPr lang="en-GB"/>
          </a:p>
        </p:txBody>
      </p:sp>
    </p:spTree>
    <p:extLst>
      <p:ext uri="{BB962C8B-B14F-4D97-AF65-F5344CB8AC3E}">
        <p14:creationId xmlns:p14="http://schemas.microsoft.com/office/powerpoint/2010/main" val="3586734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99FB931-1AA3-4679-83F5-11D6FA85256B}" type="slidenum">
              <a:rPr lang="en-GB" smtClean="0"/>
              <a:t>7</a:t>
            </a:fld>
            <a:endParaRPr lang="en-GB"/>
          </a:p>
        </p:txBody>
      </p:sp>
    </p:spTree>
    <p:extLst>
      <p:ext uri="{BB962C8B-B14F-4D97-AF65-F5344CB8AC3E}">
        <p14:creationId xmlns:p14="http://schemas.microsoft.com/office/powerpoint/2010/main" val="1463228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99FB931-1AA3-4679-83F5-11D6FA85256B}" type="slidenum">
              <a:rPr lang="en-GB" smtClean="0"/>
              <a:t>8</a:t>
            </a:fld>
            <a:endParaRPr lang="en-GB"/>
          </a:p>
        </p:txBody>
      </p:sp>
    </p:spTree>
    <p:extLst>
      <p:ext uri="{BB962C8B-B14F-4D97-AF65-F5344CB8AC3E}">
        <p14:creationId xmlns:p14="http://schemas.microsoft.com/office/powerpoint/2010/main" val="68337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99FB931-1AA3-4679-83F5-11D6FA85256B}" type="slidenum">
              <a:rPr lang="en-GB" smtClean="0"/>
              <a:t>9</a:t>
            </a:fld>
            <a:endParaRPr lang="en-GB"/>
          </a:p>
        </p:txBody>
      </p:sp>
    </p:spTree>
    <p:extLst>
      <p:ext uri="{BB962C8B-B14F-4D97-AF65-F5344CB8AC3E}">
        <p14:creationId xmlns:p14="http://schemas.microsoft.com/office/powerpoint/2010/main" val="1028749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2B62B-6100-4F36-0CA0-CBA0AE48AE28}"/>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A8BC7E01-E7D0-1647-194F-B478923E3A23}"/>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A1B5076F-CC0F-F7B5-9C97-B35960C69E70}"/>
              </a:ext>
            </a:extLst>
          </p:cNvPr>
          <p:cNvSpPr txBox="1">
            <a:spLocks noGrp="1"/>
          </p:cNvSpPr>
          <p:nvPr>
            <p:ph type="dt" sz="half" idx="7"/>
          </p:nvPr>
        </p:nvSpPr>
        <p:spPr>
          <a:xfrm>
            <a:off x="838203" y="6356351"/>
            <a:ext cx="2743200" cy="365129"/>
          </a:xfrm>
        </p:spPr>
        <p:txBody>
          <a:bodyPr/>
          <a:lstStyle>
            <a:lvl1pPr>
              <a:defRPr/>
            </a:lvl1pPr>
          </a:lstStyle>
          <a:p>
            <a:pPr lvl="0"/>
            <a:fld id="{881D2A9D-2CB7-455A-9F9F-C295E35E1623}" type="datetime1">
              <a:rPr lang="en-GB"/>
              <a:pPr lvl="0"/>
              <a:t>08/03/2024</a:t>
            </a:fld>
            <a:endParaRPr lang="en-GB"/>
          </a:p>
        </p:txBody>
      </p:sp>
      <p:sp>
        <p:nvSpPr>
          <p:cNvPr id="5" name="Footer Placeholder 4">
            <a:extLst>
              <a:ext uri="{FF2B5EF4-FFF2-40B4-BE49-F238E27FC236}">
                <a16:creationId xmlns:a16="http://schemas.microsoft.com/office/drawing/2014/main" id="{5C81FF5A-36C3-6080-F707-B5DD5C87A096}"/>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69A580D-4A4E-FE93-6AEB-1630D700D790}"/>
              </a:ext>
            </a:extLst>
          </p:cNvPr>
          <p:cNvSpPr txBox="1">
            <a:spLocks noGrp="1"/>
          </p:cNvSpPr>
          <p:nvPr>
            <p:ph type="sldNum" sz="quarter" idx="8"/>
          </p:nvPr>
        </p:nvSpPr>
        <p:spPr>
          <a:xfrm>
            <a:off x="8610603" y="6356351"/>
            <a:ext cx="2743200" cy="365129"/>
          </a:xfrm>
        </p:spPr>
        <p:txBody>
          <a:bodyPr/>
          <a:lstStyle>
            <a:lvl1pPr>
              <a:defRPr/>
            </a:lvl1pPr>
          </a:lstStyle>
          <a:p>
            <a:pPr lvl="0"/>
            <a:fld id="{5BC2CF71-810B-4802-90F1-7E7D52A8629A}" type="slidenum">
              <a:t>‹#›</a:t>
            </a:fld>
            <a:endParaRPr lang="en-GB"/>
          </a:p>
        </p:txBody>
      </p:sp>
    </p:spTree>
    <p:extLst>
      <p:ext uri="{BB962C8B-B14F-4D97-AF65-F5344CB8AC3E}">
        <p14:creationId xmlns:p14="http://schemas.microsoft.com/office/powerpoint/2010/main" val="43471670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7423F-C089-0AE5-BB17-D64BC6577794}"/>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E269FFC1-EB6B-03B5-E10E-AFE0D27EFBD0}"/>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7A09E1-092E-15DC-2F20-2C911E98FC54}"/>
              </a:ext>
            </a:extLst>
          </p:cNvPr>
          <p:cNvSpPr txBox="1">
            <a:spLocks noGrp="1"/>
          </p:cNvSpPr>
          <p:nvPr>
            <p:ph type="dt" sz="half" idx="7"/>
          </p:nvPr>
        </p:nvSpPr>
        <p:spPr>
          <a:xfrm>
            <a:off x="838203" y="6356351"/>
            <a:ext cx="2743200" cy="365129"/>
          </a:xfrm>
        </p:spPr>
        <p:txBody>
          <a:bodyPr/>
          <a:lstStyle>
            <a:lvl1pPr>
              <a:defRPr/>
            </a:lvl1pPr>
          </a:lstStyle>
          <a:p>
            <a:pPr lvl="0"/>
            <a:fld id="{F6F5E6FE-5C2C-4C81-9839-C0D97C6C27DE}" type="datetime1">
              <a:rPr lang="en-GB"/>
              <a:pPr lvl="0"/>
              <a:t>08/03/2024</a:t>
            </a:fld>
            <a:endParaRPr lang="en-GB"/>
          </a:p>
        </p:txBody>
      </p:sp>
      <p:sp>
        <p:nvSpPr>
          <p:cNvPr id="5" name="Footer Placeholder 4">
            <a:extLst>
              <a:ext uri="{FF2B5EF4-FFF2-40B4-BE49-F238E27FC236}">
                <a16:creationId xmlns:a16="http://schemas.microsoft.com/office/drawing/2014/main" id="{8A04CB06-804D-87D4-F54D-F4A45F1753AA}"/>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41F483E-58B7-24EA-419E-B35D3BF67A35}"/>
              </a:ext>
            </a:extLst>
          </p:cNvPr>
          <p:cNvSpPr txBox="1">
            <a:spLocks noGrp="1"/>
          </p:cNvSpPr>
          <p:nvPr>
            <p:ph type="sldNum" sz="quarter" idx="8"/>
          </p:nvPr>
        </p:nvSpPr>
        <p:spPr>
          <a:xfrm>
            <a:off x="8610603" y="6356351"/>
            <a:ext cx="2743200" cy="365129"/>
          </a:xfrm>
        </p:spPr>
        <p:txBody>
          <a:bodyPr/>
          <a:lstStyle>
            <a:lvl1pPr>
              <a:defRPr/>
            </a:lvl1pPr>
          </a:lstStyle>
          <a:p>
            <a:pPr lvl="0"/>
            <a:fld id="{227C2A1D-D3BF-4A44-90D1-CFAF3C0B9B2A}" type="slidenum">
              <a:t>‹#›</a:t>
            </a:fld>
            <a:endParaRPr lang="en-GB"/>
          </a:p>
        </p:txBody>
      </p:sp>
    </p:spTree>
    <p:extLst>
      <p:ext uri="{BB962C8B-B14F-4D97-AF65-F5344CB8AC3E}">
        <p14:creationId xmlns:p14="http://schemas.microsoft.com/office/powerpoint/2010/main" val="1489664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A2C0D-4F6F-27FD-EB20-99F94086BBF7}"/>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AFB6519F-B217-9558-95F9-5FB4DC4333B8}"/>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B1AE2E49-A272-DD50-77EA-1D33646C1651}"/>
              </a:ext>
            </a:extLst>
          </p:cNvPr>
          <p:cNvSpPr txBox="1">
            <a:spLocks noGrp="1"/>
          </p:cNvSpPr>
          <p:nvPr>
            <p:ph type="dt" sz="half" idx="7"/>
          </p:nvPr>
        </p:nvSpPr>
        <p:spPr>
          <a:xfrm>
            <a:off x="838203" y="6356351"/>
            <a:ext cx="2743200" cy="365129"/>
          </a:xfrm>
        </p:spPr>
        <p:txBody>
          <a:bodyPr/>
          <a:lstStyle>
            <a:lvl1pPr>
              <a:defRPr/>
            </a:lvl1pPr>
          </a:lstStyle>
          <a:p>
            <a:pPr lvl="0"/>
            <a:fld id="{2B784059-EA07-4D6D-ABC9-47D41065B119}" type="datetime1">
              <a:rPr lang="en-GB"/>
              <a:pPr lvl="0"/>
              <a:t>08/03/2024</a:t>
            </a:fld>
            <a:endParaRPr lang="en-GB"/>
          </a:p>
        </p:txBody>
      </p:sp>
      <p:sp>
        <p:nvSpPr>
          <p:cNvPr id="5" name="Footer Placeholder 4">
            <a:extLst>
              <a:ext uri="{FF2B5EF4-FFF2-40B4-BE49-F238E27FC236}">
                <a16:creationId xmlns:a16="http://schemas.microsoft.com/office/drawing/2014/main" id="{5432F8F3-4369-17BF-0688-57D8BFAA8A30}"/>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20D699F-5ACE-7B8B-373A-58D73A404DD8}"/>
              </a:ext>
            </a:extLst>
          </p:cNvPr>
          <p:cNvSpPr txBox="1">
            <a:spLocks noGrp="1"/>
          </p:cNvSpPr>
          <p:nvPr>
            <p:ph type="sldNum" sz="quarter" idx="8"/>
          </p:nvPr>
        </p:nvSpPr>
        <p:spPr>
          <a:xfrm>
            <a:off x="8610603" y="6356351"/>
            <a:ext cx="2743200" cy="365129"/>
          </a:xfrm>
        </p:spPr>
        <p:txBody>
          <a:bodyPr/>
          <a:lstStyle>
            <a:lvl1pPr>
              <a:defRPr/>
            </a:lvl1pPr>
          </a:lstStyle>
          <a:p>
            <a:pPr lvl="0"/>
            <a:fld id="{6A25AC9D-1B37-46F5-8315-F9AC7E2BC98C}" type="slidenum">
              <a:t>‹#›</a:t>
            </a:fld>
            <a:endParaRPr lang="en-GB"/>
          </a:p>
        </p:txBody>
      </p:sp>
    </p:spTree>
    <p:extLst>
      <p:ext uri="{BB962C8B-B14F-4D97-AF65-F5344CB8AC3E}">
        <p14:creationId xmlns:p14="http://schemas.microsoft.com/office/powerpoint/2010/main" val="3230549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E076B-5F23-1DCE-F1F3-F122237675F9}"/>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0F0BFC46-0054-3A09-4FE7-9C197D12B2DA}"/>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7EC79B7-B23D-A956-A868-6547346773D8}"/>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9C769F8-1ABB-679E-6B25-C8FDE34EDC46}"/>
              </a:ext>
            </a:extLst>
          </p:cNvPr>
          <p:cNvSpPr txBox="1">
            <a:spLocks noGrp="1"/>
          </p:cNvSpPr>
          <p:nvPr>
            <p:ph type="dt" sz="half" idx="7"/>
          </p:nvPr>
        </p:nvSpPr>
        <p:spPr>
          <a:xfrm>
            <a:off x="838203" y="6356351"/>
            <a:ext cx="2743200" cy="365129"/>
          </a:xfrm>
        </p:spPr>
        <p:txBody>
          <a:bodyPr/>
          <a:lstStyle>
            <a:lvl1pPr>
              <a:defRPr/>
            </a:lvl1pPr>
          </a:lstStyle>
          <a:p>
            <a:pPr lvl="0"/>
            <a:fld id="{7473E026-029A-4F63-B320-1FEBAC309BBC}" type="datetime1">
              <a:rPr lang="en-GB"/>
              <a:pPr lvl="0"/>
              <a:t>08/03/2024</a:t>
            </a:fld>
            <a:endParaRPr lang="en-GB"/>
          </a:p>
        </p:txBody>
      </p:sp>
      <p:sp>
        <p:nvSpPr>
          <p:cNvPr id="6" name="Footer Placeholder 5">
            <a:extLst>
              <a:ext uri="{FF2B5EF4-FFF2-40B4-BE49-F238E27FC236}">
                <a16:creationId xmlns:a16="http://schemas.microsoft.com/office/drawing/2014/main" id="{87BFCD2A-4574-595F-186C-55956519E51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763F9D7-1052-C429-876C-981DF7F5EC18}"/>
              </a:ext>
            </a:extLst>
          </p:cNvPr>
          <p:cNvSpPr txBox="1">
            <a:spLocks noGrp="1"/>
          </p:cNvSpPr>
          <p:nvPr>
            <p:ph type="sldNum" sz="quarter" idx="8"/>
          </p:nvPr>
        </p:nvSpPr>
        <p:spPr>
          <a:xfrm>
            <a:off x="8610603" y="6356351"/>
            <a:ext cx="2743200" cy="365129"/>
          </a:xfrm>
        </p:spPr>
        <p:txBody>
          <a:bodyPr/>
          <a:lstStyle>
            <a:lvl1pPr>
              <a:defRPr/>
            </a:lvl1pPr>
          </a:lstStyle>
          <a:p>
            <a:pPr lvl="0"/>
            <a:fld id="{AD9E538C-3DE3-447A-97D3-36BA3ACA61CE}" type="slidenum">
              <a:t>‹#›</a:t>
            </a:fld>
            <a:endParaRPr lang="en-GB"/>
          </a:p>
        </p:txBody>
      </p:sp>
    </p:spTree>
    <p:extLst>
      <p:ext uri="{BB962C8B-B14F-4D97-AF65-F5344CB8AC3E}">
        <p14:creationId xmlns:p14="http://schemas.microsoft.com/office/powerpoint/2010/main" val="4057658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F4F9D-7D0F-D674-4F98-7A7CABAD30EC}"/>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7D4CBCFC-90D5-C17E-E51D-1B73EA710BD3}"/>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0BBE9E89-D63D-60CA-8BE4-7E71481B9EEE}"/>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F46BC95-BB7F-1BE6-E0E5-CF2564C08F80}"/>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6B60720A-1910-A499-DE78-D40572A78A32}"/>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B96C686-2457-9755-85DC-4CB1736803F7}"/>
              </a:ext>
            </a:extLst>
          </p:cNvPr>
          <p:cNvSpPr txBox="1">
            <a:spLocks noGrp="1"/>
          </p:cNvSpPr>
          <p:nvPr>
            <p:ph type="dt" sz="half" idx="7"/>
          </p:nvPr>
        </p:nvSpPr>
        <p:spPr>
          <a:xfrm>
            <a:off x="838203" y="6356351"/>
            <a:ext cx="2743200" cy="365129"/>
          </a:xfrm>
        </p:spPr>
        <p:txBody>
          <a:bodyPr/>
          <a:lstStyle>
            <a:lvl1pPr>
              <a:defRPr/>
            </a:lvl1pPr>
          </a:lstStyle>
          <a:p>
            <a:pPr lvl="0"/>
            <a:fld id="{8187CD04-453C-409E-B143-38A7AA001BA2}" type="datetime1">
              <a:rPr lang="en-GB"/>
              <a:pPr lvl="0"/>
              <a:t>08/03/2024</a:t>
            </a:fld>
            <a:endParaRPr lang="en-GB"/>
          </a:p>
        </p:txBody>
      </p:sp>
      <p:sp>
        <p:nvSpPr>
          <p:cNvPr id="8" name="Footer Placeholder 7">
            <a:extLst>
              <a:ext uri="{FF2B5EF4-FFF2-40B4-BE49-F238E27FC236}">
                <a16:creationId xmlns:a16="http://schemas.microsoft.com/office/drawing/2014/main" id="{CCB8AEAE-B7AE-41A2-4C5E-F33074ECE0EB}"/>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FB7296EB-3D2F-D34F-079F-3E04EB3F4BDE}"/>
              </a:ext>
            </a:extLst>
          </p:cNvPr>
          <p:cNvSpPr txBox="1">
            <a:spLocks noGrp="1"/>
          </p:cNvSpPr>
          <p:nvPr>
            <p:ph type="sldNum" sz="quarter" idx="8"/>
          </p:nvPr>
        </p:nvSpPr>
        <p:spPr>
          <a:xfrm>
            <a:off x="8610603" y="6356351"/>
            <a:ext cx="2743200" cy="365129"/>
          </a:xfrm>
        </p:spPr>
        <p:txBody>
          <a:bodyPr/>
          <a:lstStyle>
            <a:lvl1pPr>
              <a:defRPr/>
            </a:lvl1pPr>
          </a:lstStyle>
          <a:p>
            <a:pPr lvl="0"/>
            <a:fld id="{E27FCA40-6361-48A3-8A2A-2BB6C756630E}" type="slidenum">
              <a:t>‹#›</a:t>
            </a:fld>
            <a:endParaRPr lang="en-GB"/>
          </a:p>
        </p:txBody>
      </p:sp>
    </p:spTree>
    <p:extLst>
      <p:ext uri="{BB962C8B-B14F-4D97-AF65-F5344CB8AC3E}">
        <p14:creationId xmlns:p14="http://schemas.microsoft.com/office/powerpoint/2010/main" val="2926675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FC095-6ED6-950B-78B6-58408FFE04B4}"/>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1381A5A7-8EF1-112E-F60A-81E6A6714543}"/>
              </a:ext>
            </a:extLst>
          </p:cNvPr>
          <p:cNvSpPr txBox="1">
            <a:spLocks noGrp="1"/>
          </p:cNvSpPr>
          <p:nvPr>
            <p:ph type="dt" sz="half" idx="7"/>
          </p:nvPr>
        </p:nvSpPr>
        <p:spPr>
          <a:xfrm>
            <a:off x="838203" y="6356351"/>
            <a:ext cx="2743200" cy="365129"/>
          </a:xfrm>
        </p:spPr>
        <p:txBody>
          <a:bodyPr/>
          <a:lstStyle>
            <a:lvl1pPr>
              <a:defRPr/>
            </a:lvl1pPr>
          </a:lstStyle>
          <a:p>
            <a:pPr lvl="0"/>
            <a:fld id="{F6BA9F6B-039D-496E-8319-0BAB16D99298}" type="datetime1">
              <a:rPr lang="en-GB"/>
              <a:pPr lvl="0"/>
              <a:t>08/03/2024</a:t>
            </a:fld>
            <a:endParaRPr lang="en-GB"/>
          </a:p>
        </p:txBody>
      </p:sp>
      <p:sp>
        <p:nvSpPr>
          <p:cNvPr id="4" name="Footer Placeholder 3">
            <a:extLst>
              <a:ext uri="{FF2B5EF4-FFF2-40B4-BE49-F238E27FC236}">
                <a16:creationId xmlns:a16="http://schemas.microsoft.com/office/drawing/2014/main" id="{885791FF-D7FD-BA53-F073-B7030FB1E130}"/>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68EDC4D2-9027-3D33-7F7C-C78C0DE65C8E}"/>
              </a:ext>
            </a:extLst>
          </p:cNvPr>
          <p:cNvSpPr txBox="1">
            <a:spLocks noGrp="1"/>
          </p:cNvSpPr>
          <p:nvPr>
            <p:ph type="sldNum" sz="quarter" idx="8"/>
          </p:nvPr>
        </p:nvSpPr>
        <p:spPr>
          <a:xfrm>
            <a:off x="8610603" y="6356351"/>
            <a:ext cx="2743200" cy="365129"/>
          </a:xfrm>
        </p:spPr>
        <p:txBody>
          <a:bodyPr/>
          <a:lstStyle>
            <a:lvl1pPr>
              <a:defRPr/>
            </a:lvl1pPr>
          </a:lstStyle>
          <a:p>
            <a:pPr lvl="0"/>
            <a:fld id="{88D88D74-405D-4C48-ABD2-1737BBDE0411}" type="slidenum">
              <a:t>‹#›</a:t>
            </a:fld>
            <a:endParaRPr lang="en-GB"/>
          </a:p>
        </p:txBody>
      </p:sp>
    </p:spTree>
    <p:extLst>
      <p:ext uri="{BB962C8B-B14F-4D97-AF65-F5344CB8AC3E}">
        <p14:creationId xmlns:p14="http://schemas.microsoft.com/office/powerpoint/2010/main" val="128965211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FD04CC-4C6B-3AAE-F2CD-4B97669CC6F2}"/>
              </a:ext>
            </a:extLst>
          </p:cNvPr>
          <p:cNvSpPr txBox="1">
            <a:spLocks noGrp="1"/>
          </p:cNvSpPr>
          <p:nvPr>
            <p:ph type="dt" sz="half" idx="7"/>
          </p:nvPr>
        </p:nvSpPr>
        <p:spPr>
          <a:xfrm>
            <a:off x="838203" y="6356351"/>
            <a:ext cx="2743200" cy="365129"/>
          </a:xfrm>
        </p:spPr>
        <p:txBody>
          <a:bodyPr/>
          <a:lstStyle>
            <a:lvl1pPr>
              <a:defRPr/>
            </a:lvl1pPr>
          </a:lstStyle>
          <a:p>
            <a:pPr lvl="0"/>
            <a:fld id="{02846B62-E7F0-427F-A5CA-7AC6D34C3CD5}" type="datetime1">
              <a:rPr lang="en-GB"/>
              <a:pPr lvl="0"/>
              <a:t>08/03/2024</a:t>
            </a:fld>
            <a:endParaRPr lang="en-GB"/>
          </a:p>
        </p:txBody>
      </p:sp>
      <p:sp>
        <p:nvSpPr>
          <p:cNvPr id="3" name="Footer Placeholder 2">
            <a:extLst>
              <a:ext uri="{FF2B5EF4-FFF2-40B4-BE49-F238E27FC236}">
                <a16:creationId xmlns:a16="http://schemas.microsoft.com/office/drawing/2014/main" id="{DF9C06A9-C6F7-3750-32D6-A87D3E14C8AF}"/>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CFA8A8D3-F6AE-90FA-16F2-C5CCCB54343F}"/>
              </a:ext>
            </a:extLst>
          </p:cNvPr>
          <p:cNvSpPr txBox="1">
            <a:spLocks noGrp="1"/>
          </p:cNvSpPr>
          <p:nvPr>
            <p:ph type="sldNum" sz="quarter" idx="8"/>
          </p:nvPr>
        </p:nvSpPr>
        <p:spPr>
          <a:xfrm>
            <a:off x="8610603" y="6356351"/>
            <a:ext cx="2743200" cy="365129"/>
          </a:xfrm>
        </p:spPr>
        <p:txBody>
          <a:bodyPr/>
          <a:lstStyle>
            <a:lvl1pPr>
              <a:defRPr/>
            </a:lvl1pPr>
          </a:lstStyle>
          <a:p>
            <a:pPr lvl="0"/>
            <a:fld id="{CBBD1BC1-C79C-4494-B7DD-FFEB95F2CDA4}" type="slidenum">
              <a:t>‹#›</a:t>
            </a:fld>
            <a:endParaRPr lang="en-GB"/>
          </a:p>
        </p:txBody>
      </p:sp>
    </p:spTree>
    <p:extLst>
      <p:ext uri="{BB962C8B-B14F-4D97-AF65-F5344CB8AC3E}">
        <p14:creationId xmlns:p14="http://schemas.microsoft.com/office/powerpoint/2010/main" val="117818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BFD8D-A55D-5737-2F0F-2410DA0F9A27}"/>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A05F98CB-E762-6AC8-A0EB-A10C87F13979}"/>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AEAEF82-9E8C-BA15-12B3-DFD1C56A9881}"/>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604C142D-23E9-F201-3452-64F2324D3008}"/>
              </a:ext>
            </a:extLst>
          </p:cNvPr>
          <p:cNvSpPr txBox="1">
            <a:spLocks noGrp="1"/>
          </p:cNvSpPr>
          <p:nvPr>
            <p:ph type="dt" sz="half" idx="7"/>
          </p:nvPr>
        </p:nvSpPr>
        <p:spPr>
          <a:xfrm>
            <a:off x="838203" y="6356351"/>
            <a:ext cx="2743200" cy="365129"/>
          </a:xfrm>
        </p:spPr>
        <p:txBody>
          <a:bodyPr/>
          <a:lstStyle>
            <a:lvl1pPr>
              <a:defRPr/>
            </a:lvl1pPr>
          </a:lstStyle>
          <a:p>
            <a:pPr lvl="0"/>
            <a:fld id="{99E0F078-38A2-4AF4-9424-F04336700B41}" type="datetime1">
              <a:rPr lang="en-GB"/>
              <a:pPr lvl="0"/>
              <a:t>08/03/2024</a:t>
            </a:fld>
            <a:endParaRPr lang="en-GB"/>
          </a:p>
        </p:txBody>
      </p:sp>
      <p:sp>
        <p:nvSpPr>
          <p:cNvPr id="6" name="Footer Placeholder 5">
            <a:extLst>
              <a:ext uri="{FF2B5EF4-FFF2-40B4-BE49-F238E27FC236}">
                <a16:creationId xmlns:a16="http://schemas.microsoft.com/office/drawing/2014/main" id="{16426BF4-D23D-8033-E5F1-7FA6EEBF2BAF}"/>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A74CC2A-E405-83DA-CC30-91F17574B35F}"/>
              </a:ext>
            </a:extLst>
          </p:cNvPr>
          <p:cNvSpPr txBox="1">
            <a:spLocks noGrp="1"/>
          </p:cNvSpPr>
          <p:nvPr>
            <p:ph type="sldNum" sz="quarter" idx="8"/>
          </p:nvPr>
        </p:nvSpPr>
        <p:spPr>
          <a:xfrm>
            <a:off x="8610603" y="6356351"/>
            <a:ext cx="2743200" cy="365129"/>
          </a:xfrm>
        </p:spPr>
        <p:txBody>
          <a:bodyPr/>
          <a:lstStyle>
            <a:lvl1pPr>
              <a:defRPr/>
            </a:lvl1pPr>
          </a:lstStyle>
          <a:p>
            <a:pPr lvl="0"/>
            <a:fld id="{1A895539-4A38-4450-996B-97B0FB9236EB}" type="slidenum">
              <a:t>‹#›</a:t>
            </a:fld>
            <a:endParaRPr lang="en-GB"/>
          </a:p>
        </p:txBody>
      </p:sp>
    </p:spTree>
    <p:extLst>
      <p:ext uri="{BB962C8B-B14F-4D97-AF65-F5344CB8AC3E}">
        <p14:creationId xmlns:p14="http://schemas.microsoft.com/office/powerpoint/2010/main" val="3722156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373C5-7D77-2C31-2A55-4A228FEE7E00}"/>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F5F2921E-4D5E-64F7-C9B0-887948D03FA0}"/>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8CFD20D1-37FF-2E8A-8B60-8B0E4672E21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50D9B0A4-A672-C7EA-DD0C-8C79FA46453A}"/>
              </a:ext>
            </a:extLst>
          </p:cNvPr>
          <p:cNvSpPr txBox="1">
            <a:spLocks noGrp="1"/>
          </p:cNvSpPr>
          <p:nvPr>
            <p:ph type="dt" sz="half" idx="7"/>
          </p:nvPr>
        </p:nvSpPr>
        <p:spPr>
          <a:xfrm>
            <a:off x="838203" y="6356351"/>
            <a:ext cx="2743200" cy="365129"/>
          </a:xfrm>
        </p:spPr>
        <p:txBody>
          <a:bodyPr/>
          <a:lstStyle>
            <a:lvl1pPr>
              <a:defRPr/>
            </a:lvl1pPr>
          </a:lstStyle>
          <a:p>
            <a:pPr lvl="0"/>
            <a:fld id="{1E46ECC1-DAB9-465D-B507-5F98431FCE2A}" type="datetime1">
              <a:rPr lang="en-GB"/>
              <a:pPr lvl="0"/>
              <a:t>08/03/2024</a:t>
            </a:fld>
            <a:endParaRPr lang="en-GB"/>
          </a:p>
        </p:txBody>
      </p:sp>
      <p:sp>
        <p:nvSpPr>
          <p:cNvPr id="6" name="Footer Placeholder 5">
            <a:extLst>
              <a:ext uri="{FF2B5EF4-FFF2-40B4-BE49-F238E27FC236}">
                <a16:creationId xmlns:a16="http://schemas.microsoft.com/office/drawing/2014/main" id="{7E1080B3-3092-9696-8F9D-F9792B39200F}"/>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2663F32-F93B-2753-80BE-BC3A99C61102}"/>
              </a:ext>
            </a:extLst>
          </p:cNvPr>
          <p:cNvSpPr txBox="1">
            <a:spLocks noGrp="1"/>
          </p:cNvSpPr>
          <p:nvPr>
            <p:ph type="sldNum" sz="quarter" idx="8"/>
          </p:nvPr>
        </p:nvSpPr>
        <p:spPr>
          <a:xfrm>
            <a:off x="8610603" y="6356351"/>
            <a:ext cx="2743200" cy="365129"/>
          </a:xfrm>
        </p:spPr>
        <p:txBody>
          <a:bodyPr/>
          <a:lstStyle>
            <a:lvl1pPr>
              <a:defRPr/>
            </a:lvl1pPr>
          </a:lstStyle>
          <a:p>
            <a:pPr lvl="0"/>
            <a:fld id="{9AA64BDA-34C0-417F-9EC9-1C334545E344}" type="slidenum">
              <a:t>‹#›</a:t>
            </a:fld>
            <a:endParaRPr lang="en-GB"/>
          </a:p>
        </p:txBody>
      </p:sp>
    </p:spTree>
    <p:extLst>
      <p:ext uri="{BB962C8B-B14F-4D97-AF65-F5344CB8AC3E}">
        <p14:creationId xmlns:p14="http://schemas.microsoft.com/office/powerpoint/2010/main" val="1153521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BDF9A-2BB0-DCEB-E5EF-16E5E77800D2}"/>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A7E88A68-4005-4CF9-0E25-0CAB971992EE}"/>
              </a:ext>
            </a:extLst>
          </p:cNvPr>
          <p:cNvSpPr txBox="1">
            <a:spLocks noGrp="1"/>
          </p:cNvSpPr>
          <p:nvPr>
            <p:ph type="body" orient="vert" idx="1"/>
          </p:nvPr>
        </p:nvSpPr>
        <p:spPr>
          <a:xfrm>
            <a:off x="838203" y="1825627"/>
            <a:ext cx="10515600" cy="4351336"/>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7BC03D-37E4-BAF6-09B5-F0C01FEC4CF4}"/>
              </a:ext>
            </a:extLst>
          </p:cNvPr>
          <p:cNvSpPr txBox="1">
            <a:spLocks noGrp="1"/>
          </p:cNvSpPr>
          <p:nvPr>
            <p:ph type="dt" sz="half" idx="7"/>
          </p:nvPr>
        </p:nvSpPr>
        <p:spPr>
          <a:xfrm>
            <a:off x="838203" y="6356351"/>
            <a:ext cx="2743200" cy="365129"/>
          </a:xfrm>
        </p:spPr>
        <p:txBody>
          <a:bodyPr/>
          <a:lstStyle>
            <a:lvl1pPr>
              <a:defRPr/>
            </a:lvl1pPr>
          </a:lstStyle>
          <a:p>
            <a:pPr lvl="0"/>
            <a:fld id="{CA6D48B2-044D-43EC-88CE-FE2DE4077682}" type="datetime1">
              <a:rPr lang="en-GB"/>
              <a:pPr lvl="0"/>
              <a:t>08/03/2024</a:t>
            </a:fld>
            <a:endParaRPr lang="en-GB"/>
          </a:p>
        </p:txBody>
      </p:sp>
      <p:sp>
        <p:nvSpPr>
          <p:cNvPr id="5" name="Footer Placeholder 4">
            <a:extLst>
              <a:ext uri="{FF2B5EF4-FFF2-40B4-BE49-F238E27FC236}">
                <a16:creationId xmlns:a16="http://schemas.microsoft.com/office/drawing/2014/main" id="{5DB6EF88-624D-776C-C110-D6DE5D3A6B57}"/>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2B65691-8A54-FC19-D2E6-665A43E95BEF}"/>
              </a:ext>
            </a:extLst>
          </p:cNvPr>
          <p:cNvSpPr txBox="1">
            <a:spLocks noGrp="1"/>
          </p:cNvSpPr>
          <p:nvPr>
            <p:ph type="sldNum" sz="quarter" idx="8"/>
          </p:nvPr>
        </p:nvSpPr>
        <p:spPr>
          <a:xfrm>
            <a:off x="8610603" y="6356351"/>
            <a:ext cx="2743200" cy="365129"/>
          </a:xfrm>
        </p:spPr>
        <p:txBody>
          <a:bodyPr/>
          <a:lstStyle>
            <a:lvl1pPr>
              <a:defRPr/>
            </a:lvl1pPr>
          </a:lstStyle>
          <a:p>
            <a:pPr lvl="0"/>
            <a:fld id="{554BF743-FC72-42E8-9728-6EFB7D5A27D7}" type="slidenum">
              <a:t>‹#›</a:t>
            </a:fld>
            <a:endParaRPr lang="en-GB"/>
          </a:p>
        </p:txBody>
      </p:sp>
    </p:spTree>
    <p:extLst>
      <p:ext uri="{BB962C8B-B14F-4D97-AF65-F5344CB8AC3E}">
        <p14:creationId xmlns:p14="http://schemas.microsoft.com/office/powerpoint/2010/main" val="2554914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ECBEA8-5089-FAB6-5ED3-167F4CA7875D}"/>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B4285B6D-5F52-3F53-988D-0F53BCE5FDC9}"/>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89D246-20CF-770C-BBA8-04EF2F4FDF34}"/>
              </a:ext>
            </a:extLst>
          </p:cNvPr>
          <p:cNvSpPr txBox="1">
            <a:spLocks noGrp="1"/>
          </p:cNvSpPr>
          <p:nvPr>
            <p:ph type="dt" sz="half" idx="7"/>
          </p:nvPr>
        </p:nvSpPr>
        <p:spPr>
          <a:xfrm>
            <a:off x="838203" y="6356351"/>
            <a:ext cx="2743200" cy="365129"/>
          </a:xfrm>
        </p:spPr>
        <p:txBody>
          <a:bodyPr/>
          <a:lstStyle>
            <a:lvl1pPr>
              <a:defRPr/>
            </a:lvl1pPr>
          </a:lstStyle>
          <a:p>
            <a:pPr lvl="0"/>
            <a:fld id="{883874F3-30DC-43F9-95D5-80F2BC2F248E}" type="datetime1">
              <a:rPr lang="en-GB"/>
              <a:pPr lvl="0"/>
              <a:t>08/03/2024</a:t>
            </a:fld>
            <a:endParaRPr lang="en-GB"/>
          </a:p>
        </p:txBody>
      </p:sp>
      <p:sp>
        <p:nvSpPr>
          <p:cNvPr id="5" name="Footer Placeholder 4">
            <a:extLst>
              <a:ext uri="{FF2B5EF4-FFF2-40B4-BE49-F238E27FC236}">
                <a16:creationId xmlns:a16="http://schemas.microsoft.com/office/drawing/2014/main" id="{D6043A0F-088B-472A-AAAF-AFAF4BC37C5C}"/>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98128F5-DF9E-2DFA-0E7F-757241999A9E}"/>
              </a:ext>
            </a:extLst>
          </p:cNvPr>
          <p:cNvSpPr txBox="1">
            <a:spLocks noGrp="1"/>
          </p:cNvSpPr>
          <p:nvPr>
            <p:ph type="sldNum" sz="quarter" idx="8"/>
          </p:nvPr>
        </p:nvSpPr>
        <p:spPr>
          <a:xfrm>
            <a:off x="8610603" y="6356351"/>
            <a:ext cx="2743200" cy="365129"/>
          </a:xfrm>
        </p:spPr>
        <p:txBody>
          <a:bodyPr/>
          <a:lstStyle>
            <a:lvl1pPr>
              <a:defRPr/>
            </a:lvl1pPr>
          </a:lstStyle>
          <a:p>
            <a:pPr lvl="0"/>
            <a:fld id="{A9990615-86F1-44D2-83BD-E01336142BA0}" type="slidenum">
              <a:t>‹#›</a:t>
            </a:fld>
            <a:endParaRPr lang="en-GB"/>
          </a:p>
        </p:txBody>
      </p:sp>
    </p:spTree>
    <p:extLst>
      <p:ext uri="{BB962C8B-B14F-4D97-AF65-F5344CB8AC3E}">
        <p14:creationId xmlns:p14="http://schemas.microsoft.com/office/powerpoint/2010/main" val="35792628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2AE74E-A4F7-D9E0-F90D-A93E801C47F6}"/>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ED3D30E9-4A3D-F700-88BC-BE9C851BFA73}"/>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072FA78-F5D1-AAB5-8094-2C8D9315E1D1}"/>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952403EE-986E-4358-B692-8D9E72236F97}" type="datetime1">
              <a:rPr lang="en-GB"/>
              <a:pPr lvl="0"/>
              <a:t>08/03/2024</a:t>
            </a:fld>
            <a:endParaRPr lang="en-GB"/>
          </a:p>
        </p:txBody>
      </p:sp>
      <p:sp>
        <p:nvSpPr>
          <p:cNvPr id="5" name="Footer Placeholder 4">
            <a:extLst>
              <a:ext uri="{FF2B5EF4-FFF2-40B4-BE49-F238E27FC236}">
                <a16:creationId xmlns:a16="http://schemas.microsoft.com/office/drawing/2014/main" id="{5C6341F8-0DEF-B729-585E-195E66090491}"/>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7DDF1738-481A-218B-C6AC-94A636E43434}"/>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705022EF-A570-4E94-8898-CC611DCB9459}"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gponline.com/nhs-70-general-practice-1948-1967/article/1485294" TargetMode="External"/><Relationship Id="rId2" Type="http://schemas.openxmlformats.org/officeDocument/2006/relationships/hyperlink" Target="https://www.birchwoodbristol.nhs.uk/2023/07/11/why-is-it-difficult-to-book-a-gp-appointment/#:~:text=Factors%20such%20as%20retirement%2C%20doctors,appointments%20are%20available%20for%20patients" TargetMode="External"/><Relationship Id="rId1" Type="http://schemas.openxmlformats.org/officeDocument/2006/relationships/slideLayout" Target="../slideLayouts/slideLayout6.xml"/><Relationship Id="rId6" Type="http://schemas.openxmlformats.org/officeDocument/2006/relationships/hyperlink" Target="https://www.gponline.com/overwhelmed-optimised-technology-helps-gps-enhance-practice/article/1812153#:~:text=Smart%20software%20solutions%20and%20artificial,Take%20ECG%20interpretation%2C%20for%20example" TargetMode="External"/><Relationship Id="rId5" Type="http://schemas.openxmlformats.org/officeDocument/2006/relationships/hyperlink" Target="https://www.bma.org.uk/advice-and-support/gp-practices/managing-workload/safe-working-in-general-practice#:~:text=General%20practice%20is%20in%20crisis,a%20vast%20backlog%20of%20care" TargetMode="External"/><Relationship Id="rId4" Type="http://schemas.openxmlformats.org/officeDocument/2006/relationships/hyperlink" Target="https://www.gponline.com/nhs-70-general-practice-1968-1999/article/1485320#:~:text=At%20the%20start%20of%20the,three%20years%20were%20phased%20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A0D6A58-1A37-BF52-40F5-78CB6C1E29BB}"/>
              </a:ext>
            </a:extLst>
          </p:cNvPr>
          <p:cNvPicPr>
            <a:picLocks noChangeAspect="1"/>
          </p:cNvPicPr>
          <p:nvPr/>
        </p:nvPicPr>
        <p:blipFill rotWithShape="1">
          <a:blip r:embed="rId2"/>
          <a:srcRect r="6464"/>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DC206-1294-0304-7EB3-8FC6E0E42DEE}"/>
              </a:ext>
            </a:extLst>
          </p:cNvPr>
          <p:cNvSpPr txBox="1">
            <a:spLocks noGrp="1"/>
          </p:cNvSpPr>
          <p:nvPr>
            <p:ph type="ctrTitle"/>
          </p:nvPr>
        </p:nvSpPr>
        <p:spPr>
          <a:xfrm>
            <a:off x="477981" y="1122363"/>
            <a:ext cx="4023360" cy="3204134"/>
          </a:xfrm>
        </p:spPr>
        <p:txBody>
          <a:bodyPr anchor="b">
            <a:normAutofit/>
          </a:bodyPr>
          <a:lstStyle/>
          <a:p>
            <a:pPr lvl="0" algn="l"/>
            <a:r>
              <a:rPr lang="en-GB" sz="3700">
                <a:solidFill>
                  <a:schemeClr val="bg1"/>
                </a:solidFill>
                <a:latin typeface="Arial "/>
              </a:rPr>
              <a:t>LCHS4003</a:t>
            </a:r>
            <a:br>
              <a:rPr lang="en-GB" sz="3700">
                <a:solidFill>
                  <a:schemeClr val="bg1"/>
                </a:solidFill>
                <a:latin typeface="Arial "/>
              </a:rPr>
            </a:br>
            <a:r>
              <a:rPr lang="en-GB" sz="3700">
                <a:solidFill>
                  <a:schemeClr val="bg1"/>
                </a:solidFill>
                <a:latin typeface="Arial "/>
              </a:rPr>
              <a:t>INTRODUCTION TO HEALTH AND SOCIAL CARE</a:t>
            </a:r>
          </a:p>
        </p:txBody>
      </p:sp>
      <p:sp>
        <p:nvSpPr>
          <p:cNvPr id="3" name="Subtitle 2">
            <a:extLst>
              <a:ext uri="{FF2B5EF4-FFF2-40B4-BE49-F238E27FC236}">
                <a16:creationId xmlns:a16="http://schemas.microsoft.com/office/drawing/2014/main" id="{C7432A6A-144C-3EC8-49B0-613B605C160E}"/>
              </a:ext>
            </a:extLst>
          </p:cNvPr>
          <p:cNvSpPr txBox="1">
            <a:spLocks noGrp="1"/>
          </p:cNvSpPr>
          <p:nvPr>
            <p:ph type="subTitle" idx="1"/>
          </p:nvPr>
        </p:nvSpPr>
        <p:spPr>
          <a:xfrm>
            <a:off x="477980" y="4872922"/>
            <a:ext cx="7071136" cy="1491302"/>
          </a:xfrm>
        </p:spPr>
        <p:txBody>
          <a:bodyPr anchorCtr="0">
            <a:normAutofit fontScale="85000" lnSpcReduction="10000"/>
          </a:bodyPr>
          <a:lstStyle/>
          <a:p>
            <a:pPr lvl="0" algn="l"/>
            <a:r>
              <a:rPr lang="en-GB" sz="3400">
                <a:solidFill>
                  <a:schemeClr val="bg1"/>
                </a:solidFill>
              </a:rPr>
              <a:t>NAME : STEPHANIE OWUSU</a:t>
            </a:r>
          </a:p>
          <a:p>
            <a:pPr lvl="0" algn="l"/>
            <a:r>
              <a:rPr lang="en-GB" sz="3400">
                <a:solidFill>
                  <a:schemeClr val="bg1"/>
                </a:solidFill>
              </a:rPr>
              <a:t>STUDENT ID: 2316785</a:t>
            </a:r>
          </a:p>
          <a:p>
            <a:pPr lvl="0" algn="l"/>
            <a:r>
              <a:rPr lang="en-GB" sz="3400">
                <a:solidFill>
                  <a:schemeClr val="bg1"/>
                </a:solidFill>
              </a:rPr>
              <a:t>LECTURER’S NAME: PATRONELLA GANZA</a:t>
            </a:r>
          </a:p>
          <a:p>
            <a:pPr lvl="0" algn="l"/>
            <a:endParaRPr lang="en-GB" sz="1600">
              <a:solidFill>
                <a:schemeClr val="bg1"/>
              </a:solidFill>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040DD-1EE4-A11F-51C3-278B4D83AA16}"/>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spcBef>
                <a:spcPct val="0"/>
              </a:spcBef>
            </a:pPr>
            <a:r>
              <a:rPr lang="en-US" sz="6700" kern="1200">
                <a:solidFill>
                  <a:schemeClr val="tx1"/>
                </a:solidFill>
                <a:latin typeface="+mj-lt"/>
                <a:ea typeface="+mj-ea"/>
                <a:cs typeface="+mj-cs"/>
              </a:rPr>
              <a:t>HOW GP HAS DEVELOPED THROUGHOUT THE YEARS (1948- NOW)</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CBD4DB4-3ABA-4A4C-0ACC-71C16DCEACF7}"/>
              </a:ext>
            </a:extLst>
          </p:cNvPr>
          <p:cNvSpPr txBox="1"/>
          <p:nvPr/>
        </p:nvSpPr>
        <p:spPr>
          <a:xfrm>
            <a:off x="1291590" y="5564662"/>
            <a:ext cx="6046470" cy="584775"/>
          </a:xfrm>
          <a:prstGeom prst="rect">
            <a:avLst/>
          </a:prstGeom>
          <a:noFill/>
        </p:spPr>
        <p:txBody>
          <a:bodyPr wrap="square" rtlCol="0">
            <a:spAutoFit/>
          </a:bodyPr>
          <a:lstStyle/>
          <a:p>
            <a:r>
              <a:rPr lang="en-GB" sz="3200"/>
              <a:t>Who are General Practitioners?</a:t>
            </a:r>
          </a:p>
        </p:txBody>
      </p:sp>
    </p:spTree>
    <p:extLst>
      <p:ext uri="{BB962C8B-B14F-4D97-AF65-F5344CB8AC3E}">
        <p14:creationId xmlns:p14="http://schemas.microsoft.com/office/powerpoint/2010/main" val="900839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46AD46-A601-8E33-A87B-64D64A12BA71}"/>
              </a:ext>
            </a:extLst>
          </p:cNvPr>
          <p:cNvSpPr txBox="1">
            <a:spLocks noGrp="1"/>
          </p:cNvSpPr>
          <p:nvPr>
            <p:ph type="title"/>
          </p:nvPr>
        </p:nvSpPr>
        <p:spPr>
          <a:xfrm>
            <a:off x="589560" y="856180"/>
            <a:ext cx="4560584" cy="1128068"/>
          </a:xfrm>
        </p:spPr>
        <p:txBody>
          <a:bodyPr vert="horz" lIns="91440" tIns="45720" rIns="91440" bIns="45720" rtlCol="0" anchor="ctr">
            <a:normAutofit/>
          </a:bodyPr>
          <a:lstStyle/>
          <a:p>
            <a:pPr lvl="0">
              <a:spcBef>
                <a:spcPct val="0"/>
              </a:spcBef>
            </a:pPr>
            <a:r>
              <a:rPr lang="en-US" sz="4000">
                <a:solidFill>
                  <a:schemeClr val="tx1"/>
                </a:solidFill>
                <a:latin typeface="+mj-lt"/>
                <a:ea typeface="+mj-ea"/>
                <a:cs typeface="+mj-cs"/>
              </a:rPr>
              <a:t>1948</a:t>
            </a:r>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DE99ACF-8C35-1DCB-BA43-994DE346F3F0}"/>
              </a:ext>
            </a:extLst>
          </p:cNvPr>
          <p:cNvSpPr txBox="1"/>
          <p:nvPr/>
        </p:nvSpPr>
        <p:spPr>
          <a:xfrm>
            <a:off x="159341" y="2457822"/>
            <a:ext cx="4990803" cy="3852268"/>
          </a:xfrm>
          <a:prstGeom prst="rect">
            <a:avLst/>
          </a:prstGeom>
        </p:spPr>
        <p:txBody>
          <a:bodyPr vert="horz" lIns="91440" tIns="45720" rIns="91440" bIns="45720" rtlCol="0" anchor="ctr" anchorCtr="0" compatLnSpc="1">
            <a:normAutofit/>
          </a:bodyPr>
          <a:lstStyle/>
          <a:p>
            <a:pPr marL="0" marR="0" lvl="0" indent="-228600" fontAlgn="auto">
              <a:lnSpc>
                <a:spcPct val="9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r>
              <a:rPr lang="en-US" sz="2400" b="0" i="0" u="none" strike="noStrike" cap="none" spc="0" baseline="0">
                <a:uFillTx/>
              </a:rPr>
              <a:t>NHS was founded on July 5</a:t>
            </a:r>
            <a:r>
              <a:rPr lang="en-US" sz="2400" b="0" i="0" u="none" strike="noStrike" cap="none" spc="0" baseline="30000">
                <a:uFillTx/>
              </a:rPr>
              <a:t>th</a:t>
            </a:r>
            <a:r>
              <a:rPr lang="en-US" sz="2400" b="0" i="0" u="none" strike="noStrike" cap="none" spc="0" baseline="0">
                <a:uFillTx/>
              </a:rPr>
              <a:t> 1948 and it offers free, all-inclusive medical care. </a:t>
            </a:r>
          </a:p>
          <a:p>
            <a:pPr marL="342900" marR="0" lvl="0" indent="-228600" fontAlgn="auto">
              <a:lnSpc>
                <a:spcPct val="9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r>
              <a:rPr lang="en-US" sz="2400"/>
              <a:t>With NHS everyone had access to free primary care.</a:t>
            </a:r>
            <a:endParaRPr lang="en-US" sz="2400" b="0" i="0" u="none" strike="noStrike" cap="none" spc="0" baseline="0">
              <a:uFillTx/>
            </a:endParaRPr>
          </a:p>
          <a:p>
            <a:pPr marL="0" marR="0" lvl="0" indent="-228600" fontAlgn="auto">
              <a:lnSpc>
                <a:spcPct val="9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2400" b="0" i="0" u="none" strike="noStrike" cap="none" spc="0" baseline="0">
              <a:uFillTx/>
            </a:endParaRPr>
          </a:p>
          <a:p>
            <a:pPr marL="457200" marR="0" lvl="0" indent="-2286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400" b="0" i="0" u="none" strike="noStrike" cap="none" spc="0" baseline="0">
                <a:uFillTx/>
              </a:rPr>
              <a:t>When GP’s practices first started, they were often run by one doctor out of their houses</a:t>
            </a:r>
            <a:r>
              <a:rPr lang="en-US" sz="2000" b="0" i="0" u="none" strike="noStrike" cap="none" spc="0" baseline="0">
                <a:uFillTx/>
              </a:rPr>
              <a:t>.</a:t>
            </a:r>
          </a:p>
          <a:p>
            <a:pPr marL="457200" marR="0" lvl="0" indent="-2286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endParaRPr lang="en-US" sz="2000" b="0" i="0" u="none" strike="noStrike" cap="none" spc="0" baseline="0">
              <a:uFillTx/>
            </a:endParaRP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36C9153-9CD7-25D8-43ED-185FE6956F16}"/>
              </a:ext>
            </a:extLst>
          </p:cNvPr>
          <p:cNvPicPr>
            <a:picLocks noChangeAspect="1"/>
          </p:cNvPicPr>
          <p:nvPr/>
        </p:nvPicPr>
        <p:blipFill rotWithShape="1">
          <a:blip r:embed="rId3"/>
          <a:srcRect l="17348" r="13794" b="1"/>
          <a:stretch/>
        </p:blipFill>
        <p:spPr>
          <a:xfrm>
            <a:off x="5977788" y="799352"/>
            <a:ext cx="5425410" cy="5259296"/>
          </a:xfrm>
          <a:prstGeom prst="rect">
            <a:avLst/>
          </a:prstGeom>
        </p:spPr>
      </p:pic>
      <p:sp>
        <p:nvSpPr>
          <p:cNvPr id="5" name="TextBox 4">
            <a:extLst>
              <a:ext uri="{FF2B5EF4-FFF2-40B4-BE49-F238E27FC236}">
                <a16:creationId xmlns:a16="http://schemas.microsoft.com/office/drawing/2014/main" id="{A904306E-0D36-0DA1-614A-C897739CF1DE}"/>
              </a:ext>
            </a:extLst>
          </p:cNvPr>
          <p:cNvSpPr txBox="1"/>
          <p:nvPr/>
        </p:nvSpPr>
        <p:spPr>
          <a:xfrm>
            <a:off x="6607628" y="6344147"/>
            <a:ext cx="3713661" cy="461665"/>
          </a:xfrm>
          <a:prstGeom prst="rect">
            <a:avLst/>
          </a:prstGeom>
          <a:noFill/>
        </p:spPr>
        <p:txBody>
          <a:bodyPr wrap="square" rtlCol="0">
            <a:spAutoFit/>
          </a:bodyPr>
          <a:lstStyle/>
          <a:p>
            <a:r>
              <a:rPr lang="en-GB" sz="2400"/>
              <a:t>(Kmietowicz,2006 )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C450AC-6060-C447-7BEA-ACB52862BC1C}"/>
              </a:ext>
            </a:extLst>
          </p:cNvPr>
          <p:cNvSpPr>
            <a:spLocks noGrp="1"/>
          </p:cNvSpPr>
          <p:nvPr>
            <p:ph type="title"/>
          </p:nvPr>
        </p:nvSpPr>
        <p:spPr>
          <a:xfrm>
            <a:off x="572493" y="238539"/>
            <a:ext cx="11018520" cy="1434415"/>
          </a:xfrm>
        </p:spPr>
        <p:txBody>
          <a:bodyPr vert="horz" lIns="91440" tIns="45720" rIns="91440" bIns="45720" rtlCol="0" anchor="b">
            <a:normAutofit/>
          </a:bodyPr>
          <a:lstStyle/>
          <a:p>
            <a:pPr>
              <a:spcBef>
                <a:spcPct val="0"/>
              </a:spcBef>
            </a:pPr>
            <a:r>
              <a:rPr lang="en-US" sz="5400">
                <a:solidFill>
                  <a:schemeClr val="tx1"/>
                </a:solidFill>
                <a:latin typeface="+mj-lt"/>
                <a:ea typeface="+mj-ea"/>
                <a:cs typeface="+mj-cs"/>
              </a:rPr>
              <a:t>Appointment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996BE13-2A1A-D70B-D3A0-3448AA43AE56}"/>
              </a:ext>
            </a:extLst>
          </p:cNvPr>
          <p:cNvSpPr txBox="1"/>
          <p:nvPr/>
        </p:nvSpPr>
        <p:spPr>
          <a:xfrm>
            <a:off x="572493" y="2071316"/>
            <a:ext cx="6713552" cy="4119172"/>
          </a:xfrm>
          <a:prstGeom prst="rect">
            <a:avLst/>
          </a:prstGeom>
        </p:spPr>
        <p:txBody>
          <a:bodyPr vert="horz" lIns="91440" tIns="45720" rIns="91440" bIns="45720" rtlCol="0" anchor="t">
            <a:noAutofit/>
          </a:bodyPr>
          <a:lstStyle/>
          <a:p>
            <a:pPr marL="457200" indent="-228600">
              <a:lnSpc>
                <a:spcPct val="90000"/>
              </a:lnSpc>
              <a:spcAft>
                <a:spcPts val="600"/>
              </a:spcAft>
              <a:buFont typeface="Arial" panose="020B0604020202020204" pitchFamily="34" charset="0"/>
              <a:buChar char="•"/>
            </a:pPr>
            <a:r>
              <a:rPr lang="en-US" sz="2400"/>
              <a:t>In 1948 and beyond, there were very few people that had access to telephone, thus in order to schedule an appointment or get a prescription, a patient had to get in touch with their doctor’s office in person or by letter. </a:t>
            </a:r>
          </a:p>
          <a:p>
            <a:pPr marL="457200" indent="-228600">
              <a:lnSpc>
                <a:spcPct val="90000"/>
              </a:lnSpc>
              <a:spcAft>
                <a:spcPts val="600"/>
              </a:spcAft>
              <a:buFont typeface="Arial" panose="020B0604020202020204" pitchFamily="34" charset="0"/>
              <a:buChar char="•"/>
            </a:pPr>
            <a:r>
              <a:rPr lang="en-US" sz="2400"/>
              <a:t>Normally patients showed up and waited.</a:t>
            </a:r>
          </a:p>
          <a:p>
            <a:pPr marL="457200" indent="-228600">
              <a:lnSpc>
                <a:spcPct val="90000"/>
              </a:lnSpc>
              <a:spcAft>
                <a:spcPts val="600"/>
              </a:spcAft>
              <a:buFont typeface="Arial" panose="020B0604020202020204" pitchFamily="34" charset="0"/>
              <a:buChar char="•"/>
            </a:pPr>
            <a:r>
              <a:rPr lang="en-US" sz="2400"/>
              <a:t>In the present times majority of patients receive care from multidisciplinary practices that offer a variety of services, including minor surgery.</a:t>
            </a:r>
          </a:p>
          <a:p>
            <a:pPr marL="457200" indent="-228600">
              <a:lnSpc>
                <a:spcPct val="90000"/>
              </a:lnSpc>
              <a:spcAft>
                <a:spcPts val="600"/>
              </a:spcAft>
              <a:buFont typeface="Arial" panose="020B0604020202020204" pitchFamily="34" charset="0"/>
              <a:buChar char="•"/>
            </a:pPr>
            <a:r>
              <a:rPr lang="en-US" sz="2400"/>
              <a:t> Now patients and GPs can save time and work more efficient by scheduling appointments, ordering prescription online.</a:t>
            </a:r>
          </a:p>
        </p:txBody>
      </p:sp>
      <p:pic>
        <p:nvPicPr>
          <p:cNvPr id="4" name="Picture 3">
            <a:extLst>
              <a:ext uri="{FF2B5EF4-FFF2-40B4-BE49-F238E27FC236}">
                <a16:creationId xmlns:a16="http://schemas.microsoft.com/office/drawing/2014/main" id="{4A9D2BA5-384E-9F6F-0FCA-DCFC1D607D8B}"/>
              </a:ext>
            </a:extLst>
          </p:cNvPr>
          <p:cNvPicPr>
            <a:picLocks noChangeAspect="1"/>
          </p:cNvPicPr>
          <p:nvPr/>
        </p:nvPicPr>
        <p:blipFill rotWithShape="1">
          <a:blip r:embed="rId3"/>
          <a:srcRect l="6950" r="29072" b="-3"/>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EA3A6E69-566B-4820-50A8-71D82201786E}"/>
              </a:ext>
            </a:extLst>
          </p:cNvPr>
          <p:cNvSpPr txBox="1"/>
          <p:nvPr/>
        </p:nvSpPr>
        <p:spPr>
          <a:xfrm>
            <a:off x="7486650" y="6190488"/>
            <a:ext cx="4992624" cy="369332"/>
          </a:xfrm>
          <a:prstGeom prst="rect">
            <a:avLst/>
          </a:prstGeom>
          <a:noFill/>
        </p:spPr>
        <p:txBody>
          <a:bodyPr wrap="square" rtlCol="0">
            <a:spAutoFit/>
          </a:bodyPr>
          <a:lstStyle/>
          <a:p>
            <a:r>
              <a:rPr lang="en-GB"/>
              <a:t>(BMA , 2024 )</a:t>
            </a:r>
          </a:p>
        </p:txBody>
      </p:sp>
    </p:spTree>
    <p:extLst>
      <p:ext uri="{BB962C8B-B14F-4D97-AF65-F5344CB8AC3E}">
        <p14:creationId xmlns:p14="http://schemas.microsoft.com/office/powerpoint/2010/main" val="1423218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13647-6D7A-300B-D833-0085388F7C6E}"/>
              </a:ext>
            </a:extLst>
          </p:cNvPr>
          <p:cNvSpPr txBox="1">
            <a:spLocks noGrp="1"/>
          </p:cNvSpPr>
          <p:nvPr>
            <p:ph type="title"/>
          </p:nvPr>
        </p:nvSpPr>
        <p:spPr>
          <a:xfrm>
            <a:off x="640080" y="325369"/>
            <a:ext cx="4368602" cy="1956841"/>
          </a:xfrm>
        </p:spPr>
        <p:txBody>
          <a:bodyPr vert="horz" lIns="91440" tIns="45720" rIns="91440" bIns="45720" rtlCol="0" anchor="b">
            <a:normAutofit/>
          </a:bodyPr>
          <a:lstStyle/>
          <a:p>
            <a:pPr lvl="0">
              <a:spcBef>
                <a:spcPct val="0"/>
              </a:spcBef>
            </a:pPr>
            <a:r>
              <a:rPr lang="en-US" sz="5400">
                <a:solidFill>
                  <a:schemeClr val="tx1"/>
                </a:solidFill>
                <a:latin typeface="+mj-lt"/>
                <a:ea typeface="+mj-ea"/>
                <a:cs typeface="+mj-cs"/>
              </a:rPr>
              <a:t>1960s</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95481F0-00B3-2E5B-011B-7C55ECCB744B}"/>
              </a:ext>
            </a:extLst>
          </p:cNvPr>
          <p:cNvSpPr txBox="1"/>
          <p:nvPr/>
        </p:nvSpPr>
        <p:spPr>
          <a:xfrm>
            <a:off x="640080" y="2872899"/>
            <a:ext cx="4243589" cy="3320668"/>
          </a:xfrm>
          <a:prstGeom prst="rect">
            <a:avLst/>
          </a:prstGeom>
        </p:spPr>
        <p:txBody>
          <a:bodyPr vert="horz" lIns="91440" tIns="45720" rIns="91440" bIns="45720" rtlCol="0" anchorCtr="0" compatLnSpc="1">
            <a:normAutofit/>
          </a:bodyPr>
          <a:lstStyle/>
          <a:p>
            <a:pPr marL="0" marR="0" lvl="0" indent="-228600" fontAlgn="auto">
              <a:lnSpc>
                <a:spcPct val="9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r>
              <a:rPr lang="en-US" sz="2400" b="0" i="0" u="none" strike="noStrike" cap="none" spc="0" baseline="0">
                <a:uFillTx/>
              </a:rPr>
              <a:t>The attempt made to move general practitioners within health centers in the 1960s was unsuccessful due to cost. Appointments system was introduced targeting to speed up time to see a GP.</a:t>
            </a:r>
          </a:p>
          <a:p>
            <a:pPr marL="0" marR="0" lvl="0" indent="-228600" fontAlgn="auto">
              <a:lnSpc>
                <a:spcPct val="9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2200"/>
          </a:p>
          <a:p>
            <a:pPr marR="0" lvl="0" fontAlgn="auto">
              <a:lnSpc>
                <a:spcPct val="90000"/>
              </a:lnSpc>
              <a:spcBef>
                <a:spcPts val="0"/>
              </a:spcBef>
              <a:spcAft>
                <a:spcPts val="600"/>
              </a:spcAft>
              <a:tabLst/>
              <a:defRPr sz="1800" b="0" i="0" u="none" strike="noStrike" kern="0" cap="none" spc="0" baseline="0">
                <a:solidFill>
                  <a:srgbClr val="000000"/>
                </a:solidFill>
                <a:uFillTx/>
              </a:defRPr>
            </a:pPr>
            <a:endParaRPr lang="en-US" sz="2200" b="0" i="0" u="none" strike="noStrike" cap="none" spc="0" baseline="0">
              <a:uFillTx/>
            </a:endParaRPr>
          </a:p>
        </p:txBody>
      </p:sp>
      <p:pic>
        <p:nvPicPr>
          <p:cNvPr id="4" name="Picture 3">
            <a:extLst>
              <a:ext uri="{FF2B5EF4-FFF2-40B4-BE49-F238E27FC236}">
                <a16:creationId xmlns:a16="http://schemas.microsoft.com/office/drawing/2014/main" id="{80409E51-0F65-33D4-3DD6-2E50C6B17250}"/>
              </a:ext>
            </a:extLst>
          </p:cNvPr>
          <p:cNvPicPr>
            <a:picLocks noChangeAspect="1"/>
          </p:cNvPicPr>
          <p:nvPr/>
        </p:nvPicPr>
        <p:blipFill rotWithShape="1">
          <a:blip r:embed="rId2"/>
          <a:srcRect l="10617" r="1967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3A16D490-9360-BC33-EDF7-097E760CAB4A}"/>
              </a:ext>
            </a:extLst>
          </p:cNvPr>
          <p:cNvSpPr txBox="1"/>
          <p:nvPr/>
        </p:nvSpPr>
        <p:spPr>
          <a:xfrm>
            <a:off x="2446020" y="6193567"/>
            <a:ext cx="2137410" cy="523220"/>
          </a:xfrm>
          <a:prstGeom prst="rect">
            <a:avLst/>
          </a:prstGeom>
          <a:noFill/>
        </p:spPr>
        <p:txBody>
          <a:bodyPr wrap="square" rtlCol="0">
            <a:spAutoFit/>
          </a:bodyPr>
          <a:lstStyle/>
          <a:p>
            <a:r>
              <a:rPr lang="en-GB" sz="2800"/>
              <a:t>(Bower,2018)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D227C-5911-EBDA-0D95-B481A9E7CBC0}"/>
              </a:ext>
            </a:extLst>
          </p:cNvPr>
          <p:cNvSpPr txBox="1">
            <a:spLocks noGrp="1"/>
          </p:cNvSpPr>
          <p:nvPr>
            <p:ph type="title"/>
          </p:nvPr>
        </p:nvSpPr>
        <p:spPr>
          <a:xfrm>
            <a:off x="6094105" y="802955"/>
            <a:ext cx="4977976" cy="1454051"/>
          </a:xfrm>
        </p:spPr>
        <p:txBody>
          <a:bodyPr vert="horz" lIns="91440" tIns="45720" rIns="91440" bIns="45720" rtlCol="0" anchor="ctr">
            <a:normAutofit/>
          </a:bodyPr>
          <a:lstStyle/>
          <a:p>
            <a:pPr lvl="0">
              <a:spcBef>
                <a:spcPct val="0"/>
              </a:spcBef>
            </a:pPr>
            <a:r>
              <a:rPr lang="en-US" sz="3600" kern="1200">
                <a:solidFill>
                  <a:schemeClr val="tx2"/>
                </a:solidFill>
                <a:latin typeface="+mj-lt"/>
                <a:ea typeface="+mj-ea"/>
                <a:cs typeface="+mj-cs"/>
              </a:rPr>
              <a:t>1970s</a:t>
            </a:r>
          </a:p>
        </p:txBody>
      </p:sp>
      <p:pic>
        <p:nvPicPr>
          <p:cNvPr id="7" name="Graphic 6" descr="Doctor">
            <a:extLst>
              <a:ext uri="{FF2B5EF4-FFF2-40B4-BE49-F238E27FC236}">
                <a16:creationId xmlns:a16="http://schemas.microsoft.com/office/drawing/2014/main" id="{7FF7011F-915B-B3AC-EDF5-C3F71706A52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TextBox 2">
            <a:extLst>
              <a:ext uri="{FF2B5EF4-FFF2-40B4-BE49-F238E27FC236}">
                <a16:creationId xmlns:a16="http://schemas.microsoft.com/office/drawing/2014/main" id="{9F35A5C8-D3C8-AA74-56D0-61EDF8EBD42B}"/>
              </a:ext>
            </a:extLst>
          </p:cNvPr>
          <p:cNvSpPr txBox="1"/>
          <p:nvPr/>
        </p:nvSpPr>
        <p:spPr>
          <a:xfrm>
            <a:off x="6090574" y="2068830"/>
            <a:ext cx="4977578" cy="3992141"/>
          </a:xfrm>
          <a:prstGeom prst="rect">
            <a:avLst/>
          </a:prstGeom>
        </p:spPr>
        <p:txBody>
          <a:bodyPr vert="horz" lIns="91440" tIns="45720" rIns="91440" bIns="45720" rtlCol="0" anchor="ctr" anchorCtr="0" compatLnSpc="1">
            <a:normAutofit/>
          </a:bodyPr>
          <a:lstStyle/>
          <a:p>
            <a:pPr marL="0" marR="0" lvl="0" indent="-228600" fontAlgn="auto">
              <a:lnSpc>
                <a:spcPct val="9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r>
              <a:rPr lang="en-US">
                <a:solidFill>
                  <a:schemeClr val="tx2"/>
                </a:solidFill>
              </a:rPr>
              <a:t> </a:t>
            </a:r>
            <a:r>
              <a:rPr lang="en-US" sz="2800">
                <a:solidFill>
                  <a:schemeClr val="tx2"/>
                </a:solidFill>
              </a:rPr>
              <a:t>During this year it was possible for doctors to become a GP without completing postgraduate training until the beginning of the 1970s but in1979 legislation was passed that required training.</a:t>
            </a:r>
          </a:p>
          <a:p>
            <a:pPr marL="0" marR="0" lvl="0" indent="-228600" fontAlgn="auto">
              <a:lnSpc>
                <a:spcPct val="9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r>
              <a:rPr lang="en-US" sz="2800" b="0" i="0" u="none" strike="noStrike" cap="none" spc="0" baseline="0">
                <a:solidFill>
                  <a:schemeClr val="tx2"/>
                </a:solidFill>
                <a:uFillTx/>
              </a:rPr>
              <a:t>GPs started using computers in 1970s.</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2CB91387-84FE-D0A9-83DB-B9C0E3AFB048}"/>
              </a:ext>
            </a:extLst>
          </p:cNvPr>
          <p:cNvSpPr txBox="1"/>
          <p:nvPr/>
        </p:nvSpPr>
        <p:spPr>
          <a:xfrm>
            <a:off x="6755130" y="6090153"/>
            <a:ext cx="2766060" cy="523220"/>
          </a:xfrm>
          <a:prstGeom prst="rect">
            <a:avLst/>
          </a:prstGeom>
          <a:noFill/>
        </p:spPr>
        <p:txBody>
          <a:bodyPr wrap="square" rtlCol="0">
            <a:spAutoFit/>
          </a:bodyPr>
          <a:lstStyle/>
          <a:p>
            <a:r>
              <a:rPr lang="en-GB" sz="2800"/>
              <a:t>(Bower,2018)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3B64F-4E41-E839-1597-DC87E30FF319}"/>
              </a:ext>
            </a:extLst>
          </p:cNvPr>
          <p:cNvSpPr txBox="1">
            <a:spLocks noGrp="1"/>
          </p:cNvSpPr>
          <p:nvPr>
            <p:ph type="title"/>
          </p:nvPr>
        </p:nvSpPr>
        <p:spPr>
          <a:xfrm>
            <a:off x="876693" y="274320"/>
            <a:ext cx="3455821" cy="855422"/>
          </a:xfrm>
        </p:spPr>
        <p:txBody>
          <a:bodyPr vert="horz" lIns="91440" tIns="45720" rIns="91440" bIns="45720" rtlCol="0" anchor="b">
            <a:normAutofit/>
          </a:bodyPr>
          <a:lstStyle/>
          <a:p>
            <a:pPr lvl="0">
              <a:spcBef>
                <a:spcPct val="0"/>
              </a:spcBef>
            </a:pPr>
            <a:r>
              <a:rPr lang="en-GB" sz="3200">
                <a:solidFill>
                  <a:schemeClr val="tx1"/>
                </a:solidFill>
                <a:latin typeface="+mj-lt"/>
                <a:ea typeface="+mj-ea"/>
                <a:cs typeface="+mj-cs"/>
              </a:rPr>
              <a:t>2020 &amp; Beyond </a:t>
            </a:r>
            <a:endParaRPr lang="en-US" sz="3200" kern="1200">
              <a:solidFill>
                <a:schemeClr val="tx1"/>
              </a:solidFill>
              <a:latin typeface="+mj-lt"/>
              <a:ea typeface="+mj-ea"/>
              <a:cs typeface="+mj-cs"/>
            </a:endParaRPr>
          </a:p>
        </p:txBody>
      </p:sp>
      <p:sp>
        <p:nvSpPr>
          <p:cNvPr id="4" name="TextBox 3">
            <a:extLst>
              <a:ext uri="{FF2B5EF4-FFF2-40B4-BE49-F238E27FC236}">
                <a16:creationId xmlns:a16="http://schemas.microsoft.com/office/drawing/2014/main" id="{0769A393-3BB5-08B0-CE0A-54B254F37D47}"/>
              </a:ext>
            </a:extLst>
          </p:cNvPr>
          <p:cNvSpPr txBox="1"/>
          <p:nvPr/>
        </p:nvSpPr>
        <p:spPr>
          <a:xfrm>
            <a:off x="308344" y="1373480"/>
            <a:ext cx="4595125" cy="4607828"/>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2400"/>
              <a:t>A wide range of care services including minor surgery are offered by contemporary, multi- disciplinary practices. </a:t>
            </a:r>
          </a:p>
          <a:p>
            <a:pPr marL="342900" indent="-228600">
              <a:lnSpc>
                <a:spcPct val="90000"/>
              </a:lnSpc>
              <a:spcAft>
                <a:spcPts val="600"/>
              </a:spcAft>
              <a:buFont typeface="Arial" panose="020B0604020202020204" pitchFamily="34" charset="0"/>
              <a:buChar char="•"/>
            </a:pPr>
            <a:r>
              <a:rPr lang="en-US" sz="2400"/>
              <a:t>Appointments are now hard to get after the pandemic because of staff shortage and other factors.</a:t>
            </a:r>
          </a:p>
          <a:p>
            <a:pPr marL="342900" indent="-228600">
              <a:lnSpc>
                <a:spcPct val="90000"/>
              </a:lnSpc>
              <a:spcAft>
                <a:spcPts val="600"/>
              </a:spcAft>
              <a:buFont typeface="Arial" panose="020B0604020202020204" pitchFamily="34" charset="0"/>
              <a:buChar char="•"/>
            </a:pPr>
            <a:r>
              <a:rPr lang="en-US" sz="2400"/>
              <a:t>With the help of technologies GPs can save time and it makes them more confident when making decisions about a diagnosis and treatment of their patients.</a:t>
            </a:r>
          </a:p>
        </p:txBody>
      </p:sp>
      <p:pic>
        <p:nvPicPr>
          <p:cNvPr id="5" name="Picture 4">
            <a:extLst>
              <a:ext uri="{FF2B5EF4-FFF2-40B4-BE49-F238E27FC236}">
                <a16:creationId xmlns:a16="http://schemas.microsoft.com/office/drawing/2014/main" id="{202A2BC5-5DB5-2ED8-E707-95FA187C717C}"/>
              </a:ext>
            </a:extLst>
          </p:cNvPr>
          <p:cNvPicPr>
            <a:picLocks noChangeAspect="1"/>
          </p:cNvPicPr>
          <p:nvPr/>
        </p:nvPicPr>
        <p:blipFill rotWithShape="1">
          <a:blip r:embed="rId3"/>
          <a:srcRect l="7096" r="-1" b="-1"/>
          <a:stretch/>
        </p:blipFill>
        <p:spPr>
          <a:xfrm>
            <a:off x="4987672" y="1129741"/>
            <a:ext cx="6389346" cy="4607828"/>
          </a:xfrm>
          <a:prstGeom prst="rect">
            <a:avLst/>
          </a:prstGeom>
        </p:spPr>
      </p:pic>
      <p:grpSp>
        <p:nvGrpSpPr>
          <p:cNvPr id="21" name="Group 20">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2" name="Rectangle 21">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D10DCEAA-F9CE-A32C-A6E1-D07167646D51}"/>
              </a:ext>
            </a:extLst>
          </p:cNvPr>
          <p:cNvSpPr txBox="1"/>
          <p:nvPr/>
        </p:nvSpPr>
        <p:spPr>
          <a:xfrm>
            <a:off x="814982" y="858821"/>
            <a:ext cx="5476241"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
            </a:endParaRPr>
          </a:p>
        </p:txBody>
      </p:sp>
      <p:sp>
        <p:nvSpPr>
          <p:cNvPr id="7" name="TextBox 6">
            <a:extLst>
              <a:ext uri="{FF2B5EF4-FFF2-40B4-BE49-F238E27FC236}">
                <a16:creationId xmlns:a16="http://schemas.microsoft.com/office/drawing/2014/main" id="{B8914ACC-CA8F-D317-D7F0-12FCD3E1E98A}"/>
              </a:ext>
            </a:extLst>
          </p:cNvPr>
          <p:cNvSpPr txBox="1"/>
          <p:nvPr/>
        </p:nvSpPr>
        <p:spPr>
          <a:xfrm>
            <a:off x="6339298" y="6217920"/>
            <a:ext cx="4441547" cy="523220"/>
          </a:xfrm>
          <a:prstGeom prst="rect">
            <a:avLst/>
          </a:prstGeom>
          <a:noFill/>
        </p:spPr>
        <p:txBody>
          <a:bodyPr wrap="square" rtlCol="0">
            <a:spAutoFit/>
          </a:bodyPr>
          <a:lstStyle/>
          <a:p>
            <a:r>
              <a:rPr lang="en-GB" sz="2800"/>
              <a:t>(GP,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2888DF0-0CCD-2F98-C33B-32C751F909D8}"/>
              </a:ext>
            </a:extLst>
          </p:cNvPr>
          <p:cNvSpPr txBox="1"/>
          <p:nvPr/>
        </p:nvSpPr>
        <p:spPr>
          <a:xfrm>
            <a:off x="4206875" y="639763"/>
            <a:ext cx="7346950" cy="5135563"/>
          </a:xfrm>
          <a:prstGeom prst="rect">
            <a:avLst/>
          </a:prstGeom>
          <a:noFill/>
        </p:spPr>
        <p:txBody>
          <a:bodyPr wrap="square" rtlCol="0" anchor="t">
            <a:normAutofit/>
          </a:bodyPr>
          <a:lstStyle/>
          <a:p>
            <a:pPr>
              <a:spcAft>
                <a:spcPts val="600"/>
              </a:spcAft>
            </a:pPr>
            <a:r>
              <a:rPr lang="en-GB" sz="2800"/>
              <a:t>High Workload – Due to staff shortage there has been loads of work on GPs increasing waiting time. GPs have to manage patients, focus on administrative task and home visits this can limit consultation time between GPs and patients.</a:t>
            </a:r>
          </a:p>
          <a:p>
            <a:pPr>
              <a:spcAft>
                <a:spcPts val="600"/>
              </a:spcAft>
            </a:pPr>
            <a:endParaRPr lang="en-GB" sz="2800"/>
          </a:p>
          <a:p>
            <a:pPr>
              <a:spcAft>
                <a:spcPts val="600"/>
              </a:spcAft>
            </a:pPr>
            <a:r>
              <a:rPr lang="en-GB" sz="2800"/>
              <a:t>Shortage of staff – GPs are facing this challenge in the </a:t>
            </a:r>
            <a:r>
              <a:rPr lang="en-GB" sz="2800" err="1"/>
              <a:t>uk</a:t>
            </a:r>
            <a:r>
              <a:rPr lang="en-GB" sz="2800"/>
              <a:t>. Some reasons are retirement, doctors leaving their profession and less people showing interest in the field. </a:t>
            </a:r>
          </a:p>
        </p:txBody>
      </p:sp>
      <p:sp>
        <p:nvSpPr>
          <p:cNvPr id="4" name="TextBox 3">
            <a:extLst>
              <a:ext uri="{FF2B5EF4-FFF2-40B4-BE49-F238E27FC236}">
                <a16:creationId xmlns:a16="http://schemas.microsoft.com/office/drawing/2014/main" id="{6C2972F3-948E-C3FD-DA19-6103C12D6FB9}"/>
              </a:ext>
            </a:extLst>
          </p:cNvPr>
          <p:cNvSpPr txBox="1"/>
          <p:nvPr/>
        </p:nvSpPr>
        <p:spPr>
          <a:xfrm>
            <a:off x="4301877" y="5775326"/>
            <a:ext cx="7346950" cy="374650"/>
          </a:xfrm>
          <a:prstGeom prst="rect">
            <a:avLst/>
          </a:prstGeom>
          <a:noFill/>
        </p:spPr>
        <p:txBody>
          <a:bodyPr wrap="square" rtlCol="0" anchor="t">
            <a:noAutofit/>
          </a:bodyPr>
          <a:lstStyle/>
          <a:p>
            <a:pPr>
              <a:lnSpc>
                <a:spcPct val="90000"/>
              </a:lnSpc>
              <a:spcAft>
                <a:spcPts val="600"/>
              </a:spcAft>
            </a:pPr>
            <a:r>
              <a:rPr lang="en-GB" sz="2400"/>
              <a:t>(Birchwood Medical Practice, 2023)</a:t>
            </a:r>
          </a:p>
        </p:txBody>
      </p:sp>
      <p:sp>
        <p:nvSpPr>
          <p:cNvPr id="2" name="Title 1">
            <a:extLst>
              <a:ext uri="{FF2B5EF4-FFF2-40B4-BE49-F238E27FC236}">
                <a16:creationId xmlns:a16="http://schemas.microsoft.com/office/drawing/2014/main" id="{48A47F40-7D8F-F84A-739D-5BD92620CEA1}"/>
              </a:ext>
            </a:extLst>
          </p:cNvPr>
          <p:cNvSpPr>
            <a:spLocks noGrp="1"/>
          </p:cNvSpPr>
          <p:nvPr>
            <p:ph type="title"/>
          </p:nvPr>
        </p:nvSpPr>
        <p:spPr>
          <a:xfrm>
            <a:off x="838200" y="171162"/>
            <a:ext cx="2840182" cy="2371148"/>
          </a:xfrm>
        </p:spPr>
        <p:txBody>
          <a:bodyPr vert="horz" lIns="91440" tIns="45720" rIns="91440" bIns="45720" rtlCol="0" anchor="ctr">
            <a:normAutofit/>
          </a:bodyPr>
          <a:lstStyle/>
          <a:p>
            <a:pPr>
              <a:spcBef>
                <a:spcPct val="0"/>
              </a:spcBef>
            </a:pPr>
            <a:r>
              <a:rPr lang="en-US" sz="3200" kern="1200">
                <a:solidFill>
                  <a:srgbClr val="FFFFFF"/>
                </a:solidFill>
                <a:latin typeface="+mj-lt"/>
                <a:ea typeface="+mj-ea"/>
                <a:cs typeface="+mj-cs"/>
              </a:rPr>
              <a:t>CHALLENGES OF THE GP </a:t>
            </a:r>
          </a:p>
        </p:txBody>
      </p:sp>
    </p:spTree>
    <p:extLst>
      <p:ext uri="{BB962C8B-B14F-4D97-AF65-F5344CB8AC3E}">
        <p14:creationId xmlns:p14="http://schemas.microsoft.com/office/powerpoint/2010/main" val="3894344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B3AF7-85C9-0662-493D-6740DD5E03A0}"/>
              </a:ext>
            </a:extLst>
          </p:cNvPr>
          <p:cNvSpPr>
            <a:spLocks noGrp="1"/>
          </p:cNvSpPr>
          <p:nvPr>
            <p:ph type="title"/>
          </p:nvPr>
        </p:nvSpPr>
        <p:spPr>
          <a:xfrm>
            <a:off x="1383564" y="348865"/>
            <a:ext cx="9718111" cy="1576446"/>
          </a:xfrm>
        </p:spPr>
        <p:txBody>
          <a:bodyPr vert="horz" lIns="91440" tIns="45720" rIns="91440" bIns="45720" rtlCol="0" anchor="ctr">
            <a:normAutofit/>
          </a:bodyPr>
          <a:lstStyle/>
          <a:p>
            <a:pPr>
              <a:spcBef>
                <a:spcPct val="0"/>
              </a:spcBef>
            </a:pPr>
            <a:r>
              <a:rPr lang="en-US" sz="4000" kern="1200">
                <a:solidFill>
                  <a:srgbClr val="FFFFFF"/>
                </a:solidFill>
                <a:latin typeface="+mj-lt"/>
                <a:ea typeface="+mj-ea"/>
                <a:cs typeface="+mj-cs"/>
              </a:rPr>
              <a:t>CONCLUSION</a:t>
            </a:r>
          </a:p>
        </p:txBody>
      </p:sp>
      <p:graphicFrame>
        <p:nvGraphicFramePr>
          <p:cNvPr id="33" name="TextBox 2">
            <a:extLst>
              <a:ext uri="{FF2B5EF4-FFF2-40B4-BE49-F238E27FC236}">
                <a16:creationId xmlns:a16="http://schemas.microsoft.com/office/drawing/2014/main" id="{62FD8195-CD6D-CC23-2302-46136A0F4155}"/>
              </a:ext>
            </a:extLst>
          </p:cNvPr>
          <p:cNvGraphicFramePr/>
          <p:nvPr>
            <p:extLst>
              <p:ext uri="{D42A27DB-BD31-4B8C-83A1-F6EECF244321}">
                <p14:modId xmlns:p14="http://schemas.microsoft.com/office/powerpoint/2010/main" val="214601728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8468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C844A-4EC9-446B-9FD9-C0994BE495EB}"/>
              </a:ext>
            </a:extLst>
          </p:cNvPr>
          <p:cNvSpPr>
            <a:spLocks noGrp="1"/>
          </p:cNvSpPr>
          <p:nvPr>
            <p:ph type="title"/>
          </p:nvPr>
        </p:nvSpPr>
        <p:spPr>
          <a:xfrm>
            <a:off x="838203" y="194311"/>
            <a:ext cx="10515600" cy="981346"/>
          </a:xfrm>
        </p:spPr>
        <p:txBody>
          <a:bodyPr>
            <a:normAutofit/>
          </a:bodyPr>
          <a:lstStyle/>
          <a:p>
            <a:r>
              <a:rPr lang="en-GB">
                <a:latin typeface="+mn-lt"/>
              </a:rPr>
              <a:t>REFRENCES</a:t>
            </a:r>
          </a:p>
        </p:txBody>
      </p:sp>
      <p:sp>
        <p:nvSpPr>
          <p:cNvPr id="3" name="TextBox 2">
            <a:extLst>
              <a:ext uri="{FF2B5EF4-FFF2-40B4-BE49-F238E27FC236}">
                <a16:creationId xmlns:a16="http://schemas.microsoft.com/office/drawing/2014/main" id="{B5CC7518-A4FA-896D-9395-EE030DBAF5E1}"/>
              </a:ext>
            </a:extLst>
          </p:cNvPr>
          <p:cNvSpPr txBox="1"/>
          <p:nvPr/>
        </p:nvSpPr>
        <p:spPr>
          <a:xfrm>
            <a:off x="201881" y="1690688"/>
            <a:ext cx="11696749" cy="5047536"/>
          </a:xfrm>
          <a:prstGeom prst="rect">
            <a:avLst/>
          </a:prstGeom>
          <a:noFill/>
        </p:spPr>
        <p:txBody>
          <a:bodyPr wrap="square" rtlCol="0">
            <a:spAutoFit/>
          </a:bodyPr>
          <a:lstStyle/>
          <a:p>
            <a:r>
              <a:rPr lang="en-GB" sz="1600"/>
              <a:t>Birchwood  Medical Practice (2023) </a:t>
            </a:r>
            <a:r>
              <a:rPr lang="en-GB" sz="1600" i="1"/>
              <a:t>WHY IS IT DIFFICULT TO BOOK A GP APPOINTMENT? </a:t>
            </a:r>
            <a:r>
              <a:rPr lang="en-GB" sz="1600"/>
              <a:t>Available at : </a:t>
            </a:r>
            <a:r>
              <a:rPr lang="en-GB" sz="1600">
                <a:hlinkClick r:id="rId2"/>
              </a:rPr>
              <a:t>https://www.birchwoodbristol.nhs.uk/2023/07/11/why-is-it-difficult-to-book-a-gp-appointment/#:~:text=Factors%20such%20as%20retirement%2C%20doctors,appointments%20are%20available%20for%20patients</a:t>
            </a:r>
            <a:r>
              <a:rPr lang="en-GB" sz="1600"/>
              <a:t> . (Assessed on 5th March 2024)</a:t>
            </a:r>
          </a:p>
          <a:p>
            <a:r>
              <a:rPr lang="en-GB" sz="1600"/>
              <a:t>Bower, E.(2018)</a:t>
            </a:r>
            <a:r>
              <a:rPr lang="en-GB" sz="1600" i="1"/>
              <a:t> The NHS at 70: General Practice 1948 -1967.</a:t>
            </a:r>
            <a:r>
              <a:rPr lang="en-GB" sz="1600"/>
              <a:t>Available at : </a:t>
            </a:r>
            <a:r>
              <a:rPr lang="en-GB" sz="1600">
                <a:hlinkClick r:id="rId3"/>
              </a:rPr>
              <a:t>The NHS at 70: General practice 1948 to 1967 | </a:t>
            </a:r>
            <a:r>
              <a:rPr lang="en-GB" sz="1600" err="1">
                <a:hlinkClick r:id="rId3"/>
              </a:rPr>
              <a:t>Gponline</a:t>
            </a:r>
            <a:r>
              <a:rPr lang="en-GB" sz="1600"/>
              <a:t> (Assessed on 3</a:t>
            </a:r>
            <a:r>
              <a:rPr lang="en-GB" sz="1600" baseline="30000"/>
              <a:t>rd</a:t>
            </a:r>
            <a:r>
              <a:rPr lang="en-GB" sz="1600"/>
              <a:t> March 2024)</a:t>
            </a:r>
          </a:p>
          <a:p>
            <a:r>
              <a:rPr lang="en-GB" sz="1600"/>
              <a:t>Bower, E.(2018) </a:t>
            </a:r>
            <a:r>
              <a:rPr lang="en-GB" sz="1600" i="1"/>
              <a:t>The NHS at 70 : General practice 1968-1999. </a:t>
            </a:r>
            <a:r>
              <a:rPr lang="en-GB" sz="1600"/>
              <a:t>Available at: </a:t>
            </a:r>
            <a:r>
              <a:rPr lang="en-GB" sz="1600">
                <a:hlinkClick r:id="rId4"/>
              </a:rPr>
              <a:t>https://www.gponline.com/nhs-70-general-practice-1968-1999/article/1485320#:~:text=At%20the%20start%20of%20the,three%20years%20were%20phased%20in</a:t>
            </a:r>
            <a:r>
              <a:rPr lang="en-GB" sz="1600"/>
              <a:t>. (Assessed on 3</a:t>
            </a:r>
            <a:r>
              <a:rPr lang="en-GB" sz="1600" baseline="30000"/>
              <a:t>rd</a:t>
            </a:r>
            <a:r>
              <a:rPr lang="en-GB" sz="1600"/>
              <a:t> March 2024)</a:t>
            </a:r>
          </a:p>
          <a:p>
            <a:r>
              <a:rPr lang="en-GB" sz="1600"/>
              <a:t>BMA (2024) </a:t>
            </a:r>
            <a:r>
              <a:rPr lang="en-GB" sz="1600" i="1"/>
              <a:t>Safe working in general practice</a:t>
            </a:r>
            <a:r>
              <a:rPr lang="en-GB" sz="1600"/>
              <a:t>. Available at: </a:t>
            </a:r>
            <a:r>
              <a:rPr lang="en-GB" sz="1600">
                <a:hlinkClick r:id="rId5"/>
              </a:rPr>
              <a:t>https://www.bma.org.uk/advice-and-support/gp-practices/managing-workload/safe-working-in-general-practice#:~:text=General%20practice%20is%20in%20crisis,a%20vast%20backlog%20of%20care</a:t>
            </a:r>
            <a:r>
              <a:rPr lang="en-GB" sz="1600"/>
              <a:t>  . (Assessed on 3rd March 2024)</a:t>
            </a:r>
          </a:p>
          <a:p>
            <a:r>
              <a:rPr lang="en-GB" sz="1600"/>
              <a:t>GP(2023)</a:t>
            </a:r>
            <a:r>
              <a:rPr lang="en-GB" sz="1600" i="1"/>
              <a:t> From overwhelmed to optimised : How technology helps GPs enhance their practice.</a:t>
            </a:r>
            <a:r>
              <a:rPr lang="en-GB" sz="1600"/>
              <a:t> Available at : </a:t>
            </a:r>
            <a:r>
              <a:rPr lang="en-GB" sz="1600">
                <a:hlinkClick r:id="rId6"/>
              </a:rPr>
              <a:t>https://www.gponline.com/overwhelmed-optimised-technology-helps-gps-enhance-practice/article/1812153#:~:text=Smart%20software%20solutions%20and%20artificial,Take%20ECG%20interpretation%2C%20for%20example</a:t>
            </a:r>
            <a:r>
              <a:rPr lang="en-GB" sz="1600"/>
              <a:t>.</a:t>
            </a:r>
            <a:r>
              <a:rPr lang="en-GB" sz="1600" i="1"/>
              <a:t> </a:t>
            </a:r>
            <a:r>
              <a:rPr lang="en-GB" sz="1600"/>
              <a:t>(Assessed on 3</a:t>
            </a:r>
            <a:r>
              <a:rPr lang="en-GB" sz="1600" baseline="30000"/>
              <a:t>rd</a:t>
            </a:r>
            <a:r>
              <a:rPr lang="en-GB" sz="1600"/>
              <a:t> March 2023)</a:t>
            </a:r>
          </a:p>
          <a:p>
            <a:r>
              <a:rPr lang="en-GB" sz="1600" err="1"/>
              <a:t>Kmietowicz</a:t>
            </a:r>
            <a:r>
              <a:rPr lang="en-GB" sz="1600"/>
              <a:t>, Z. (2006) </a:t>
            </a:r>
            <a:r>
              <a:rPr lang="en-GB" sz="1600" i="1"/>
              <a:t>A century of general practice. </a:t>
            </a:r>
            <a:r>
              <a:rPr lang="en-GB" sz="1600"/>
              <a:t>Available at :https://www.ncbi.nlm.nih.gov/pmc/articles/PMC1325136/#:~:text=Start%20of%20the%20NHS&amp;text=Doctors%20were%20paid%20an%20annual,patient%20who%20registered%20with%20them.&amp;text=Conditions%20for%20general%20practitioners%20changed,eligible%20for%20free%20primary%20care. (Assessed on 6</a:t>
            </a:r>
            <a:r>
              <a:rPr lang="en-GB" sz="1600" baseline="30000"/>
              <a:t>th</a:t>
            </a:r>
            <a:r>
              <a:rPr lang="en-GB" sz="1600"/>
              <a:t> March 2024)</a:t>
            </a:r>
          </a:p>
          <a:p>
            <a:endParaRPr lang="en-GB"/>
          </a:p>
        </p:txBody>
      </p:sp>
    </p:spTree>
    <p:extLst>
      <p:ext uri="{BB962C8B-B14F-4D97-AF65-F5344CB8AC3E}">
        <p14:creationId xmlns:p14="http://schemas.microsoft.com/office/powerpoint/2010/main" val="34271734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8" ma:contentTypeDescription="Create a new document." ma:contentTypeScope="" ma:versionID="ac6f7de319157653f2b18736b04e1c73">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65dd4663e3db81078a29c32221f38722"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86A9764-1D69-4C98-930F-CB4E1A30F09C}">
  <ds:schemaRefs>
    <ds:schemaRef ds:uri="http://schemas.microsoft.com/office/infopath/2007/PartnerControls"/>
    <ds:schemaRef ds:uri="550816ce-8156-4f45-b1c4-24236a73d01f"/>
    <ds:schemaRef ds:uri="0ebdf10f-b5a3-45b6-acdb-7dc1eb398785"/>
    <ds:schemaRef ds:uri="http://www.w3.org/XML/1998/namespace"/>
    <ds:schemaRef ds:uri="http://purl.org/dc/terms/"/>
    <ds:schemaRef ds:uri="http://schemas.microsoft.com/office/2006/documentManagement/types"/>
    <ds:schemaRef ds:uri="http://purl.org/dc/elements/1.1/"/>
    <ds:schemaRef ds:uri="http://schemas.openxmlformats.org/package/2006/metadata/core-properti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BB0D73F9-1E26-4084-BD89-F69392149DDC}">
  <ds:schemaRefs>
    <ds:schemaRef ds:uri="http://schemas.microsoft.com/sharepoint/v3/contenttype/forms"/>
  </ds:schemaRefs>
</ds:datastoreItem>
</file>

<file path=customXml/itemProps3.xml><?xml version="1.0" encoding="utf-8"?>
<ds:datastoreItem xmlns:ds="http://schemas.openxmlformats.org/officeDocument/2006/customXml" ds:itemID="{75113A33-B8E6-4637-8A0D-23D604A6F1AE}">
  <ds:schemaRefs>
    <ds:schemaRef ds:uri="0ebdf10f-b5a3-45b6-acdb-7dc1eb398785"/>
    <ds:schemaRef ds:uri="550816ce-8156-4f45-b1c4-24236a73d01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893</Words>
  <Application>Microsoft Office PowerPoint</Application>
  <PresentationFormat>Widescreen</PresentationFormat>
  <Paragraphs>50</Paragraphs>
  <Slides>10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Arial </vt:lpstr>
      <vt:lpstr>Calibri</vt:lpstr>
      <vt:lpstr>Office Theme</vt:lpstr>
      <vt:lpstr>LCHS4003 INTRODUCTION TO HEALTH AND SOCIAL CARE</vt:lpstr>
      <vt:lpstr>HOW GP HAS DEVELOPED THROUGHOUT THE YEARS (1948- NOW)</vt:lpstr>
      <vt:lpstr>1948</vt:lpstr>
      <vt:lpstr>Appointment </vt:lpstr>
      <vt:lpstr>1960s</vt:lpstr>
      <vt:lpstr>1970s</vt:lpstr>
      <vt:lpstr>2020 &amp; Beyond </vt:lpstr>
      <vt:lpstr>CHALLENGES OF THE GP </vt:lpstr>
      <vt:lpstr>CONCLUSION</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LCHS4003 INTRODUCTION TO HEALTH AND SOCIAL CARE</dc:title>
  <dc:creator>Stephanie Owusu (2316785)</dc:creator>
  <cp:lastModifiedBy>Stephanie Owusu (2316785)</cp:lastModifiedBy>
  <cp:revision>1</cp:revision>
  <dcterms:created xsi:type="dcterms:W3CDTF">2024-03-05T01:10:15Z</dcterms:created>
  <dcterms:modified xsi:type="dcterms:W3CDTF">2024-03-08T16:56:45Z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