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theme/theme3.xml" ContentType="application/vnd.openxmlformats-officedocument.theme+xml"/>
  <Override PartName="/ppt/slideLayouts/slideLayout9.xml" ContentType="application/vnd.openxmlformats-officedocument.presentationml.slideLayout+xml"/>
  <Override PartName="/ppt/theme/theme4.xml" ContentType="application/vnd.openxmlformats-officedocument.theme+xml"/>
  <Override PartName="/ppt/slideLayouts/slideLayout10.xml" ContentType="application/vnd.openxmlformats-officedocument.presentationml.slideLayout+xml"/>
  <Override PartName="/ppt/theme/theme5.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6.xml" ContentType="application/vnd.openxmlformats-officedocument.theme+xml"/>
  <Override PartName="/ppt/slideLayouts/slideLayout13.xml" ContentType="application/vnd.openxmlformats-officedocument.presentationml.slideLayout+xml"/>
  <Override PartName="/ppt/theme/theme7.xml" ContentType="application/vnd.openxmlformats-officedocument.theme+xml"/>
  <Override PartName="/ppt/slideLayouts/slideLayout14.xml" ContentType="application/vnd.openxmlformats-officedocument.presentationml.slideLayout+xml"/>
  <Override PartName="/ppt/theme/theme8.xml" ContentType="application/vnd.openxmlformats-officedocument.theme+xml"/>
  <Override PartName="/ppt/slideLayouts/slideLayout15.xml" ContentType="application/vnd.openxmlformats-officedocument.presentationml.slideLayout+xml"/>
  <Override PartName="/ppt/theme/theme9.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10.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11.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12.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13.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14.xml" ContentType="application/vnd.openxmlformats-officedocument.theme+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15.xml" ContentType="application/vnd.openxmlformats-officedocument.theme+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16.xml" ContentType="application/vnd.openxmlformats-officedocument.theme+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theme/theme17.xml" ContentType="application/vnd.openxmlformats-officedocument.theme+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theme/theme18.xml" ContentType="application/vnd.openxmlformats-officedocument.theme+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7" r:id="rId5"/>
    <p:sldMasterId id="2147483669" r:id="rId6"/>
    <p:sldMasterId id="2147483671" r:id="rId7"/>
    <p:sldMasterId id="2147483673" r:id="rId8"/>
    <p:sldMasterId id="2147483675" r:id="rId9"/>
    <p:sldMasterId id="2147483678" r:id="rId10"/>
    <p:sldMasterId id="2147483680" r:id="rId11"/>
    <p:sldMasterId id="2147483682" r:id="rId12"/>
    <p:sldMasterId id="2147483684" r:id="rId13"/>
    <p:sldMasterId id="2147483696" r:id="rId14"/>
    <p:sldMasterId id="2147483701" r:id="rId15"/>
    <p:sldMasterId id="2147483705" r:id="rId16"/>
    <p:sldMasterId id="2147483709" r:id="rId17"/>
    <p:sldMasterId id="2147483721" r:id="rId18"/>
    <p:sldMasterId id="2147483733" r:id="rId19"/>
    <p:sldMasterId id="2147483742" r:id="rId20"/>
    <p:sldMasterId id="2147483787" r:id="rId21"/>
  </p:sldMasterIdLst>
  <p:notesMasterIdLst>
    <p:notesMasterId r:id="rId53"/>
  </p:notesMasterIdLst>
  <p:handoutMasterIdLst>
    <p:handoutMasterId r:id="rId54"/>
  </p:handoutMasterIdLst>
  <p:sldIdLst>
    <p:sldId id="256" r:id="rId22"/>
    <p:sldId id="257" r:id="rId23"/>
    <p:sldId id="333" r:id="rId24"/>
    <p:sldId id="258" r:id="rId25"/>
    <p:sldId id="259" r:id="rId26"/>
    <p:sldId id="335" r:id="rId27"/>
    <p:sldId id="261" r:id="rId28"/>
    <p:sldId id="262" r:id="rId29"/>
    <p:sldId id="311" r:id="rId30"/>
    <p:sldId id="270" r:id="rId31"/>
    <p:sldId id="271" r:id="rId32"/>
    <p:sldId id="272" r:id="rId33"/>
    <p:sldId id="274" r:id="rId34"/>
    <p:sldId id="287" r:id="rId35"/>
    <p:sldId id="285" r:id="rId36"/>
    <p:sldId id="275" r:id="rId37"/>
    <p:sldId id="276" r:id="rId38"/>
    <p:sldId id="298" r:id="rId39"/>
    <p:sldId id="263" r:id="rId40"/>
    <p:sldId id="264" r:id="rId41"/>
    <p:sldId id="265" r:id="rId42"/>
    <p:sldId id="281" r:id="rId43"/>
    <p:sldId id="312" r:id="rId44"/>
    <p:sldId id="313" r:id="rId45"/>
    <p:sldId id="314" r:id="rId46"/>
    <p:sldId id="266" r:id="rId47"/>
    <p:sldId id="289" r:id="rId48"/>
    <p:sldId id="268" r:id="rId49"/>
    <p:sldId id="309" r:id="rId50"/>
    <p:sldId id="279" r:id="rId51"/>
    <p:sldId id="301" r:id="rId5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0033"/>
    <a:srgbClr val="66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8265" autoAdjust="0"/>
    <p:restoredTop sz="69800" autoAdjust="0"/>
  </p:normalViewPr>
  <p:slideViewPr>
    <p:cSldViewPr>
      <p:cViewPr varScale="1">
        <p:scale>
          <a:sx n="60" d="100"/>
          <a:sy n="60" d="100"/>
        </p:scale>
        <p:origin x="1517" y="43"/>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5.xml"/><Relationship Id="rId39" Type="http://schemas.openxmlformats.org/officeDocument/2006/relationships/slide" Target="slides/slide18.xml"/><Relationship Id="rId21" Type="http://schemas.openxmlformats.org/officeDocument/2006/relationships/slideMaster" Target="slideMasters/slideMaster18.xml"/><Relationship Id="rId34" Type="http://schemas.openxmlformats.org/officeDocument/2006/relationships/slide" Target="slides/slide13.xml"/><Relationship Id="rId42" Type="http://schemas.openxmlformats.org/officeDocument/2006/relationships/slide" Target="slides/slide21.xml"/><Relationship Id="rId47" Type="http://schemas.openxmlformats.org/officeDocument/2006/relationships/slide" Target="slides/slide26.xml"/><Relationship Id="rId50" Type="http://schemas.openxmlformats.org/officeDocument/2006/relationships/slide" Target="slides/slide29.xml"/><Relationship Id="rId55" Type="http://schemas.openxmlformats.org/officeDocument/2006/relationships/presProps" Target="pres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8.xml"/><Relationship Id="rId11" Type="http://schemas.openxmlformats.org/officeDocument/2006/relationships/slideMaster" Target="slideMasters/slideMaster8.xml"/><Relationship Id="rId24" Type="http://schemas.openxmlformats.org/officeDocument/2006/relationships/slide" Target="slides/slide3.xml"/><Relationship Id="rId32" Type="http://schemas.openxmlformats.org/officeDocument/2006/relationships/slide" Target="slides/slide11.xml"/><Relationship Id="rId37" Type="http://schemas.openxmlformats.org/officeDocument/2006/relationships/slide" Target="slides/slide16.xml"/><Relationship Id="rId40" Type="http://schemas.openxmlformats.org/officeDocument/2006/relationships/slide" Target="slides/slide19.xml"/><Relationship Id="rId45" Type="http://schemas.openxmlformats.org/officeDocument/2006/relationships/slide" Target="slides/slide24.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Master" Target="slideMasters/slideMaster2.xml"/><Relationship Id="rId19" Type="http://schemas.openxmlformats.org/officeDocument/2006/relationships/slideMaster" Target="slideMasters/slideMaster16.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1.xml"/><Relationship Id="rId27" Type="http://schemas.openxmlformats.org/officeDocument/2006/relationships/slide" Target="slides/slide6.xml"/><Relationship Id="rId30" Type="http://schemas.openxmlformats.org/officeDocument/2006/relationships/slide" Target="slides/slide9.xml"/><Relationship Id="rId35" Type="http://schemas.openxmlformats.org/officeDocument/2006/relationships/slide" Target="slides/slide14.xml"/><Relationship Id="rId43" Type="http://schemas.openxmlformats.org/officeDocument/2006/relationships/slide" Target="slides/slide22.xml"/><Relationship Id="rId48" Type="http://schemas.openxmlformats.org/officeDocument/2006/relationships/slide" Target="slides/slide27.xml"/><Relationship Id="rId56" Type="http://schemas.openxmlformats.org/officeDocument/2006/relationships/viewProps" Target="viewProps.xml"/><Relationship Id="rId8" Type="http://schemas.openxmlformats.org/officeDocument/2006/relationships/slideMaster" Target="slideMasters/slideMaster5.xml"/><Relationship Id="rId51" Type="http://schemas.openxmlformats.org/officeDocument/2006/relationships/slide" Target="slides/slide30.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4.xml"/><Relationship Id="rId33" Type="http://schemas.openxmlformats.org/officeDocument/2006/relationships/slide" Target="slides/slide12.xml"/><Relationship Id="rId38" Type="http://schemas.openxmlformats.org/officeDocument/2006/relationships/slide" Target="slides/slide17.xml"/><Relationship Id="rId46" Type="http://schemas.openxmlformats.org/officeDocument/2006/relationships/slide" Target="slides/slide25.xml"/><Relationship Id="rId20" Type="http://schemas.openxmlformats.org/officeDocument/2006/relationships/slideMaster" Target="slideMasters/slideMaster17.xml"/><Relationship Id="rId41" Type="http://schemas.openxmlformats.org/officeDocument/2006/relationships/slide" Target="slides/slide20.xml"/><Relationship Id="rId54"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2.xml"/><Relationship Id="rId28" Type="http://schemas.openxmlformats.org/officeDocument/2006/relationships/slide" Target="slides/slide7.xml"/><Relationship Id="rId36" Type="http://schemas.openxmlformats.org/officeDocument/2006/relationships/slide" Target="slides/slide15.xml"/><Relationship Id="rId49" Type="http://schemas.openxmlformats.org/officeDocument/2006/relationships/slide" Target="slides/slide28.xml"/><Relationship Id="rId57" Type="http://schemas.openxmlformats.org/officeDocument/2006/relationships/theme" Target="theme/theme1.xml"/><Relationship Id="rId10" Type="http://schemas.openxmlformats.org/officeDocument/2006/relationships/slideMaster" Target="slideMasters/slideMaster7.xml"/><Relationship Id="rId31" Type="http://schemas.openxmlformats.org/officeDocument/2006/relationships/slide" Target="slides/slide10.xml"/><Relationship Id="rId44" Type="http://schemas.openxmlformats.org/officeDocument/2006/relationships/slide" Target="slides/slide23.xml"/><Relationship Id="rId52" Type="http://schemas.openxmlformats.org/officeDocument/2006/relationships/slide" Target="slides/slide3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0.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26/09/2022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15281F3-D106-4AEA-BAE1-A231A682CF34}" type="datetimeFigureOut">
              <a:rPr lang="en-GB" smtClean="0"/>
              <a:t>26/09/2022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359E81-29C2-4BB2-8BE5-5DBBA483C9A8}" type="slidenum">
              <a:rPr lang="en-GB" smtClean="0"/>
              <a:t>‹#›</a:t>
            </a:fld>
            <a:endParaRPr lang="en-GB"/>
          </a:p>
        </p:txBody>
      </p:sp>
    </p:spTree>
    <p:extLst>
      <p:ext uri="{BB962C8B-B14F-4D97-AF65-F5344CB8AC3E}">
        <p14:creationId xmlns:p14="http://schemas.microsoft.com/office/powerpoint/2010/main" val="3782465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B4D46B-BBE0-4474-A26D-45E0F7167BF9}" type="slidenum">
              <a:rPr lang="en-GB" smtClean="0"/>
              <a:t>5</a:t>
            </a:fld>
            <a:endParaRPr lang="en-GB"/>
          </a:p>
        </p:txBody>
      </p:sp>
    </p:spTree>
    <p:extLst>
      <p:ext uri="{BB962C8B-B14F-4D97-AF65-F5344CB8AC3E}">
        <p14:creationId xmlns:p14="http://schemas.microsoft.com/office/powerpoint/2010/main" val="14719419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have 5 minutes</a:t>
            </a:r>
          </a:p>
        </p:txBody>
      </p:sp>
      <p:sp>
        <p:nvSpPr>
          <p:cNvPr id="4" name="Slide Number Placeholder 3"/>
          <p:cNvSpPr>
            <a:spLocks noGrp="1"/>
          </p:cNvSpPr>
          <p:nvPr>
            <p:ph type="sldNum" sz="quarter" idx="5"/>
          </p:nvPr>
        </p:nvSpPr>
        <p:spPr/>
        <p:txBody>
          <a:bodyPr/>
          <a:lstStyle/>
          <a:p>
            <a:fld id="{EFB4D46B-BBE0-4474-A26D-45E0F7167BF9}" type="slidenum">
              <a:rPr lang="en-GB" smtClean="0"/>
              <a:t>7</a:t>
            </a:fld>
            <a:endParaRPr lang="en-GB"/>
          </a:p>
        </p:txBody>
      </p:sp>
    </p:spTree>
    <p:extLst>
      <p:ext uri="{BB962C8B-B14F-4D97-AF65-F5344CB8AC3E}">
        <p14:creationId xmlns:p14="http://schemas.microsoft.com/office/powerpoint/2010/main" val="21718852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359E81-29C2-4BB2-8BE5-5DBBA483C9A8}" type="slidenum">
              <a:rPr lang="en-GB" smtClean="0"/>
              <a:t>8</a:t>
            </a:fld>
            <a:endParaRPr lang="en-GB"/>
          </a:p>
        </p:txBody>
      </p:sp>
    </p:spTree>
    <p:extLst>
      <p:ext uri="{BB962C8B-B14F-4D97-AF65-F5344CB8AC3E}">
        <p14:creationId xmlns:p14="http://schemas.microsoft.com/office/powerpoint/2010/main" val="4166154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359E81-29C2-4BB2-8BE5-5DBBA483C9A8}" type="slidenum">
              <a:rPr lang="en-GB" smtClean="0"/>
              <a:t>9</a:t>
            </a:fld>
            <a:endParaRPr lang="en-GB"/>
          </a:p>
        </p:txBody>
      </p:sp>
    </p:spTree>
    <p:extLst>
      <p:ext uri="{BB962C8B-B14F-4D97-AF65-F5344CB8AC3E}">
        <p14:creationId xmlns:p14="http://schemas.microsoft.com/office/powerpoint/2010/main" val="20753256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359E81-29C2-4BB2-8BE5-5DBBA483C9A8}" type="slidenum">
              <a:rPr lang="en-GB" smtClean="0"/>
              <a:t>10</a:t>
            </a:fld>
            <a:endParaRPr lang="en-GB"/>
          </a:p>
        </p:txBody>
      </p:sp>
    </p:spTree>
    <p:extLst>
      <p:ext uri="{BB962C8B-B14F-4D97-AF65-F5344CB8AC3E}">
        <p14:creationId xmlns:p14="http://schemas.microsoft.com/office/powerpoint/2010/main" val="30683910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359E81-29C2-4BB2-8BE5-5DBBA483C9A8}" type="slidenum">
              <a:rPr lang="en-GB" smtClean="0"/>
              <a:t>15</a:t>
            </a:fld>
            <a:endParaRPr lang="en-GB"/>
          </a:p>
        </p:txBody>
      </p:sp>
    </p:spTree>
    <p:extLst>
      <p:ext uri="{BB962C8B-B14F-4D97-AF65-F5344CB8AC3E}">
        <p14:creationId xmlns:p14="http://schemas.microsoft.com/office/powerpoint/2010/main" val="32738751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359E81-29C2-4BB2-8BE5-5DBBA483C9A8}" type="slidenum">
              <a:rPr lang="en-GB" smtClean="0"/>
              <a:t>17</a:t>
            </a:fld>
            <a:endParaRPr lang="en-GB"/>
          </a:p>
        </p:txBody>
      </p:sp>
    </p:spTree>
    <p:extLst>
      <p:ext uri="{BB962C8B-B14F-4D97-AF65-F5344CB8AC3E}">
        <p14:creationId xmlns:p14="http://schemas.microsoft.com/office/powerpoint/2010/main" val="17952487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359E81-29C2-4BB2-8BE5-5DBBA483C9A8}" type="slidenum">
              <a:rPr lang="en-GB" smtClean="0"/>
              <a:t>21</a:t>
            </a:fld>
            <a:endParaRPr lang="en-GB"/>
          </a:p>
        </p:txBody>
      </p:sp>
    </p:spTree>
    <p:extLst>
      <p:ext uri="{BB962C8B-B14F-4D97-AF65-F5344CB8AC3E}">
        <p14:creationId xmlns:p14="http://schemas.microsoft.com/office/powerpoint/2010/main" val="34013538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dirty="0">
                <a:effectLst/>
                <a:latin typeface="Arial" panose="020B0604020202020204" pitchFamily="34" charset="0"/>
                <a:ea typeface="Times New Roman" panose="02020603050405020304" pitchFamily="18" charset="0"/>
              </a:rPr>
              <a:t>Student Journal (Learning Log) 750 words (+/- 10%)</a:t>
            </a:r>
            <a:endParaRPr lang="en-GB" sz="1800" dirty="0">
              <a:effectLst/>
              <a:latin typeface="Times New Roman" panose="02020603050405020304" pitchFamily="18" charset="0"/>
              <a:ea typeface="Times New Roman" panose="02020603050405020304" pitchFamily="18" charset="0"/>
            </a:endParaRPr>
          </a:p>
          <a:p>
            <a:pPr marL="304800">
              <a:lnSpc>
                <a:spcPct val="150000"/>
              </a:lnSpc>
            </a:pPr>
            <a:r>
              <a:rPr lang="en-US" sz="1100" dirty="0">
                <a:effectLst/>
                <a:latin typeface="Calibri" panose="020F0502020204030204" pitchFamily="34" charset="0"/>
                <a:ea typeface="Carlito"/>
                <a:cs typeface="Carlito"/>
              </a:rPr>
              <a:t>This part of the assignment will require you to compile a Student Journal (learning log), you need to summarise you’re learning on </a:t>
            </a:r>
            <a:r>
              <a:rPr lang="en-US" sz="1100" b="1" u="heavy" dirty="0">
                <a:effectLst/>
                <a:latin typeface="Calibri" panose="020F0502020204030204" pitchFamily="34" charset="0"/>
                <a:ea typeface="Carlito"/>
                <a:cs typeface="Carlito"/>
              </a:rPr>
              <a:t>one</a:t>
            </a:r>
            <a:r>
              <a:rPr lang="en-US" sz="1100" b="1"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of the following topics:</a:t>
            </a:r>
            <a:endParaRPr lang="en-GB" sz="1200" dirty="0">
              <a:effectLst/>
              <a:latin typeface="Carlito"/>
              <a:ea typeface="Carlito"/>
              <a:cs typeface="Carlito"/>
            </a:endParaRPr>
          </a:p>
          <a:p>
            <a:pPr>
              <a:spcBef>
                <a:spcPts val="15"/>
              </a:spcBef>
            </a:pPr>
            <a:r>
              <a:rPr lang="en-US" sz="1100" dirty="0">
                <a:effectLst/>
                <a:latin typeface="Calibri" panose="020F0502020204030204" pitchFamily="34" charset="0"/>
                <a:ea typeface="Carlito"/>
                <a:cs typeface="Carlito"/>
              </a:rPr>
              <a:t> </a:t>
            </a:r>
            <a:endParaRPr lang="en-GB" sz="1200" dirty="0">
              <a:effectLst/>
              <a:latin typeface="Carlito"/>
              <a:ea typeface="Carlito"/>
              <a:cs typeface="Carlito"/>
            </a:endParaRPr>
          </a:p>
          <a:p>
            <a:pPr marL="742950" lvl="1" indent="-285750">
              <a:spcBef>
                <a:spcPts val="460"/>
              </a:spcBef>
              <a:buSzPts val="1000"/>
              <a:buFont typeface="Symbol" panose="05050102010706020507" pitchFamily="18" charset="2"/>
              <a:buChar char=""/>
              <a:tabLst>
                <a:tab pos="762000" algn="l"/>
                <a:tab pos="762635" algn="l"/>
              </a:tabLst>
            </a:pPr>
            <a:r>
              <a:rPr lang="en-US" sz="1100" dirty="0">
                <a:effectLst/>
                <a:latin typeface="Calibri" panose="020F0502020204030204" pitchFamily="34" charset="0"/>
                <a:ea typeface="Symbol" panose="05050102010706020507" pitchFamily="18" charset="2"/>
                <a:cs typeface="Symbol" panose="05050102010706020507" pitchFamily="18" charset="2"/>
              </a:rPr>
              <a:t>Sustainability within the hotel</a:t>
            </a:r>
            <a:r>
              <a:rPr lang="en-US" sz="1100" spc="-10" dirty="0">
                <a:effectLst/>
                <a:latin typeface="Calibri" panose="020F0502020204030204" pitchFamily="34" charset="0"/>
                <a:ea typeface="Symbol" panose="05050102010706020507" pitchFamily="18" charset="2"/>
                <a:cs typeface="Symbol" panose="05050102010706020507" pitchFamily="18" charset="2"/>
              </a:rPr>
              <a:t> </a:t>
            </a:r>
            <a:r>
              <a:rPr lang="en-US" sz="1100" dirty="0">
                <a:effectLst/>
                <a:latin typeface="Calibri" panose="020F0502020204030204" pitchFamily="34" charset="0"/>
                <a:ea typeface="Symbol" panose="05050102010706020507" pitchFamily="18" charset="2"/>
                <a:cs typeface="Symbol" panose="05050102010706020507" pitchFamily="18" charset="2"/>
              </a:rPr>
              <a:t>industry</a:t>
            </a:r>
            <a:endParaRPr lang="en-GB" sz="1100" dirty="0">
              <a:effectLst/>
              <a:latin typeface="Carlito"/>
              <a:ea typeface="Symbol" panose="05050102010706020507" pitchFamily="18" charset="2"/>
              <a:cs typeface="Symbol" panose="05050102010706020507" pitchFamily="18" charset="2"/>
            </a:endParaRPr>
          </a:p>
          <a:p>
            <a:pPr marL="762000" indent="-229235">
              <a:spcBef>
                <a:spcPts val="460"/>
              </a:spcBef>
              <a:tabLst>
                <a:tab pos="762000" algn="l"/>
                <a:tab pos="762635" algn="l"/>
              </a:tabLst>
            </a:pPr>
            <a:r>
              <a:rPr lang="en-US" sz="1100" dirty="0">
                <a:effectLst/>
                <a:latin typeface="Calibri" panose="020F0502020204030204" pitchFamily="34" charset="0"/>
                <a:ea typeface="Carlito"/>
                <a:cs typeface="Carlito"/>
              </a:rPr>
              <a:t> </a:t>
            </a:r>
            <a:endParaRPr lang="en-GB" sz="1100" dirty="0">
              <a:effectLst/>
              <a:latin typeface="Carlito"/>
              <a:ea typeface="Carlito"/>
              <a:cs typeface="Carlito"/>
            </a:endParaRPr>
          </a:p>
          <a:p>
            <a:pPr marL="742950" lvl="1" indent="-285750">
              <a:spcBef>
                <a:spcPts val="695"/>
              </a:spcBef>
              <a:buSzPts val="1000"/>
              <a:buFont typeface="Symbol" panose="05050102010706020507" pitchFamily="18" charset="2"/>
              <a:buChar char=""/>
              <a:tabLst>
                <a:tab pos="762000" algn="l"/>
                <a:tab pos="762635" algn="l"/>
              </a:tabLst>
            </a:pPr>
            <a:r>
              <a:rPr lang="en-US" sz="1100" dirty="0">
                <a:effectLst/>
                <a:latin typeface="Calibri" panose="020F0502020204030204" pitchFamily="34" charset="0"/>
                <a:ea typeface="Symbol" panose="05050102010706020507" pitchFamily="18" charset="2"/>
                <a:cs typeface="Symbol" panose="05050102010706020507" pitchFamily="18" charset="2"/>
              </a:rPr>
              <a:t>Health &amp; Wellbeing – the emerging trend within</a:t>
            </a:r>
            <a:r>
              <a:rPr lang="en-US" sz="1100" spc="-30" dirty="0">
                <a:effectLst/>
                <a:latin typeface="Calibri" panose="020F0502020204030204" pitchFamily="34" charset="0"/>
                <a:ea typeface="Symbol" panose="05050102010706020507" pitchFamily="18" charset="2"/>
                <a:cs typeface="Symbol" panose="05050102010706020507" pitchFamily="18" charset="2"/>
              </a:rPr>
              <a:t> </a:t>
            </a:r>
            <a:r>
              <a:rPr lang="en-US" sz="1100" dirty="0">
                <a:effectLst/>
                <a:latin typeface="Calibri" panose="020F0502020204030204" pitchFamily="34" charset="0"/>
                <a:ea typeface="Symbol" panose="05050102010706020507" pitchFamily="18" charset="2"/>
                <a:cs typeface="Symbol" panose="05050102010706020507" pitchFamily="18" charset="2"/>
              </a:rPr>
              <a:t>hotels.</a:t>
            </a:r>
            <a:endParaRPr lang="en-GB" sz="1100" dirty="0">
              <a:effectLst/>
              <a:latin typeface="Carlito"/>
              <a:ea typeface="Symbol" panose="05050102010706020507" pitchFamily="18" charset="2"/>
              <a:cs typeface="Symbol" panose="05050102010706020507" pitchFamily="18" charset="2"/>
            </a:endParaRPr>
          </a:p>
          <a:p>
            <a:pPr marL="532765">
              <a:spcBef>
                <a:spcPts val="695"/>
              </a:spcBef>
              <a:spcAft>
                <a:spcPts val="0"/>
              </a:spcAft>
              <a:tabLst>
                <a:tab pos="762000" algn="l"/>
                <a:tab pos="762635" algn="l"/>
              </a:tabLst>
            </a:pPr>
            <a:r>
              <a:rPr lang="en-US" sz="1100" dirty="0">
                <a:effectLst/>
                <a:latin typeface="Calibri" panose="020F0502020204030204" pitchFamily="34" charset="0"/>
                <a:ea typeface="Carlito"/>
                <a:cs typeface="Carlito"/>
              </a:rPr>
              <a:t> </a:t>
            </a:r>
            <a:endParaRPr lang="en-GB" sz="1100" dirty="0">
              <a:effectLst/>
              <a:latin typeface="Carlito"/>
              <a:ea typeface="Carlito"/>
              <a:cs typeface="Carlito"/>
            </a:endParaRPr>
          </a:p>
          <a:p>
            <a:pPr>
              <a:spcBef>
                <a:spcPts val="20"/>
              </a:spcBef>
            </a:pPr>
            <a:r>
              <a:rPr lang="en-US" sz="1100" dirty="0">
                <a:effectLst/>
                <a:latin typeface="Calibri" panose="020F0502020204030204" pitchFamily="34" charset="0"/>
                <a:ea typeface="Carlito"/>
                <a:cs typeface="Carlito"/>
              </a:rPr>
              <a:t> </a:t>
            </a:r>
            <a:endParaRPr lang="en-GB" sz="1200" dirty="0">
              <a:effectLst/>
              <a:latin typeface="Carlito"/>
              <a:ea typeface="Carlito"/>
              <a:cs typeface="Carlito"/>
            </a:endParaRPr>
          </a:p>
          <a:p>
            <a:pPr marL="304800" marR="313690" algn="just">
              <a:lnSpc>
                <a:spcPct val="150000"/>
              </a:lnSpc>
              <a:spcAft>
                <a:spcPts val="0"/>
              </a:spcAft>
            </a:pPr>
            <a:r>
              <a:rPr lang="en-US" sz="1100" dirty="0">
                <a:effectLst/>
                <a:latin typeface="Calibri" panose="020F0502020204030204" pitchFamily="34" charset="0"/>
                <a:ea typeface="Carlito"/>
                <a:cs typeface="Carlito"/>
              </a:rPr>
              <a:t>You must include </a:t>
            </a:r>
            <a:r>
              <a:rPr lang="en-US" sz="1100" b="1" dirty="0">
                <a:effectLst/>
                <a:latin typeface="Calibri" panose="020F0502020204030204" pitchFamily="34" charset="0"/>
                <a:ea typeface="Carlito"/>
                <a:cs typeface="Carlito"/>
              </a:rPr>
              <a:t>personal reflections </a:t>
            </a:r>
            <a:r>
              <a:rPr lang="en-US" sz="1100" dirty="0">
                <a:effectLst/>
                <a:latin typeface="Calibri" panose="020F0502020204030204" pitchFamily="34" charset="0"/>
                <a:ea typeface="Carlito"/>
                <a:cs typeface="Carlito"/>
              </a:rPr>
              <a:t>and link your work to </a:t>
            </a:r>
            <a:r>
              <a:rPr lang="en-US" sz="1100" b="1" dirty="0">
                <a:effectLst/>
                <a:latin typeface="Calibri" panose="020F0502020204030204" pitchFamily="34" charset="0"/>
                <a:ea typeface="Carlito"/>
                <a:cs typeface="Carlito"/>
              </a:rPr>
              <a:t>industry discussion and where applicable experience</a:t>
            </a:r>
            <a:r>
              <a:rPr lang="en-US" sz="1100" dirty="0">
                <a:effectLst/>
                <a:latin typeface="Calibri" panose="020F0502020204030204" pitchFamily="34" charset="0"/>
                <a:ea typeface="Carlito"/>
                <a:cs typeface="Carlito"/>
              </a:rPr>
              <a:t>. Describe how you</a:t>
            </a:r>
            <a:r>
              <a:rPr lang="en-US" sz="1100" spc="-10"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will</a:t>
            </a:r>
            <a:r>
              <a:rPr lang="en-US" sz="1100" spc="-25"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be</a:t>
            </a:r>
            <a:r>
              <a:rPr lang="en-US" sz="1100" spc="-15"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able</a:t>
            </a:r>
            <a:r>
              <a:rPr lang="en-US" sz="1100" spc="-20"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to</a:t>
            </a:r>
            <a:r>
              <a:rPr lang="en-US" sz="1100" spc="-15"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apply</a:t>
            </a:r>
            <a:r>
              <a:rPr lang="en-US" sz="1100" spc="-5"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the</a:t>
            </a:r>
            <a:r>
              <a:rPr lang="en-US" sz="1100" spc="-20" dirty="0">
                <a:effectLst/>
                <a:latin typeface="Calibri" panose="020F0502020204030204" pitchFamily="34" charset="0"/>
                <a:ea typeface="Carlito"/>
                <a:cs typeface="Carlito"/>
              </a:rPr>
              <a:t>oretical </a:t>
            </a:r>
            <a:r>
              <a:rPr lang="en-US" sz="1100" dirty="0">
                <a:effectLst/>
                <a:latin typeface="Calibri" panose="020F0502020204030204" pitchFamily="34" charset="0"/>
                <a:ea typeface="Carlito"/>
                <a:cs typeface="Carlito"/>
              </a:rPr>
              <a:t>knowledge</a:t>
            </a:r>
            <a:r>
              <a:rPr lang="en-US" sz="1100" spc="-10"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whilst</a:t>
            </a:r>
            <a:r>
              <a:rPr lang="en-US" sz="1100" spc="-5"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working</a:t>
            </a:r>
            <a:r>
              <a:rPr lang="en-US" sz="1100" spc="-20"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in</a:t>
            </a:r>
            <a:r>
              <a:rPr lang="en-US" sz="1100" spc="-20"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industry.</a:t>
            </a:r>
            <a:r>
              <a:rPr lang="en-US" sz="1100" spc="-30"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Discuss why the topic is important in the hospitality</a:t>
            </a:r>
            <a:r>
              <a:rPr lang="en-US" sz="1100" spc="-30"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industry</a:t>
            </a:r>
            <a:endParaRPr lang="en-GB" sz="1200" dirty="0">
              <a:effectLst/>
              <a:latin typeface="Carlito"/>
              <a:ea typeface="Carlito"/>
              <a:cs typeface="Carlito"/>
            </a:endParaRPr>
          </a:p>
          <a:p>
            <a:r>
              <a:rPr lang="en-US" sz="1100" dirty="0">
                <a:effectLst/>
                <a:latin typeface="Calibri" panose="020F0502020204030204" pitchFamily="34" charset="0"/>
                <a:ea typeface="Carlito"/>
                <a:cs typeface="Carlito"/>
              </a:rPr>
              <a:t> </a:t>
            </a:r>
            <a:endParaRPr lang="en-GB" sz="1200" dirty="0">
              <a:effectLst/>
              <a:latin typeface="Carlito"/>
              <a:ea typeface="Carlito"/>
              <a:cs typeface="Carlito"/>
            </a:endParaRPr>
          </a:p>
          <a:p>
            <a:pPr marL="304800" marR="313690" algn="just">
              <a:lnSpc>
                <a:spcPct val="150000"/>
              </a:lnSpc>
              <a:spcBef>
                <a:spcPts val="5"/>
              </a:spcBef>
              <a:spcAft>
                <a:spcPts val="0"/>
              </a:spcAft>
            </a:pPr>
            <a:r>
              <a:rPr lang="en-US" sz="1100" b="1" dirty="0">
                <a:effectLst/>
                <a:latin typeface="Calibri" panose="020F0502020204030204" pitchFamily="34" charset="0"/>
                <a:ea typeface="Carlito"/>
                <a:cs typeface="Carlito"/>
              </a:rPr>
              <a:t>You must reference your work accordingly</a:t>
            </a:r>
            <a:r>
              <a:rPr lang="en-US" sz="1100" dirty="0">
                <a:effectLst/>
                <a:latin typeface="Calibri" panose="020F0502020204030204" pitchFamily="34" charset="0"/>
                <a:ea typeface="Carlito"/>
                <a:cs typeface="Carlito"/>
              </a:rPr>
              <a:t>, by providing both </a:t>
            </a:r>
            <a:r>
              <a:rPr lang="en-US" sz="1100" b="1" dirty="0">
                <a:effectLst/>
                <a:latin typeface="Calibri" panose="020F0502020204030204" pitchFamily="34" charset="0"/>
                <a:ea typeface="Carlito"/>
                <a:cs typeface="Carlito"/>
              </a:rPr>
              <a:t>in-text citations </a:t>
            </a:r>
            <a:r>
              <a:rPr lang="en-US" sz="1100" dirty="0">
                <a:effectLst/>
                <a:latin typeface="Calibri" panose="020F0502020204030204" pitchFamily="34" charset="0"/>
                <a:ea typeface="Carlito"/>
                <a:cs typeface="Carlito"/>
              </a:rPr>
              <a:t>and a </a:t>
            </a:r>
            <a:r>
              <a:rPr lang="en-US" sz="1100" b="1" dirty="0">
                <a:effectLst/>
                <a:latin typeface="Calibri" panose="020F0502020204030204" pitchFamily="34" charset="0"/>
                <a:ea typeface="Carlito"/>
                <a:cs typeface="Carlito"/>
              </a:rPr>
              <a:t>reference list </a:t>
            </a:r>
            <a:r>
              <a:rPr lang="en-US" sz="1100" dirty="0">
                <a:effectLst/>
                <a:latin typeface="Calibri" panose="020F0502020204030204" pitchFamily="34" charset="0"/>
                <a:ea typeface="Carlito"/>
                <a:cs typeface="Carlito"/>
              </a:rPr>
              <a:t>at the end, which follows IHM’s UWTSD Harvard</a:t>
            </a:r>
            <a:r>
              <a:rPr lang="en-US" sz="1100" spc="-45"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Referencing</a:t>
            </a:r>
            <a:r>
              <a:rPr lang="en-US" sz="1100" spc="-45"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Guide</a:t>
            </a:r>
            <a:r>
              <a:rPr lang="en-US" sz="1100" spc="-40"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(this</a:t>
            </a:r>
            <a:r>
              <a:rPr lang="en-US" sz="1100" spc="-45"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can</a:t>
            </a:r>
            <a:r>
              <a:rPr lang="en-US" sz="1100" spc="-55"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also</a:t>
            </a:r>
            <a:r>
              <a:rPr lang="en-US" sz="1100" spc="-40"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be</a:t>
            </a:r>
            <a:r>
              <a:rPr lang="en-US" sz="1100" spc="-40"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located</a:t>
            </a:r>
            <a:r>
              <a:rPr lang="en-US" sz="1100" spc="-35"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on</a:t>
            </a:r>
            <a:r>
              <a:rPr lang="en-US" sz="1100" spc="-40"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Moodle,</a:t>
            </a:r>
            <a:r>
              <a:rPr lang="en-US" sz="1100" spc="-50"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under</a:t>
            </a:r>
            <a:r>
              <a:rPr lang="en-US" sz="1100" spc="-50"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the</a:t>
            </a:r>
            <a:r>
              <a:rPr lang="en-US" sz="1100" spc="-35"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Module</a:t>
            </a:r>
            <a:r>
              <a:rPr lang="en-US" sz="1100" spc="-55"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Information</a:t>
            </a:r>
            <a:r>
              <a:rPr lang="en-US" sz="1100" spc="-35"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tile).</a:t>
            </a:r>
            <a:endParaRPr lang="en-GB" sz="1200" dirty="0">
              <a:effectLst/>
              <a:latin typeface="Carlito"/>
              <a:ea typeface="Carlito"/>
              <a:cs typeface="Carlito"/>
            </a:endParaRPr>
          </a:p>
          <a:p>
            <a:pPr marL="304800" marR="313690" algn="just">
              <a:lnSpc>
                <a:spcPct val="150000"/>
              </a:lnSpc>
              <a:spcBef>
                <a:spcPts val="5"/>
              </a:spcBef>
              <a:spcAft>
                <a:spcPts val="0"/>
              </a:spcAft>
            </a:pPr>
            <a:r>
              <a:rPr lang="en-US" sz="1100" dirty="0">
                <a:effectLst/>
                <a:latin typeface="Calibri" panose="020F0502020204030204" pitchFamily="34" charset="0"/>
                <a:ea typeface="Carlito"/>
                <a:cs typeface="Carlito"/>
              </a:rPr>
              <a:t> </a:t>
            </a:r>
            <a:endParaRPr lang="en-GB" sz="1200" dirty="0">
              <a:effectLst/>
              <a:latin typeface="Carlito"/>
              <a:ea typeface="Carlito"/>
              <a:cs typeface="Carlito"/>
            </a:endParaRPr>
          </a:p>
          <a:p>
            <a:pPr marL="304800" algn="just"/>
            <a:r>
              <a:rPr lang="en-US" sz="1100" b="1" dirty="0">
                <a:effectLst/>
                <a:latin typeface="Calibri" panose="020F0502020204030204" pitchFamily="34" charset="0"/>
                <a:ea typeface="Carlito"/>
                <a:cs typeface="Carlito"/>
              </a:rPr>
              <a:t>Microsoft Word settings:</a:t>
            </a:r>
            <a:endParaRPr lang="en-GB" sz="1200" b="1" dirty="0">
              <a:effectLst/>
              <a:latin typeface="Carlito"/>
              <a:ea typeface="Carlito"/>
              <a:cs typeface="Carlito"/>
            </a:endParaRPr>
          </a:p>
          <a:p>
            <a:pPr>
              <a:spcBef>
                <a:spcPts val="15"/>
              </a:spcBef>
            </a:pPr>
            <a:r>
              <a:rPr lang="en-US" sz="1100" b="1" dirty="0">
                <a:effectLst/>
                <a:latin typeface="Calibri" panose="020F0502020204030204" pitchFamily="34" charset="0"/>
                <a:ea typeface="Carlito"/>
                <a:cs typeface="Carlito"/>
              </a:rPr>
              <a:t> </a:t>
            </a:r>
            <a:endParaRPr lang="en-GB" sz="1200" dirty="0">
              <a:effectLst/>
              <a:latin typeface="Carlito"/>
              <a:ea typeface="Carlito"/>
              <a:cs typeface="Carlito"/>
            </a:endParaRPr>
          </a:p>
          <a:p>
            <a:pPr marL="304800" algn="just">
              <a:spcBef>
                <a:spcPts val="5"/>
              </a:spcBef>
              <a:spcAft>
                <a:spcPts val="0"/>
              </a:spcAft>
            </a:pPr>
            <a:r>
              <a:rPr lang="en-US" sz="1100" dirty="0">
                <a:effectLst/>
                <a:latin typeface="Calibri" panose="020F0502020204030204" pitchFamily="34" charset="0"/>
                <a:ea typeface="Carlito"/>
                <a:cs typeface="Carlito"/>
              </a:rPr>
              <a:t>Please use:</a:t>
            </a:r>
            <a:endParaRPr lang="en-GB" sz="1200" dirty="0">
              <a:effectLst/>
              <a:latin typeface="Carlito"/>
              <a:ea typeface="Carlito"/>
              <a:cs typeface="Carlito"/>
            </a:endParaRPr>
          </a:p>
          <a:p>
            <a:pPr>
              <a:spcBef>
                <a:spcPts val="15"/>
              </a:spcBef>
            </a:pPr>
            <a:r>
              <a:rPr lang="en-US" sz="1100" dirty="0">
                <a:effectLst/>
                <a:latin typeface="Calibri" panose="020F0502020204030204" pitchFamily="34" charset="0"/>
                <a:ea typeface="Carlito"/>
                <a:cs typeface="Carlito"/>
              </a:rPr>
              <a:t> </a:t>
            </a:r>
            <a:endParaRPr lang="en-GB" sz="1200" dirty="0">
              <a:effectLst/>
              <a:latin typeface="Carlito"/>
              <a:ea typeface="Carlito"/>
              <a:cs typeface="Carlito"/>
            </a:endParaRPr>
          </a:p>
          <a:p>
            <a:pPr marL="742950" lvl="1" indent="-285750">
              <a:buSzPts val="1000"/>
              <a:buFont typeface="Symbol" panose="05050102010706020507" pitchFamily="18" charset="2"/>
              <a:buChar char=""/>
              <a:tabLst>
                <a:tab pos="762000" algn="l"/>
                <a:tab pos="762635" algn="l"/>
              </a:tabLst>
            </a:pPr>
            <a:r>
              <a:rPr lang="en-US" sz="1100" dirty="0">
                <a:effectLst/>
                <a:latin typeface="Calibri" panose="020F0502020204030204" pitchFamily="34" charset="0"/>
                <a:ea typeface="Symbol" panose="05050102010706020507" pitchFamily="18" charset="2"/>
                <a:cs typeface="Symbol" panose="05050102010706020507" pitchFamily="18" charset="2"/>
              </a:rPr>
              <a:t>Arial Font</a:t>
            </a:r>
            <a:r>
              <a:rPr lang="en-US" sz="1100" spc="-15" dirty="0">
                <a:effectLst/>
                <a:latin typeface="Calibri" panose="020F0502020204030204" pitchFamily="34" charset="0"/>
                <a:ea typeface="Symbol" panose="05050102010706020507" pitchFamily="18" charset="2"/>
                <a:cs typeface="Symbol" panose="05050102010706020507" pitchFamily="18" charset="2"/>
              </a:rPr>
              <a:t> </a:t>
            </a:r>
            <a:r>
              <a:rPr lang="en-US" sz="1100" dirty="0">
                <a:effectLst/>
                <a:latin typeface="Calibri" panose="020F0502020204030204" pitchFamily="34" charset="0"/>
                <a:ea typeface="Symbol" panose="05050102010706020507" pitchFamily="18" charset="2"/>
                <a:cs typeface="Symbol" panose="05050102010706020507" pitchFamily="18" charset="2"/>
              </a:rPr>
              <a:t>12</a:t>
            </a:r>
            <a:endParaRPr lang="en-GB" sz="1100" dirty="0">
              <a:effectLst/>
              <a:latin typeface="Carlito"/>
              <a:ea typeface="Symbol" panose="05050102010706020507" pitchFamily="18" charset="2"/>
              <a:cs typeface="Symbol" panose="05050102010706020507" pitchFamily="18" charset="2"/>
            </a:endParaRPr>
          </a:p>
          <a:p>
            <a:pPr marL="742950" lvl="1" indent="-285750">
              <a:spcBef>
                <a:spcPts val="685"/>
              </a:spcBef>
              <a:buSzPts val="1000"/>
              <a:buFont typeface="Symbol" panose="05050102010706020507" pitchFamily="18" charset="2"/>
              <a:buChar char=""/>
              <a:tabLst>
                <a:tab pos="762000" algn="l"/>
                <a:tab pos="762635" algn="l"/>
              </a:tabLst>
            </a:pPr>
            <a:r>
              <a:rPr lang="en-US" sz="1100" dirty="0">
                <a:effectLst/>
                <a:latin typeface="Calibri" panose="020F0502020204030204" pitchFamily="34" charset="0"/>
                <a:ea typeface="Symbol" panose="05050102010706020507" pitchFamily="18" charset="2"/>
                <a:cs typeface="Symbol" panose="05050102010706020507" pitchFamily="18" charset="2"/>
              </a:rPr>
              <a:t>Justify Text</a:t>
            </a:r>
            <a:endParaRPr lang="en-GB" sz="1100" dirty="0">
              <a:effectLst/>
              <a:latin typeface="Carlito"/>
              <a:ea typeface="Symbol" panose="05050102010706020507" pitchFamily="18" charset="2"/>
              <a:cs typeface="Symbol" panose="05050102010706020507" pitchFamily="18" charset="2"/>
            </a:endParaRPr>
          </a:p>
          <a:p>
            <a:pPr marL="742950" lvl="1" indent="-285750">
              <a:spcBef>
                <a:spcPts val="685"/>
              </a:spcBef>
              <a:buSzPts val="1000"/>
              <a:buFont typeface="Symbol" panose="05050102010706020507" pitchFamily="18" charset="2"/>
              <a:buChar char=""/>
              <a:tabLst>
                <a:tab pos="762000" algn="l"/>
                <a:tab pos="762635" algn="l"/>
              </a:tabLst>
            </a:pPr>
            <a:r>
              <a:rPr lang="en-US" sz="1100" dirty="0">
                <a:effectLst/>
                <a:latin typeface="Calibri" panose="020F0502020204030204" pitchFamily="34" charset="0"/>
                <a:ea typeface="Symbol" panose="05050102010706020507" pitchFamily="18" charset="2"/>
                <a:cs typeface="Symbol" panose="05050102010706020507" pitchFamily="18" charset="2"/>
              </a:rPr>
              <a:t>1.5 line spacing</a:t>
            </a:r>
            <a:endParaRPr lang="en-GB" sz="1100" dirty="0">
              <a:effectLst/>
              <a:latin typeface="Carlito"/>
              <a:ea typeface="Symbol" panose="05050102010706020507" pitchFamily="18" charset="2"/>
              <a:cs typeface="Symbol" panose="05050102010706020507" pitchFamily="18" charset="2"/>
            </a:endParaRPr>
          </a:p>
          <a:p>
            <a:endParaRPr lang="en-GB" dirty="0"/>
          </a:p>
        </p:txBody>
      </p:sp>
      <p:sp>
        <p:nvSpPr>
          <p:cNvPr id="4" name="Slide Number Placeholder 3"/>
          <p:cNvSpPr>
            <a:spLocks noGrp="1"/>
          </p:cNvSpPr>
          <p:nvPr>
            <p:ph type="sldNum" sz="quarter" idx="5"/>
          </p:nvPr>
        </p:nvSpPr>
        <p:spPr/>
        <p:txBody>
          <a:bodyPr/>
          <a:lstStyle/>
          <a:p>
            <a:fld id="{34359E81-29C2-4BB2-8BE5-5DBBA483C9A8}" type="slidenum">
              <a:rPr lang="en-GB" smtClean="0"/>
              <a:t>23</a:t>
            </a:fld>
            <a:endParaRPr lang="en-GB"/>
          </a:p>
        </p:txBody>
      </p:sp>
    </p:spTree>
    <p:extLst>
      <p:ext uri="{BB962C8B-B14F-4D97-AF65-F5344CB8AC3E}">
        <p14:creationId xmlns:p14="http://schemas.microsoft.com/office/powerpoint/2010/main" val="18120673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04800" algn="just">
              <a:spcBef>
                <a:spcPts val="260"/>
              </a:spcBef>
              <a:spcAft>
                <a:spcPts val="0"/>
              </a:spcAft>
            </a:pPr>
            <a:r>
              <a:rPr lang="en-US" sz="1800" b="1" dirty="0">
                <a:effectLst/>
                <a:latin typeface="Calibri" panose="020F0502020204030204" pitchFamily="34" charset="0"/>
                <a:ea typeface="Carlito"/>
                <a:cs typeface="Carlito"/>
              </a:rPr>
              <a:t>Component 2 (25%) </a:t>
            </a:r>
            <a:r>
              <a:rPr lang="en-US" sz="1800" dirty="0">
                <a:effectLst/>
                <a:latin typeface="Calibri" panose="020F0502020204030204" pitchFamily="34" charset="0"/>
                <a:ea typeface="Carlito"/>
                <a:cs typeface="Carlito"/>
              </a:rPr>
              <a:t>– Practical Tasks - </a:t>
            </a:r>
            <a:r>
              <a:rPr lang="en-US" sz="1800" b="1" dirty="0">
                <a:effectLst/>
                <a:latin typeface="Calibri" panose="020F0502020204030204" pitchFamily="34" charset="0"/>
                <a:ea typeface="Carlito"/>
                <a:cs typeface="Carlito"/>
              </a:rPr>
              <a:t>Housekeeping Team Member Development Plan</a:t>
            </a:r>
            <a:endParaRPr lang="en-GB" sz="1800" dirty="0">
              <a:effectLst/>
              <a:latin typeface="Carlito"/>
              <a:ea typeface="Carlito"/>
              <a:cs typeface="Carlito"/>
            </a:endParaRPr>
          </a:p>
          <a:p>
            <a:pPr marL="304800">
              <a:lnSpc>
                <a:spcPct val="150000"/>
              </a:lnSpc>
            </a:pPr>
            <a:r>
              <a:rPr lang="en-US" sz="1800" dirty="0">
                <a:solidFill>
                  <a:srgbClr val="000000"/>
                </a:solidFill>
                <a:effectLst/>
                <a:latin typeface="Calibri" panose="020F0502020204030204" pitchFamily="34" charset="0"/>
                <a:ea typeface="Carlito"/>
                <a:cs typeface="Carlito"/>
              </a:rPr>
              <a:t> </a:t>
            </a:r>
            <a:endParaRPr lang="en-GB" sz="1800" dirty="0">
              <a:effectLst/>
              <a:latin typeface="Carlito"/>
              <a:ea typeface="Carlito"/>
              <a:cs typeface="Carlito"/>
            </a:endParaRPr>
          </a:p>
          <a:p>
            <a:pPr marL="304800" marR="313690" algn="just">
              <a:lnSpc>
                <a:spcPct val="150000"/>
              </a:lnSpc>
              <a:spcBef>
                <a:spcPts val="730"/>
              </a:spcBef>
              <a:spcAft>
                <a:spcPts val="0"/>
              </a:spcAft>
            </a:pPr>
            <a:r>
              <a:rPr lang="en-US" sz="1800" dirty="0">
                <a:solidFill>
                  <a:srgbClr val="000000"/>
                </a:solidFill>
                <a:effectLst/>
                <a:latin typeface="Calibri" panose="020F0502020204030204" pitchFamily="34" charset="0"/>
                <a:ea typeface="Carlito"/>
                <a:cs typeface="Carlito"/>
              </a:rPr>
              <a:t>In this scenario you are the housekeeping manager at the 4* Hotel Trinity and have been tasked to create a training development program for new housekeeping staff. In this task you are required to produce an 8-week training plan as part of the induction process for new housekeeping team members.</a:t>
            </a:r>
            <a:endParaRPr lang="en-GB" sz="1800" dirty="0">
              <a:effectLst/>
              <a:latin typeface="Carlito"/>
              <a:ea typeface="Carlito"/>
              <a:cs typeface="Carlito"/>
            </a:endParaRPr>
          </a:p>
          <a:p>
            <a:pPr marL="304800" marR="313690" algn="just">
              <a:lnSpc>
                <a:spcPct val="150000"/>
              </a:lnSpc>
              <a:spcBef>
                <a:spcPts val="730"/>
              </a:spcBef>
              <a:spcAft>
                <a:spcPts val="0"/>
              </a:spcAft>
            </a:pPr>
            <a:r>
              <a:rPr lang="en-US" sz="1800" dirty="0">
                <a:solidFill>
                  <a:srgbClr val="000000"/>
                </a:solidFill>
                <a:effectLst/>
                <a:latin typeface="Calibri" panose="020F0502020204030204" pitchFamily="34" charset="0"/>
                <a:ea typeface="Carlito"/>
                <a:cs typeface="Carlito"/>
              </a:rPr>
              <a:t> </a:t>
            </a:r>
            <a:endParaRPr lang="en-GB" sz="1800" dirty="0">
              <a:effectLst/>
              <a:latin typeface="Carlito"/>
              <a:ea typeface="Carlito"/>
              <a:cs typeface="Carlito"/>
            </a:endParaRPr>
          </a:p>
          <a:p>
            <a:pPr marL="304800" marR="313690" algn="just">
              <a:lnSpc>
                <a:spcPct val="150000"/>
              </a:lnSpc>
              <a:spcBef>
                <a:spcPts val="730"/>
              </a:spcBef>
              <a:spcAft>
                <a:spcPts val="0"/>
              </a:spcAft>
            </a:pPr>
            <a:r>
              <a:rPr lang="en-US" sz="1800" dirty="0">
                <a:solidFill>
                  <a:srgbClr val="000000"/>
                </a:solidFill>
                <a:effectLst/>
                <a:latin typeface="Calibri" panose="020F0502020204030204" pitchFamily="34" charset="0"/>
                <a:ea typeface="Carlito"/>
                <a:cs typeface="Carlito"/>
              </a:rPr>
              <a:t>This training plan must include:</a:t>
            </a:r>
            <a:endParaRPr lang="en-GB" sz="1800" dirty="0">
              <a:effectLst/>
              <a:latin typeface="Carlito"/>
              <a:ea typeface="Carlito"/>
              <a:cs typeface="Carlito"/>
            </a:endParaRPr>
          </a:p>
          <a:p>
            <a:pPr marL="342900" marR="313690" lvl="0" indent="-342900" algn="just">
              <a:lnSpc>
                <a:spcPct val="150000"/>
              </a:lnSpc>
              <a:spcBef>
                <a:spcPts val="730"/>
              </a:spcBef>
              <a:spcAft>
                <a:spcPts val="0"/>
              </a:spcAft>
              <a:buFont typeface="Symbol" panose="05050102010706020507" pitchFamily="18" charset="2"/>
              <a:buChar char=""/>
            </a:pPr>
            <a:r>
              <a:rPr lang="en-US" sz="1800" dirty="0">
                <a:solidFill>
                  <a:srgbClr val="000000"/>
                </a:solidFill>
                <a:effectLst/>
                <a:latin typeface="Calibri" panose="020F0502020204030204" pitchFamily="34" charset="0"/>
                <a:ea typeface="Carlito"/>
                <a:cs typeface="Carlito"/>
              </a:rPr>
              <a:t>A welcome introduction for the new team member. </a:t>
            </a:r>
            <a:endParaRPr lang="en-GB" sz="1800" dirty="0">
              <a:effectLst/>
              <a:latin typeface="Carlito"/>
              <a:ea typeface="Carlito"/>
              <a:cs typeface="Carlito"/>
            </a:endParaRPr>
          </a:p>
          <a:p>
            <a:pPr marL="342900" marR="313690" lvl="0" indent="-342900" algn="just">
              <a:lnSpc>
                <a:spcPct val="150000"/>
              </a:lnSpc>
              <a:spcBef>
                <a:spcPts val="730"/>
              </a:spcBef>
              <a:spcAft>
                <a:spcPts val="0"/>
              </a:spcAft>
              <a:buFont typeface="Symbol" panose="05050102010706020507" pitchFamily="18" charset="2"/>
              <a:buChar char=""/>
            </a:pPr>
            <a:r>
              <a:rPr lang="en-US" sz="1800" dirty="0">
                <a:solidFill>
                  <a:srgbClr val="000000"/>
                </a:solidFill>
                <a:effectLst/>
                <a:latin typeface="Calibri" panose="020F0502020204030204" pitchFamily="34" charset="0"/>
                <a:ea typeface="Carlito"/>
                <a:cs typeface="Carlito"/>
              </a:rPr>
              <a:t>A timetable of training activities for the 8 weeks.</a:t>
            </a:r>
            <a:endParaRPr lang="en-GB" sz="1800" dirty="0">
              <a:effectLst/>
              <a:latin typeface="Carlito"/>
              <a:ea typeface="Carlito"/>
              <a:cs typeface="Carlito"/>
            </a:endParaRPr>
          </a:p>
          <a:p>
            <a:pPr marL="342900" marR="313690" lvl="0" indent="-342900" algn="just">
              <a:lnSpc>
                <a:spcPct val="150000"/>
              </a:lnSpc>
              <a:spcBef>
                <a:spcPts val="730"/>
              </a:spcBef>
              <a:spcAft>
                <a:spcPts val="0"/>
              </a:spcAft>
              <a:buFont typeface="Symbol" panose="05050102010706020507" pitchFamily="18" charset="2"/>
              <a:buChar char=""/>
            </a:pPr>
            <a:r>
              <a:rPr lang="en-US" sz="1800" dirty="0">
                <a:solidFill>
                  <a:srgbClr val="000000"/>
                </a:solidFill>
                <a:effectLst/>
                <a:latin typeface="Calibri" panose="020F0502020204030204" pitchFamily="34" charset="0"/>
                <a:ea typeface="Carlito"/>
                <a:cs typeface="Carlito"/>
              </a:rPr>
              <a:t>A clear description the training activities you will undertake to ensure the new team members are able to perform all tasks associated with their job role.</a:t>
            </a:r>
            <a:endParaRPr lang="en-GB" sz="1800" dirty="0">
              <a:effectLst/>
              <a:latin typeface="Carlito"/>
              <a:ea typeface="Carlito"/>
              <a:cs typeface="Carlito"/>
            </a:endParaRPr>
          </a:p>
          <a:p>
            <a:pPr marL="342900" marR="313690" lvl="0" indent="-342900" algn="just">
              <a:lnSpc>
                <a:spcPct val="150000"/>
              </a:lnSpc>
              <a:spcBef>
                <a:spcPts val="730"/>
              </a:spcBef>
              <a:spcAft>
                <a:spcPts val="0"/>
              </a:spcAft>
              <a:buFont typeface="Symbol" panose="05050102010706020507" pitchFamily="18" charset="2"/>
              <a:buChar char=""/>
            </a:pPr>
            <a:r>
              <a:rPr lang="en-US" sz="1800" dirty="0">
                <a:solidFill>
                  <a:srgbClr val="000000"/>
                </a:solidFill>
                <a:effectLst/>
                <a:latin typeface="Calibri" panose="020F0502020204030204" pitchFamily="34" charset="0"/>
                <a:ea typeface="Carlito"/>
                <a:cs typeface="Carlito"/>
              </a:rPr>
              <a:t>Safety training such as fire safety, COSHH, health and safety etc. </a:t>
            </a:r>
            <a:endParaRPr lang="en-GB" sz="1800" dirty="0">
              <a:effectLst/>
              <a:latin typeface="Carlito"/>
              <a:ea typeface="Carlito"/>
              <a:cs typeface="Carlito"/>
            </a:endParaRPr>
          </a:p>
          <a:p>
            <a:pPr marL="342900" marR="313690" lvl="0" indent="-342900" algn="just">
              <a:lnSpc>
                <a:spcPct val="150000"/>
              </a:lnSpc>
              <a:spcBef>
                <a:spcPts val="730"/>
              </a:spcBef>
              <a:spcAft>
                <a:spcPts val="0"/>
              </a:spcAft>
              <a:buFont typeface="Symbol" panose="05050102010706020507" pitchFamily="18" charset="2"/>
              <a:buChar char=""/>
            </a:pPr>
            <a:r>
              <a:rPr lang="en-US" sz="1800" dirty="0">
                <a:solidFill>
                  <a:srgbClr val="000000"/>
                </a:solidFill>
                <a:effectLst/>
                <a:latin typeface="Calibri" panose="020F0502020204030204" pitchFamily="34" charset="0"/>
                <a:ea typeface="Carlito"/>
                <a:cs typeface="Carlito"/>
              </a:rPr>
              <a:t>An appropriate branding and logos for Hotel Trinity.</a:t>
            </a:r>
            <a:endParaRPr lang="en-GB" sz="1800" dirty="0">
              <a:effectLst/>
              <a:latin typeface="Carlito"/>
              <a:ea typeface="Carlito"/>
              <a:cs typeface="Carlito"/>
            </a:endParaRPr>
          </a:p>
          <a:p>
            <a:pPr marL="762000" marR="313690" indent="-229235" algn="just">
              <a:lnSpc>
                <a:spcPct val="150000"/>
              </a:lnSpc>
              <a:spcBef>
                <a:spcPts val="730"/>
              </a:spcBef>
              <a:spcAft>
                <a:spcPts val="0"/>
              </a:spcAft>
            </a:pPr>
            <a:r>
              <a:rPr lang="en-US" sz="1800" dirty="0">
                <a:solidFill>
                  <a:srgbClr val="000000"/>
                </a:solidFill>
                <a:effectLst/>
                <a:latin typeface="Calibri" panose="020F0502020204030204" pitchFamily="34" charset="0"/>
                <a:ea typeface="Carlito"/>
                <a:cs typeface="Carlito"/>
              </a:rPr>
              <a:t> </a:t>
            </a:r>
            <a:endParaRPr lang="en-GB" sz="1800" dirty="0">
              <a:effectLst/>
              <a:latin typeface="Carlito"/>
              <a:ea typeface="Carlito"/>
              <a:cs typeface="Carlito"/>
            </a:endParaRPr>
          </a:p>
          <a:p>
            <a:pPr marL="304800">
              <a:lnSpc>
                <a:spcPct val="150000"/>
              </a:lnSpc>
              <a:spcBef>
                <a:spcPts val="5"/>
              </a:spcBef>
              <a:spcAft>
                <a:spcPts val="0"/>
              </a:spcAft>
            </a:pPr>
            <a:r>
              <a:rPr lang="en-US" sz="1800" dirty="0">
                <a:solidFill>
                  <a:srgbClr val="000000"/>
                </a:solidFill>
                <a:effectLst/>
                <a:latin typeface="Calibri" panose="020F0502020204030204" pitchFamily="34" charset="0"/>
                <a:ea typeface="Carlito"/>
                <a:cs typeface="Carlito"/>
              </a:rPr>
              <a:t> </a:t>
            </a:r>
            <a:endParaRPr lang="en-GB" sz="1800" dirty="0">
              <a:effectLst/>
              <a:latin typeface="Carlito"/>
              <a:ea typeface="Carlito"/>
              <a:cs typeface="Carlito"/>
            </a:endParaRPr>
          </a:p>
          <a:p>
            <a:pPr marL="304800">
              <a:lnSpc>
                <a:spcPct val="150000"/>
              </a:lnSpc>
              <a:spcBef>
                <a:spcPts val="5"/>
              </a:spcBef>
              <a:spcAft>
                <a:spcPts val="0"/>
              </a:spcAft>
            </a:pPr>
            <a:r>
              <a:rPr lang="en-US" sz="1800" dirty="0">
                <a:solidFill>
                  <a:srgbClr val="000000"/>
                </a:solidFill>
                <a:effectLst/>
                <a:latin typeface="Calibri" panose="020F0502020204030204" pitchFamily="34" charset="0"/>
                <a:ea typeface="Carlito"/>
                <a:cs typeface="Carlito"/>
              </a:rPr>
              <a:t>You must ensure this plan is designed in a table format and can be easily understood by the new housekeeping team member. This assignment must be a maximum of 5 pages, including an introductory page and a referencing page.</a:t>
            </a:r>
            <a:endParaRPr lang="en-GB" sz="1800" dirty="0">
              <a:effectLst/>
              <a:latin typeface="Carlito"/>
              <a:ea typeface="Carlito"/>
              <a:cs typeface="Carlito"/>
            </a:endParaRPr>
          </a:p>
          <a:p>
            <a:pPr marL="304800" marR="315595" algn="just">
              <a:lnSpc>
                <a:spcPct val="150000"/>
              </a:lnSpc>
              <a:spcBef>
                <a:spcPts val="5"/>
              </a:spcBef>
              <a:spcAft>
                <a:spcPts val="0"/>
              </a:spcAft>
            </a:pPr>
            <a:r>
              <a:rPr lang="en-US" sz="1800" dirty="0">
                <a:effectLst/>
                <a:latin typeface="Calibri" panose="020F0502020204030204" pitchFamily="34" charset="0"/>
                <a:ea typeface="Carlito"/>
                <a:cs typeface="Carlito"/>
              </a:rPr>
              <a:t>Your work must include referencing according to UWTSD’s Harvard Referencing Guide with a minimum of 5 references. There is no requirement to provide in-text citations for this task, as we need to see the development plan as a final product. </a:t>
            </a:r>
            <a:endParaRPr lang="en-GB" sz="1800" dirty="0">
              <a:effectLst/>
              <a:latin typeface="Carlito"/>
              <a:ea typeface="Carlito"/>
              <a:cs typeface="Carlito"/>
            </a:endParaRPr>
          </a:p>
          <a:p>
            <a:pPr marL="304800" marR="315595" algn="just">
              <a:lnSpc>
                <a:spcPct val="150000"/>
              </a:lnSpc>
              <a:spcBef>
                <a:spcPts val="5"/>
              </a:spcBef>
              <a:spcAft>
                <a:spcPts val="0"/>
              </a:spcAft>
            </a:pPr>
            <a:r>
              <a:rPr lang="en-US" sz="1800" dirty="0">
                <a:effectLst/>
                <a:latin typeface="Calibri" panose="020F0502020204030204" pitchFamily="34" charset="0"/>
                <a:ea typeface="Carlito"/>
                <a:cs typeface="Carlito"/>
              </a:rPr>
              <a:t> </a:t>
            </a:r>
            <a:endParaRPr lang="en-GB" sz="1800" dirty="0">
              <a:effectLst/>
              <a:latin typeface="Carlito"/>
              <a:ea typeface="Carlito"/>
              <a:cs typeface="Carlito"/>
            </a:endParaRPr>
          </a:p>
          <a:p>
            <a:pPr marL="304800" marR="315595" algn="just">
              <a:lnSpc>
                <a:spcPct val="150000"/>
              </a:lnSpc>
              <a:spcBef>
                <a:spcPts val="5"/>
              </a:spcBef>
              <a:spcAft>
                <a:spcPts val="0"/>
              </a:spcAft>
            </a:pPr>
            <a:r>
              <a:rPr lang="en-US" sz="1800" dirty="0">
                <a:effectLst/>
                <a:latin typeface="Arial" panose="020B0604020202020204" pitchFamily="34" charset="0"/>
                <a:ea typeface="Carlito"/>
                <a:cs typeface="Carlito"/>
              </a:rPr>
              <a:t> </a:t>
            </a:r>
            <a:endParaRPr lang="en-GB" sz="1800" dirty="0">
              <a:effectLst/>
              <a:latin typeface="Carlito"/>
              <a:ea typeface="Carlito"/>
              <a:cs typeface="Carlito"/>
            </a:endParaRPr>
          </a:p>
          <a:p>
            <a:endParaRPr lang="en-GB" dirty="0"/>
          </a:p>
        </p:txBody>
      </p:sp>
      <p:sp>
        <p:nvSpPr>
          <p:cNvPr id="4" name="Slide Number Placeholder 3"/>
          <p:cNvSpPr>
            <a:spLocks noGrp="1"/>
          </p:cNvSpPr>
          <p:nvPr>
            <p:ph type="sldNum" sz="quarter" idx="5"/>
          </p:nvPr>
        </p:nvSpPr>
        <p:spPr/>
        <p:txBody>
          <a:bodyPr/>
          <a:lstStyle/>
          <a:p>
            <a:fld id="{34359E81-29C2-4BB2-8BE5-5DBBA483C9A8}" type="slidenum">
              <a:rPr lang="en-GB" smtClean="0"/>
              <a:t>24</a:t>
            </a:fld>
            <a:endParaRPr lang="en-GB"/>
          </a:p>
        </p:txBody>
      </p:sp>
    </p:spTree>
    <p:extLst>
      <p:ext uri="{BB962C8B-B14F-4D97-AF65-F5344CB8AC3E}">
        <p14:creationId xmlns:p14="http://schemas.microsoft.com/office/powerpoint/2010/main" val="25157488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04800" marR="337185" algn="l">
              <a:lnSpc>
                <a:spcPct val="150000"/>
              </a:lnSpc>
              <a:spcBef>
                <a:spcPts val="465"/>
              </a:spcBef>
              <a:spcAft>
                <a:spcPts val="0"/>
              </a:spcAft>
            </a:pPr>
            <a:r>
              <a:rPr lang="en-US" sz="1800" b="1" dirty="0">
                <a:effectLst/>
                <a:latin typeface="Calibri" panose="020F0502020204030204" pitchFamily="34" charset="0"/>
                <a:ea typeface="Carlito"/>
                <a:cs typeface="Carlito"/>
              </a:rPr>
              <a:t>Assignment 3 (50%) – Employee Engagement Presentation</a:t>
            </a:r>
            <a:endParaRPr lang="en-GB" sz="1800" b="1" dirty="0">
              <a:effectLst/>
              <a:latin typeface="Carlito"/>
              <a:ea typeface="Carlito"/>
              <a:cs typeface="Carlito"/>
            </a:endParaRPr>
          </a:p>
          <a:p>
            <a:pPr>
              <a:spcBef>
                <a:spcPts val="20"/>
              </a:spcBef>
            </a:pPr>
            <a:r>
              <a:rPr lang="en-US" sz="1800" b="1" dirty="0">
                <a:effectLst/>
                <a:latin typeface="Calibri" panose="020F0502020204030204" pitchFamily="34" charset="0"/>
                <a:ea typeface="Carlito"/>
                <a:cs typeface="Carlito"/>
              </a:rPr>
              <a:t> </a:t>
            </a:r>
            <a:endParaRPr lang="en-GB" sz="1800" dirty="0">
              <a:effectLst/>
              <a:latin typeface="Carlito"/>
              <a:ea typeface="Carlito"/>
              <a:cs typeface="Carlito"/>
            </a:endParaRPr>
          </a:p>
          <a:p>
            <a:pPr marL="304800">
              <a:lnSpc>
                <a:spcPct val="150000"/>
              </a:lnSpc>
              <a:spcBef>
                <a:spcPts val="5"/>
              </a:spcBef>
              <a:spcAft>
                <a:spcPts val="0"/>
              </a:spcAft>
            </a:pPr>
            <a:r>
              <a:rPr lang="en-US" sz="1800" dirty="0">
                <a:effectLst/>
                <a:latin typeface="Calibri" panose="020F0502020204030204" pitchFamily="34" charset="0"/>
                <a:ea typeface="Carlito"/>
                <a:cs typeface="Carlito"/>
              </a:rPr>
              <a:t>Your</a:t>
            </a:r>
            <a:r>
              <a:rPr lang="en-US" sz="1800" spc="-75" dirty="0">
                <a:effectLst/>
                <a:latin typeface="Calibri" panose="020F0502020204030204" pitchFamily="34" charset="0"/>
                <a:ea typeface="Carlito"/>
                <a:cs typeface="Carlito"/>
              </a:rPr>
              <a:t> </a:t>
            </a:r>
            <a:r>
              <a:rPr lang="en-US" sz="1800" dirty="0">
                <a:effectLst/>
                <a:latin typeface="Calibri" panose="020F0502020204030204" pitchFamily="34" charset="0"/>
                <a:ea typeface="Carlito"/>
                <a:cs typeface="Carlito"/>
              </a:rPr>
              <a:t>task</a:t>
            </a:r>
            <a:r>
              <a:rPr lang="en-US" sz="1800" spc="-70" dirty="0">
                <a:effectLst/>
                <a:latin typeface="Calibri" panose="020F0502020204030204" pitchFamily="34" charset="0"/>
                <a:ea typeface="Carlito"/>
                <a:cs typeface="Carlito"/>
              </a:rPr>
              <a:t> </a:t>
            </a:r>
            <a:r>
              <a:rPr lang="en-US" sz="1800" dirty="0">
                <a:effectLst/>
                <a:latin typeface="Calibri" panose="020F0502020204030204" pitchFamily="34" charset="0"/>
                <a:ea typeface="Carlito"/>
                <a:cs typeface="Carlito"/>
              </a:rPr>
              <a:t>is</a:t>
            </a:r>
            <a:r>
              <a:rPr lang="en-US" sz="1800" spc="-70" dirty="0">
                <a:effectLst/>
                <a:latin typeface="Calibri" panose="020F0502020204030204" pitchFamily="34" charset="0"/>
                <a:ea typeface="Carlito"/>
                <a:cs typeface="Carlito"/>
              </a:rPr>
              <a:t> </a:t>
            </a:r>
            <a:r>
              <a:rPr lang="en-US" sz="1800" dirty="0">
                <a:effectLst/>
                <a:latin typeface="Calibri" panose="020F0502020204030204" pitchFamily="34" charset="0"/>
                <a:ea typeface="Carlito"/>
                <a:cs typeface="Carlito"/>
              </a:rPr>
              <a:t>to</a:t>
            </a:r>
            <a:r>
              <a:rPr lang="en-US" sz="1800" spc="-65" dirty="0">
                <a:effectLst/>
                <a:latin typeface="Calibri" panose="020F0502020204030204" pitchFamily="34" charset="0"/>
                <a:ea typeface="Carlito"/>
                <a:cs typeface="Carlito"/>
              </a:rPr>
              <a:t> </a:t>
            </a:r>
            <a:r>
              <a:rPr lang="en-US" sz="1800" dirty="0">
                <a:effectLst/>
                <a:latin typeface="Calibri" panose="020F0502020204030204" pitchFamily="34" charset="0"/>
                <a:ea typeface="Carlito"/>
                <a:cs typeface="Carlito"/>
              </a:rPr>
              <a:t>create</a:t>
            </a:r>
            <a:r>
              <a:rPr lang="en-US" sz="1800" spc="-75" dirty="0">
                <a:effectLst/>
                <a:latin typeface="Calibri" panose="020F0502020204030204" pitchFamily="34" charset="0"/>
                <a:ea typeface="Carlito"/>
                <a:cs typeface="Carlito"/>
              </a:rPr>
              <a:t> </a:t>
            </a:r>
            <a:r>
              <a:rPr lang="en-US" sz="1800" dirty="0">
                <a:effectLst/>
                <a:latin typeface="Calibri" panose="020F0502020204030204" pitchFamily="34" charset="0"/>
                <a:ea typeface="Carlito"/>
                <a:cs typeface="Carlito"/>
              </a:rPr>
              <a:t>and</a:t>
            </a:r>
            <a:r>
              <a:rPr lang="en-US" sz="1800" spc="-65" dirty="0">
                <a:effectLst/>
                <a:latin typeface="Calibri" panose="020F0502020204030204" pitchFamily="34" charset="0"/>
                <a:ea typeface="Carlito"/>
                <a:cs typeface="Carlito"/>
              </a:rPr>
              <a:t> </a:t>
            </a:r>
            <a:r>
              <a:rPr lang="en-US" sz="1800" dirty="0">
                <a:effectLst/>
                <a:latin typeface="Calibri" panose="020F0502020204030204" pitchFamily="34" charset="0"/>
                <a:ea typeface="Carlito"/>
                <a:cs typeface="Carlito"/>
              </a:rPr>
              <a:t>prepare</a:t>
            </a:r>
            <a:r>
              <a:rPr lang="en-US" sz="1800" spc="-80" dirty="0">
                <a:effectLst/>
                <a:latin typeface="Calibri" panose="020F0502020204030204" pitchFamily="34" charset="0"/>
                <a:ea typeface="Carlito"/>
                <a:cs typeface="Carlito"/>
              </a:rPr>
              <a:t> </a:t>
            </a:r>
            <a:r>
              <a:rPr lang="en-US" sz="1800" dirty="0">
                <a:effectLst/>
                <a:latin typeface="Calibri" panose="020F0502020204030204" pitchFamily="34" charset="0"/>
                <a:ea typeface="Carlito"/>
                <a:cs typeface="Carlito"/>
              </a:rPr>
              <a:t>a</a:t>
            </a:r>
            <a:r>
              <a:rPr lang="en-US" sz="1800" spc="-45" dirty="0">
                <a:effectLst/>
                <a:latin typeface="Calibri" panose="020F0502020204030204" pitchFamily="34" charset="0"/>
                <a:ea typeface="Carlito"/>
                <a:cs typeface="Carlito"/>
              </a:rPr>
              <a:t> </a:t>
            </a:r>
            <a:r>
              <a:rPr lang="en-US" sz="1800" b="1" dirty="0">
                <a:effectLst/>
                <a:latin typeface="Calibri" panose="020F0502020204030204" pitchFamily="34" charset="0"/>
                <a:ea typeface="Carlito"/>
                <a:cs typeface="Carlito"/>
              </a:rPr>
              <a:t>presentation</a:t>
            </a:r>
            <a:r>
              <a:rPr lang="en-US" sz="1800" b="1" spc="-70" dirty="0">
                <a:effectLst/>
                <a:latin typeface="Calibri" panose="020F0502020204030204" pitchFamily="34" charset="0"/>
                <a:ea typeface="Carlito"/>
                <a:cs typeface="Carlito"/>
              </a:rPr>
              <a:t> </a:t>
            </a:r>
            <a:r>
              <a:rPr lang="en-US" sz="1800" b="1" dirty="0">
                <a:effectLst/>
                <a:latin typeface="Calibri" panose="020F0502020204030204" pitchFamily="34" charset="0"/>
                <a:ea typeface="Carlito"/>
                <a:cs typeface="Carlito"/>
              </a:rPr>
              <a:t>(10mins)</a:t>
            </a:r>
            <a:r>
              <a:rPr lang="en-US" sz="1800" b="1" spc="-70" dirty="0">
                <a:effectLst/>
                <a:latin typeface="Calibri" panose="020F0502020204030204" pitchFamily="34" charset="0"/>
                <a:ea typeface="Carlito"/>
                <a:cs typeface="Carlito"/>
              </a:rPr>
              <a:t> </a:t>
            </a:r>
            <a:r>
              <a:rPr lang="en-US" sz="1800" dirty="0">
                <a:effectLst/>
                <a:latin typeface="Calibri" panose="020F0502020204030204" pitchFamily="34" charset="0"/>
                <a:ea typeface="Carlito"/>
                <a:cs typeface="Carlito"/>
              </a:rPr>
              <a:t>that</a:t>
            </a:r>
            <a:r>
              <a:rPr lang="en-US" sz="1800" spc="-80" dirty="0">
                <a:effectLst/>
                <a:latin typeface="Calibri" panose="020F0502020204030204" pitchFamily="34" charset="0"/>
                <a:ea typeface="Carlito"/>
                <a:cs typeface="Carlito"/>
              </a:rPr>
              <a:t> </a:t>
            </a:r>
            <a:r>
              <a:rPr lang="en-US" sz="1800" dirty="0">
                <a:effectLst/>
                <a:latin typeface="Calibri" panose="020F0502020204030204" pitchFamily="34" charset="0"/>
                <a:ea typeface="Carlito"/>
                <a:cs typeface="Carlito"/>
              </a:rPr>
              <a:t>details</a:t>
            </a:r>
            <a:r>
              <a:rPr lang="en-US" sz="1800" spc="-70" dirty="0">
                <a:effectLst/>
                <a:latin typeface="Calibri" panose="020F0502020204030204" pitchFamily="34" charset="0"/>
                <a:ea typeface="Carlito"/>
                <a:cs typeface="Carlito"/>
              </a:rPr>
              <a:t> </a:t>
            </a:r>
            <a:r>
              <a:rPr lang="en-US" sz="1800" dirty="0">
                <a:effectLst/>
                <a:latin typeface="Calibri" panose="020F0502020204030204" pitchFamily="34" charset="0"/>
                <a:ea typeface="Carlito"/>
                <a:cs typeface="Carlito"/>
              </a:rPr>
              <a:t>the</a:t>
            </a:r>
            <a:r>
              <a:rPr lang="en-US" sz="1800" spc="-65" dirty="0">
                <a:effectLst/>
                <a:latin typeface="Calibri" panose="020F0502020204030204" pitchFamily="34" charset="0"/>
                <a:ea typeface="Carlito"/>
                <a:cs typeface="Carlito"/>
              </a:rPr>
              <a:t> </a:t>
            </a:r>
            <a:r>
              <a:rPr lang="en-US" sz="1800" dirty="0">
                <a:effectLst/>
                <a:latin typeface="Calibri" panose="020F0502020204030204" pitchFamily="34" charset="0"/>
                <a:ea typeface="Carlito"/>
                <a:cs typeface="Carlito"/>
              </a:rPr>
              <a:t>importance</a:t>
            </a:r>
            <a:r>
              <a:rPr lang="en-US" sz="1800" spc="-60" dirty="0">
                <a:effectLst/>
                <a:latin typeface="Calibri" panose="020F0502020204030204" pitchFamily="34" charset="0"/>
                <a:ea typeface="Carlito"/>
                <a:cs typeface="Carlito"/>
              </a:rPr>
              <a:t> </a:t>
            </a:r>
            <a:r>
              <a:rPr lang="en-US" sz="1800" dirty="0">
                <a:effectLst/>
                <a:latin typeface="Calibri" panose="020F0502020204030204" pitchFamily="34" charset="0"/>
                <a:ea typeface="Carlito"/>
                <a:cs typeface="Carlito"/>
              </a:rPr>
              <a:t>of</a:t>
            </a:r>
            <a:r>
              <a:rPr lang="en-US" sz="1800" spc="-80" dirty="0">
                <a:effectLst/>
                <a:latin typeface="Calibri" panose="020F0502020204030204" pitchFamily="34" charset="0"/>
                <a:ea typeface="Carlito"/>
                <a:cs typeface="Carlito"/>
              </a:rPr>
              <a:t> </a:t>
            </a:r>
            <a:r>
              <a:rPr lang="en-US" sz="1800" dirty="0">
                <a:effectLst/>
                <a:latin typeface="Calibri" panose="020F0502020204030204" pitchFamily="34" charset="0"/>
                <a:ea typeface="Carlito"/>
                <a:cs typeface="Carlito"/>
              </a:rPr>
              <a:t>employee engagement within the hotel industry.</a:t>
            </a:r>
            <a:endParaRPr lang="en-GB" sz="1800" dirty="0">
              <a:effectLst/>
              <a:latin typeface="Carlito"/>
              <a:ea typeface="Carlito"/>
              <a:cs typeface="Carlito"/>
            </a:endParaRPr>
          </a:p>
          <a:p>
            <a:pPr>
              <a:spcBef>
                <a:spcPts val="10"/>
              </a:spcBef>
            </a:pPr>
            <a:r>
              <a:rPr lang="en-US" sz="1800" dirty="0">
                <a:effectLst/>
                <a:latin typeface="Calibri" panose="020F0502020204030204" pitchFamily="34" charset="0"/>
                <a:ea typeface="Carlito"/>
                <a:cs typeface="Carlito"/>
              </a:rPr>
              <a:t> </a:t>
            </a:r>
            <a:endParaRPr lang="en-GB" sz="1800" dirty="0">
              <a:effectLst/>
              <a:latin typeface="Carlito"/>
              <a:ea typeface="Carlito"/>
              <a:cs typeface="Carlito"/>
            </a:endParaRPr>
          </a:p>
          <a:p>
            <a:pPr marL="304800" marR="312420" algn="just">
              <a:lnSpc>
                <a:spcPct val="150000"/>
              </a:lnSpc>
              <a:spcAft>
                <a:spcPts val="0"/>
              </a:spcAft>
            </a:pPr>
            <a:r>
              <a:rPr lang="en-US" sz="1800" dirty="0">
                <a:effectLst/>
                <a:latin typeface="Calibri" panose="020F0502020204030204" pitchFamily="34" charset="0"/>
                <a:ea typeface="Carlito"/>
                <a:cs typeface="Carlito"/>
              </a:rPr>
              <a:t>A hotel’s employees often are the first defense in the profitability game. A lack of engagement in their</a:t>
            </a:r>
            <a:r>
              <a:rPr lang="en-US" sz="1800" spc="-50" dirty="0">
                <a:effectLst/>
                <a:latin typeface="Calibri" panose="020F0502020204030204" pitchFamily="34" charset="0"/>
                <a:ea typeface="Carlito"/>
                <a:cs typeface="Carlito"/>
              </a:rPr>
              <a:t> </a:t>
            </a:r>
            <a:r>
              <a:rPr lang="en-US" sz="1800" dirty="0">
                <a:effectLst/>
                <a:latin typeface="Calibri" panose="020F0502020204030204" pitchFamily="34" charset="0"/>
                <a:ea typeface="Carlito"/>
                <a:cs typeface="Carlito"/>
              </a:rPr>
              <a:t>respective</a:t>
            </a:r>
            <a:r>
              <a:rPr lang="en-US" sz="1800" spc="-35" dirty="0">
                <a:effectLst/>
                <a:latin typeface="Calibri" panose="020F0502020204030204" pitchFamily="34" charset="0"/>
                <a:ea typeface="Carlito"/>
                <a:cs typeface="Carlito"/>
              </a:rPr>
              <a:t> </a:t>
            </a:r>
            <a:r>
              <a:rPr lang="en-US" sz="1800" dirty="0">
                <a:effectLst/>
                <a:latin typeface="Calibri" panose="020F0502020204030204" pitchFamily="34" charset="0"/>
                <a:ea typeface="Carlito"/>
                <a:cs typeface="Carlito"/>
              </a:rPr>
              <a:t>roles</a:t>
            </a:r>
            <a:r>
              <a:rPr lang="en-US" sz="1800" spc="-55" dirty="0">
                <a:effectLst/>
                <a:latin typeface="Calibri" panose="020F0502020204030204" pitchFamily="34" charset="0"/>
                <a:ea typeface="Carlito"/>
                <a:cs typeface="Carlito"/>
              </a:rPr>
              <a:t> </a:t>
            </a:r>
            <a:r>
              <a:rPr lang="en-US" sz="1800" dirty="0">
                <a:effectLst/>
                <a:latin typeface="Calibri" panose="020F0502020204030204" pitchFamily="34" charset="0"/>
                <a:ea typeface="Carlito"/>
                <a:cs typeface="Carlito"/>
              </a:rPr>
              <a:t>or</a:t>
            </a:r>
            <a:r>
              <a:rPr lang="en-US" sz="1800" spc="-45" dirty="0">
                <a:effectLst/>
                <a:latin typeface="Calibri" panose="020F0502020204030204" pitchFamily="34" charset="0"/>
                <a:ea typeface="Carlito"/>
                <a:cs typeface="Carlito"/>
              </a:rPr>
              <a:t> </a:t>
            </a:r>
            <a:r>
              <a:rPr lang="en-US" sz="1800" dirty="0">
                <a:effectLst/>
                <a:latin typeface="Calibri" panose="020F0502020204030204" pitchFamily="34" charset="0"/>
                <a:ea typeface="Carlito"/>
                <a:cs typeface="Carlito"/>
              </a:rPr>
              <a:t>during</a:t>
            </a:r>
            <a:r>
              <a:rPr lang="en-US" sz="1800" spc="-40" dirty="0">
                <a:effectLst/>
                <a:latin typeface="Calibri" panose="020F0502020204030204" pitchFamily="34" charset="0"/>
                <a:ea typeface="Carlito"/>
                <a:cs typeface="Carlito"/>
              </a:rPr>
              <a:t> </a:t>
            </a:r>
            <a:r>
              <a:rPr lang="en-US" sz="1800" dirty="0">
                <a:effectLst/>
                <a:latin typeface="Calibri" panose="020F0502020204030204" pitchFamily="34" charset="0"/>
                <a:ea typeface="Carlito"/>
                <a:cs typeface="Carlito"/>
              </a:rPr>
              <a:t>guest</a:t>
            </a:r>
            <a:r>
              <a:rPr lang="en-US" sz="1800" spc="-40" dirty="0">
                <a:effectLst/>
                <a:latin typeface="Calibri" panose="020F0502020204030204" pitchFamily="34" charset="0"/>
                <a:ea typeface="Carlito"/>
                <a:cs typeface="Carlito"/>
              </a:rPr>
              <a:t> </a:t>
            </a:r>
            <a:r>
              <a:rPr lang="en-US" sz="1800" dirty="0">
                <a:effectLst/>
                <a:latin typeface="Calibri" panose="020F0502020204030204" pitchFamily="34" charset="0"/>
                <a:ea typeface="Carlito"/>
                <a:cs typeface="Carlito"/>
              </a:rPr>
              <a:t>interactions</a:t>
            </a:r>
            <a:r>
              <a:rPr lang="en-US" sz="1800" spc="-40" dirty="0">
                <a:effectLst/>
                <a:latin typeface="Calibri" panose="020F0502020204030204" pitchFamily="34" charset="0"/>
                <a:ea typeface="Carlito"/>
                <a:cs typeface="Carlito"/>
              </a:rPr>
              <a:t> </a:t>
            </a:r>
            <a:r>
              <a:rPr lang="en-US" sz="1800" dirty="0">
                <a:effectLst/>
                <a:latin typeface="Calibri" panose="020F0502020204030204" pitchFamily="34" charset="0"/>
                <a:ea typeface="Carlito"/>
                <a:cs typeface="Carlito"/>
              </a:rPr>
              <a:t>can</a:t>
            </a:r>
            <a:r>
              <a:rPr lang="en-US" sz="1800" spc="-40" dirty="0">
                <a:effectLst/>
                <a:latin typeface="Calibri" panose="020F0502020204030204" pitchFamily="34" charset="0"/>
                <a:ea typeface="Carlito"/>
                <a:cs typeface="Carlito"/>
              </a:rPr>
              <a:t> </a:t>
            </a:r>
            <a:r>
              <a:rPr lang="en-US" sz="1800" dirty="0">
                <a:effectLst/>
                <a:latin typeface="Calibri" panose="020F0502020204030204" pitchFamily="34" charset="0"/>
                <a:ea typeface="Carlito"/>
                <a:cs typeface="Carlito"/>
              </a:rPr>
              <a:t>lead</a:t>
            </a:r>
            <a:r>
              <a:rPr lang="en-US" sz="1800" spc="-35" dirty="0">
                <a:effectLst/>
                <a:latin typeface="Calibri" panose="020F0502020204030204" pitchFamily="34" charset="0"/>
                <a:ea typeface="Carlito"/>
                <a:cs typeface="Carlito"/>
              </a:rPr>
              <a:t> </a:t>
            </a:r>
            <a:r>
              <a:rPr lang="en-US" sz="1800" dirty="0">
                <a:effectLst/>
                <a:latin typeface="Calibri" panose="020F0502020204030204" pitchFamily="34" charset="0"/>
                <a:ea typeface="Carlito"/>
                <a:cs typeface="Carlito"/>
              </a:rPr>
              <a:t>to</a:t>
            </a:r>
            <a:r>
              <a:rPr lang="en-US" sz="1800" spc="-35" dirty="0">
                <a:effectLst/>
                <a:latin typeface="Calibri" panose="020F0502020204030204" pitchFamily="34" charset="0"/>
                <a:ea typeface="Carlito"/>
                <a:cs typeface="Carlito"/>
              </a:rPr>
              <a:t> </a:t>
            </a:r>
            <a:r>
              <a:rPr lang="en-US" sz="1800" dirty="0">
                <a:effectLst/>
                <a:latin typeface="Calibri" panose="020F0502020204030204" pitchFamily="34" charset="0"/>
                <a:ea typeface="Carlito"/>
                <a:cs typeface="Carlito"/>
              </a:rPr>
              <a:t>declining</a:t>
            </a:r>
            <a:r>
              <a:rPr lang="en-US" sz="1800" spc="-35" dirty="0">
                <a:effectLst/>
                <a:latin typeface="Calibri" panose="020F0502020204030204" pitchFamily="34" charset="0"/>
                <a:ea typeface="Carlito"/>
                <a:cs typeface="Carlito"/>
              </a:rPr>
              <a:t> </a:t>
            </a:r>
            <a:r>
              <a:rPr lang="en-US" sz="1800" dirty="0">
                <a:effectLst/>
                <a:latin typeface="Calibri" panose="020F0502020204030204" pitchFamily="34" charset="0"/>
                <a:ea typeface="Carlito"/>
                <a:cs typeface="Carlito"/>
              </a:rPr>
              <a:t>customer</a:t>
            </a:r>
            <a:r>
              <a:rPr lang="en-US" sz="1800" spc="-50" dirty="0">
                <a:effectLst/>
                <a:latin typeface="Calibri" panose="020F0502020204030204" pitchFamily="34" charset="0"/>
                <a:ea typeface="Carlito"/>
                <a:cs typeface="Carlito"/>
              </a:rPr>
              <a:t> </a:t>
            </a:r>
            <a:r>
              <a:rPr lang="en-US" sz="1800" dirty="0">
                <a:effectLst/>
                <a:latin typeface="Calibri" panose="020F0502020204030204" pitchFamily="34" charset="0"/>
                <a:ea typeface="Carlito"/>
                <a:cs typeface="Carlito"/>
              </a:rPr>
              <a:t>satisfaction,</a:t>
            </a:r>
            <a:r>
              <a:rPr lang="en-US" sz="1800" spc="-40" dirty="0">
                <a:effectLst/>
                <a:latin typeface="Calibri" panose="020F0502020204030204" pitchFamily="34" charset="0"/>
                <a:ea typeface="Carlito"/>
                <a:cs typeface="Carlito"/>
              </a:rPr>
              <a:t> </a:t>
            </a:r>
            <a:r>
              <a:rPr lang="en-US" sz="1800" dirty="0">
                <a:effectLst/>
                <a:latin typeface="Calibri" panose="020F0502020204030204" pitchFamily="34" charset="0"/>
                <a:ea typeface="Carlito"/>
                <a:cs typeface="Carlito"/>
              </a:rPr>
              <a:t>and</a:t>
            </a:r>
            <a:r>
              <a:rPr lang="en-US" sz="1800" spc="-35" dirty="0">
                <a:effectLst/>
                <a:latin typeface="Calibri" panose="020F0502020204030204" pitchFamily="34" charset="0"/>
                <a:ea typeface="Carlito"/>
                <a:cs typeface="Carlito"/>
              </a:rPr>
              <a:t> </a:t>
            </a:r>
            <a:r>
              <a:rPr lang="en-US" sz="1800" dirty="0">
                <a:effectLst/>
                <a:latin typeface="Calibri" panose="020F0502020204030204" pitchFamily="34" charset="0"/>
                <a:ea typeface="Carlito"/>
                <a:cs typeface="Carlito"/>
              </a:rPr>
              <a:t>in turn,</a:t>
            </a:r>
            <a:r>
              <a:rPr lang="en-US" sz="1800" spc="-35" dirty="0">
                <a:effectLst/>
                <a:latin typeface="Calibri" panose="020F0502020204030204" pitchFamily="34" charset="0"/>
                <a:ea typeface="Carlito"/>
                <a:cs typeface="Carlito"/>
              </a:rPr>
              <a:t> </a:t>
            </a:r>
            <a:r>
              <a:rPr lang="en-US" sz="1800" dirty="0">
                <a:effectLst/>
                <a:latin typeface="Calibri" panose="020F0502020204030204" pitchFamily="34" charset="0"/>
                <a:ea typeface="Carlito"/>
                <a:cs typeface="Carlito"/>
              </a:rPr>
              <a:t>decreasing</a:t>
            </a:r>
            <a:r>
              <a:rPr lang="en-US" sz="1800" spc="-35" dirty="0">
                <a:effectLst/>
                <a:latin typeface="Calibri" panose="020F0502020204030204" pitchFamily="34" charset="0"/>
                <a:ea typeface="Carlito"/>
                <a:cs typeface="Carlito"/>
              </a:rPr>
              <a:t> </a:t>
            </a:r>
            <a:r>
              <a:rPr lang="en-US" sz="1800" dirty="0">
                <a:effectLst/>
                <a:latin typeface="Calibri" panose="020F0502020204030204" pitchFamily="34" charset="0"/>
                <a:ea typeface="Carlito"/>
                <a:cs typeface="Carlito"/>
              </a:rPr>
              <a:t>profitability</a:t>
            </a:r>
            <a:r>
              <a:rPr lang="en-US" sz="1800" spc="-35" dirty="0">
                <a:effectLst/>
                <a:latin typeface="Calibri" panose="020F0502020204030204" pitchFamily="34" charset="0"/>
                <a:ea typeface="Carlito"/>
                <a:cs typeface="Carlito"/>
              </a:rPr>
              <a:t> </a:t>
            </a:r>
            <a:r>
              <a:rPr lang="en-US" sz="1800" dirty="0">
                <a:effectLst/>
                <a:latin typeface="Calibri" panose="020F0502020204030204" pitchFamily="34" charset="0"/>
                <a:ea typeface="Carlito"/>
                <a:cs typeface="Carlito"/>
              </a:rPr>
              <a:t>power.</a:t>
            </a:r>
            <a:r>
              <a:rPr lang="en-US" sz="1800" spc="-50" dirty="0">
                <a:effectLst/>
                <a:latin typeface="Calibri" panose="020F0502020204030204" pitchFamily="34" charset="0"/>
                <a:ea typeface="Carlito"/>
                <a:cs typeface="Carlito"/>
              </a:rPr>
              <a:t> </a:t>
            </a:r>
            <a:r>
              <a:rPr lang="en-US" sz="1800" dirty="0">
                <a:effectLst/>
                <a:latin typeface="Calibri" panose="020F0502020204030204" pitchFamily="34" charset="0"/>
                <a:ea typeface="Carlito"/>
                <a:cs typeface="Carlito"/>
              </a:rPr>
              <a:t>It is your task, to create a presentation that reflects the </a:t>
            </a:r>
            <a:r>
              <a:rPr lang="en-US" sz="1800" b="1" dirty="0">
                <a:effectLst/>
                <a:latin typeface="Calibri" panose="020F0502020204030204" pitchFamily="34" charset="0"/>
                <a:ea typeface="Carlito"/>
                <a:cs typeface="Carlito"/>
              </a:rPr>
              <a:t>importance of employee engagement </a:t>
            </a:r>
            <a:r>
              <a:rPr lang="en-US" sz="1800" dirty="0">
                <a:effectLst/>
                <a:latin typeface="Calibri" panose="020F0502020204030204" pitchFamily="34" charset="0"/>
                <a:ea typeface="Carlito"/>
                <a:cs typeface="Carlito"/>
              </a:rPr>
              <a:t>in the success of a hotel.</a:t>
            </a:r>
            <a:endParaRPr lang="en-GB" sz="1800" dirty="0">
              <a:effectLst/>
              <a:latin typeface="Carlito"/>
              <a:ea typeface="Carlito"/>
              <a:cs typeface="Carlito"/>
            </a:endParaRPr>
          </a:p>
          <a:p>
            <a:pPr>
              <a:spcBef>
                <a:spcPts val="15"/>
              </a:spcBef>
            </a:pPr>
            <a:r>
              <a:rPr lang="en-US" sz="1800" dirty="0">
                <a:effectLst/>
                <a:latin typeface="Calibri" panose="020F0502020204030204" pitchFamily="34" charset="0"/>
                <a:ea typeface="Carlito"/>
                <a:cs typeface="Carlito"/>
              </a:rPr>
              <a:t> </a:t>
            </a:r>
            <a:endParaRPr lang="en-GB" sz="1800" dirty="0">
              <a:effectLst/>
              <a:latin typeface="Carlito"/>
              <a:ea typeface="Carlito"/>
              <a:cs typeface="Carlito"/>
            </a:endParaRPr>
          </a:p>
          <a:p>
            <a:pPr marL="304800" marR="313690" algn="just">
              <a:lnSpc>
                <a:spcPct val="150000"/>
              </a:lnSpc>
              <a:spcAft>
                <a:spcPts val="0"/>
              </a:spcAft>
            </a:pPr>
            <a:r>
              <a:rPr lang="en-US" sz="1800" dirty="0">
                <a:effectLst/>
                <a:latin typeface="Calibri" panose="020F0502020204030204" pitchFamily="34" charset="0"/>
                <a:ea typeface="Carlito"/>
                <a:cs typeface="Carlito"/>
              </a:rPr>
              <a:t>You should include </a:t>
            </a:r>
            <a:r>
              <a:rPr lang="en-US" sz="1800" b="1" dirty="0">
                <a:effectLst/>
                <a:latin typeface="Calibri" panose="020F0502020204030204" pitchFamily="34" charset="0"/>
                <a:ea typeface="Carlito"/>
                <a:cs typeface="Carlito"/>
              </a:rPr>
              <a:t>a definition of engagement and one engagement theoretical model </a:t>
            </a:r>
            <a:r>
              <a:rPr lang="en-US" sz="1800" dirty="0">
                <a:effectLst/>
                <a:latin typeface="Calibri" panose="020F0502020204030204" pitchFamily="34" charset="0"/>
                <a:ea typeface="Carlito"/>
                <a:cs typeface="Carlito"/>
              </a:rPr>
              <a:t>to include and discuss within your presentation. You should also provide </a:t>
            </a:r>
            <a:r>
              <a:rPr lang="en-US" sz="1800" b="1" dirty="0">
                <a:effectLst/>
                <a:latin typeface="Calibri" panose="020F0502020204030204" pitchFamily="34" charset="0"/>
                <a:ea typeface="Carlito"/>
                <a:cs typeface="Carlito"/>
              </a:rPr>
              <a:t>examples of best practice to engage employees </a:t>
            </a:r>
            <a:r>
              <a:rPr lang="en-US" sz="1800" dirty="0">
                <a:effectLst/>
                <a:latin typeface="Calibri" panose="020F0502020204030204" pitchFamily="34" charset="0"/>
                <a:ea typeface="Carlito"/>
                <a:cs typeface="Carlito"/>
              </a:rPr>
              <a:t>from the hotel industry and expand on these. Consider </a:t>
            </a:r>
            <a:r>
              <a:rPr lang="en-US" sz="1800" b="1" dirty="0">
                <a:effectLst/>
                <a:latin typeface="Calibri" panose="020F0502020204030204" pitchFamily="34" charset="0"/>
                <a:ea typeface="Carlito"/>
                <a:cs typeface="Carlito"/>
              </a:rPr>
              <a:t>data and statistics </a:t>
            </a:r>
            <a:r>
              <a:rPr lang="en-US" sz="1800" dirty="0">
                <a:effectLst/>
                <a:latin typeface="Calibri" panose="020F0502020204030204" pitchFamily="34" charset="0"/>
                <a:ea typeface="Carlito"/>
                <a:cs typeface="Carlito"/>
              </a:rPr>
              <a:t>that would support your findings. Ensure your presentation is well-paced and enjoyable.</a:t>
            </a:r>
            <a:endParaRPr lang="en-GB" sz="1800" dirty="0">
              <a:effectLst/>
              <a:latin typeface="Carlito"/>
              <a:ea typeface="Carlito"/>
              <a:cs typeface="Carlito"/>
            </a:endParaRPr>
          </a:p>
          <a:p>
            <a:pPr>
              <a:spcBef>
                <a:spcPts val="20"/>
              </a:spcBef>
            </a:pPr>
            <a:r>
              <a:rPr lang="en-US" sz="1800" dirty="0">
                <a:effectLst/>
                <a:latin typeface="Calibri" panose="020F0502020204030204" pitchFamily="34" charset="0"/>
                <a:ea typeface="Carlito"/>
                <a:cs typeface="Carlito"/>
              </a:rPr>
              <a:t> </a:t>
            </a:r>
            <a:endParaRPr lang="en-GB" sz="1800" dirty="0">
              <a:effectLst/>
              <a:latin typeface="Carlito"/>
              <a:ea typeface="Carlito"/>
              <a:cs typeface="Carlito"/>
            </a:endParaRPr>
          </a:p>
          <a:p>
            <a:pPr marL="304800" marR="315595" algn="just">
              <a:lnSpc>
                <a:spcPct val="150000"/>
              </a:lnSpc>
              <a:spcBef>
                <a:spcPts val="5"/>
              </a:spcBef>
              <a:spcAft>
                <a:spcPts val="0"/>
              </a:spcAft>
            </a:pPr>
            <a:r>
              <a:rPr lang="en-US" sz="1800" dirty="0">
                <a:effectLst/>
                <a:latin typeface="Calibri" panose="020F0502020204030204" pitchFamily="34" charset="0"/>
                <a:ea typeface="Carlito"/>
                <a:cs typeface="Carlito"/>
              </a:rPr>
              <a:t>Your work must include referencing according to the Harvard standards (</a:t>
            </a:r>
            <a:r>
              <a:rPr lang="en-US" sz="1800" b="1" dirty="0">
                <a:effectLst/>
                <a:latin typeface="Calibri" panose="020F0502020204030204" pitchFamily="34" charset="0"/>
                <a:ea typeface="Carlito"/>
                <a:cs typeface="Carlito"/>
              </a:rPr>
              <a:t>both in-text referencing on the slides and a reference list provided at the end</a:t>
            </a:r>
            <a:r>
              <a:rPr lang="en-US" sz="1800" dirty="0">
                <a:effectLst/>
                <a:latin typeface="Calibri" panose="020F0502020204030204" pitchFamily="34" charset="0"/>
                <a:ea typeface="Carlito"/>
                <a:cs typeface="Carlito"/>
              </a:rPr>
              <a:t>), with a minimum of 10 references.</a:t>
            </a:r>
            <a:endParaRPr lang="en-GB" sz="1800" dirty="0">
              <a:effectLst/>
              <a:latin typeface="Carlito"/>
              <a:ea typeface="Carlito"/>
              <a:cs typeface="Carlito"/>
            </a:endParaRPr>
          </a:p>
          <a:p>
            <a:endParaRPr lang="en-GB" dirty="0"/>
          </a:p>
        </p:txBody>
      </p:sp>
      <p:sp>
        <p:nvSpPr>
          <p:cNvPr id="4" name="Slide Number Placeholder 3"/>
          <p:cNvSpPr>
            <a:spLocks noGrp="1"/>
          </p:cNvSpPr>
          <p:nvPr>
            <p:ph type="sldNum" sz="quarter" idx="5"/>
          </p:nvPr>
        </p:nvSpPr>
        <p:spPr/>
        <p:txBody>
          <a:bodyPr/>
          <a:lstStyle/>
          <a:p>
            <a:fld id="{34359E81-29C2-4BB2-8BE5-5DBBA483C9A8}" type="slidenum">
              <a:rPr lang="en-GB" smtClean="0"/>
              <a:t>25</a:t>
            </a:fld>
            <a:endParaRPr lang="en-GB"/>
          </a:p>
        </p:txBody>
      </p:sp>
    </p:spTree>
    <p:extLst>
      <p:ext uri="{BB962C8B-B14F-4D97-AF65-F5344CB8AC3E}">
        <p14:creationId xmlns:p14="http://schemas.microsoft.com/office/powerpoint/2010/main" val="3027610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information is also available in the module handbook. It explains to you where and what its being taught each week</a:t>
            </a:r>
          </a:p>
        </p:txBody>
      </p:sp>
      <p:sp>
        <p:nvSpPr>
          <p:cNvPr id="4" name="Slide Number Placeholder 3"/>
          <p:cNvSpPr>
            <a:spLocks noGrp="1"/>
          </p:cNvSpPr>
          <p:nvPr>
            <p:ph type="sldNum" sz="quarter" idx="5"/>
          </p:nvPr>
        </p:nvSpPr>
        <p:spPr/>
        <p:txBody>
          <a:bodyPr/>
          <a:lstStyle/>
          <a:p>
            <a:fld id="{34359E81-29C2-4BB2-8BE5-5DBBA483C9A8}" type="slidenum">
              <a:rPr lang="en-GB" smtClean="0"/>
              <a:t>26</a:t>
            </a:fld>
            <a:endParaRPr lang="en-GB"/>
          </a:p>
        </p:txBody>
      </p:sp>
    </p:spTree>
    <p:extLst>
      <p:ext uri="{BB962C8B-B14F-4D97-AF65-F5344CB8AC3E}">
        <p14:creationId xmlns:p14="http://schemas.microsoft.com/office/powerpoint/2010/main" val="1882635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359E81-29C2-4BB2-8BE5-5DBBA483C9A8}" type="slidenum">
              <a:rPr lang="en-GB" smtClean="0"/>
              <a:t>27</a:t>
            </a:fld>
            <a:endParaRPr lang="en-GB"/>
          </a:p>
        </p:txBody>
      </p:sp>
    </p:spTree>
    <p:extLst>
      <p:ext uri="{BB962C8B-B14F-4D97-AF65-F5344CB8AC3E}">
        <p14:creationId xmlns:p14="http://schemas.microsoft.com/office/powerpoint/2010/main" val="22854742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7881595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26/09/2022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424428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26/09/2022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642049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26/09/2022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259364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452507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26/09/2022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360042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0626930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841735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30190462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5362172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71119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1703709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5289607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8891164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5691541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9/26/2022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527471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9/26/2022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56438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9/26/2022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3117887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9/26/2022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872299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9/26/2022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776008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9/26/2022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2117118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9/26/2022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6643679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9/26/2022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4253697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9/26/2022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205069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9/26/2022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5140085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9/26/2022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4334278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881188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7593773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6273665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84798783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9/26/2022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327301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9/26/2022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5031140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771754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244014010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94075752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1069195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199076614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2803758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9/26/2022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91902939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9/26/2022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80554767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9/26/2022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3483747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9/26/2022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35072403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9/26/2022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589193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9/26/2022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74098794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9/26/2022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30219717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9/26/2022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09393354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9/26/2022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04719796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9/26/2022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586766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9/26/2022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9229765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9/26/2022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1511756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9/26/2022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3223729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9/26/2022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017526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9/26/2022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74997324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9/26/2022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7500813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9/26/2022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0749592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9/26/2022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126033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9/26/2022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781043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9/26/2022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7138332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9/26/2022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9685850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9/26/2022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86940367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28181152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28848466"/>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582783181"/>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78157954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961032243"/>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942411356"/>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37346592"/>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3817887"/>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602666259"/>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26/09/2022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01512201"/>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26/09/2022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17828198"/>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26/09/2022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2831540"/>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48176400"/>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26/09/2022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13138587"/>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304769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909668423"/>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564793216"/>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26/09/2022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4122830"/>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26/09/2022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2938298"/>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163957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8.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9.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10.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2.xml"/><Relationship Id="rId1" Type="http://schemas.openxmlformats.org/officeDocument/2006/relationships/slideLayout" Target="../slideLayouts/slideLayout11.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3.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4.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5.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image" Target="../media/image11.png"/><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theme" Target="../theme/theme10.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s>
</file>

<file path=ppt/slideMasters/_rels/slideMaster11.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slideLayout" Target="../slideLayouts/slideLayout29.xml"/><Relationship Id="rId7" Type="http://schemas.openxmlformats.org/officeDocument/2006/relationships/theme" Target="../theme/theme11.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5" Type="http://schemas.openxmlformats.org/officeDocument/2006/relationships/slideLayout" Target="../slideLayouts/slideLayout31.xml"/><Relationship Id="rId4" Type="http://schemas.openxmlformats.org/officeDocument/2006/relationships/slideLayout" Target="../slideLayouts/slideLayout30.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slideLayout" Target="../slideLayouts/slideLayout34.xml"/><Relationship Id="rId1" Type="http://schemas.openxmlformats.org/officeDocument/2006/relationships/slideLayout" Target="../slideLayouts/slideLayout33.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8.xml"/><Relationship Id="rId2" Type="http://schemas.openxmlformats.org/officeDocument/2006/relationships/slideLayout" Target="../slideLayouts/slideLayout37.xml"/><Relationship Id="rId1" Type="http://schemas.openxmlformats.org/officeDocument/2006/relationships/slideLayout" Target="../slideLayouts/slideLayout36.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6.xml"/><Relationship Id="rId13" Type="http://schemas.openxmlformats.org/officeDocument/2006/relationships/image" Target="../media/image15.png"/><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theme" Target="../theme/theme14.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7.xml"/><Relationship Id="rId13" Type="http://schemas.openxmlformats.org/officeDocument/2006/relationships/image" Target="../media/image16.png"/><Relationship Id="rId3" Type="http://schemas.openxmlformats.org/officeDocument/2006/relationships/slideLayout" Target="../slideLayouts/slideLayout52.xml"/><Relationship Id="rId7" Type="http://schemas.openxmlformats.org/officeDocument/2006/relationships/slideLayout" Target="../slideLayouts/slideLayout56.xml"/><Relationship Id="rId12" Type="http://schemas.openxmlformats.org/officeDocument/2006/relationships/theme" Target="../theme/theme15.xml"/><Relationship Id="rId2" Type="http://schemas.openxmlformats.org/officeDocument/2006/relationships/slideLayout" Target="../slideLayouts/slideLayout51.xml"/><Relationship Id="rId1" Type="http://schemas.openxmlformats.org/officeDocument/2006/relationships/slideLayout" Target="../slideLayouts/slideLayout50.xml"/><Relationship Id="rId6" Type="http://schemas.openxmlformats.org/officeDocument/2006/relationships/slideLayout" Target="../slideLayouts/slideLayout55.xml"/><Relationship Id="rId11" Type="http://schemas.openxmlformats.org/officeDocument/2006/relationships/slideLayout" Target="../slideLayouts/slideLayout60.xml"/><Relationship Id="rId5" Type="http://schemas.openxmlformats.org/officeDocument/2006/relationships/slideLayout" Target="../slideLayouts/slideLayout54.xml"/><Relationship Id="rId10" Type="http://schemas.openxmlformats.org/officeDocument/2006/relationships/slideLayout" Target="../slideLayouts/slideLayout59.xml"/><Relationship Id="rId4" Type="http://schemas.openxmlformats.org/officeDocument/2006/relationships/slideLayout" Target="../slideLayouts/slideLayout53.xml"/><Relationship Id="rId9" Type="http://schemas.openxmlformats.org/officeDocument/2006/relationships/slideLayout" Target="../slideLayouts/slideLayout58.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8.xml"/><Relationship Id="rId3" Type="http://schemas.openxmlformats.org/officeDocument/2006/relationships/slideLayout" Target="../slideLayouts/slideLayout63.xml"/><Relationship Id="rId7" Type="http://schemas.openxmlformats.org/officeDocument/2006/relationships/slideLayout" Target="../slideLayouts/slideLayout67.xml"/><Relationship Id="rId2" Type="http://schemas.openxmlformats.org/officeDocument/2006/relationships/slideLayout" Target="../slideLayouts/slideLayout62.xml"/><Relationship Id="rId1" Type="http://schemas.openxmlformats.org/officeDocument/2006/relationships/slideLayout" Target="../slideLayouts/slideLayout61.xml"/><Relationship Id="rId6" Type="http://schemas.openxmlformats.org/officeDocument/2006/relationships/slideLayout" Target="../slideLayouts/slideLayout66.xml"/><Relationship Id="rId5" Type="http://schemas.openxmlformats.org/officeDocument/2006/relationships/slideLayout" Target="../slideLayouts/slideLayout65.xml"/><Relationship Id="rId4" Type="http://schemas.openxmlformats.org/officeDocument/2006/relationships/slideLayout" Target="../slideLayouts/slideLayout64.xml"/><Relationship Id="rId9"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71.xml"/><Relationship Id="rId7" Type="http://schemas.openxmlformats.org/officeDocument/2006/relationships/theme" Target="../theme/theme17.xml"/><Relationship Id="rId2" Type="http://schemas.openxmlformats.org/officeDocument/2006/relationships/slideLayout" Target="../slideLayouts/slideLayout70.xml"/><Relationship Id="rId1" Type="http://schemas.openxmlformats.org/officeDocument/2006/relationships/slideLayout" Target="../slideLayouts/slideLayout69.xml"/><Relationship Id="rId6" Type="http://schemas.openxmlformats.org/officeDocument/2006/relationships/slideLayout" Target="../slideLayouts/slideLayout74.xml"/><Relationship Id="rId5" Type="http://schemas.openxmlformats.org/officeDocument/2006/relationships/slideLayout" Target="../slideLayouts/slideLayout73.xml"/><Relationship Id="rId4" Type="http://schemas.openxmlformats.org/officeDocument/2006/relationships/slideLayout" Target="../slideLayouts/slideLayout72.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slideLayout" Target="../slideLayouts/slideLayout77.xml"/><Relationship Id="rId7" Type="http://schemas.openxmlformats.org/officeDocument/2006/relationships/theme" Target="../theme/theme18.xml"/><Relationship Id="rId2" Type="http://schemas.openxmlformats.org/officeDocument/2006/relationships/slideLayout" Target="../slideLayouts/slideLayout76.xml"/><Relationship Id="rId1" Type="http://schemas.openxmlformats.org/officeDocument/2006/relationships/slideLayout" Target="../slideLayouts/slideLayout75.xml"/><Relationship Id="rId6" Type="http://schemas.openxmlformats.org/officeDocument/2006/relationships/slideLayout" Target="../slideLayouts/slideLayout80.xml"/><Relationship Id="rId5" Type="http://schemas.openxmlformats.org/officeDocument/2006/relationships/slideLayout" Target="../slideLayouts/slideLayout79.xml"/><Relationship Id="rId4" Type="http://schemas.openxmlformats.org/officeDocument/2006/relationships/slideLayout" Target="../slideLayouts/slideLayout7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424590055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901649566"/>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713647554"/>
      </p:ext>
    </p:extLst>
  </p:cSld>
  <p:clrMap bg1="lt1" tx1="dk1" bg2="lt2" tx2="dk2" accent1="accent1" accent2="accent2" accent3="accent3" accent4="accent4" accent5="accent5" accent6="accent6" hlink="hlink" folHlink="folHlink"/>
  <p:sldLayoutIdLst>
    <p:sldLayoutId id="214748367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538162725"/>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46484755"/>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569587380"/>
      </p:ext>
    </p:extLst>
  </p:cSld>
  <p:clrMap bg1="lt1" tx1="dk1" bg2="lt2" tx2="dk2" accent1="accent1" accent2="accent2" accent3="accent3" accent4="accent4" accent5="accent5" accent6="accent6" hlink="hlink" folHlink="folHlink"/>
  <p:sldLayoutIdLst>
    <p:sldLayoutId id="2147483676" r:id="rId1"/>
    <p:sldLayoutId id="214748367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53050447"/>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6176444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770503164"/>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33205399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196059812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827" r:id="rId5"/>
    <p:sldLayoutId id="2147483828"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3056685546"/>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287442760"/>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41311625"/>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945554897"/>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19370365"/>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38" r:id="rId5"/>
    <p:sldLayoutId id="2147483739" r:id="rId6"/>
    <p:sldLayoutId id="2147483740" r:id="rId7"/>
    <p:sldLayoutId id="2147483741"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3340928937"/>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47" r:id="rId5"/>
    <p:sldLayoutId id="2147483748"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3870127801"/>
      </p:ext>
    </p:extLst>
  </p:cSld>
  <p:clrMap bg1="lt1" tx1="dk1" bg2="lt2" tx2="dk2" accent1="accent1" accent2="accent2" accent3="accent3" accent4="accent4" accent5="accent5" accent6="accent6" hlink="hlink" folHlink="folHlink"/>
  <p:sldLayoutIdLst>
    <p:sldLayoutId id="2147483788" r:id="rId1"/>
    <p:sldLayoutId id="2147483789" r:id="rId2"/>
    <p:sldLayoutId id="2147483790" r:id="rId3"/>
    <p:sldLayoutId id="2147483824" r:id="rId4"/>
    <p:sldLayoutId id="2147483825" r:id="rId5"/>
    <p:sldLayoutId id="2147483826"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7.xml"/><Relationship Id="rId5" Type="http://schemas.openxmlformats.org/officeDocument/2006/relationships/image" Target="../media/image28.png"/><Relationship Id="rId4" Type="http://schemas.openxmlformats.org/officeDocument/2006/relationships/image" Target="../media/image27.png"/></Relationships>
</file>

<file path=ppt/slides/_rels/slide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31.xml"/></Relationships>
</file>

<file path=ppt/slides/_rels/slide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7.xml"/></Relationships>
</file>

<file path=ppt/slides/_rels/slide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xml"/><Relationship Id="rId1" Type="http://schemas.openxmlformats.org/officeDocument/2006/relationships/slideLayout" Target="../slideLayouts/slideLayout27.xml"/></Relationships>
</file>

<file path=ppt/slides/_rels/slide6.xml.rels><?xml version="1.0" encoding="UTF-8" standalone="yes"?>
<Relationships xmlns="http://schemas.openxmlformats.org/package/2006/relationships"><Relationship Id="rId3" Type="http://schemas.openxmlformats.org/officeDocument/2006/relationships/hyperlink" Target="mailto:l.blake@uwtsd.ac.uk" TargetMode="External"/><Relationship Id="rId2" Type="http://schemas.openxmlformats.org/officeDocument/2006/relationships/image" Target="../media/image32.png"/><Relationship Id="rId1" Type="http://schemas.openxmlformats.org/officeDocument/2006/relationships/slideLayout" Target="../slideLayouts/slideLayout39.xml"/></Relationships>
</file>

<file path=ppt/slides/_rels/slide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xml"/><Relationship Id="rId1" Type="http://schemas.openxmlformats.org/officeDocument/2006/relationships/slideLayout" Target="../slideLayouts/slideLayout2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2.xml"/></Relationships>
</file>

<file path=ppt/slides/_rels/slide1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5.xml"/><Relationship Id="rId1" Type="http://schemas.openxmlformats.org/officeDocument/2006/relationships/slideLayout" Target="../slideLayouts/slideLayout27.xml"/><Relationship Id="rId4" Type="http://schemas.openxmlformats.org/officeDocument/2006/relationships/image" Target="../media/image36.png"/></Relationships>
</file>

<file path=ppt/slides/_rels/slide1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31.xml"/></Relationships>
</file>

<file path=ppt/slides/_rels/slide1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28.xml"/></Relationships>
</file>

<file path=ppt/slides/_rels/slide13.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27.xml"/></Relationships>
</file>

<file path=ppt/slides/_rels/slide1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1.png"/><Relationship Id="rId1" Type="http://schemas.openxmlformats.org/officeDocument/2006/relationships/slideLayout" Target="../slideLayouts/slideLayout27.xml"/></Relationships>
</file>

<file path=ppt/slides/_rels/slide15.xml.rels><?xml version="1.0" encoding="UTF-8" standalone="yes"?>
<Relationships xmlns="http://schemas.openxmlformats.org/package/2006/relationships"><Relationship Id="rId3" Type="http://schemas.openxmlformats.org/officeDocument/2006/relationships/image" Target="../media/image41.png"/><Relationship Id="rId7" Type="http://schemas.openxmlformats.org/officeDocument/2006/relationships/image" Target="../media/image47.png"/><Relationship Id="rId2" Type="http://schemas.openxmlformats.org/officeDocument/2006/relationships/notesSlide" Target="../notesSlides/notesSlide6.xml"/><Relationship Id="rId1" Type="http://schemas.openxmlformats.org/officeDocument/2006/relationships/slideLayout" Target="../slideLayouts/slideLayout22.xml"/><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image" Target="../media/image44.png"/></Relationships>
</file>

<file path=ppt/slides/_rels/slide16.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8.xml"/></Relationships>
</file>

<file path=ppt/slides/_rels/slide17.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7.xml"/><Relationship Id="rId1" Type="http://schemas.openxmlformats.org/officeDocument/2006/relationships/slideLayout" Target="../slideLayouts/slideLayout27.xml"/></Relationships>
</file>

<file path=ppt/slides/_rels/slide1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27.xml"/></Relationships>
</file>

<file path=ppt/slides/_rels/slide19.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8.xml"/></Relationships>
</file>

<file path=ppt/slides/_rels/slide20.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7.xml"/></Relationships>
</file>

<file path=ppt/slides/_rels/slide21.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8.xml"/><Relationship Id="rId1" Type="http://schemas.openxmlformats.org/officeDocument/2006/relationships/slideLayout" Target="../slideLayouts/slideLayout28.xml"/></Relationships>
</file>

<file path=ppt/slides/_rels/slide22.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7.xml"/></Relationships>
</file>

<file path=ppt/slides/_rels/slide23.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9.xml"/><Relationship Id="rId1" Type="http://schemas.openxmlformats.org/officeDocument/2006/relationships/slideLayout" Target="../slideLayouts/slideLayout21.xml"/></Relationships>
</file>

<file path=ppt/slides/_rels/slide24.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10.xml"/><Relationship Id="rId1" Type="http://schemas.openxmlformats.org/officeDocument/2006/relationships/slideLayout" Target="../slideLayouts/slideLayout22.xml"/></Relationships>
</file>

<file path=ppt/slides/_rels/slide25.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11.xml"/><Relationship Id="rId1" Type="http://schemas.openxmlformats.org/officeDocument/2006/relationships/slideLayout" Target="../slideLayouts/slideLayout22.xml"/></Relationships>
</file>

<file path=ppt/slides/_rels/slide26.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12.xml"/><Relationship Id="rId1" Type="http://schemas.openxmlformats.org/officeDocument/2006/relationships/slideLayout" Target="../slideLayouts/slideLayout27.xml"/></Relationships>
</file>

<file path=ppt/slides/_rels/slide27.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13.xml"/><Relationship Id="rId1" Type="http://schemas.openxmlformats.org/officeDocument/2006/relationships/slideLayout" Target="../slideLayouts/slideLayout27.xml"/></Relationships>
</file>

<file path=ppt/slides/_rels/slide28.xml.rels><?xml version="1.0" encoding="UTF-8" standalone="yes"?>
<Relationships xmlns="http://schemas.openxmlformats.org/package/2006/relationships"><Relationship Id="rId2" Type="http://schemas.openxmlformats.org/officeDocument/2006/relationships/image" Target="../media/image60.jpg"/><Relationship Id="rId1" Type="http://schemas.openxmlformats.org/officeDocument/2006/relationships/slideLayout" Target="../slideLayouts/slideLayout2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30.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png"/><Relationship Id="rId1" Type="http://schemas.openxmlformats.org/officeDocument/2006/relationships/slideLayout" Target="../slideLayouts/slideLayout27.xml"/></Relationships>
</file>

<file path=ppt/slides/_rels/slide31.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hyperlink" Target="mailto:l.blake@uwtsd.ac.uk" TargetMode="External"/><Relationship Id="rId1" Type="http://schemas.openxmlformats.org/officeDocument/2006/relationships/slideLayout" Target="../slideLayouts/slideLayout2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prstGeom prst="rect">
            <a:avLst/>
          </a:prstGeom>
        </p:spPr>
        <p:txBody>
          <a:bodyPr>
            <a:normAutofit/>
          </a:bodyPr>
          <a:lstStyle/>
          <a:p>
            <a:br>
              <a:rPr lang="en-GB" i="1" dirty="0">
                <a:solidFill>
                  <a:schemeClr val="bg1"/>
                </a:solidFill>
              </a:rPr>
            </a:br>
            <a:r>
              <a:rPr lang="en-GB" i="1" dirty="0">
                <a:solidFill>
                  <a:schemeClr val="bg1"/>
                </a:solidFill>
              </a:rPr>
              <a:t>International Hotel Management</a:t>
            </a:r>
            <a:br>
              <a:rPr lang="en-GB" i="1" dirty="0">
                <a:solidFill>
                  <a:schemeClr val="bg1"/>
                </a:solidFill>
              </a:rPr>
            </a:br>
            <a:br>
              <a:rPr lang="en-GB" i="1" dirty="0">
                <a:solidFill>
                  <a:schemeClr val="bg1"/>
                </a:solidFill>
              </a:rPr>
            </a:br>
            <a:r>
              <a:rPr lang="en-GB" i="1" dirty="0">
                <a:solidFill>
                  <a:schemeClr val="bg1"/>
                </a:solidFill>
              </a:rPr>
              <a:t>Operating Hotel Facilities</a:t>
            </a:r>
            <a:br>
              <a:rPr lang="en-GB" i="1" dirty="0">
                <a:solidFill>
                  <a:schemeClr val="bg1"/>
                </a:solidFill>
              </a:rPr>
            </a:br>
            <a:br>
              <a:rPr lang="en-GB" i="1" dirty="0">
                <a:solidFill>
                  <a:schemeClr val="bg1"/>
                </a:solidFill>
              </a:rPr>
            </a:br>
            <a:br>
              <a:rPr lang="en-GB" i="1" dirty="0">
                <a:solidFill>
                  <a:schemeClr val="bg1"/>
                </a:solidFill>
              </a:rPr>
            </a:br>
            <a:r>
              <a:rPr lang="en-GB" i="1" dirty="0">
                <a:solidFill>
                  <a:schemeClr val="bg1"/>
                </a:solidFill>
              </a:rPr>
              <a:t>BMIH4006</a:t>
            </a:r>
            <a:br>
              <a:rPr lang="en-GB" i="1" dirty="0">
                <a:solidFill>
                  <a:schemeClr val="bg1"/>
                </a:solidFill>
              </a:rPr>
            </a:br>
            <a:br>
              <a:rPr lang="en-GB" i="1" dirty="0">
                <a:solidFill>
                  <a:schemeClr val="bg1"/>
                </a:solidFill>
              </a:rPr>
            </a:br>
            <a:r>
              <a:rPr lang="en-GB" i="1" dirty="0">
                <a:solidFill>
                  <a:schemeClr val="bg1"/>
                </a:solidFill>
              </a:rPr>
              <a:t>Week One</a:t>
            </a: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68F30FF5-BDE7-6CF0-F5D8-990A61567E5A}"/>
              </a:ext>
            </a:extLst>
          </p:cNvPr>
          <p:cNvPicPr>
            <a:picLocks noChangeAspect="1"/>
          </p:cNvPicPr>
          <p:nvPr/>
        </p:nvPicPr>
        <p:blipFill rotWithShape="1">
          <a:blip r:embed="rId2">
            <a:alphaModFix amt="35000"/>
          </a:blip>
          <a:srcRect l="1505" r="9801" b="-1"/>
          <a:stretch/>
        </p:blipFill>
        <p:spPr>
          <a:xfrm>
            <a:off x="0" y="0"/>
            <a:ext cx="7956376" cy="5965505"/>
          </a:xfrm>
          <a:prstGeom prst="rect">
            <a:avLst/>
          </a:prstGeom>
        </p:spPr>
      </p:pic>
      <p:sp>
        <p:nvSpPr>
          <p:cNvPr id="2" name="Title 1"/>
          <p:cNvSpPr>
            <a:spLocks noGrp="1"/>
          </p:cNvSpPr>
          <p:nvPr>
            <p:ph type="title"/>
          </p:nvPr>
        </p:nvSpPr>
        <p:spPr>
          <a:xfrm>
            <a:off x="604157" y="653924"/>
            <a:ext cx="4300631" cy="1325563"/>
          </a:xfrm>
        </p:spPr>
        <p:txBody>
          <a:bodyPr>
            <a:normAutofit/>
          </a:bodyPr>
          <a:lstStyle/>
          <a:p>
            <a:r>
              <a:rPr lang="en-GB" sz="3100" b="1" dirty="0"/>
              <a:t>Welcome to International Hotel Management!</a:t>
            </a:r>
          </a:p>
        </p:txBody>
      </p:sp>
      <p:sp>
        <p:nvSpPr>
          <p:cNvPr id="3" name="Content Placeholder 2"/>
          <p:cNvSpPr>
            <a:spLocks noGrp="1"/>
          </p:cNvSpPr>
          <p:nvPr>
            <p:ph idx="1"/>
          </p:nvPr>
        </p:nvSpPr>
        <p:spPr>
          <a:xfrm>
            <a:off x="604157" y="2871982"/>
            <a:ext cx="3418732" cy="3181684"/>
          </a:xfrm>
        </p:spPr>
        <p:txBody>
          <a:bodyPr anchor="t">
            <a:normAutofit/>
          </a:bodyPr>
          <a:lstStyle/>
          <a:p>
            <a:pPr marL="0" indent="0">
              <a:buNone/>
            </a:pPr>
            <a:r>
              <a:rPr lang="en-GB" sz="4000" b="1" i="1" dirty="0"/>
              <a:t>Introduction to Operating Hotel Facilities</a:t>
            </a:r>
          </a:p>
          <a:p>
            <a:pPr marL="0" indent="0">
              <a:buNone/>
            </a:pPr>
            <a:r>
              <a:rPr lang="en-GB" sz="4000" b="1" i="1" dirty="0"/>
              <a:t>BMIH4006</a:t>
            </a:r>
          </a:p>
        </p:txBody>
      </p:sp>
      <p:sp>
        <p:nvSpPr>
          <p:cNvPr id="17" name="Oval 16">
            <a:extLst>
              <a:ext uri="{FF2B5EF4-FFF2-40B4-BE49-F238E27FC236}">
                <a16:creationId xmlns:a16="http://schemas.microsoft.com/office/drawing/2014/main" id="{C99A8FB7-A79B-4BC9-9D56-B79587F6A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20912" y="2672409"/>
            <a:ext cx="2304288" cy="30723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Freeform: Shape 18">
            <a:extLst>
              <a:ext uri="{FF2B5EF4-FFF2-40B4-BE49-F238E27FC236}">
                <a16:creationId xmlns:a16="http://schemas.microsoft.com/office/drawing/2014/main" id="{B23893E2-3349-46D7-A7AA-B9E447957F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7644" y="0"/>
            <a:ext cx="3148545" cy="3650200"/>
          </a:xfrm>
          <a:custGeom>
            <a:avLst/>
            <a:gdLst>
              <a:gd name="connsiteX0" fmla="*/ 262846 w 4198060"/>
              <a:gd name="connsiteY0" fmla="*/ 0 h 3650200"/>
              <a:gd name="connsiteX1" fmla="*/ 4198060 w 4198060"/>
              <a:gd name="connsiteY1" fmla="*/ 0 h 3650200"/>
              <a:gd name="connsiteX2" fmla="*/ 4198060 w 4198060"/>
              <a:gd name="connsiteY2" fmla="*/ 3021648 h 3650200"/>
              <a:gd name="connsiteX3" fmla="*/ 4142653 w 4198060"/>
              <a:gd name="connsiteY3" fmla="*/ 3072005 h 3650200"/>
              <a:gd name="connsiteX4" fmla="*/ 2532040 w 4198060"/>
              <a:gd name="connsiteY4" fmla="*/ 3650200 h 3650200"/>
              <a:gd name="connsiteX5" fmla="*/ 0 w 4198060"/>
              <a:gd name="connsiteY5" fmla="*/ 1118160 h 3650200"/>
              <a:gd name="connsiteX6" fmla="*/ 198981 w 4198060"/>
              <a:gd name="connsiteY6" fmla="*/ 132576 h 365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8060" h="3650200">
                <a:moveTo>
                  <a:pt x="262846" y="0"/>
                </a:moveTo>
                <a:lnTo>
                  <a:pt x="4198060" y="0"/>
                </a:lnTo>
                <a:lnTo>
                  <a:pt x="4198060" y="3021648"/>
                </a:lnTo>
                <a:lnTo>
                  <a:pt x="4142653" y="3072005"/>
                </a:lnTo>
                <a:cubicBezTo>
                  <a:pt x="3704967" y="3433216"/>
                  <a:pt x="3143843" y="3650200"/>
                  <a:pt x="2532040" y="3650200"/>
                </a:cubicBezTo>
                <a:cubicBezTo>
                  <a:pt x="1133633" y="3650200"/>
                  <a:pt x="0" y="2516567"/>
                  <a:pt x="0" y="1118160"/>
                </a:cubicBezTo>
                <a:cubicBezTo>
                  <a:pt x="0" y="768558"/>
                  <a:pt x="70852" y="435505"/>
                  <a:pt x="198981" y="132576"/>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descr="A group of people sitting at a table with a computer&#10;&#10;Description automatically generated with low confidence">
            <a:extLst>
              <a:ext uri="{FF2B5EF4-FFF2-40B4-BE49-F238E27FC236}">
                <a16:creationId xmlns:a16="http://schemas.microsoft.com/office/drawing/2014/main" id="{31782733-744D-4BC9-22FF-D0023E93A957}"/>
              </a:ext>
            </a:extLst>
          </p:cNvPr>
          <p:cNvPicPr>
            <a:picLocks noChangeAspect="1"/>
          </p:cNvPicPr>
          <p:nvPr/>
        </p:nvPicPr>
        <p:blipFill rotWithShape="1">
          <a:blip r:embed="rId3"/>
          <a:srcRect l="34131" r="18244"/>
          <a:stretch/>
        </p:blipFill>
        <p:spPr>
          <a:xfrm>
            <a:off x="4444356" y="2837001"/>
            <a:ext cx="2057400" cy="2743200"/>
          </a:xfrm>
          <a:custGeom>
            <a:avLst/>
            <a:gdLst/>
            <a:ahLst/>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pic>
        <p:nvPicPr>
          <p:cNvPr id="8" name="Picture 7" descr="A person holding a pen and standing in front of a group of people&#10;&#10;Description automatically generated with low confidence">
            <a:extLst>
              <a:ext uri="{FF2B5EF4-FFF2-40B4-BE49-F238E27FC236}">
                <a16:creationId xmlns:a16="http://schemas.microsoft.com/office/drawing/2014/main" id="{169022F3-2B7F-9B51-43ED-2BB12D625E0F}"/>
              </a:ext>
            </a:extLst>
          </p:cNvPr>
          <p:cNvPicPr>
            <a:picLocks noChangeAspect="1"/>
          </p:cNvPicPr>
          <p:nvPr/>
        </p:nvPicPr>
        <p:blipFill rotWithShape="1">
          <a:blip r:embed="rId4"/>
          <a:srcRect l="19004" r="23498" b="-3"/>
          <a:stretch/>
        </p:blipFill>
        <p:spPr>
          <a:xfrm>
            <a:off x="6120452" y="2"/>
            <a:ext cx="3025737" cy="3486455"/>
          </a:xfrm>
          <a:custGeom>
            <a:avLst/>
            <a:gdLst/>
            <a:ahLst/>
            <a:cxnLst/>
            <a:rect l="l" t="t" r="r" b="b"/>
            <a:pathLst>
              <a:path w="4034316" h="3486455">
                <a:moveTo>
                  <a:pt x="280681" y="0"/>
                </a:moveTo>
                <a:lnTo>
                  <a:pt x="4034316" y="0"/>
                </a:lnTo>
                <a:lnTo>
                  <a:pt x="4034316" y="2800630"/>
                </a:lnTo>
                <a:lnTo>
                  <a:pt x="3874752" y="2945652"/>
                </a:lnTo>
                <a:cubicBezTo>
                  <a:pt x="3465371" y="3283503"/>
                  <a:pt x="2940535" y="3486455"/>
                  <a:pt x="2368296" y="3486455"/>
                </a:cubicBezTo>
                <a:cubicBezTo>
                  <a:pt x="1060322" y="3486455"/>
                  <a:pt x="0" y="2426133"/>
                  <a:pt x="0" y="1118159"/>
                </a:cubicBezTo>
                <a:cubicBezTo>
                  <a:pt x="0" y="791166"/>
                  <a:pt x="66270" y="479650"/>
                  <a:pt x="186113" y="196311"/>
                </a:cubicBezTo>
                <a:close/>
              </a:path>
            </a:pathLst>
          </a:custGeom>
        </p:spPr>
      </p:pic>
      <p:sp>
        <p:nvSpPr>
          <p:cNvPr id="21" name="Freeform: Shape 20">
            <a:extLst>
              <a:ext uri="{FF2B5EF4-FFF2-40B4-BE49-F238E27FC236}">
                <a16:creationId xmlns:a16="http://schemas.microsoft.com/office/drawing/2014/main" id="{4BFC77B5-F38E-4A7D-80BD-C3A10B7177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3250" y="4032250"/>
            <a:ext cx="2420750" cy="2825750"/>
          </a:xfrm>
          <a:custGeom>
            <a:avLst/>
            <a:gdLst>
              <a:gd name="connsiteX0" fmla="*/ 1888600 w 3227666"/>
              <a:gd name="connsiteY0" fmla="*/ 0 h 2825750"/>
              <a:gd name="connsiteX1" fmla="*/ 3224042 w 3227666"/>
              <a:gd name="connsiteY1" fmla="*/ 553158 h 2825750"/>
              <a:gd name="connsiteX2" fmla="*/ 3227666 w 3227666"/>
              <a:gd name="connsiteY2" fmla="*/ 557146 h 2825750"/>
              <a:gd name="connsiteX3" fmla="*/ 3227666 w 3227666"/>
              <a:gd name="connsiteY3" fmla="*/ 2825750 h 2825750"/>
              <a:gd name="connsiteX4" fmla="*/ 250380 w 3227666"/>
              <a:gd name="connsiteY4" fmla="*/ 2825750 h 2825750"/>
              <a:gd name="connsiteX5" fmla="*/ 227944 w 3227666"/>
              <a:gd name="connsiteY5" fmla="*/ 2788819 h 2825750"/>
              <a:gd name="connsiteX6" fmla="*/ 0 w 3227666"/>
              <a:gd name="connsiteY6" fmla="*/ 1888600 h 2825750"/>
              <a:gd name="connsiteX7" fmla="*/ 1888600 w 3227666"/>
              <a:gd name="connsiteY7" fmla="*/ 0 h 2825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27666" h="2825750">
                <a:moveTo>
                  <a:pt x="1888600" y="0"/>
                </a:moveTo>
                <a:cubicBezTo>
                  <a:pt x="2410123" y="0"/>
                  <a:pt x="2882273" y="211389"/>
                  <a:pt x="3224042" y="553158"/>
                </a:cubicBezTo>
                <a:lnTo>
                  <a:pt x="3227666" y="557146"/>
                </a:lnTo>
                <a:lnTo>
                  <a:pt x="3227666" y="2825750"/>
                </a:lnTo>
                <a:lnTo>
                  <a:pt x="250380" y="2825750"/>
                </a:lnTo>
                <a:lnTo>
                  <a:pt x="227944" y="2788819"/>
                </a:lnTo>
                <a:cubicBezTo>
                  <a:pt x="82574" y="2521217"/>
                  <a:pt x="0" y="2214552"/>
                  <a:pt x="0" y="1888600"/>
                </a:cubicBezTo>
                <a:cubicBezTo>
                  <a:pt x="0" y="845555"/>
                  <a:pt x="845555" y="0"/>
                  <a:pt x="188860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A person in a hospital room&#10;&#10;Description automatically generated with low confidence">
            <a:extLst>
              <a:ext uri="{FF2B5EF4-FFF2-40B4-BE49-F238E27FC236}">
                <a16:creationId xmlns:a16="http://schemas.microsoft.com/office/drawing/2014/main" id="{9445B0B7-A5B5-88D9-C1C4-EA327AFAE8D2}"/>
              </a:ext>
            </a:extLst>
          </p:cNvPr>
          <p:cNvPicPr>
            <a:picLocks noChangeAspect="1"/>
          </p:cNvPicPr>
          <p:nvPr/>
        </p:nvPicPr>
        <p:blipFill rotWithShape="1">
          <a:blip r:embed="rId5"/>
          <a:srcRect l="26455" r="15702" b="-3"/>
          <a:stretch/>
        </p:blipFill>
        <p:spPr>
          <a:xfrm>
            <a:off x="6846967" y="4197216"/>
            <a:ext cx="2297033" cy="2660795"/>
          </a:xfrm>
          <a:custGeom>
            <a:avLst/>
            <a:gdLst/>
            <a:ahLst/>
            <a:cxnLst/>
            <a:rect l="l" t="t" r="r" b="b"/>
            <a:pathLst>
              <a:path w="3062710" h="2660795">
                <a:moveTo>
                  <a:pt x="1723644" y="0"/>
                </a:moveTo>
                <a:cubicBezTo>
                  <a:pt x="2259111" y="0"/>
                  <a:pt x="2737550" y="244172"/>
                  <a:pt x="3053691" y="627247"/>
                </a:cubicBezTo>
                <a:lnTo>
                  <a:pt x="3062710" y="639308"/>
                </a:lnTo>
                <a:lnTo>
                  <a:pt x="3062710" y="2660795"/>
                </a:lnTo>
                <a:lnTo>
                  <a:pt x="278239" y="2660795"/>
                </a:lnTo>
                <a:lnTo>
                  <a:pt x="208035" y="2545235"/>
                </a:lnTo>
                <a:cubicBezTo>
                  <a:pt x="75362" y="2301006"/>
                  <a:pt x="0" y="2021126"/>
                  <a:pt x="0" y="1723644"/>
                </a:cubicBezTo>
                <a:cubicBezTo>
                  <a:pt x="0" y="771702"/>
                  <a:pt x="771702" y="0"/>
                  <a:pt x="1723644" y="0"/>
                </a:cubicBezTo>
                <a:close/>
              </a:path>
            </a:pathLst>
          </a:custGeom>
        </p:spPr>
      </p:pic>
    </p:spTree>
    <p:extLst>
      <p:ext uri="{BB962C8B-B14F-4D97-AF65-F5344CB8AC3E}">
        <p14:creationId xmlns:p14="http://schemas.microsoft.com/office/powerpoint/2010/main" val="194746328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43944DC-4F3E-4DA7-A864-0E0B930F8DF6}"/>
              </a:ext>
            </a:extLst>
          </p:cNvPr>
          <p:cNvSpPr>
            <a:spLocks noGrp="1"/>
          </p:cNvSpPr>
          <p:nvPr>
            <p:ph idx="1"/>
          </p:nvPr>
        </p:nvSpPr>
        <p:spPr>
          <a:xfrm>
            <a:off x="337456" y="1284514"/>
            <a:ext cx="7776709" cy="4082143"/>
          </a:xfrm>
        </p:spPr>
        <p:txBody>
          <a:bodyPr/>
          <a:lstStyle/>
          <a:p>
            <a:pPr marL="0" lvl="0" indent="0" fontAlgn="base">
              <a:buNone/>
            </a:pPr>
            <a:endParaRPr lang="en-GB" sz="1800" dirty="0">
              <a:effectLst/>
              <a:latin typeface="Calibri" panose="020F0502020204030204" pitchFamily="34" charset="0"/>
              <a:ea typeface="Times New Roman" panose="02020603050405020304" pitchFamily="18" charset="0"/>
            </a:endParaRPr>
          </a:p>
          <a:p>
            <a:pPr lvl="0" fontAlgn="base"/>
            <a:r>
              <a:rPr lang="en-GB" sz="2400" dirty="0">
                <a:effectLst/>
                <a:latin typeface="Calibri" panose="020F0502020204030204" pitchFamily="34" charset="0"/>
                <a:ea typeface="Times New Roman" panose="02020603050405020304" pitchFamily="18" charset="0"/>
              </a:rPr>
              <a:t>Introduction to Tutor</a:t>
            </a:r>
          </a:p>
          <a:p>
            <a:pPr lvl="0" fontAlgn="base"/>
            <a:r>
              <a:rPr lang="en-GB" sz="2400" dirty="0">
                <a:effectLst/>
                <a:latin typeface="Calibri" panose="020F0502020204030204" pitchFamily="34" charset="0"/>
                <a:ea typeface="Times New Roman" panose="02020603050405020304" pitchFamily="18" charset="0"/>
              </a:rPr>
              <a:t>Self Introduction exercise</a:t>
            </a:r>
          </a:p>
          <a:p>
            <a:pPr lvl="0" fontAlgn="base"/>
            <a:r>
              <a:rPr lang="en-GB" sz="2400" dirty="0">
                <a:latin typeface="Calibri" panose="020F0502020204030204" pitchFamily="34" charset="0"/>
                <a:ea typeface="Times New Roman" panose="02020603050405020304" pitchFamily="18" charset="0"/>
              </a:rPr>
              <a:t>Introduction to </a:t>
            </a:r>
            <a:r>
              <a:rPr lang="en-GB" sz="2400" dirty="0">
                <a:effectLst/>
                <a:latin typeface="Calibri" panose="020F0502020204030204" pitchFamily="34" charset="0"/>
                <a:ea typeface="Times New Roman" panose="02020603050405020304" pitchFamily="18" charset="0"/>
              </a:rPr>
              <a:t>Module</a:t>
            </a:r>
            <a:endParaRPr lang="en-GB" sz="2400" dirty="0">
              <a:effectLst/>
              <a:latin typeface="Times New Roman" panose="02020603050405020304" pitchFamily="18" charset="0"/>
              <a:ea typeface="Times New Roman" panose="02020603050405020304" pitchFamily="18" charset="0"/>
            </a:endParaRPr>
          </a:p>
          <a:p>
            <a:pPr lvl="0" fontAlgn="base"/>
            <a:r>
              <a:rPr lang="en-GB" sz="2400" dirty="0">
                <a:effectLst/>
                <a:latin typeface="Calibri" panose="020F0502020204030204" pitchFamily="34" charset="0"/>
                <a:ea typeface="Times New Roman" panose="02020603050405020304" pitchFamily="18" charset="0"/>
              </a:rPr>
              <a:t>Module Outcomes</a:t>
            </a:r>
            <a:endParaRPr lang="en-GB" sz="2400" dirty="0">
              <a:effectLst/>
              <a:latin typeface="Times New Roman" panose="02020603050405020304" pitchFamily="18" charset="0"/>
              <a:ea typeface="Times New Roman" panose="02020603050405020304" pitchFamily="18" charset="0"/>
            </a:endParaRPr>
          </a:p>
          <a:p>
            <a:pPr lvl="0" fontAlgn="base"/>
            <a:r>
              <a:rPr lang="en-GB" sz="2400" dirty="0">
                <a:effectLst/>
                <a:latin typeface="Calibri" panose="020F0502020204030204" pitchFamily="34" charset="0"/>
                <a:ea typeface="Times New Roman" panose="02020603050405020304" pitchFamily="18" charset="0"/>
              </a:rPr>
              <a:t>Teaching Plan</a:t>
            </a:r>
            <a:endParaRPr lang="en-GB" sz="2400" dirty="0">
              <a:effectLst/>
              <a:latin typeface="Times New Roman" panose="02020603050405020304" pitchFamily="18" charset="0"/>
              <a:ea typeface="Times New Roman" panose="02020603050405020304" pitchFamily="18" charset="0"/>
            </a:endParaRPr>
          </a:p>
          <a:p>
            <a:pPr lvl="0" fontAlgn="base"/>
            <a:r>
              <a:rPr lang="en-GB" sz="2400" dirty="0">
                <a:effectLst/>
                <a:latin typeface="Calibri" panose="020F0502020204030204" pitchFamily="34" charset="0"/>
                <a:ea typeface="Times New Roman" panose="02020603050405020304" pitchFamily="18" charset="0"/>
              </a:rPr>
              <a:t>Assignment</a:t>
            </a:r>
          </a:p>
          <a:p>
            <a:pPr marL="0" lvl="0" indent="0" fontAlgn="base">
              <a:buNone/>
            </a:pPr>
            <a:endParaRPr lang="en-GB" sz="1800" dirty="0">
              <a:effectLst/>
              <a:latin typeface="Calibri" panose="020F0502020204030204" pitchFamily="34" charset="0"/>
              <a:ea typeface="Times New Roman" panose="02020603050405020304" pitchFamily="18" charset="0"/>
            </a:endParaRPr>
          </a:p>
          <a:p>
            <a:pPr lvl="0" fontAlgn="base"/>
            <a:endParaRPr lang="en-GB" sz="1800" dirty="0">
              <a:effectLst/>
              <a:latin typeface="Times New Roman" panose="02020603050405020304" pitchFamily="18" charset="0"/>
              <a:ea typeface="Times New Roman" panose="02020603050405020304" pitchFamily="18" charset="0"/>
            </a:endParaRPr>
          </a:p>
        </p:txBody>
      </p:sp>
      <p:sp>
        <p:nvSpPr>
          <p:cNvPr id="6" name="TextBox 5">
            <a:extLst>
              <a:ext uri="{FF2B5EF4-FFF2-40B4-BE49-F238E27FC236}">
                <a16:creationId xmlns:a16="http://schemas.microsoft.com/office/drawing/2014/main" id="{5064A4B8-B035-C223-8AF4-A3A0BCE641E1}"/>
              </a:ext>
            </a:extLst>
          </p:cNvPr>
          <p:cNvSpPr txBox="1"/>
          <p:nvPr/>
        </p:nvSpPr>
        <p:spPr>
          <a:xfrm>
            <a:off x="337456" y="436798"/>
            <a:ext cx="4566557" cy="646331"/>
          </a:xfrm>
          <a:prstGeom prst="rect">
            <a:avLst/>
          </a:prstGeom>
          <a:noFill/>
        </p:spPr>
        <p:txBody>
          <a:bodyPr wrap="square" rtlCol="0">
            <a:spAutoFit/>
          </a:bodyPr>
          <a:lstStyle/>
          <a:p>
            <a:r>
              <a:rPr lang="en-GB" sz="3600" b="1"/>
              <a:t>Week 1 Content</a:t>
            </a:r>
          </a:p>
        </p:txBody>
      </p:sp>
      <p:pic>
        <p:nvPicPr>
          <p:cNvPr id="4" name="Picture 3">
            <a:extLst>
              <a:ext uri="{FF2B5EF4-FFF2-40B4-BE49-F238E27FC236}">
                <a16:creationId xmlns:a16="http://schemas.microsoft.com/office/drawing/2014/main" id="{ED6B6E4D-C55C-65CE-2D86-3A296D564D15}"/>
              </a:ext>
            </a:extLst>
          </p:cNvPr>
          <p:cNvPicPr>
            <a:picLocks noChangeAspect="1"/>
          </p:cNvPicPr>
          <p:nvPr/>
        </p:nvPicPr>
        <p:blipFill>
          <a:blip r:embed="rId2"/>
          <a:stretch>
            <a:fillRect/>
          </a:stretch>
        </p:blipFill>
        <p:spPr>
          <a:xfrm>
            <a:off x="7092616" y="4126832"/>
            <a:ext cx="1816768" cy="1816768"/>
          </a:xfrm>
          <a:prstGeom prst="rect">
            <a:avLst/>
          </a:prstGeom>
        </p:spPr>
      </p:pic>
    </p:spTree>
    <p:extLst>
      <p:ext uri="{BB962C8B-B14F-4D97-AF65-F5344CB8AC3E}">
        <p14:creationId xmlns:p14="http://schemas.microsoft.com/office/powerpoint/2010/main" val="8005881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696" y="629266"/>
            <a:ext cx="2629122" cy="1622321"/>
          </a:xfrm>
        </p:spPr>
        <p:txBody>
          <a:bodyPr>
            <a:normAutofit/>
          </a:bodyPr>
          <a:lstStyle/>
          <a:p>
            <a:r>
              <a:rPr lang="en-GB" dirty="0"/>
              <a:t>Aims For Today</a:t>
            </a:r>
          </a:p>
        </p:txBody>
      </p:sp>
      <p:sp>
        <p:nvSpPr>
          <p:cNvPr id="3" name="Content Placeholder 2"/>
          <p:cNvSpPr>
            <a:spLocks noGrp="1"/>
          </p:cNvSpPr>
          <p:nvPr>
            <p:ph idx="1"/>
          </p:nvPr>
        </p:nvSpPr>
        <p:spPr>
          <a:xfrm>
            <a:off x="486698" y="2438400"/>
            <a:ext cx="2629120" cy="3785419"/>
          </a:xfrm>
        </p:spPr>
        <p:txBody>
          <a:bodyPr>
            <a:normAutofit/>
          </a:bodyPr>
          <a:lstStyle/>
          <a:p>
            <a:pPr marL="0" indent="0">
              <a:buNone/>
            </a:pPr>
            <a:r>
              <a:rPr lang="en-GB" sz="2000" dirty="0"/>
              <a:t>For you to learn about </a:t>
            </a:r>
            <a:r>
              <a:rPr lang="en-GB" sz="2000" b="1" dirty="0"/>
              <a:t>me</a:t>
            </a:r>
            <a:r>
              <a:rPr lang="en-GB" sz="2000" dirty="0"/>
              <a:t> as your Module Tutor.</a:t>
            </a:r>
          </a:p>
          <a:p>
            <a:pPr marL="0" indent="0">
              <a:buNone/>
            </a:pPr>
            <a:endParaRPr lang="en-GB" sz="2000" dirty="0"/>
          </a:p>
          <a:p>
            <a:pPr marL="0" indent="0">
              <a:buNone/>
            </a:pPr>
            <a:r>
              <a:rPr lang="en-GB" sz="2000" dirty="0"/>
              <a:t>For </a:t>
            </a:r>
            <a:r>
              <a:rPr lang="en-GB" sz="2000" b="1" dirty="0"/>
              <a:t>all of us </a:t>
            </a:r>
            <a:r>
              <a:rPr lang="en-GB" sz="2000" dirty="0"/>
              <a:t>to have an understanding of the  Module content.</a:t>
            </a:r>
          </a:p>
          <a:p>
            <a:pPr marL="0" indent="0">
              <a:buNone/>
            </a:pPr>
            <a:endParaRPr lang="en-GB" sz="2000" dirty="0"/>
          </a:p>
          <a:p>
            <a:pPr marL="0" indent="0">
              <a:buNone/>
            </a:pPr>
            <a:r>
              <a:rPr lang="en-GB" sz="2000" dirty="0"/>
              <a:t>For us to understand the </a:t>
            </a:r>
            <a:r>
              <a:rPr lang="en-GB" sz="2000" b="1" dirty="0"/>
              <a:t>Assignments</a:t>
            </a:r>
            <a:endParaRPr lang="en-GB" sz="2000" dirty="0"/>
          </a:p>
        </p:txBody>
      </p:sp>
      <p:sp>
        <p:nvSpPr>
          <p:cNvPr id="11" name="Rectangle 10">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59FCA6EB-4D31-3A33-E831-9E9A12B04705}"/>
              </a:ext>
            </a:extLst>
          </p:cNvPr>
          <p:cNvPicPr>
            <a:picLocks noChangeAspect="1"/>
          </p:cNvPicPr>
          <p:nvPr/>
        </p:nvPicPr>
        <p:blipFill>
          <a:blip r:embed="rId2"/>
          <a:stretch>
            <a:fillRect/>
          </a:stretch>
        </p:blipFill>
        <p:spPr>
          <a:xfrm>
            <a:off x="3842766" y="557784"/>
            <a:ext cx="4938072" cy="5739187"/>
          </a:xfrm>
          <a:prstGeom prst="rect">
            <a:avLst/>
          </a:prstGeom>
          <a:effectLst/>
        </p:spPr>
      </p:pic>
    </p:spTree>
    <p:extLst>
      <p:ext uri="{BB962C8B-B14F-4D97-AF65-F5344CB8AC3E}">
        <p14:creationId xmlns:p14="http://schemas.microsoft.com/office/powerpoint/2010/main" val="42283894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B72B5D-077A-49A7-9E91-5B4F6A352732}"/>
              </a:ext>
            </a:extLst>
          </p:cNvPr>
          <p:cNvSpPr>
            <a:spLocks noGrp="1"/>
          </p:cNvSpPr>
          <p:nvPr>
            <p:ph type="title"/>
          </p:nvPr>
        </p:nvSpPr>
        <p:spPr>
          <a:xfrm>
            <a:off x="457200" y="274638"/>
            <a:ext cx="8229600" cy="1143000"/>
          </a:xfrm>
        </p:spPr>
        <p:txBody>
          <a:bodyPr anchor="ctr">
            <a:normAutofit/>
          </a:bodyPr>
          <a:lstStyle/>
          <a:p>
            <a:pPr marL="0" indent="0">
              <a:buNone/>
            </a:pPr>
            <a:r>
              <a:rPr lang="en-GB" b="1" dirty="0">
                <a:solidFill>
                  <a:srgbClr val="002060"/>
                </a:solidFill>
              </a:rPr>
              <a:t>Let me introduce myself……</a:t>
            </a:r>
          </a:p>
        </p:txBody>
      </p:sp>
      <p:pic>
        <p:nvPicPr>
          <p:cNvPr id="4" name="Picture 3">
            <a:extLst>
              <a:ext uri="{FF2B5EF4-FFF2-40B4-BE49-F238E27FC236}">
                <a16:creationId xmlns:a16="http://schemas.microsoft.com/office/drawing/2014/main" id="{76B51D6A-4C5A-418E-A60F-A5B5DE62E726}"/>
              </a:ext>
            </a:extLst>
          </p:cNvPr>
          <p:cNvPicPr>
            <a:picLocks noChangeAspect="1"/>
          </p:cNvPicPr>
          <p:nvPr/>
        </p:nvPicPr>
        <p:blipFill rotWithShape="1">
          <a:blip r:embed="rId3"/>
          <a:srcRect t="14317" b="22221"/>
          <a:stretch/>
        </p:blipFill>
        <p:spPr>
          <a:xfrm>
            <a:off x="429546" y="1417638"/>
            <a:ext cx="8229600" cy="3917032"/>
          </a:xfrm>
          <a:prstGeom prst="rect">
            <a:avLst/>
          </a:prstGeom>
          <a:ln>
            <a:noFill/>
          </a:ln>
          <a:effectLst>
            <a:softEdge rad="112500"/>
          </a:effectLst>
        </p:spPr>
      </p:pic>
    </p:spTree>
    <p:extLst>
      <p:ext uri="{BB962C8B-B14F-4D97-AF65-F5344CB8AC3E}">
        <p14:creationId xmlns:p14="http://schemas.microsoft.com/office/powerpoint/2010/main" val="35435436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D1D4D1C-3609-BACB-BEFE-0FBFAE1B18FE}"/>
              </a:ext>
            </a:extLst>
          </p:cNvPr>
          <p:cNvPicPr>
            <a:picLocks noChangeAspect="1"/>
          </p:cNvPicPr>
          <p:nvPr/>
        </p:nvPicPr>
        <p:blipFill>
          <a:blip r:embed="rId2"/>
          <a:stretch>
            <a:fillRect/>
          </a:stretch>
        </p:blipFill>
        <p:spPr>
          <a:xfrm>
            <a:off x="0" y="2523393"/>
            <a:ext cx="4457700" cy="4457700"/>
          </a:xfrm>
          <a:prstGeom prst="rect">
            <a:avLst/>
          </a:prstGeom>
        </p:spPr>
      </p:pic>
      <p:sp>
        <p:nvSpPr>
          <p:cNvPr id="5" name="Title 1">
            <a:extLst>
              <a:ext uri="{FF2B5EF4-FFF2-40B4-BE49-F238E27FC236}">
                <a16:creationId xmlns:a16="http://schemas.microsoft.com/office/drawing/2014/main" id="{81A29C7E-6F86-70CB-CA47-986BA339F8B0}"/>
              </a:ext>
            </a:extLst>
          </p:cNvPr>
          <p:cNvSpPr txBox="1">
            <a:spLocks/>
          </p:cNvSpPr>
          <p:nvPr/>
        </p:nvSpPr>
        <p:spPr>
          <a:xfrm>
            <a:off x="3260558" y="546185"/>
            <a:ext cx="5642810" cy="2334126"/>
          </a:xfrm>
          <a:prstGeom prst="rect">
            <a:avLst/>
          </a:prstGeom>
          <a:solidFill>
            <a:schemeClr val="bg1"/>
          </a:solidFill>
          <a:ln w="38100">
            <a:solidFill>
              <a:schemeClr val="tx1"/>
            </a:solidFill>
          </a:ln>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r"/>
            <a:r>
              <a:rPr lang="en-US" sz="3600" b="1" dirty="0"/>
              <a:t>Laurence Blake BA (Hons) MSc</a:t>
            </a:r>
            <a:br>
              <a:rPr lang="en-US" sz="4800" b="1" dirty="0"/>
            </a:br>
            <a:br>
              <a:rPr lang="en-US" sz="4800" b="1" dirty="0"/>
            </a:br>
            <a:r>
              <a:rPr lang="en-US" sz="4000" b="1" dirty="0"/>
              <a:t>Email:</a:t>
            </a:r>
            <a:br>
              <a:rPr lang="en-US" sz="4800" b="1" dirty="0"/>
            </a:br>
            <a:r>
              <a:rPr lang="en-US" sz="4000" b="1" dirty="0">
                <a:hlinkClick r:id="rId3"/>
              </a:rPr>
              <a:t>l.blake@uwtsd.ac.uk</a:t>
            </a:r>
            <a:r>
              <a:rPr lang="en-US" sz="4000" b="1" dirty="0"/>
              <a:t> </a:t>
            </a:r>
            <a:endParaRPr lang="en-US" sz="4800" b="1" dirty="0"/>
          </a:p>
        </p:txBody>
      </p:sp>
      <p:sp>
        <p:nvSpPr>
          <p:cNvPr id="6" name="Content Placeholder 9">
            <a:extLst>
              <a:ext uri="{FF2B5EF4-FFF2-40B4-BE49-F238E27FC236}">
                <a16:creationId xmlns:a16="http://schemas.microsoft.com/office/drawing/2014/main" id="{3562854A-4C14-4BAF-CFA2-17A2BED76AD0}"/>
              </a:ext>
            </a:extLst>
          </p:cNvPr>
          <p:cNvSpPr txBox="1">
            <a:spLocks/>
          </p:cNvSpPr>
          <p:nvPr/>
        </p:nvSpPr>
        <p:spPr>
          <a:xfrm>
            <a:off x="5354053" y="3658226"/>
            <a:ext cx="3161297" cy="1941847"/>
          </a:xfrm>
          <a:prstGeom prst="rect">
            <a:avLst/>
          </a:prstGeom>
          <a:ln w="38100" cap="flat" cmpd="sng" algn="ctr">
            <a:solidFill>
              <a:schemeClr val="accent4"/>
            </a:solidFill>
            <a:prstDash val="sysDash"/>
            <a:miter lim="800000"/>
            <a:extLst>
              <a:ext uri="{C807C97D-BFC1-408E-A445-0C87EB9F89A2}">
                <ask:lineSketchStyleProps xmlns:ask="http://schemas.microsoft.com/office/drawing/2018/sketchyshapes" sd="2012643533">
                  <a:custGeom>
                    <a:avLst/>
                    <a:gdLst>
                      <a:gd name="connsiteX0" fmla="*/ 0 w 3161297"/>
                      <a:gd name="connsiteY0" fmla="*/ 0 h 1941847"/>
                      <a:gd name="connsiteX1" fmla="*/ 537420 w 3161297"/>
                      <a:gd name="connsiteY1" fmla="*/ 0 h 1941847"/>
                      <a:gd name="connsiteX2" fmla="*/ 1106454 w 3161297"/>
                      <a:gd name="connsiteY2" fmla="*/ 0 h 1941847"/>
                      <a:gd name="connsiteX3" fmla="*/ 1770326 w 3161297"/>
                      <a:gd name="connsiteY3" fmla="*/ 0 h 1941847"/>
                      <a:gd name="connsiteX4" fmla="*/ 2339360 w 3161297"/>
                      <a:gd name="connsiteY4" fmla="*/ 0 h 1941847"/>
                      <a:gd name="connsiteX5" fmla="*/ 3161297 w 3161297"/>
                      <a:gd name="connsiteY5" fmla="*/ 0 h 1941847"/>
                      <a:gd name="connsiteX6" fmla="*/ 3161297 w 3161297"/>
                      <a:gd name="connsiteY6" fmla="*/ 627864 h 1941847"/>
                      <a:gd name="connsiteX7" fmla="*/ 3161297 w 3161297"/>
                      <a:gd name="connsiteY7" fmla="*/ 1236309 h 1941847"/>
                      <a:gd name="connsiteX8" fmla="*/ 3161297 w 3161297"/>
                      <a:gd name="connsiteY8" fmla="*/ 1941847 h 1941847"/>
                      <a:gd name="connsiteX9" fmla="*/ 2623877 w 3161297"/>
                      <a:gd name="connsiteY9" fmla="*/ 1941847 h 1941847"/>
                      <a:gd name="connsiteX10" fmla="*/ 1991617 w 3161297"/>
                      <a:gd name="connsiteY10" fmla="*/ 1941847 h 1941847"/>
                      <a:gd name="connsiteX11" fmla="*/ 1422584 w 3161297"/>
                      <a:gd name="connsiteY11" fmla="*/ 1941847 h 1941847"/>
                      <a:gd name="connsiteX12" fmla="*/ 758711 w 3161297"/>
                      <a:gd name="connsiteY12" fmla="*/ 1941847 h 1941847"/>
                      <a:gd name="connsiteX13" fmla="*/ 0 w 3161297"/>
                      <a:gd name="connsiteY13" fmla="*/ 1941847 h 1941847"/>
                      <a:gd name="connsiteX14" fmla="*/ 0 w 3161297"/>
                      <a:gd name="connsiteY14" fmla="*/ 1294565 h 1941847"/>
                      <a:gd name="connsiteX15" fmla="*/ 0 w 3161297"/>
                      <a:gd name="connsiteY15" fmla="*/ 608445 h 1941847"/>
                      <a:gd name="connsiteX16" fmla="*/ 0 w 3161297"/>
                      <a:gd name="connsiteY16" fmla="*/ 0 h 1941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61297" h="1941847" fill="none" extrusionOk="0">
                        <a:moveTo>
                          <a:pt x="0" y="0"/>
                        </a:moveTo>
                        <a:cubicBezTo>
                          <a:pt x="151223" y="-9450"/>
                          <a:pt x="333824" y="1945"/>
                          <a:pt x="537420" y="0"/>
                        </a:cubicBezTo>
                        <a:cubicBezTo>
                          <a:pt x="741016" y="-1945"/>
                          <a:pt x="856686" y="-27852"/>
                          <a:pt x="1106454" y="0"/>
                        </a:cubicBezTo>
                        <a:cubicBezTo>
                          <a:pt x="1356222" y="27852"/>
                          <a:pt x="1597365" y="26612"/>
                          <a:pt x="1770326" y="0"/>
                        </a:cubicBezTo>
                        <a:cubicBezTo>
                          <a:pt x="1943287" y="-26612"/>
                          <a:pt x="2188635" y="2410"/>
                          <a:pt x="2339360" y="0"/>
                        </a:cubicBezTo>
                        <a:cubicBezTo>
                          <a:pt x="2490085" y="-2410"/>
                          <a:pt x="2772132" y="-30287"/>
                          <a:pt x="3161297" y="0"/>
                        </a:cubicBezTo>
                        <a:cubicBezTo>
                          <a:pt x="3165075" y="301183"/>
                          <a:pt x="3168011" y="373189"/>
                          <a:pt x="3161297" y="627864"/>
                        </a:cubicBezTo>
                        <a:cubicBezTo>
                          <a:pt x="3154583" y="882539"/>
                          <a:pt x="3179547" y="960502"/>
                          <a:pt x="3161297" y="1236309"/>
                        </a:cubicBezTo>
                        <a:cubicBezTo>
                          <a:pt x="3143047" y="1512117"/>
                          <a:pt x="3144954" y="1682513"/>
                          <a:pt x="3161297" y="1941847"/>
                        </a:cubicBezTo>
                        <a:cubicBezTo>
                          <a:pt x="2996968" y="1918939"/>
                          <a:pt x="2837028" y="1919642"/>
                          <a:pt x="2623877" y="1941847"/>
                        </a:cubicBezTo>
                        <a:cubicBezTo>
                          <a:pt x="2410726" y="1964052"/>
                          <a:pt x="2134713" y="1935598"/>
                          <a:pt x="1991617" y="1941847"/>
                        </a:cubicBezTo>
                        <a:cubicBezTo>
                          <a:pt x="1848521" y="1948096"/>
                          <a:pt x="1536451" y="1917199"/>
                          <a:pt x="1422584" y="1941847"/>
                        </a:cubicBezTo>
                        <a:cubicBezTo>
                          <a:pt x="1308717" y="1966495"/>
                          <a:pt x="954889" y="1973181"/>
                          <a:pt x="758711" y="1941847"/>
                        </a:cubicBezTo>
                        <a:cubicBezTo>
                          <a:pt x="562533" y="1910513"/>
                          <a:pt x="285127" y="1964994"/>
                          <a:pt x="0" y="1941847"/>
                        </a:cubicBezTo>
                        <a:cubicBezTo>
                          <a:pt x="6090" y="1800316"/>
                          <a:pt x="17200" y="1465677"/>
                          <a:pt x="0" y="1294565"/>
                        </a:cubicBezTo>
                        <a:cubicBezTo>
                          <a:pt x="-17200" y="1123453"/>
                          <a:pt x="-7424" y="774235"/>
                          <a:pt x="0" y="608445"/>
                        </a:cubicBezTo>
                        <a:cubicBezTo>
                          <a:pt x="7424" y="442655"/>
                          <a:pt x="20486" y="172369"/>
                          <a:pt x="0" y="0"/>
                        </a:cubicBezTo>
                        <a:close/>
                      </a:path>
                      <a:path w="3161297" h="1941847" stroke="0" extrusionOk="0">
                        <a:moveTo>
                          <a:pt x="0" y="0"/>
                        </a:moveTo>
                        <a:cubicBezTo>
                          <a:pt x="182884" y="-11849"/>
                          <a:pt x="426437" y="21381"/>
                          <a:pt x="600646" y="0"/>
                        </a:cubicBezTo>
                        <a:cubicBezTo>
                          <a:pt x="774855" y="-21381"/>
                          <a:pt x="1015032" y="25813"/>
                          <a:pt x="1296132" y="0"/>
                        </a:cubicBezTo>
                        <a:cubicBezTo>
                          <a:pt x="1577232" y="-25813"/>
                          <a:pt x="1598882" y="-9730"/>
                          <a:pt x="1833552" y="0"/>
                        </a:cubicBezTo>
                        <a:cubicBezTo>
                          <a:pt x="2068222" y="9730"/>
                          <a:pt x="2178549" y="-4738"/>
                          <a:pt x="2370973" y="0"/>
                        </a:cubicBezTo>
                        <a:cubicBezTo>
                          <a:pt x="2563397" y="4738"/>
                          <a:pt x="2766717" y="-34070"/>
                          <a:pt x="3161297" y="0"/>
                        </a:cubicBezTo>
                        <a:cubicBezTo>
                          <a:pt x="3138042" y="283277"/>
                          <a:pt x="3149029" y="470743"/>
                          <a:pt x="3161297" y="666701"/>
                        </a:cubicBezTo>
                        <a:cubicBezTo>
                          <a:pt x="3173565" y="862659"/>
                          <a:pt x="3182901" y="1102806"/>
                          <a:pt x="3161297" y="1255728"/>
                        </a:cubicBezTo>
                        <a:cubicBezTo>
                          <a:pt x="3139693" y="1408650"/>
                          <a:pt x="3139284" y="1670980"/>
                          <a:pt x="3161297" y="1941847"/>
                        </a:cubicBezTo>
                        <a:cubicBezTo>
                          <a:pt x="2934038" y="1974053"/>
                          <a:pt x="2724776" y="1929917"/>
                          <a:pt x="2465812" y="1941847"/>
                        </a:cubicBezTo>
                        <a:cubicBezTo>
                          <a:pt x="2206849" y="1953777"/>
                          <a:pt x="2120409" y="1926166"/>
                          <a:pt x="1896778" y="1941847"/>
                        </a:cubicBezTo>
                        <a:cubicBezTo>
                          <a:pt x="1673147" y="1957528"/>
                          <a:pt x="1536012" y="1969297"/>
                          <a:pt x="1327745" y="1941847"/>
                        </a:cubicBezTo>
                        <a:cubicBezTo>
                          <a:pt x="1119478" y="1914397"/>
                          <a:pt x="1007985" y="1959819"/>
                          <a:pt x="727098" y="1941847"/>
                        </a:cubicBezTo>
                        <a:cubicBezTo>
                          <a:pt x="446211" y="1923875"/>
                          <a:pt x="264304" y="1908694"/>
                          <a:pt x="0" y="1941847"/>
                        </a:cubicBezTo>
                        <a:cubicBezTo>
                          <a:pt x="-223" y="1668374"/>
                          <a:pt x="-6551" y="1510288"/>
                          <a:pt x="0" y="1352820"/>
                        </a:cubicBezTo>
                        <a:cubicBezTo>
                          <a:pt x="6551" y="1195352"/>
                          <a:pt x="25809" y="843183"/>
                          <a:pt x="0" y="666701"/>
                        </a:cubicBezTo>
                        <a:cubicBezTo>
                          <a:pt x="-25809" y="490219"/>
                          <a:pt x="6209" y="282458"/>
                          <a:pt x="0" y="0"/>
                        </a:cubicBezTo>
                        <a:close/>
                      </a:path>
                    </a:pathLst>
                  </a:custGeom>
                  <ask:type>
                    <ask:lineSketchNone/>
                  </ask:type>
                </ask:lineSketchStyleProps>
              </a:ext>
            </a:extLst>
          </a:ln>
        </p:spPr>
        <p:style>
          <a:lnRef idx="2">
            <a:schemeClr val="accent4"/>
          </a:lnRef>
          <a:fillRef idx="1">
            <a:schemeClr val="lt1"/>
          </a:fillRef>
          <a:effectRef idx="0">
            <a:schemeClr val="accent4"/>
          </a:effectRef>
          <a:fontRef idx="minor">
            <a:schemeClr val="dk1"/>
          </a:fontRef>
        </p:style>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dk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0" indent="0">
              <a:buFont typeface="Arial" panose="020B0604020202020204" pitchFamily="34" charset="0"/>
              <a:buNone/>
            </a:pPr>
            <a:r>
              <a:rPr lang="en-GB" sz="3600"/>
              <a:t>Office Hours:</a:t>
            </a:r>
          </a:p>
          <a:p>
            <a:pPr marL="0" indent="0">
              <a:buFont typeface="Arial" panose="020B0604020202020204" pitchFamily="34" charset="0"/>
              <a:buNone/>
            </a:pPr>
            <a:r>
              <a:rPr lang="en-GB" sz="3600"/>
              <a:t>Monday-Friday</a:t>
            </a:r>
          </a:p>
          <a:p>
            <a:pPr marL="0" indent="0">
              <a:buFont typeface="Arial" panose="020B0604020202020204" pitchFamily="34" charset="0"/>
              <a:buNone/>
            </a:pPr>
            <a:r>
              <a:rPr lang="en-GB" sz="3600"/>
              <a:t>8:30am-5pm</a:t>
            </a:r>
            <a:endParaRPr lang="en-GB" sz="3600" dirty="0"/>
          </a:p>
        </p:txBody>
      </p:sp>
    </p:spTree>
    <p:extLst>
      <p:ext uri="{BB962C8B-B14F-4D97-AF65-F5344CB8AC3E}">
        <p14:creationId xmlns:p14="http://schemas.microsoft.com/office/powerpoint/2010/main" val="3956886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A91B99-EFE1-4B9C-9BA9-E5015F6DF1C2}"/>
              </a:ext>
            </a:extLst>
          </p:cNvPr>
          <p:cNvSpPr>
            <a:spLocks noGrp="1"/>
          </p:cNvSpPr>
          <p:nvPr>
            <p:ph sz="half" idx="2"/>
          </p:nvPr>
        </p:nvSpPr>
        <p:spPr>
          <a:xfrm>
            <a:off x="4648200" y="1473460"/>
            <a:ext cx="4038600" cy="4403083"/>
          </a:xfrm>
        </p:spPr>
        <p:txBody>
          <a:bodyPr>
            <a:normAutofit/>
          </a:bodyPr>
          <a:lstStyle/>
          <a:p>
            <a:pPr marL="0" indent="0">
              <a:buNone/>
            </a:pPr>
            <a:r>
              <a:rPr lang="en-GB" b="1" dirty="0">
                <a:solidFill>
                  <a:srgbClr val="002060"/>
                </a:solidFill>
              </a:rPr>
              <a:t>In groups, and find out:</a:t>
            </a:r>
          </a:p>
          <a:p>
            <a:pPr marL="0" indent="0">
              <a:buNone/>
            </a:pPr>
            <a:endParaRPr lang="en-GB" b="1" dirty="0">
              <a:solidFill>
                <a:srgbClr val="002060"/>
              </a:solidFill>
            </a:endParaRPr>
          </a:p>
          <a:p>
            <a:r>
              <a:rPr lang="en-GB" sz="4000" i="1" dirty="0"/>
              <a:t>Who they are? </a:t>
            </a:r>
          </a:p>
          <a:p>
            <a:r>
              <a:rPr lang="en-GB" sz="4000" i="1" dirty="0"/>
              <a:t>Interesting fact?</a:t>
            </a:r>
          </a:p>
          <a:p>
            <a:r>
              <a:rPr lang="en-GB" sz="4000" i="1" dirty="0"/>
              <a:t>A fun fact!</a:t>
            </a:r>
          </a:p>
          <a:p>
            <a:endParaRPr lang="en-GB" b="1" dirty="0">
              <a:solidFill>
                <a:srgbClr val="002060"/>
              </a:solidFill>
            </a:endParaRPr>
          </a:p>
        </p:txBody>
      </p:sp>
      <p:pic>
        <p:nvPicPr>
          <p:cNvPr id="4" name="Picture 3">
            <a:extLst>
              <a:ext uri="{FF2B5EF4-FFF2-40B4-BE49-F238E27FC236}">
                <a16:creationId xmlns:a16="http://schemas.microsoft.com/office/drawing/2014/main" id="{66A1D900-FD81-281A-8975-AF5B43B96C57}"/>
              </a:ext>
            </a:extLst>
          </p:cNvPr>
          <p:cNvPicPr>
            <a:picLocks noChangeAspect="1"/>
          </p:cNvPicPr>
          <p:nvPr/>
        </p:nvPicPr>
        <p:blipFill>
          <a:blip r:embed="rId3"/>
          <a:stretch>
            <a:fillRect/>
          </a:stretch>
        </p:blipFill>
        <p:spPr>
          <a:xfrm>
            <a:off x="599704" y="2304893"/>
            <a:ext cx="3353268" cy="2248214"/>
          </a:xfrm>
          <a:prstGeom prst="rect">
            <a:avLst/>
          </a:prstGeom>
        </p:spPr>
      </p:pic>
      <p:sp>
        <p:nvSpPr>
          <p:cNvPr id="6" name="TextBox 5">
            <a:extLst>
              <a:ext uri="{FF2B5EF4-FFF2-40B4-BE49-F238E27FC236}">
                <a16:creationId xmlns:a16="http://schemas.microsoft.com/office/drawing/2014/main" id="{A9F78216-631B-5ADE-598F-7ED57AD306A1}"/>
              </a:ext>
            </a:extLst>
          </p:cNvPr>
          <p:cNvSpPr txBox="1"/>
          <p:nvPr/>
        </p:nvSpPr>
        <p:spPr>
          <a:xfrm>
            <a:off x="599704" y="273132"/>
            <a:ext cx="5195453" cy="1200329"/>
          </a:xfrm>
          <a:prstGeom prst="rect">
            <a:avLst/>
          </a:prstGeom>
          <a:noFill/>
        </p:spPr>
        <p:txBody>
          <a:bodyPr wrap="square" rtlCol="0">
            <a:spAutoFit/>
          </a:bodyPr>
          <a:lstStyle/>
          <a:p>
            <a:r>
              <a:rPr lang="en-GB" sz="3600" dirty="0"/>
              <a:t>Lets learn something about each other……..</a:t>
            </a:r>
          </a:p>
        </p:txBody>
      </p:sp>
    </p:spTree>
    <p:extLst>
      <p:ext uri="{BB962C8B-B14F-4D97-AF65-F5344CB8AC3E}">
        <p14:creationId xmlns:p14="http://schemas.microsoft.com/office/powerpoint/2010/main" val="17114039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E0D89-77A9-4F37-ABBA-BA6916671356}"/>
              </a:ext>
            </a:extLst>
          </p:cNvPr>
          <p:cNvSpPr>
            <a:spLocks noGrp="1"/>
          </p:cNvSpPr>
          <p:nvPr>
            <p:ph type="title"/>
          </p:nvPr>
        </p:nvSpPr>
        <p:spPr>
          <a:xfrm>
            <a:off x="251520" y="125759"/>
            <a:ext cx="8229600" cy="1143000"/>
          </a:xfrm>
        </p:spPr>
        <p:txBody>
          <a:bodyPr anchor="ctr">
            <a:normAutofit/>
          </a:bodyPr>
          <a:lstStyle/>
          <a:p>
            <a:pPr algn="l"/>
            <a:r>
              <a:rPr lang="en-GB" b="1" dirty="0">
                <a:solidFill>
                  <a:srgbClr val="002060"/>
                </a:solidFill>
              </a:rPr>
              <a:t>Aims of the module</a:t>
            </a:r>
          </a:p>
        </p:txBody>
      </p:sp>
      <p:sp>
        <p:nvSpPr>
          <p:cNvPr id="3" name="Content Placeholder 2">
            <a:extLst>
              <a:ext uri="{FF2B5EF4-FFF2-40B4-BE49-F238E27FC236}">
                <a16:creationId xmlns:a16="http://schemas.microsoft.com/office/drawing/2014/main" id="{87612D92-0595-483F-AE8F-484046060745}"/>
              </a:ext>
            </a:extLst>
          </p:cNvPr>
          <p:cNvSpPr>
            <a:spLocks noGrp="1"/>
          </p:cNvSpPr>
          <p:nvPr>
            <p:ph sz="half" idx="1"/>
          </p:nvPr>
        </p:nvSpPr>
        <p:spPr/>
        <p:txBody>
          <a:bodyPr>
            <a:normAutofit/>
          </a:bodyPr>
          <a:lstStyle/>
          <a:p>
            <a:pPr marL="0" indent="0">
              <a:lnSpc>
                <a:spcPct val="90000"/>
              </a:lnSpc>
              <a:buNone/>
            </a:pPr>
            <a:r>
              <a:rPr lang="en-GB" b="1" dirty="0"/>
              <a:t>Operating Hotel Facilities:</a:t>
            </a:r>
          </a:p>
          <a:p>
            <a:pPr marL="0" indent="0">
              <a:lnSpc>
                <a:spcPct val="90000"/>
              </a:lnSpc>
              <a:buNone/>
            </a:pPr>
            <a:endParaRPr lang="en-GB" b="1" dirty="0"/>
          </a:p>
          <a:p>
            <a:pPr>
              <a:lnSpc>
                <a:spcPct val="90000"/>
              </a:lnSpc>
            </a:pPr>
            <a:r>
              <a:rPr lang="en-GB" dirty="0"/>
              <a:t>What do you think you might learn?</a:t>
            </a:r>
          </a:p>
          <a:p>
            <a:pPr>
              <a:lnSpc>
                <a:spcPct val="90000"/>
              </a:lnSpc>
            </a:pPr>
            <a:endParaRPr lang="en-GB" dirty="0"/>
          </a:p>
          <a:p>
            <a:pPr>
              <a:lnSpc>
                <a:spcPct val="90000"/>
              </a:lnSpc>
            </a:pPr>
            <a:r>
              <a:rPr lang="en-GB" dirty="0"/>
              <a:t>What would you like to learn about?</a:t>
            </a:r>
          </a:p>
        </p:txBody>
      </p:sp>
      <p:pic>
        <p:nvPicPr>
          <p:cNvPr id="5" name="Picture 4">
            <a:extLst>
              <a:ext uri="{FF2B5EF4-FFF2-40B4-BE49-F238E27FC236}">
                <a16:creationId xmlns:a16="http://schemas.microsoft.com/office/drawing/2014/main" id="{788CA33F-E37D-4FBD-840F-65B06BF1C485}"/>
              </a:ext>
            </a:extLst>
          </p:cNvPr>
          <p:cNvPicPr>
            <a:picLocks noChangeAspect="1"/>
          </p:cNvPicPr>
          <p:nvPr/>
        </p:nvPicPr>
        <p:blipFill rotWithShape="1">
          <a:blip r:embed="rId3"/>
          <a:srcRect l="11874" r="31176"/>
          <a:stretch/>
        </p:blipFill>
        <p:spPr>
          <a:xfrm>
            <a:off x="4697339" y="1124744"/>
            <a:ext cx="3816957" cy="3770117"/>
          </a:xfrm>
          <a:prstGeom prst="rect">
            <a:avLst/>
          </a:prstGeom>
          <a:noFill/>
        </p:spPr>
      </p:pic>
    </p:spTree>
    <p:extLst>
      <p:ext uri="{BB962C8B-B14F-4D97-AF65-F5344CB8AC3E}">
        <p14:creationId xmlns:p14="http://schemas.microsoft.com/office/powerpoint/2010/main" val="13495328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FFD36-9EC0-4A48-9663-1590008EF925}"/>
              </a:ext>
            </a:extLst>
          </p:cNvPr>
          <p:cNvSpPr>
            <a:spLocks noGrp="1"/>
          </p:cNvSpPr>
          <p:nvPr>
            <p:ph type="title" idx="4294967295"/>
          </p:nvPr>
        </p:nvSpPr>
        <p:spPr>
          <a:xfrm>
            <a:off x="747713" y="365125"/>
            <a:ext cx="8396287" cy="1325563"/>
          </a:xfrm>
          <a:prstGeom prst="rect">
            <a:avLst/>
          </a:prstGeom>
        </p:spPr>
        <p:txBody>
          <a:bodyPr/>
          <a:lstStyle/>
          <a:p>
            <a:pPr algn="ctr"/>
            <a:r>
              <a:rPr lang="en-GB" b="1" dirty="0">
                <a:latin typeface="+mn-lt"/>
              </a:rPr>
              <a:t>Module Content</a:t>
            </a:r>
          </a:p>
        </p:txBody>
      </p:sp>
      <p:sp>
        <p:nvSpPr>
          <p:cNvPr id="3" name="Content Placeholder 2">
            <a:extLst>
              <a:ext uri="{FF2B5EF4-FFF2-40B4-BE49-F238E27FC236}">
                <a16:creationId xmlns:a16="http://schemas.microsoft.com/office/drawing/2014/main" id="{35194695-34B7-4B66-8888-1D2D5D4128EF}"/>
              </a:ext>
            </a:extLst>
          </p:cNvPr>
          <p:cNvSpPr>
            <a:spLocks noGrp="1"/>
          </p:cNvSpPr>
          <p:nvPr>
            <p:ph sz="half" idx="4294967295"/>
          </p:nvPr>
        </p:nvSpPr>
        <p:spPr>
          <a:xfrm>
            <a:off x="469900" y="1496218"/>
            <a:ext cx="4102100" cy="3865563"/>
          </a:xfrm>
          <a:prstGeom prst="rect">
            <a:avLst/>
          </a:prstGeom>
        </p:spPr>
        <p:txBody>
          <a:bodyPr>
            <a:normAutofit/>
          </a:bodyPr>
          <a:lstStyle/>
          <a:p>
            <a:r>
              <a:rPr lang="en-GB" sz="4200" dirty="0"/>
              <a:t>Sustainability</a:t>
            </a:r>
          </a:p>
          <a:p>
            <a:r>
              <a:rPr lang="en-GB" sz="4200" dirty="0"/>
              <a:t>Housekeeping</a:t>
            </a:r>
          </a:p>
          <a:p>
            <a:r>
              <a:rPr lang="en-GB" sz="4200" dirty="0"/>
              <a:t>Maintenance</a:t>
            </a:r>
          </a:p>
          <a:p>
            <a:r>
              <a:rPr lang="en-GB" sz="4200" dirty="0"/>
              <a:t>Health and Well-being</a:t>
            </a:r>
          </a:p>
        </p:txBody>
      </p:sp>
      <p:sp>
        <p:nvSpPr>
          <p:cNvPr id="4" name="Content Placeholder 3">
            <a:extLst>
              <a:ext uri="{FF2B5EF4-FFF2-40B4-BE49-F238E27FC236}">
                <a16:creationId xmlns:a16="http://schemas.microsoft.com/office/drawing/2014/main" id="{3A046AF1-D679-4649-A2EA-67AE2B096857}"/>
              </a:ext>
            </a:extLst>
          </p:cNvPr>
          <p:cNvSpPr>
            <a:spLocks noGrp="1"/>
          </p:cNvSpPr>
          <p:nvPr>
            <p:ph sz="half" idx="4294967295"/>
          </p:nvPr>
        </p:nvSpPr>
        <p:spPr>
          <a:xfrm>
            <a:off x="4775631" y="1496218"/>
            <a:ext cx="4376737" cy="3865563"/>
          </a:xfrm>
          <a:prstGeom prst="rect">
            <a:avLst/>
          </a:prstGeom>
        </p:spPr>
        <p:txBody>
          <a:bodyPr>
            <a:noAutofit/>
          </a:bodyPr>
          <a:lstStyle/>
          <a:p>
            <a:r>
              <a:rPr lang="en-GB" sz="4200" dirty="0"/>
              <a:t>Health and Safety</a:t>
            </a:r>
          </a:p>
          <a:p>
            <a:r>
              <a:rPr lang="en-GB" sz="4200" dirty="0"/>
              <a:t>Meetings and Events</a:t>
            </a:r>
          </a:p>
          <a:p>
            <a:r>
              <a:rPr lang="en-GB" sz="4200" dirty="0"/>
              <a:t>Employee engagement</a:t>
            </a:r>
          </a:p>
        </p:txBody>
      </p:sp>
    </p:spTree>
    <p:extLst>
      <p:ext uri="{BB962C8B-B14F-4D97-AF65-F5344CB8AC3E}">
        <p14:creationId xmlns:p14="http://schemas.microsoft.com/office/powerpoint/2010/main" val="4056513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64DA6-EB11-42E6-B765-823D631FED66}"/>
              </a:ext>
            </a:extLst>
          </p:cNvPr>
          <p:cNvSpPr>
            <a:spLocks noGrp="1"/>
          </p:cNvSpPr>
          <p:nvPr>
            <p:ph type="title"/>
          </p:nvPr>
        </p:nvSpPr>
        <p:spPr/>
        <p:txBody>
          <a:bodyPr/>
          <a:lstStyle/>
          <a:p>
            <a:r>
              <a:rPr lang="en-GB" b="1" dirty="0">
                <a:solidFill>
                  <a:srgbClr val="002060"/>
                </a:solidFill>
              </a:rPr>
              <a:t>Accessing Information</a:t>
            </a:r>
          </a:p>
        </p:txBody>
      </p:sp>
      <p:sp>
        <p:nvSpPr>
          <p:cNvPr id="3" name="Content Placeholder 2">
            <a:extLst>
              <a:ext uri="{FF2B5EF4-FFF2-40B4-BE49-F238E27FC236}">
                <a16:creationId xmlns:a16="http://schemas.microsoft.com/office/drawing/2014/main" id="{5B559E3F-2DBD-4F1C-8CCA-6AC1228A5BEE}"/>
              </a:ext>
            </a:extLst>
          </p:cNvPr>
          <p:cNvSpPr>
            <a:spLocks noGrp="1"/>
          </p:cNvSpPr>
          <p:nvPr>
            <p:ph idx="1"/>
          </p:nvPr>
        </p:nvSpPr>
        <p:spPr/>
        <p:txBody>
          <a:bodyPr>
            <a:normAutofit fontScale="77500" lnSpcReduction="20000"/>
          </a:bodyPr>
          <a:lstStyle/>
          <a:p>
            <a:pPr marL="0" indent="0">
              <a:buNone/>
            </a:pPr>
            <a:r>
              <a:rPr lang="en-GB" dirty="0"/>
              <a:t>There are two main ways that you are going to be able access information…</a:t>
            </a:r>
          </a:p>
          <a:p>
            <a:pPr marL="0" indent="0">
              <a:buNone/>
            </a:pPr>
            <a:endParaRPr lang="en-GB" dirty="0"/>
          </a:p>
          <a:p>
            <a:pPr marL="0" indent="0">
              <a:buNone/>
            </a:pPr>
            <a:r>
              <a:rPr lang="en-GB" b="1" dirty="0"/>
              <a:t>Microsoft Teams </a:t>
            </a:r>
          </a:p>
          <a:p>
            <a:pPr marL="0" indent="0">
              <a:buNone/>
            </a:pPr>
            <a:endParaRPr lang="en-GB" dirty="0"/>
          </a:p>
          <a:p>
            <a:pPr marL="0" indent="0">
              <a:buNone/>
            </a:pPr>
            <a:r>
              <a:rPr lang="en-GB" b="1" dirty="0"/>
              <a:t>Moodle</a:t>
            </a:r>
          </a:p>
          <a:p>
            <a:pPr marL="0" indent="0">
              <a:buNone/>
            </a:pPr>
            <a:endParaRPr lang="en-GB" dirty="0"/>
          </a:p>
          <a:p>
            <a:pPr marL="0" indent="0">
              <a:buNone/>
            </a:pPr>
            <a:endParaRPr lang="en-GB" dirty="0"/>
          </a:p>
          <a:p>
            <a:r>
              <a:rPr lang="en-GB" dirty="0"/>
              <a:t>Let’s refresh our memories on how to use these…</a:t>
            </a:r>
          </a:p>
        </p:txBody>
      </p:sp>
      <p:pic>
        <p:nvPicPr>
          <p:cNvPr id="5" name="Picture 4">
            <a:extLst>
              <a:ext uri="{FF2B5EF4-FFF2-40B4-BE49-F238E27FC236}">
                <a16:creationId xmlns:a16="http://schemas.microsoft.com/office/drawing/2014/main" id="{39B6E342-1A15-4795-ACBD-F78A861AB2F9}"/>
              </a:ext>
            </a:extLst>
          </p:cNvPr>
          <p:cNvPicPr>
            <a:picLocks noChangeAspect="1"/>
          </p:cNvPicPr>
          <p:nvPr/>
        </p:nvPicPr>
        <p:blipFill>
          <a:blip r:embed="rId3"/>
          <a:stretch>
            <a:fillRect/>
          </a:stretch>
        </p:blipFill>
        <p:spPr>
          <a:xfrm>
            <a:off x="5220072" y="2492896"/>
            <a:ext cx="1148673" cy="769885"/>
          </a:xfrm>
          <a:prstGeom prst="rect">
            <a:avLst/>
          </a:prstGeom>
        </p:spPr>
      </p:pic>
      <p:pic>
        <p:nvPicPr>
          <p:cNvPr id="6" name="Picture 5">
            <a:extLst>
              <a:ext uri="{FF2B5EF4-FFF2-40B4-BE49-F238E27FC236}">
                <a16:creationId xmlns:a16="http://schemas.microsoft.com/office/drawing/2014/main" id="{CABEA237-EF04-4B74-BD7C-C8CA1A66007B}"/>
              </a:ext>
            </a:extLst>
          </p:cNvPr>
          <p:cNvPicPr>
            <a:picLocks noChangeAspect="1"/>
          </p:cNvPicPr>
          <p:nvPr/>
        </p:nvPicPr>
        <p:blipFill rotWithShape="1">
          <a:blip r:embed="rId4"/>
          <a:srcRect l="5079" t="8022" r="3490" b="10707"/>
          <a:stretch/>
        </p:blipFill>
        <p:spPr>
          <a:xfrm>
            <a:off x="7197078" y="3573016"/>
            <a:ext cx="1296144" cy="1199692"/>
          </a:xfrm>
          <a:prstGeom prst="rect">
            <a:avLst/>
          </a:prstGeom>
        </p:spPr>
      </p:pic>
    </p:spTree>
    <p:extLst>
      <p:ext uri="{BB962C8B-B14F-4D97-AF65-F5344CB8AC3E}">
        <p14:creationId xmlns:p14="http://schemas.microsoft.com/office/powerpoint/2010/main" val="16425003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5C8EC-2165-459E-AAC8-DE0C51D8D73A}"/>
              </a:ext>
            </a:extLst>
          </p:cNvPr>
          <p:cNvSpPr>
            <a:spLocks noGrp="1"/>
          </p:cNvSpPr>
          <p:nvPr>
            <p:ph type="title"/>
          </p:nvPr>
        </p:nvSpPr>
        <p:spPr>
          <a:xfrm>
            <a:off x="227991" y="-327744"/>
            <a:ext cx="3466728" cy="1162050"/>
          </a:xfrm>
        </p:spPr>
        <p:txBody>
          <a:bodyPr anchor="b">
            <a:normAutofit/>
          </a:bodyPr>
          <a:lstStyle/>
          <a:p>
            <a:r>
              <a:rPr lang="en-GB" sz="3600" dirty="0">
                <a:solidFill>
                  <a:srgbClr val="002060"/>
                </a:solidFill>
              </a:rPr>
              <a:t>Using Teams</a:t>
            </a:r>
          </a:p>
        </p:txBody>
      </p:sp>
      <p:pic>
        <p:nvPicPr>
          <p:cNvPr id="5" name="Content Placeholder 4">
            <a:extLst>
              <a:ext uri="{FF2B5EF4-FFF2-40B4-BE49-F238E27FC236}">
                <a16:creationId xmlns:a16="http://schemas.microsoft.com/office/drawing/2014/main" id="{D97A9E02-0F9A-4704-9554-8E35F39F4664}"/>
              </a:ext>
            </a:extLst>
          </p:cNvPr>
          <p:cNvPicPr>
            <a:picLocks noGrp="1" noChangeAspect="1"/>
          </p:cNvPicPr>
          <p:nvPr>
            <p:ph idx="1"/>
          </p:nvPr>
        </p:nvPicPr>
        <p:blipFill>
          <a:blip r:embed="rId2"/>
          <a:stretch>
            <a:fillRect/>
          </a:stretch>
        </p:blipFill>
        <p:spPr>
          <a:xfrm>
            <a:off x="5354945" y="2857260"/>
            <a:ext cx="1694835" cy="1133954"/>
          </a:xfrm>
          <a:noFill/>
        </p:spPr>
      </p:pic>
      <p:sp>
        <p:nvSpPr>
          <p:cNvPr id="10" name="Text Placeholder 3">
            <a:extLst>
              <a:ext uri="{FF2B5EF4-FFF2-40B4-BE49-F238E27FC236}">
                <a16:creationId xmlns:a16="http://schemas.microsoft.com/office/drawing/2014/main" id="{A5E4516F-0BD9-4C5B-8F94-2791E685C6C5}"/>
              </a:ext>
            </a:extLst>
          </p:cNvPr>
          <p:cNvSpPr>
            <a:spLocks noGrp="1"/>
          </p:cNvSpPr>
          <p:nvPr>
            <p:ph type="body" sz="half" idx="2"/>
          </p:nvPr>
        </p:nvSpPr>
        <p:spPr>
          <a:xfrm>
            <a:off x="227990" y="1149091"/>
            <a:ext cx="8592482" cy="4029891"/>
          </a:xfrm>
        </p:spPr>
        <p:txBody>
          <a:bodyPr/>
          <a:lstStyle/>
          <a:p>
            <a:pPr algn="just"/>
            <a:r>
              <a:rPr lang="en-US" sz="2000" dirty="0"/>
              <a:t>All lectures will be managed through Teams. You can join via your Microsoft Teams calendar (the quickest and most efficient way) or you can also join through the module team tile, or via the link sent to you by e-mail.</a:t>
            </a:r>
          </a:p>
          <a:p>
            <a:pPr algn="just"/>
            <a:endParaRPr lang="en-US" dirty="0"/>
          </a:p>
        </p:txBody>
      </p:sp>
      <p:pic>
        <p:nvPicPr>
          <p:cNvPr id="7" name="Picture 6" descr="A screenshot of a cell phone&#10;&#10;Description automatically generated">
            <a:extLst>
              <a:ext uri="{FF2B5EF4-FFF2-40B4-BE49-F238E27FC236}">
                <a16:creationId xmlns:a16="http://schemas.microsoft.com/office/drawing/2014/main" id="{A543ECA1-6F07-4499-AC8A-A0D738942F82}"/>
              </a:ext>
            </a:extLst>
          </p:cNvPr>
          <p:cNvPicPr>
            <a:picLocks noChangeAspect="1"/>
          </p:cNvPicPr>
          <p:nvPr/>
        </p:nvPicPr>
        <p:blipFill rotWithShape="1">
          <a:blip r:embed="rId3">
            <a:extLst>
              <a:ext uri="{28A0092B-C50C-407E-A947-70E740481C1C}">
                <a14:useLocalDpi xmlns:a14="http://schemas.microsoft.com/office/drawing/2010/main" val="0"/>
              </a:ext>
            </a:extLst>
          </a:blip>
          <a:srcRect l="83862" b="85000"/>
          <a:stretch/>
        </p:blipFill>
        <p:spPr>
          <a:xfrm>
            <a:off x="685154" y="2857260"/>
            <a:ext cx="2818131" cy="1473466"/>
          </a:xfrm>
          <a:prstGeom prst="rect">
            <a:avLst/>
          </a:prstGeom>
        </p:spPr>
      </p:pic>
    </p:spTree>
    <p:extLst>
      <p:ext uri="{BB962C8B-B14F-4D97-AF65-F5344CB8AC3E}">
        <p14:creationId xmlns:p14="http://schemas.microsoft.com/office/powerpoint/2010/main" val="37850927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device&#10;&#10;Description automatically generated">
            <a:extLst>
              <a:ext uri="{FF2B5EF4-FFF2-40B4-BE49-F238E27FC236}">
                <a16:creationId xmlns:a16="http://schemas.microsoft.com/office/drawing/2014/main" id="{9EB1BDB6-C99C-4832-8CBC-5E079D1FAE43}"/>
              </a:ext>
            </a:extLst>
          </p:cNvPr>
          <p:cNvPicPr>
            <a:picLocks noChangeAspect="1"/>
          </p:cNvPicPr>
          <p:nvPr/>
        </p:nvPicPr>
        <p:blipFill rotWithShape="1">
          <a:blip r:embed="rId2">
            <a:extLst>
              <a:ext uri="{28A0092B-C50C-407E-A947-70E740481C1C}">
                <a14:useLocalDpi xmlns:a14="http://schemas.microsoft.com/office/drawing/2010/main" val="0"/>
              </a:ext>
            </a:extLst>
          </a:blip>
          <a:srcRect r="81500" b="41600"/>
          <a:stretch/>
        </p:blipFill>
        <p:spPr>
          <a:xfrm>
            <a:off x="899592" y="1600201"/>
            <a:ext cx="2246491" cy="3989040"/>
          </a:xfrm>
          <a:prstGeom prst="rect">
            <a:avLst/>
          </a:prstGeom>
          <a:noFill/>
        </p:spPr>
      </p:pic>
      <p:sp>
        <p:nvSpPr>
          <p:cNvPr id="3" name="Content Placeholder 2">
            <a:extLst>
              <a:ext uri="{FF2B5EF4-FFF2-40B4-BE49-F238E27FC236}">
                <a16:creationId xmlns:a16="http://schemas.microsoft.com/office/drawing/2014/main" id="{1DD8C788-1BEC-4386-95D0-C2F2C6F31785}"/>
              </a:ext>
            </a:extLst>
          </p:cNvPr>
          <p:cNvSpPr>
            <a:spLocks noGrp="1"/>
          </p:cNvSpPr>
          <p:nvPr>
            <p:ph sz="half" idx="1"/>
          </p:nvPr>
        </p:nvSpPr>
        <p:spPr>
          <a:xfrm>
            <a:off x="4860032" y="1916832"/>
            <a:ext cx="4038600" cy="3989040"/>
          </a:xfrm>
        </p:spPr>
        <p:txBody>
          <a:bodyPr>
            <a:normAutofit/>
          </a:bodyPr>
          <a:lstStyle/>
          <a:p>
            <a:pPr marL="0" indent="0">
              <a:lnSpc>
                <a:spcPct val="90000"/>
              </a:lnSpc>
              <a:buNone/>
            </a:pPr>
            <a:r>
              <a:rPr lang="en-GB" sz="2000" dirty="0"/>
              <a:t>Your Teams page will include the Teams that you are a member of…</a:t>
            </a:r>
          </a:p>
          <a:p>
            <a:pPr marL="0" indent="0">
              <a:lnSpc>
                <a:spcPct val="90000"/>
              </a:lnSpc>
              <a:buNone/>
            </a:pPr>
            <a:endParaRPr lang="en-GB" sz="2000" dirty="0"/>
          </a:p>
          <a:p>
            <a:pPr marL="0" indent="0">
              <a:lnSpc>
                <a:spcPct val="90000"/>
              </a:lnSpc>
              <a:buNone/>
            </a:pPr>
            <a:r>
              <a:rPr lang="en-GB" sz="2000" dirty="0"/>
              <a:t>Each Lecturer will invite you to your lecture and these will be set in your calendar for each teaching week… </a:t>
            </a:r>
          </a:p>
          <a:p>
            <a:pPr marL="0" indent="0">
              <a:lnSpc>
                <a:spcPct val="90000"/>
              </a:lnSpc>
              <a:buNone/>
            </a:pPr>
            <a:endParaRPr lang="en-GB" sz="2000" dirty="0"/>
          </a:p>
          <a:p>
            <a:pPr marL="0" indent="0">
              <a:lnSpc>
                <a:spcPct val="90000"/>
              </a:lnSpc>
              <a:buNone/>
            </a:pPr>
            <a:r>
              <a:rPr lang="en-GB" sz="2000" dirty="0"/>
              <a:t>So you can only join  the Team that you are a member of</a:t>
            </a:r>
          </a:p>
        </p:txBody>
      </p:sp>
      <p:pic>
        <p:nvPicPr>
          <p:cNvPr id="7" name="Picture 6">
            <a:extLst>
              <a:ext uri="{FF2B5EF4-FFF2-40B4-BE49-F238E27FC236}">
                <a16:creationId xmlns:a16="http://schemas.microsoft.com/office/drawing/2014/main" id="{DC0229D8-6486-4595-9029-184CF318708E}"/>
              </a:ext>
            </a:extLst>
          </p:cNvPr>
          <p:cNvPicPr>
            <a:picLocks noChangeAspect="1"/>
          </p:cNvPicPr>
          <p:nvPr/>
        </p:nvPicPr>
        <p:blipFill>
          <a:blip r:embed="rId3"/>
          <a:stretch>
            <a:fillRect/>
          </a:stretch>
        </p:blipFill>
        <p:spPr>
          <a:xfrm>
            <a:off x="3419872" y="369418"/>
            <a:ext cx="1837414" cy="1230783"/>
          </a:xfrm>
          <a:prstGeom prst="rect">
            <a:avLst/>
          </a:prstGeom>
        </p:spPr>
      </p:pic>
    </p:spTree>
    <p:extLst>
      <p:ext uri="{BB962C8B-B14F-4D97-AF65-F5344CB8AC3E}">
        <p14:creationId xmlns:p14="http://schemas.microsoft.com/office/powerpoint/2010/main" val="8771260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4BB10C-0D8D-4B87-9B9F-5436AB9989CD}"/>
              </a:ext>
            </a:extLst>
          </p:cNvPr>
          <p:cNvSpPr>
            <a:spLocks noGrp="1"/>
          </p:cNvSpPr>
          <p:nvPr>
            <p:ph idx="1"/>
          </p:nvPr>
        </p:nvSpPr>
        <p:spPr>
          <a:xfrm>
            <a:off x="5724128" y="1600201"/>
            <a:ext cx="2962672" cy="3917032"/>
          </a:xfrm>
        </p:spPr>
        <p:txBody>
          <a:bodyPr>
            <a:normAutofit/>
          </a:bodyPr>
          <a:lstStyle/>
          <a:p>
            <a:pPr marL="0" indent="0">
              <a:buNone/>
            </a:pPr>
            <a:r>
              <a:rPr lang="en-GB" sz="2000" dirty="0"/>
              <a:t>Each team that you are a member of will have the same top tab, and in the </a:t>
            </a:r>
            <a:r>
              <a:rPr lang="en-GB" sz="2000" dirty="0">
                <a:solidFill>
                  <a:srgbClr val="6600FF"/>
                </a:solidFill>
              </a:rPr>
              <a:t>Files</a:t>
            </a:r>
            <a:r>
              <a:rPr lang="en-GB" sz="2000" dirty="0"/>
              <a:t> section you will be able to find learning resources that will be added by your Lecturer, and within the </a:t>
            </a:r>
            <a:r>
              <a:rPr lang="en-GB" sz="2000" dirty="0">
                <a:solidFill>
                  <a:srgbClr val="6600FF"/>
                </a:solidFill>
              </a:rPr>
              <a:t>Posts</a:t>
            </a:r>
            <a:r>
              <a:rPr lang="en-GB" sz="2000" dirty="0"/>
              <a:t> the recordings of each session that has been scheduled… so you can watch again and again</a:t>
            </a:r>
          </a:p>
        </p:txBody>
      </p:sp>
      <p:pic>
        <p:nvPicPr>
          <p:cNvPr id="5" name="Picture 4">
            <a:extLst>
              <a:ext uri="{FF2B5EF4-FFF2-40B4-BE49-F238E27FC236}">
                <a16:creationId xmlns:a16="http://schemas.microsoft.com/office/drawing/2014/main" id="{727E44AE-FF15-4A09-908C-481B143174BD}"/>
              </a:ext>
            </a:extLst>
          </p:cNvPr>
          <p:cNvPicPr>
            <a:picLocks noChangeAspect="1"/>
          </p:cNvPicPr>
          <p:nvPr/>
        </p:nvPicPr>
        <p:blipFill>
          <a:blip r:embed="rId2"/>
          <a:stretch>
            <a:fillRect/>
          </a:stretch>
        </p:blipFill>
        <p:spPr>
          <a:xfrm>
            <a:off x="3761161" y="335855"/>
            <a:ext cx="1621677" cy="1085182"/>
          </a:xfrm>
          <a:prstGeom prst="rect">
            <a:avLst/>
          </a:prstGeom>
        </p:spPr>
      </p:pic>
      <p:pic>
        <p:nvPicPr>
          <p:cNvPr id="7" name="Picture 6">
            <a:extLst>
              <a:ext uri="{FF2B5EF4-FFF2-40B4-BE49-F238E27FC236}">
                <a16:creationId xmlns:a16="http://schemas.microsoft.com/office/drawing/2014/main" id="{83097EBF-5EF5-4754-B4A2-5A9F55DBF5AF}"/>
              </a:ext>
            </a:extLst>
          </p:cNvPr>
          <p:cNvPicPr>
            <a:picLocks noChangeAspect="1"/>
          </p:cNvPicPr>
          <p:nvPr/>
        </p:nvPicPr>
        <p:blipFill>
          <a:blip r:embed="rId3"/>
          <a:stretch>
            <a:fillRect/>
          </a:stretch>
        </p:blipFill>
        <p:spPr>
          <a:xfrm>
            <a:off x="431704" y="1600201"/>
            <a:ext cx="3926033" cy="2664296"/>
          </a:xfrm>
          <a:prstGeom prst="rect">
            <a:avLst/>
          </a:prstGeom>
        </p:spPr>
      </p:pic>
    </p:spTree>
    <p:extLst>
      <p:ext uri="{BB962C8B-B14F-4D97-AF65-F5344CB8AC3E}">
        <p14:creationId xmlns:p14="http://schemas.microsoft.com/office/powerpoint/2010/main" val="35053434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DFEF97-0E92-4D33-B86F-A64BBB6AB3B1}"/>
              </a:ext>
            </a:extLst>
          </p:cNvPr>
          <p:cNvSpPr>
            <a:spLocks noGrp="1"/>
          </p:cNvSpPr>
          <p:nvPr>
            <p:ph idx="1"/>
          </p:nvPr>
        </p:nvSpPr>
        <p:spPr>
          <a:xfrm>
            <a:off x="4499992" y="1440173"/>
            <a:ext cx="4114800" cy="3917032"/>
          </a:xfrm>
        </p:spPr>
        <p:txBody>
          <a:bodyPr>
            <a:normAutofit/>
          </a:bodyPr>
          <a:lstStyle/>
          <a:p>
            <a:pPr marL="0" indent="0">
              <a:buNone/>
            </a:pPr>
            <a:r>
              <a:rPr lang="en-GB" sz="2000" dirty="0"/>
              <a:t>On the left Tab of your screen under files you will see three dots …</a:t>
            </a:r>
          </a:p>
          <a:p>
            <a:pPr marL="0" indent="0">
              <a:buNone/>
            </a:pPr>
            <a:r>
              <a:rPr lang="en-GB" sz="2000" dirty="0"/>
              <a:t>If you click there you will have access to other applications that you may find useful when accessing information such as </a:t>
            </a:r>
            <a:r>
              <a:rPr lang="en-GB" sz="2000" b="1" dirty="0">
                <a:solidFill>
                  <a:srgbClr val="990033"/>
                </a:solidFill>
              </a:rPr>
              <a:t>STREAM</a:t>
            </a:r>
            <a:r>
              <a:rPr lang="en-GB" sz="2000" dirty="0"/>
              <a:t> which provides access to video content</a:t>
            </a:r>
          </a:p>
        </p:txBody>
      </p:sp>
      <p:pic>
        <p:nvPicPr>
          <p:cNvPr id="5" name="Picture 4">
            <a:extLst>
              <a:ext uri="{FF2B5EF4-FFF2-40B4-BE49-F238E27FC236}">
                <a16:creationId xmlns:a16="http://schemas.microsoft.com/office/drawing/2014/main" id="{4F7CF160-FF3A-4207-95C6-0266BB60F2DE}"/>
              </a:ext>
            </a:extLst>
          </p:cNvPr>
          <p:cNvPicPr>
            <a:picLocks noChangeAspect="1"/>
          </p:cNvPicPr>
          <p:nvPr/>
        </p:nvPicPr>
        <p:blipFill>
          <a:blip r:embed="rId2"/>
          <a:stretch>
            <a:fillRect/>
          </a:stretch>
        </p:blipFill>
        <p:spPr>
          <a:xfrm>
            <a:off x="3563888" y="289716"/>
            <a:ext cx="1621677" cy="1085182"/>
          </a:xfrm>
          <a:prstGeom prst="rect">
            <a:avLst/>
          </a:prstGeom>
        </p:spPr>
      </p:pic>
      <p:pic>
        <p:nvPicPr>
          <p:cNvPr id="7" name="Picture 6">
            <a:extLst>
              <a:ext uri="{FF2B5EF4-FFF2-40B4-BE49-F238E27FC236}">
                <a16:creationId xmlns:a16="http://schemas.microsoft.com/office/drawing/2014/main" id="{D37FAC57-1DC7-4B22-9689-E53E4D42D923}"/>
              </a:ext>
            </a:extLst>
          </p:cNvPr>
          <p:cNvPicPr>
            <a:picLocks noChangeAspect="1"/>
          </p:cNvPicPr>
          <p:nvPr/>
        </p:nvPicPr>
        <p:blipFill rotWithShape="1">
          <a:blip r:embed="rId3"/>
          <a:srcRect b="7553"/>
          <a:stretch/>
        </p:blipFill>
        <p:spPr>
          <a:xfrm>
            <a:off x="454967" y="1280146"/>
            <a:ext cx="3324945" cy="3917033"/>
          </a:xfrm>
          <a:prstGeom prst="rect">
            <a:avLst/>
          </a:prstGeom>
        </p:spPr>
      </p:pic>
    </p:spTree>
    <p:extLst>
      <p:ext uri="{BB962C8B-B14F-4D97-AF65-F5344CB8AC3E}">
        <p14:creationId xmlns:p14="http://schemas.microsoft.com/office/powerpoint/2010/main" val="32093183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96713CA-1B0C-43AE-86C8-DD7CB4CC9428}"/>
              </a:ext>
            </a:extLst>
          </p:cNvPr>
          <p:cNvSpPr>
            <a:spLocks noGrp="1"/>
          </p:cNvSpPr>
          <p:nvPr>
            <p:ph idx="4294967295"/>
          </p:nvPr>
        </p:nvSpPr>
        <p:spPr>
          <a:xfrm>
            <a:off x="0" y="1243013"/>
            <a:ext cx="8928100" cy="4489450"/>
          </a:xfrm>
          <a:prstGeom prst="rect">
            <a:avLst/>
          </a:prstGeom>
        </p:spPr>
        <p:txBody>
          <a:bodyPr>
            <a:normAutofit/>
          </a:bodyPr>
          <a:lstStyle/>
          <a:p>
            <a:pPr marL="0" indent="0">
              <a:buNone/>
            </a:pPr>
            <a:r>
              <a:rPr lang="en-GB" sz="2000" dirty="0"/>
              <a:t>When we are meeting in Teams there are functions that we can use to participate.</a:t>
            </a:r>
          </a:p>
          <a:p>
            <a:pPr marL="0" indent="0">
              <a:buNone/>
            </a:pPr>
            <a:r>
              <a:rPr lang="en-GB" sz="2000" dirty="0"/>
              <a:t>To know who is in the meeting</a:t>
            </a:r>
          </a:p>
          <a:p>
            <a:pPr marL="0" indent="0">
              <a:buNone/>
            </a:pPr>
            <a:endParaRPr lang="en-GB" sz="2000" dirty="0"/>
          </a:p>
          <a:p>
            <a:pPr marL="0" indent="0">
              <a:buNone/>
            </a:pPr>
            <a:r>
              <a:rPr lang="en-GB" sz="2000" dirty="0"/>
              <a:t>To show the conversation, and make a comment</a:t>
            </a:r>
          </a:p>
          <a:p>
            <a:pPr marL="0" indent="0">
              <a:buNone/>
            </a:pPr>
            <a:endParaRPr lang="en-GB" sz="2000" dirty="0"/>
          </a:p>
          <a:p>
            <a:pPr marL="0" indent="0">
              <a:buNone/>
            </a:pPr>
            <a:r>
              <a:rPr lang="en-GB" sz="2000" dirty="0"/>
              <a:t>To raise our hand to ask a question</a:t>
            </a:r>
          </a:p>
          <a:p>
            <a:pPr marL="0" indent="0">
              <a:buNone/>
            </a:pPr>
            <a:endParaRPr lang="en-GB" sz="2000" dirty="0"/>
          </a:p>
          <a:p>
            <a:pPr marL="0" indent="0">
              <a:buNone/>
            </a:pPr>
            <a:endParaRPr lang="en-GB" sz="2000" dirty="0"/>
          </a:p>
          <a:p>
            <a:pPr marL="0" indent="0">
              <a:buNone/>
            </a:pPr>
            <a:r>
              <a:rPr lang="en-GB" sz="2000" dirty="0"/>
              <a:t>And to turn on or off our camera and microphone</a:t>
            </a:r>
          </a:p>
          <a:p>
            <a:pPr marL="0" indent="0">
              <a:buNone/>
            </a:pPr>
            <a:endParaRPr lang="en-GB" sz="2000" dirty="0"/>
          </a:p>
          <a:p>
            <a:pPr marL="0" indent="0">
              <a:buNone/>
            </a:pPr>
            <a:r>
              <a:rPr lang="en-GB" sz="2000" dirty="0"/>
              <a:t>The arrow up in the box allows you to share your screen with RED to leave</a:t>
            </a:r>
          </a:p>
        </p:txBody>
      </p:sp>
      <p:pic>
        <p:nvPicPr>
          <p:cNvPr id="5" name="Picture 4">
            <a:extLst>
              <a:ext uri="{FF2B5EF4-FFF2-40B4-BE49-F238E27FC236}">
                <a16:creationId xmlns:a16="http://schemas.microsoft.com/office/drawing/2014/main" id="{B8EEDBAC-5E7B-4FBA-BE5D-493A23F3779E}"/>
              </a:ext>
            </a:extLst>
          </p:cNvPr>
          <p:cNvPicPr>
            <a:picLocks noChangeAspect="1"/>
          </p:cNvPicPr>
          <p:nvPr/>
        </p:nvPicPr>
        <p:blipFill>
          <a:blip r:embed="rId3"/>
          <a:stretch>
            <a:fillRect/>
          </a:stretch>
        </p:blipFill>
        <p:spPr>
          <a:xfrm>
            <a:off x="3761160" y="188640"/>
            <a:ext cx="1621677" cy="1085182"/>
          </a:xfrm>
          <a:prstGeom prst="rect">
            <a:avLst/>
          </a:prstGeom>
        </p:spPr>
      </p:pic>
      <p:pic>
        <p:nvPicPr>
          <p:cNvPr id="7" name="Picture 6" descr="A screenshot of a computer&#10;&#10;Description automatically generated">
            <a:extLst>
              <a:ext uri="{FF2B5EF4-FFF2-40B4-BE49-F238E27FC236}">
                <a16:creationId xmlns:a16="http://schemas.microsoft.com/office/drawing/2014/main" id="{33D2A1D2-7620-41A2-B306-2A2777D3F3EF}"/>
              </a:ext>
            </a:extLst>
          </p:cNvPr>
          <p:cNvPicPr>
            <a:picLocks noChangeAspect="1"/>
          </p:cNvPicPr>
          <p:nvPr/>
        </p:nvPicPr>
        <p:blipFill rotWithShape="1">
          <a:blip r:embed="rId4">
            <a:extLst>
              <a:ext uri="{28A0092B-C50C-407E-A947-70E740481C1C}">
                <a14:useLocalDpi xmlns:a14="http://schemas.microsoft.com/office/drawing/2010/main" val="0"/>
              </a:ext>
            </a:extLst>
          </a:blip>
          <a:srcRect l="57087" t="3801" r="33463" b="86873"/>
          <a:stretch/>
        </p:blipFill>
        <p:spPr>
          <a:xfrm>
            <a:off x="3563888" y="1683737"/>
            <a:ext cx="1160818" cy="644435"/>
          </a:xfrm>
          <a:prstGeom prst="rect">
            <a:avLst/>
          </a:prstGeom>
        </p:spPr>
      </p:pic>
      <p:pic>
        <p:nvPicPr>
          <p:cNvPr id="9" name="Picture 8" descr="A screenshot of a computer&#10;&#10;Description automatically generated">
            <a:extLst>
              <a:ext uri="{FF2B5EF4-FFF2-40B4-BE49-F238E27FC236}">
                <a16:creationId xmlns:a16="http://schemas.microsoft.com/office/drawing/2014/main" id="{572CFC46-5EAC-447C-BD82-0A428C2F10D0}"/>
              </a:ext>
            </a:extLst>
          </p:cNvPr>
          <p:cNvPicPr>
            <a:picLocks noChangeAspect="1"/>
          </p:cNvPicPr>
          <p:nvPr/>
        </p:nvPicPr>
        <p:blipFill rotWithShape="1">
          <a:blip r:embed="rId5">
            <a:extLst>
              <a:ext uri="{28A0092B-C50C-407E-A947-70E740481C1C}">
                <a14:useLocalDpi xmlns:a14="http://schemas.microsoft.com/office/drawing/2010/main" val="0"/>
              </a:ext>
            </a:extLst>
          </a:blip>
          <a:srcRect l="56300" t="3800" r="34561" b="83622"/>
          <a:stretch/>
        </p:blipFill>
        <p:spPr>
          <a:xfrm>
            <a:off x="5589660" y="2005954"/>
            <a:ext cx="1611615" cy="967363"/>
          </a:xfrm>
          <a:prstGeom prst="rect">
            <a:avLst/>
          </a:prstGeom>
        </p:spPr>
      </p:pic>
      <p:pic>
        <p:nvPicPr>
          <p:cNvPr id="11" name="Picture 10" descr="A screenshot of a computer&#10;&#10;Description automatically generated">
            <a:extLst>
              <a:ext uri="{FF2B5EF4-FFF2-40B4-BE49-F238E27FC236}">
                <a16:creationId xmlns:a16="http://schemas.microsoft.com/office/drawing/2014/main" id="{0BA26AE3-7A14-4B49-A621-1C63766FC7A1}"/>
              </a:ext>
            </a:extLst>
          </p:cNvPr>
          <p:cNvPicPr>
            <a:picLocks noChangeAspect="1"/>
          </p:cNvPicPr>
          <p:nvPr/>
        </p:nvPicPr>
        <p:blipFill rotWithShape="1">
          <a:blip r:embed="rId6">
            <a:extLst>
              <a:ext uri="{28A0092B-C50C-407E-A947-70E740481C1C}">
                <a14:useLocalDpi xmlns:a14="http://schemas.microsoft.com/office/drawing/2010/main" val="0"/>
              </a:ext>
            </a:extLst>
          </a:blip>
          <a:srcRect l="59850" t="3364" r="32275" b="83200"/>
          <a:stretch/>
        </p:blipFill>
        <p:spPr>
          <a:xfrm>
            <a:off x="3954736" y="3091136"/>
            <a:ext cx="1656184" cy="985436"/>
          </a:xfrm>
          <a:prstGeom prst="rect">
            <a:avLst/>
          </a:prstGeom>
        </p:spPr>
      </p:pic>
      <p:pic>
        <p:nvPicPr>
          <p:cNvPr id="13" name="Picture 12" descr="A screenshot of a computer&#10;&#10;Description automatically generated">
            <a:extLst>
              <a:ext uri="{FF2B5EF4-FFF2-40B4-BE49-F238E27FC236}">
                <a16:creationId xmlns:a16="http://schemas.microsoft.com/office/drawing/2014/main" id="{0369F986-A32A-48F7-93CB-0C52A4E43E7D}"/>
              </a:ext>
            </a:extLst>
          </p:cNvPr>
          <p:cNvPicPr>
            <a:picLocks noChangeAspect="1"/>
          </p:cNvPicPr>
          <p:nvPr/>
        </p:nvPicPr>
        <p:blipFill rotWithShape="1">
          <a:blip r:embed="rId7">
            <a:extLst>
              <a:ext uri="{28A0092B-C50C-407E-A947-70E740481C1C}">
                <a14:useLocalDpi xmlns:a14="http://schemas.microsoft.com/office/drawing/2010/main" val="0"/>
              </a:ext>
            </a:extLst>
          </a:blip>
          <a:srcRect l="64174" t="5201" r="16428" b="88489"/>
          <a:stretch/>
        </p:blipFill>
        <p:spPr>
          <a:xfrm>
            <a:off x="6003194" y="3884684"/>
            <a:ext cx="2641028" cy="985436"/>
          </a:xfrm>
          <a:prstGeom prst="rect">
            <a:avLst/>
          </a:prstGeom>
        </p:spPr>
      </p:pic>
    </p:spTree>
    <p:extLst>
      <p:ext uri="{BB962C8B-B14F-4D97-AF65-F5344CB8AC3E}">
        <p14:creationId xmlns:p14="http://schemas.microsoft.com/office/powerpoint/2010/main" val="6898288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A0BCA4C-5BC8-49C5-B27A-ADF0C2223BE9}"/>
              </a:ext>
            </a:extLst>
          </p:cNvPr>
          <p:cNvPicPr>
            <a:picLocks noChangeAspect="1"/>
          </p:cNvPicPr>
          <p:nvPr/>
        </p:nvPicPr>
        <p:blipFill>
          <a:blip r:embed="rId2"/>
          <a:stretch>
            <a:fillRect/>
          </a:stretch>
        </p:blipFill>
        <p:spPr>
          <a:xfrm>
            <a:off x="457201" y="1600201"/>
            <a:ext cx="4038600" cy="2702520"/>
          </a:xfrm>
          <a:prstGeom prst="rect">
            <a:avLst/>
          </a:prstGeom>
          <a:noFill/>
        </p:spPr>
      </p:pic>
      <p:sp>
        <p:nvSpPr>
          <p:cNvPr id="12" name="Content Placeholder 3">
            <a:extLst>
              <a:ext uri="{FF2B5EF4-FFF2-40B4-BE49-F238E27FC236}">
                <a16:creationId xmlns:a16="http://schemas.microsoft.com/office/drawing/2014/main" id="{E236BEC9-2BFF-42EF-A4C3-E21E056ADFB7}"/>
              </a:ext>
            </a:extLst>
          </p:cNvPr>
          <p:cNvSpPr>
            <a:spLocks noGrp="1"/>
          </p:cNvSpPr>
          <p:nvPr>
            <p:ph sz="half" idx="1"/>
          </p:nvPr>
        </p:nvSpPr>
        <p:spPr>
          <a:xfrm>
            <a:off x="4819649" y="882674"/>
            <a:ext cx="3867150" cy="4351338"/>
          </a:xfrm>
        </p:spPr>
        <p:txBody>
          <a:bodyPr/>
          <a:lstStyle/>
          <a:p>
            <a:pPr marL="0" indent="0">
              <a:buNone/>
            </a:pPr>
            <a:r>
              <a:rPr lang="en-US" b="1" dirty="0"/>
              <a:t>Have a look at this team page now…</a:t>
            </a:r>
          </a:p>
          <a:p>
            <a:pPr marL="0" indent="0">
              <a:buNone/>
            </a:pPr>
            <a:endParaRPr lang="en-US" dirty="0"/>
          </a:p>
          <a:p>
            <a:pPr marL="0" indent="0">
              <a:buNone/>
            </a:pPr>
            <a:r>
              <a:rPr lang="en-US" dirty="0"/>
              <a:t>Do you have any questions?</a:t>
            </a:r>
          </a:p>
        </p:txBody>
      </p:sp>
    </p:spTree>
    <p:extLst>
      <p:ext uri="{BB962C8B-B14F-4D97-AF65-F5344CB8AC3E}">
        <p14:creationId xmlns:p14="http://schemas.microsoft.com/office/powerpoint/2010/main" val="37430276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23365E-E523-4CE1-8B23-2D26842632FB}"/>
              </a:ext>
            </a:extLst>
          </p:cNvPr>
          <p:cNvSpPr>
            <a:spLocks noGrp="1"/>
          </p:cNvSpPr>
          <p:nvPr>
            <p:ph idx="1"/>
          </p:nvPr>
        </p:nvSpPr>
        <p:spPr/>
        <p:txBody>
          <a:bodyPr>
            <a:normAutofit fontScale="92500" lnSpcReduction="10000"/>
          </a:bodyPr>
          <a:lstStyle/>
          <a:p>
            <a:pPr marL="0" indent="0">
              <a:buNone/>
            </a:pPr>
            <a:r>
              <a:rPr lang="en-GB" sz="2800" dirty="0"/>
              <a:t>The partner to learning for this module through Teams is Moodle.</a:t>
            </a:r>
          </a:p>
          <a:p>
            <a:pPr marL="0" indent="0">
              <a:buNone/>
            </a:pPr>
            <a:endParaRPr lang="en-GB" sz="2800" dirty="0"/>
          </a:p>
          <a:p>
            <a:pPr marL="0" indent="0">
              <a:buNone/>
            </a:pPr>
            <a:r>
              <a:rPr lang="en-GB" sz="2800" dirty="0"/>
              <a:t>Your module Moodle Page will include the teaching material that will be delivered by your lecturer.</a:t>
            </a:r>
          </a:p>
          <a:p>
            <a:pPr marL="0" indent="0">
              <a:buNone/>
            </a:pPr>
            <a:endParaRPr lang="en-GB" sz="2800" dirty="0"/>
          </a:p>
          <a:p>
            <a:pPr marL="0" indent="0">
              <a:buNone/>
            </a:pPr>
            <a:r>
              <a:rPr lang="en-GB" sz="2800" dirty="0"/>
              <a:t>You will also find essential information to support you through the module.</a:t>
            </a:r>
          </a:p>
        </p:txBody>
      </p:sp>
      <p:pic>
        <p:nvPicPr>
          <p:cNvPr id="5" name="Picture 4">
            <a:extLst>
              <a:ext uri="{FF2B5EF4-FFF2-40B4-BE49-F238E27FC236}">
                <a16:creationId xmlns:a16="http://schemas.microsoft.com/office/drawing/2014/main" id="{0D7680DB-9030-4C45-9F90-13E4BAA113DE}"/>
              </a:ext>
            </a:extLst>
          </p:cNvPr>
          <p:cNvPicPr>
            <a:picLocks noChangeAspect="1"/>
          </p:cNvPicPr>
          <p:nvPr/>
        </p:nvPicPr>
        <p:blipFill>
          <a:blip r:embed="rId3"/>
          <a:stretch>
            <a:fillRect/>
          </a:stretch>
        </p:blipFill>
        <p:spPr>
          <a:xfrm>
            <a:off x="3851920" y="245630"/>
            <a:ext cx="1292464" cy="1201016"/>
          </a:xfrm>
          <a:prstGeom prst="rect">
            <a:avLst/>
          </a:prstGeom>
        </p:spPr>
      </p:pic>
    </p:spTree>
    <p:extLst>
      <p:ext uri="{BB962C8B-B14F-4D97-AF65-F5344CB8AC3E}">
        <p14:creationId xmlns:p14="http://schemas.microsoft.com/office/powerpoint/2010/main" val="7916112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E7DC1A31-13BE-44C2-A549-DA8965141AA8}"/>
              </a:ext>
            </a:extLst>
          </p:cNvPr>
          <p:cNvPicPr>
            <a:picLocks noGrp="1" noChangeAspect="1"/>
          </p:cNvPicPr>
          <p:nvPr>
            <p:ph idx="1"/>
          </p:nvPr>
        </p:nvPicPr>
        <p:blipFill>
          <a:blip r:embed="rId2"/>
          <a:stretch>
            <a:fillRect/>
          </a:stretch>
        </p:blipFill>
        <p:spPr>
          <a:xfrm>
            <a:off x="1806650" y="4077072"/>
            <a:ext cx="5907536" cy="1182727"/>
          </a:xfrm>
        </p:spPr>
      </p:pic>
      <p:pic>
        <p:nvPicPr>
          <p:cNvPr id="5" name="Picture 4">
            <a:extLst>
              <a:ext uri="{FF2B5EF4-FFF2-40B4-BE49-F238E27FC236}">
                <a16:creationId xmlns:a16="http://schemas.microsoft.com/office/drawing/2014/main" id="{8B540BE2-428C-4E69-9E23-6431B42C7088}"/>
              </a:ext>
            </a:extLst>
          </p:cNvPr>
          <p:cNvPicPr>
            <a:picLocks noChangeAspect="1"/>
          </p:cNvPicPr>
          <p:nvPr/>
        </p:nvPicPr>
        <p:blipFill>
          <a:blip r:embed="rId3"/>
          <a:stretch>
            <a:fillRect/>
          </a:stretch>
        </p:blipFill>
        <p:spPr>
          <a:xfrm>
            <a:off x="2699792" y="0"/>
            <a:ext cx="4121253" cy="3822523"/>
          </a:xfrm>
          <a:prstGeom prst="rect">
            <a:avLst/>
          </a:prstGeom>
        </p:spPr>
      </p:pic>
    </p:spTree>
    <p:extLst>
      <p:ext uri="{BB962C8B-B14F-4D97-AF65-F5344CB8AC3E}">
        <p14:creationId xmlns:p14="http://schemas.microsoft.com/office/powerpoint/2010/main" val="20103159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61BA8-7664-4EE1-B4D8-AE45D4C24256}"/>
              </a:ext>
            </a:extLst>
          </p:cNvPr>
          <p:cNvSpPr>
            <a:spLocks noGrp="1"/>
          </p:cNvSpPr>
          <p:nvPr>
            <p:ph type="title"/>
          </p:nvPr>
        </p:nvSpPr>
        <p:spPr>
          <a:xfrm>
            <a:off x="107504" y="-51420"/>
            <a:ext cx="8229600" cy="1143000"/>
          </a:xfrm>
        </p:spPr>
        <p:txBody>
          <a:bodyPr anchor="ctr">
            <a:normAutofit/>
          </a:bodyPr>
          <a:lstStyle/>
          <a:p>
            <a:pPr algn="l"/>
            <a:r>
              <a:rPr lang="en-GB" b="1" dirty="0"/>
              <a:t>Your Moodle Page</a:t>
            </a:r>
          </a:p>
        </p:txBody>
      </p:sp>
      <p:sp>
        <p:nvSpPr>
          <p:cNvPr id="3" name="Content Placeholder 2">
            <a:extLst>
              <a:ext uri="{FF2B5EF4-FFF2-40B4-BE49-F238E27FC236}">
                <a16:creationId xmlns:a16="http://schemas.microsoft.com/office/drawing/2014/main" id="{4B5A6907-36A9-4CD2-B7A6-81358EEF8017}"/>
              </a:ext>
            </a:extLst>
          </p:cNvPr>
          <p:cNvSpPr>
            <a:spLocks noGrp="1"/>
          </p:cNvSpPr>
          <p:nvPr>
            <p:ph sz="half" idx="1"/>
          </p:nvPr>
        </p:nvSpPr>
        <p:spPr>
          <a:xfrm>
            <a:off x="217612" y="764704"/>
            <a:ext cx="8708776" cy="3989040"/>
          </a:xfrm>
        </p:spPr>
        <p:txBody>
          <a:bodyPr>
            <a:normAutofit/>
          </a:bodyPr>
          <a:lstStyle/>
          <a:p>
            <a:pPr marL="0" indent="0">
              <a:buNone/>
            </a:pPr>
            <a:r>
              <a:rPr lang="en-GB" sz="2000" dirty="0"/>
              <a:t>To access your learning material and be able to read announcements about the course, you will need to access the Module </a:t>
            </a:r>
            <a:r>
              <a:rPr lang="en-GB" sz="2000" b="1" dirty="0"/>
              <a:t>Moodle Page</a:t>
            </a:r>
          </a:p>
          <a:p>
            <a:endParaRPr lang="en-GB" b="1" dirty="0"/>
          </a:p>
        </p:txBody>
      </p:sp>
      <p:pic>
        <p:nvPicPr>
          <p:cNvPr id="6" name="Picture 5">
            <a:extLst>
              <a:ext uri="{FF2B5EF4-FFF2-40B4-BE49-F238E27FC236}">
                <a16:creationId xmlns:a16="http://schemas.microsoft.com/office/drawing/2014/main" id="{119AE0DE-5354-4EE2-8B77-40BE77A96A8F}"/>
              </a:ext>
            </a:extLst>
          </p:cNvPr>
          <p:cNvPicPr>
            <a:picLocks noChangeAspect="1"/>
          </p:cNvPicPr>
          <p:nvPr/>
        </p:nvPicPr>
        <p:blipFill rotWithShape="1">
          <a:blip r:embed="rId2"/>
          <a:srcRect t="11656" r="24801" b="19288"/>
          <a:stretch/>
        </p:blipFill>
        <p:spPr>
          <a:xfrm>
            <a:off x="971600" y="1484784"/>
            <a:ext cx="6876256" cy="4209628"/>
          </a:xfrm>
          <a:prstGeom prst="rect">
            <a:avLst/>
          </a:prstGeom>
        </p:spPr>
      </p:pic>
    </p:spTree>
    <p:extLst>
      <p:ext uri="{BB962C8B-B14F-4D97-AF65-F5344CB8AC3E}">
        <p14:creationId xmlns:p14="http://schemas.microsoft.com/office/powerpoint/2010/main" val="19246866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68E30-FD49-46BE-9B47-D1268623CF3C}"/>
              </a:ext>
            </a:extLst>
          </p:cNvPr>
          <p:cNvSpPr>
            <a:spLocks noGrp="1"/>
          </p:cNvSpPr>
          <p:nvPr>
            <p:ph type="title"/>
          </p:nvPr>
        </p:nvSpPr>
        <p:spPr>
          <a:xfrm>
            <a:off x="362977" y="908720"/>
            <a:ext cx="4209023" cy="1143000"/>
          </a:xfrm>
        </p:spPr>
        <p:txBody>
          <a:bodyPr>
            <a:noAutofit/>
          </a:bodyPr>
          <a:lstStyle/>
          <a:p>
            <a:pPr algn="l"/>
            <a:r>
              <a:rPr lang="en-GB" sz="2800" b="1" dirty="0"/>
              <a:t>Module Information</a:t>
            </a:r>
            <a:br>
              <a:rPr lang="en-GB" sz="2800" dirty="0"/>
            </a:br>
            <a:br>
              <a:rPr lang="en-GB" sz="2800" dirty="0"/>
            </a:br>
            <a:r>
              <a:rPr lang="en-GB" sz="2000" dirty="0"/>
              <a:t>To start with please access the Module Information tile, there you will find:</a:t>
            </a:r>
            <a:br>
              <a:rPr lang="en-GB" sz="2000" dirty="0"/>
            </a:br>
            <a:br>
              <a:rPr lang="en-GB" sz="2000" dirty="0"/>
            </a:br>
            <a:r>
              <a:rPr lang="en-GB" sz="2000" dirty="0"/>
              <a:t>. A welcome from the Module Lead</a:t>
            </a:r>
            <a:br>
              <a:rPr lang="en-GB" sz="2000" dirty="0"/>
            </a:br>
            <a:r>
              <a:rPr lang="en-GB" sz="2000" dirty="0"/>
              <a:t>. Information about your Lecturers</a:t>
            </a:r>
            <a:br>
              <a:rPr lang="en-GB" sz="2000" dirty="0"/>
            </a:br>
            <a:r>
              <a:rPr lang="en-GB" sz="2000" dirty="0"/>
              <a:t>. The Module Handbook</a:t>
            </a:r>
            <a:br>
              <a:rPr lang="en-GB" sz="2000" dirty="0"/>
            </a:br>
            <a:r>
              <a:rPr lang="en-GB" sz="2000" dirty="0"/>
              <a:t>. Contact details for your Lecturers</a:t>
            </a:r>
            <a:br>
              <a:rPr lang="en-GB" sz="2000" dirty="0"/>
            </a:br>
            <a:r>
              <a:rPr lang="en-GB" sz="2000" dirty="0"/>
              <a:t>. Assignment information</a:t>
            </a:r>
            <a:br>
              <a:rPr lang="en-GB" sz="2000" dirty="0"/>
            </a:br>
            <a:r>
              <a:rPr lang="en-GB" sz="2000" dirty="0"/>
              <a:t>. Online resource list</a:t>
            </a:r>
            <a:br>
              <a:rPr lang="en-GB" sz="2000" dirty="0"/>
            </a:br>
            <a:endParaRPr lang="en-GB" sz="2000" dirty="0"/>
          </a:p>
        </p:txBody>
      </p:sp>
      <p:pic>
        <p:nvPicPr>
          <p:cNvPr id="7" name="Picture 6" descr="A picture containing graphical user interface&#10;&#10;Description automatically generated">
            <a:extLst>
              <a:ext uri="{FF2B5EF4-FFF2-40B4-BE49-F238E27FC236}">
                <a16:creationId xmlns:a16="http://schemas.microsoft.com/office/drawing/2014/main" id="{4BC4DCAE-DD24-344F-A399-91730B406FA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64088" y="1268760"/>
            <a:ext cx="3243808" cy="2552997"/>
          </a:xfrm>
          <a:prstGeom prst="rect">
            <a:avLst/>
          </a:prstGeom>
        </p:spPr>
      </p:pic>
    </p:spTree>
    <p:extLst>
      <p:ext uri="{BB962C8B-B14F-4D97-AF65-F5344CB8AC3E}">
        <p14:creationId xmlns:p14="http://schemas.microsoft.com/office/powerpoint/2010/main" val="32947333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732E2-77B9-429C-8F47-17962FC43486}"/>
              </a:ext>
            </a:extLst>
          </p:cNvPr>
          <p:cNvSpPr>
            <a:spLocks noGrp="1"/>
          </p:cNvSpPr>
          <p:nvPr>
            <p:ph type="title"/>
          </p:nvPr>
        </p:nvSpPr>
        <p:spPr/>
        <p:txBody>
          <a:bodyPr anchor="ctr">
            <a:normAutofit/>
          </a:bodyPr>
          <a:lstStyle/>
          <a:p>
            <a:pPr algn="l"/>
            <a:r>
              <a:rPr lang="en-GB" b="1" dirty="0"/>
              <a:t>Assessment Section</a:t>
            </a:r>
          </a:p>
        </p:txBody>
      </p:sp>
      <p:sp>
        <p:nvSpPr>
          <p:cNvPr id="7" name="Content Placeholder 6">
            <a:extLst>
              <a:ext uri="{FF2B5EF4-FFF2-40B4-BE49-F238E27FC236}">
                <a16:creationId xmlns:a16="http://schemas.microsoft.com/office/drawing/2014/main" id="{A6F58775-AFE3-4D0F-9E69-9F4EA3C01972}"/>
              </a:ext>
            </a:extLst>
          </p:cNvPr>
          <p:cNvSpPr>
            <a:spLocks noGrp="1"/>
          </p:cNvSpPr>
          <p:nvPr>
            <p:ph sz="half" idx="1"/>
          </p:nvPr>
        </p:nvSpPr>
        <p:spPr>
          <a:xfrm>
            <a:off x="457200" y="1393220"/>
            <a:ext cx="4546848" cy="3989040"/>
          </a:xfrm>
        </p:spPr>
        <p:txBody>
          <a:bodyPr>
            <a:normAutofit lnSpcReduction="10000"/>
          </a:bodyPr>
          <a:lstStyle/>
          <a:p>
            <a:pPr marL="0" indent="0">
              <a:lnSpc>
                <a:spcPct val="90000"/>
              </a:lnSpc>
              <a:buNone/>
            </a:pPr>
            <a:r>
              <a:rPr lang="en-GB" sz="2200" dirty="0"/>
              <a:t>This section will give you information about the assignments that you will complete within the module. </a:t>
            </a:r>
          </a:p>
          <a:p>
            <a:pPr marL="0" indent="0">
              <a:lnSpc>
                <a:spcPct val="90000"/>
              </a:lnSpc>
              <a:buNone/>
            </a:pPr>
            <a:endParaRPr lang="en-GB" sz="2200" dirty="0"/>
          </a:p>
          <a:p>
            <a:pPr marL="0" indent="0">
              <a:lnSpc>
                <a:spcPct val="90000"/>
              </a:lnSpc>
              <a:buNone/>
            </a:pPr>
            <a:r>
              <a:rPr lang="en-GB" sz="2200" dirty="0"/>
              <a:t>The dates that they should be submitted and the content that is required… </a:t>
            </a:r>
          </a:p>
          <a:p>
            <a:pPr marL="0" indent="0">
              <a:lnSpc>
                <a:spcPct val="90000"/>
              </a:lnSpc>
              <a:buNone/>
            </a:pPr>
            <a:endParaRPr lang="en-GB" sz="2200" dirty="0"/>
          </a:p>
          <a:p>
            <a:pPr marL="0" indent="0">
              <a:lnSpc>
                <a:spcPct val="90000"/>
              </a:lnSpc>
              <a:buNone/>
            </a:pPr>
            <a:r>
              <a:rPr lang="en-GB" sz="2200" dirty="0"/>
              <a:t>Please ask if you don’t understand. This is the start of your learning journey and as Lecturers, we are here to help!</a:t>
            </a:r>
          </a:p>
        </p:txBody>
      </p:sp>
      <p:pic>
        <p:nvPicPr>
          <p:cNvPr id="4" name="Picture 3" descr="A screenshot of a cell phone&#10;&#10;Description automatically generated">
            <a:extLst>
              <a:ext uri="{FF2B5EF4-FFF2-40B4-BE49-F238E27FC236}">
                <a16:creationId xmlns:a16="http://schemas.microsoft.com/office/drawing/2014/main" id="{303762B5-4ECE-42D4-B9C0-C7D631435F6A}"/>
              </a:ext>
            </a:extLst>
          </p:cNvPr>
          <p:cNvPicPr>
            <a:picLocks noChangeAspect="1"/>
          </p:cNvPicPr>
          <p:nvPr/>
        </p:nvPicPr>
        <p:blipFill rotWithShape="1">
          <a:blip r:embed="rId3">
            <a:extLst>
              <a:ext uri="{28A0092B-C50C-407E-A947-70E740481C1C}">
                <a14:useLocalDpi xmlns:a14="http://schemas.microsoft.com/office/drawing/2010/main" val="0"/>
              </a:ext>
            </a:extLst>
          </a:blip>
          <a:srcRect l="4327" t="30296" r="64962" b="52800"/>
          <a:stretch/>
        </p:blipFill>
        <p:spPr>
          <a:xfrm>
            <a:off x="4788024" y="2060848"/>
            <a:ext cx="3744416" cy="1656184"/>
          </a:xfrm>
          <a:prstGeom prst="rect">
            <a:avLst/>
          </a:prstGeom>
        </p:spPr>
      </p:pic>
    </p:spTree>
    <p:extLst>
      <p:ext uri="{BB962C8B-B14F-4D97-AF65-F5344CB8AC3E}">
        <p14:creationId xmlns:p14="http://schemas.microsoft.com/office/powerpoint/2010/main" val="28648991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B60D8-A8D0-407A-BE55-CCE406E7CF48}"/>
              </a:ext>
            </a:extLst>
          </p:cNvPr>
          <p:cNvSpPr>
            <a:spLocks noGrp="1"/>
          </p:cNvSpPr>
          <p:nvPr>
            <p:ph type="title"/>
          </p:nvPr>
        </p:nvSpPr>
        <p:spPr>
          <a:xfrm>
            <a:off x="457200" y="112947"/>
            <a:ext cx="8229600" cy="1143000"/>
          </a:xfrm>
        </p:spPr>
        <p:txBody>
          <a:bodyPr/>
          <a:lstStyle/>
          <a:p>
            <a:r>
              <a:rPr lang="en-GB" b="1" dirty="0"/>
              <a:t>Assessments</a:t>
            </a:r>
          </a:p>
        </p:txBody>
      </p:sp>
      <p:sp>
        <p:nvSpPr>
          <p:cNvPr id="3" name="Content Placeholder 2">
            <a:extLst>
              <a:ext uri="{FF2B5EF4-FFF2-40B4-BE49-F238E27FC236}">
                <a16:creationId xmlns:a16="http://schemas.microsoft.com/office/drawing/2014/main" id="{A1A8EC2C-F005-456C-A3BD-A104E3738CC3}"/>
              </a:ext>
            </a:extLst>
          </p:cNvPr>
          <p:cNvSpPr>
            <a:spLocks noGrp="1"/>
          </p:cNvSpPr>
          <p:nvPr>
            <p:ph idx="1"/>
          </p:nvPr>
        </p:nvSpPr>
        <p:spPr>
          <a:xfrm>
            <a:off x="628650" y="1052736"/>
            <a:ext cx="7886700" cy="3203575"/>
          </a:xfrm>
        </p:spPr>
        <p:txBody>
          <a:bodyPr/>
          <a:lstStyle/>
          <a:p>
            <a:pPr marL="0" indent="0" algn="ctr">
              <a:buNone/>
            </a:pPr>
            <a:r>
              <a:rPr lang="en-GB" dirty="0"/>
              <a:t>Within each module you will have assignments to complete.</a:t>
            </a:r>
          </a:p>
          <a:p>
            <a:pPr marL="0" indent="0" algn="ctr">
              <a:buNone/>
            </a:pPr>
            <a:r>
              <a:rPr lang="en-GB" dirty="0"/>
              <a:t>Let’s look at assignments 1, 2 &amp; 3</a:t>
            </a:r>
          </a:p>
        </p:txBody>
      </p:sp>
      <p:pic>
        <p:nvPicPr>
          <p:cNvPr id="4" name="Picture 3">
            <a:extLst>
              <a:ext uri="{FF2B5EF4-FFF2-40B4-BE49-F238E27FC236}">
                <a16:creationId xmlns:a16="http://schemas.microsoft.com/office/drawing/2014/main" id="{A921525D-C7C5-4463-86AF-CDBB2013F592}"/>
              </a:ext>
            </a:extLst>
          </p:cNvPr>
          <p:cNvPicPr>
            <a:picLocks noChangeAspect="1"/>
          </p:cNvPicPr>
          <p:nvPr/>
        </p:nvPicPr>
        <p:blipFill>
          <a:blip r:embed="rId2"/>
          <a:stretch>
            <a:fillRect/>
          </a:stretch>
        </p:blipFill>
        <p:spPr>
          <a:xfrm>
            <a:off x="2303748" y="2659859"/>
            <a:ext cx="4536504" cy="2232249"/>
          </a:xfrm>
          <a:prstGeom prst="rect">
            <a:avLst/>
          </a:prstGeom>
        </p:spPr>
      </p:pic>
    </p:spTree>
    <p:extLst>
      <p:ext uri="{BB962C8B-B14F-4D97-AF65-F5344CB8AC3E}">
        <p14:creationId xmlns:p14="http://schemas.microsoft.com/office/powerpoint/2010/main" val="2134631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E5E6158-8A6E-F11B-B1E9-DEE38FC84472}"/>
              </a:ext>
            </a:extLst>
          </p:cNvPr>
          <p:cNvPicPr>
            <a:picLocks noChangeAspect="1"/>
          </p:cNvPicPr>
          <p:nvPr/>
        </p:nvPicPr>
        <p:blipFill>
          <a:blip r:embed="rId3"/>
          <a:stretch>
            <a:fillRect/>
          </a:stretch>
        </p:blipFill>
        <p:spPr>
          <a:xfrm>
            <a:off x="611560" y="0"/>
            <a:ext cx="7632848" cy="5982218"/>
          </a:xfrm>
          <a:prstGeom prst="rect">
            <a:avLst/>
          </a:prstGeom>
        </p:spPr>
      </p:pic>
    </p:spTree>
    <p:extLst>
      <p:ext uri="{BB962C8B-B14F-4D97-AF65-F5344CB8AC3E}">
        <p14:creationId xmlns:p14="http://schemas.microsoft.com/office/powerpoint/2010/main" val="6940271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BC92FEF-A1C5-F80A-EDA7-11C35ED1598D}"/>
              </a:ext>
            </a:extLst>
          </p:cNvPr>
          <p:cNvPicPr>
            <a:picLocks noChangeAspect="1"/>
          </p:cNvPicPr>
          <p:nvPr/>
        </p:nvPicPr>
        <p:blipFill>
          <a:blip r:embed="rId3"/>
          <a:stretch>
            <a:fillRect/>
          </a:stretch>
        </p:blipFill>
        <p:spPr>
          <a:xfrm>
            <a:off x="827584" y="0"/>
            <a:ext cx="7416824" cy="5944115"/>
          </a:xfrm>
          <a:prstGeom prst="rect">
            <a:avLst/>
          </a:prstGeom>
        </p:spPr>
      </p:pic>
    </p:spTree>
    <p:extLst>
      <p:ext uri="{BB962C8B-B14F-4D97-AF65-F5344CB8AC3E}">
        <p14:creationId xmlns:p14="http://schemas.microsoft.com/office/powerpoint/2010/main" val="11751870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014D799-118F-B9EE-346B-995F02719FFC}"/>
              </a:ext>
            </a:extLst>
          </p:cNvPr>
          <p:cNvPicPr>
            <a:picLocks noChangeAspect="1"/>
          </p:cNvPicPr>
          <p:nvPr/>
        </p:nvPicPr>
        <p:blipFill>
          <a:blip r:embed="rId3"/>
          <a:stretch>
            <a:fillRect/>
          </a:stretch>
        </p:blipFill>
        <p:spPr>
          <a:xfrm>
            <a:off x="827584" y="0"/>
            <a:ext cx="7344816" cy="5982218"/>
          </a:xfrm>
          <a:prstGeom prst="rect">
            <a:avLst/>
          </a:prstGeom>
        </p:spPr>
      </p:pic>
    </p:spTree>
    <p:extLst>
      <p:ext uri="{BB962C8B-B14F-4D97-AF65-F5344CB8AC3E}">
        <p14:creationId xmlns:p14="http://schemas.microsoft.com/office/powerpoint/2010/main" val="26897196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48A28-858E-4233-B34F-909DCA1A9C28}"/>
              </a:ext>
            </a:extLst>
          </p:cNvPr>
          <p:cNvSpPr>
            <a:spLocks noGrp="1"/>
          </p:cNvSpPr>
          <p:nvPr>
            <p:ph type="title"/>
          </p:nvPr>
        </p:nvSpPr>
        <p:spPr>
          <a:xfrm>
            <a:off x="490725" y="220693"/>
            <a:ext cx="8229600" cy="1143000"/>
          </a:xfrm>
        </p:spPr>
        <p:txBody>
          <a:bodyPr/>
          <a:lstStyle/>
          <a:p>
            <a:r>
              <a:rPr lang="en-GB" b="1" dirty="0"/>
              <a:t>The Weeks of the Module</a:t>
            </a:r>
          </a:p>
        </p:txBody>
      </p:sp>
      <p:sp>
        <p:nvSpPr>
          <p:cNvPr id="3" name="Content Placeholder 2">
            <a:extLst>
              <a:ext uri="{FF2B5EF4-FFF2-40B4-BE49-F238E27FC236}">
                <a16:creationId xmlns:a16="http://schemas.microsoft.com/office/drawing/2014/main" id="{D6F76996-49C1-4BA4-89F0-D52D2AEACFEB}"/>
              </a:ext>
            </a:extLst>
          </p:cNvPr>
          <p:cNvSpPr>
            <a:spLocks noGrp="1"/>
          </p:cNvSpPr>
          <p:nvPr>
            <p:ph idx="1"/>
          </p:nvPr>
        </p:nvSpPr>
        <p:spPr/>
        <p:txBody>
          <a:bodyPr>
            <a:normAutofit/>
          </a:bodyPr>
          <a:lstStyle/>
          <a:p>
            <a:pPr marL="0" indent="0" algn="ctr">
              <a:buNone/>
            </a:pPr>
            <a:r>
              <a:rPr lang="en-GB" sz="2000" dirty="0"/>
              <a:t>Each week will cover a different topic. You will find this content under the weekly tiles. Content will not populate until the week of lectures.</a:t>
            </a:r>
          </a:p>
        </p:txBody>
      </p:sp>
      <p:pic>
        <p:nvPicPr>
          <p:cNvPr id="5" name="Picture 4">
            <a:extLst>
              <a:ext uri="{FF2B5EF4-FFF2-40B4-BE49-F238E27FC236}">
                <a16:creationId xmlns:a16="http://schemas.microsoft.com/office/drawing/2014/main" id="{9FA3214E-39E6-3844-8B60-D69D78A2E95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75656" y="2527299"/>
            <a:ext cx="5981700" cy="2730500"/>
          </a:xfrm>
          <a:prstGeom prst="rect">
            <a:avLst/>
          </a:prstGeom>
        </p:spPr>
      </p:pic>
    </p:spTree>
    <p:extLst>
      <p:ext uri="{BB962C8B-B14F-4D97-AF65-F5344CB8AC3E}">
        <p14:creationId xmlns:p14="http://schemas.microsoft.com/office/powerpoint/2010/main" val="34956523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9F47D-39EC-4AFD-8335-A7524D09D433}"/>
              </a:ext>
            </a:extLst>
          </p:cNvPr>
          <p:cNvSpPr>
            <a:spLocks noGrp="1"/>
          </p:cNvSpPr>
          <p:nvPr>
            <p:ph type="title"/>
          </p:nvPr>
        </p:nvSpPr>
        <p:spPr>
          <a:xfrm>
            <a:off x="457200" y="116632"/>
            <a:ext cx="8229600" cy="1143000"/>
          </a:xfrm>
        </p:spPr>
        <p:txBody>
          <a:bodyPr>
            <a:normAutofit/>
          </a:bodyPr>
          <a:lstStyle/>
          <a:p>
            <a:r>
              <a:rPr lang="en-GB" b="1" dirty="0"/>
              <a:t>Let’s access the Module Handbook</a:t>
            </a:r>
          </a:p>
        </p:txBody>
      </p:sp>
      <p:sp>
        <p:nvSpPr>
          <p:cNvPr id="8" name="TextBox 7">
            <a:extLst>
              <a:ext uri="{FF2B5EF4-FFF2-40B4-BE49-F238E27FC236}">
                <a16:creationId xmlns:a16="http://schemas.microsoft.com/office/drawing/2014/main" id="{0520BABA-7ACF-4140-9003-B7B301C0CD76}"/>
              </a:ext>
            </a:extLst>
          </p:cNvPr>
          <p:cNvSpPr txBox="1"/>
          <p:nvPr/>
        </p:nvSpPr>
        <p:spPr>
          <a:xfrm>
            <a:off x="5038044" y="2348880"/>
            <a:ext cx="3547381" cy="1077218"/>
          </a:xfrm>
          <a:prstGeom prst="rect">
            <a:avLst/>
          </a:prstGeom>
          <a:noFill/>
        </p:spPr>
        <p:txBody>
          <a:bodyPr wrap="none" rtlCol="0">
            <a:spAutoFit/>
          </a:bodyPr>
          <a:lstStyle/>
          <a:p>
            <a:r>
              <a:rPr lang="en-GB" sz="3200" dirty="0"/>
              <a:t>You can find this on:</a:t>
            </a:r>
          </a:p>
          <a:p>
            <a:r>
              <a:rPr lang="en-GB" sz="3200" b="1" dirty="0"/>
              <a:t>Moodle</a:t>
            </a:r>
          </a:p>
        </p:txBody>
      </p:sp>
      <p:pic>
        <p:nvPicPr>
          <p:cNvPr id="4" name="Picture 3">
            <a:extLst>
              <a:ext uri="{FF2B5EF4-FFF2-40B4-BE49-F238E27FC236}">
                <a16:creationId xmlns:a16="http://schemas.microsoft.com/office/drawing/2014/main" id="{352AC356-8B6B-4578-8006-DC5ECC465FC9}"/>
              </a:ext>
            </a:extLst>
          </p:cNvPr>
          <p:cNvPicPr>
            <a:picLocks noChangeAspect="1"/>
          </p:cNvPicPr>
          <p:nvPr/>
        </p:nvPicPr>
        <p:blipFill rotWithShape="1">
          <a:blip r:embed="rId3"/>
          <a:srcRect l="61205" t="9797" r="26409" b="52167"/>
          <a:stretch/>
        </p:blipFill>
        <p:spPr>
          <a:xfrm>
            <a:off x="323527" y="1249735"/>
            <a:ext cx="3547381" cy="4267497"/>
          </a:xfrm>
          <a:prstGeom prst="rect">
            <a:avLst/>
          </a:prstGeom>
        </p:spPr>
      </p:pic>
    </p:spTree>
    <p:extLst>
      <p:ext uri="{BB962C8B-B14F-4D97-AF65-F5344CB8AC3E}">
        <p14:creationId xmlns:p14="http://schemas.microsoft.com/office/powerpoint/2010/main" val="29090096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DA6EA-03ED-4160-BDF1-22AFB9210412}"/>
              </a:ext>
            </a:extLst>
          </p:cNvPr>
          <p:cNvSpPr>
            <a:spLocks noGrp="1"/>
          </p:cNvSpPr>
          <p:nvPr>
            <p:ph type="title"/>
          </p:nvPr>
        </p:nvSpPr>
        <p:spPr/>
        <p:txBody>
          <a:bodyPr anchor="ctr">
            <a:normAutofit/>
          </a:bodyPr>
          <a:lstStyle/>
          <a:p>
            <a:r>
              <a:rPr lang="en-GB" sz="4800" b="1" dirty="0"/>
              <a:t>One to One support</a:t>
            </a:r>
          </a:p>
        </p:txBody>
      </p:sp>
      <p:sp>
        <p:nvSpPr>
          <p:cNvPr id="3" name="Content Placeholder 2">
            <a:extLst>
              <a:ext uri="{FF2B5EF4-FFF2-40B4-BE49-F238E27FC236}">
                <a16:creationId xmlns:a16="http://schemas.microsoft.com/office/drawing/2014/main" id="{66EBA818-62ED-4C3A-874C-6571B9D1AF97}"/>
              </a:ext>
            </a:extLst>
          </p:cNvPr>
          <p:cNvSpPr>
            <a:spLocks noGrp="1"/>
          </p:cNvSpPr>
          <p:nvPr>
            <p:ph sz="half" idx="1"/>
          </p:nvPr>
        </p:nvSpPr>
        <p:spPr/>
        <p:txBody>
          <a:bodyPr>
            <a:normAutofit/>
          </a:bodyPr>
          <a:lstStyle/>
          <a:p>
            <a:pPr marL="0" indent="0" algn="just">
              <a:lnSpc>
                <a:spcPct val="90000"/>
              </a:lnSpc>
              <a:buNone/>
            </a:pPr>
            <a:r>
              <a:rPr lang="en-GB" sz="1800" dirty="0"/>
              <a:t>One of the clearest messages we need to get to you today, is that as </a:t>
            </a:r>
            <a:r>
              <a:rPr lang="en-GB" sz="1800" b="1" dirty="0"/>
              <a:t>Lecturers, we will be supporting you! </a:t>
            </a:r>
          </a:p>
          <a:p>
            <a:pPr marL="0" indent="0" algn="just">
              <a:lnSpc>
                <a:spcPct val="90000"/>
              </a:lnSpc>
              <a:buNone/>
            </a:pPr>
            <a:endParaRPr lang="en-GB" sz="1800" b="1" dirty="0"/>
          </a:p>
          <a:p>
            <a:pPr marL="0" indent="0" algn="just">
              <a:lnSpc>
                <a:spcPct val="90000"/>
              </a:lnSpc>
              <a:buNone/>
            </a:pPr>
            <a:r>
              <a:rPr lang="en-GB" sz="1800" dirty="0"/>
              <a:t>We understand that returning to study can be both exciting but also a little worrying. Ask as many questions as you need to. if you don’t understand, then either request during lectures to have some 1:1 time with your Lecturer at the end of that session, or at a later mutually agreed time. Don’t struggle and don’t stress!</a:t>
            </a:r>
          </a:p>
        </p:txBody>
      </p:sp>
      <p:pic>
        <p:nvPicPr>
          <p:cNvPr id="5" name="Picture 4" descr="A picture containing mirror, table&#10;&#10;Description automatically generated">
            <a:extLst>
              <a:ext uri="{FF2B5EF4-FFF2-40B4-BE49-F238E27FC236}">
                <a16:creationId xmlns:a16="http://schemas.microsoft.com/office/drawing/2014/main" id="{6B8B6818-9A68-42A2-82D8-51E94CBA3D9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88024" y="1988840"/>
            <a:ext cx="4038600" cy="2584704"/>
          </a:xfrm>
          <a:prstGeom prst="rect">
            <a:avLst/>
          </a:prstGeom>
          <a:noFill/>
        </p:spPr>
      </p:pic>
    </p:spTree>
    <p:extLst>
      <p:ext uri="{BB962C8B-B14F-4D97-AF65-F5344CB8AC3E}">
        <p14:creationId xmlns:p14="http://schemas.microsoft.com/office/powerpoint/2010/main" val="363719738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509D6-D58B-4FB0-ACC7-F4C3C6D81BB0}"/>
              </a:ext>
            </a:extLst>
          </p:cNvPr>
          <p:cNvSpPr>
            <a:spLocks noGrp="1"/>
          </p:cNvSpPr>
          <p:nvPr>
            <p:ph type="ctrTitle"/>
          </p:nvPr>
        </p:nvSpPr>
        <p:spPr/>
        <p:txBody>
          <a:bodyPr/>
          <a:lstStyle/>
          <a:p>
            <a:r>
              <a:rPr lang="en-GB" b="1">
                <a:solidFill>
                  <a:schemeClr val="bg1"/>
                </a:solidFill>
              </a:rPr>
              <a:t>Thoughts?</a:t>
            </a:r>
            <a:endParaRPr lang="en-GB" b="1" dirty="0">
              <a:solidFill>
                <a:schemeClr val="bg1"/>
              </a:solidFill>
            </a:endParaRPr>
          </a:p>
        </p:txBody>
      </p:sp>
      <p:sp>
        <p:nvSpPr>
          <p:cNvPr id="3" name="Subtitle 2">
            <a:extLst>
              <a:ext uri="{FF2B5EF4-FFF2-40B4-BE49-F238E27FC236}">
                <a16:creationId xmlns:a16="http://schemas.microsoft.com/office/drawing/2014/main" id="{EFDA1B23-1E81-48EB-AC9F-59566A39A1B9}"/>
              </a:ext>
            </a:extLst>
          </p:cNvPr>
          <p:cNvSpPr>
            <a:spLocks noGrp="1"/>
          </p:cNvSpPr>
          <p:nvPr>
            <p:ph type="subTitle" idx="1"/>
          </p:nvPr>
        </p:nvSpPr>
        <p:spPr>
          <a:xfrm>
            <a:off x="1043608" y="2132856"/>
            <a:ext cx="6858000" cy="1655762"/>
          </a:xfrm>
        </p:spPr>
        <p:txBody>
          <a:bodyPr/>
          <a:lstStyle/>
          <a:p>
            <a:r>
              <a:rPr lang="en-GB" sz="8800" dirty="0"/>
              <a:t>Thoughts?</a:t>
            </a:r>
          </a:p>
          <a:p>
            <a:endParaRPr lang="en-GB" dirty="0"/>
          </a:p>
        </p:txBody>
      </p:sp>
    </p:spTree>
    <p:extLst>
      <p:ext uri="{BB962C8B-B14F-4D97-AF65-F5344CB8AC3E}">
        <p14:creationId xmlns:p14="http://schemas.microsoft.com/office/powerpoint/2010/main" val="39558487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F8EA5-870D-4E33-B413-EF405D2C0E8F}"/>
              </a:ext>
            </a:extLst>
          </p:cNvPr>
          <p:cNvSpPr>
            <a:spLocks noGrp="1"/>
          </p:cNvSpPr>
          <p:nvPr>
            <p:ph type="title"/>
          </p:nvPr>
        </p:nvSpPr>
        <p:spPr/>
        <p:txBody>
          <a:bodyPr/>
          <a:lstStyle/>
          <a:p>
            <a:pPr algn="l"/>
            <a:r>
              <a:rPr lang="en-GB" b="1" dirty="0"/>
              <a:t>Getting social</a:t>
            </a:r>
          </a:p>
        </p:txBody>
      </p:sp>
      <p:sp>
        <p:nvSpPr>
          <p:cNvPr id="3" name="Content Placeholder 2">
            <a:extLst>
              <a:ext uri="{FF2B5EF4-FFF2-40B4-BE49-F238E27FC236}">
                <a16:creationId xmlns:a16="http://schemas.microsoft.com/office/drawing/2014/main" id="{A1580CB2-1CDD-49F9-94CC-73F7B2940D9C}"/>
              </a:ext>
            </a:extLst>
          </p:cNvPr>
          <p:cNvSpPr>
            <a:spLocks noGrp="1"/>
          </p:cNvSpPr>
          <p:nvPr>
            <p:ph idx="1"/>
          </p:nvPr>
        </p:nvSpPr>
        <p:spPr>
          <a:xfrm>
            <a:off x="457200" y="1304763"/>
            <a:ext cx="8229600" cy="4248473"/>
          </a:xfrm>
        </p:spPr>
        <p:txBody>
          <a:bodyPr/>
          <a:lstStyle/>
          <a:p>
            <a:pPr marL="0" indent="0">
              <a:buNone/>
            </a:pPr>
            <a:r>
              <a:rPr lang="en-GB" sz="2000" dirty="0"/>
              <a:t>We have two social media platforms that we share good news, get messages out there and promote our courses.</a:t>
            </a:r>
          </a:p>
          <a:p>
            <a:pPr marL="0" indent="0">
              <a:buNone/>
            </a:pPr>
            <a:endParaRPr lang="en-GB" sz="2000" dirty="0"/>
          </a:p>
          <a:p>
            <a:pPr marL="0" indent="0">
              <a:buNone/>
            </a:pPr>
            <a:r>
              <a:rPr lang="en-GB" sz="2000" b="1" dirty="0"/>
              <a:t>Facebook</a:t>
            </a:r>
            <a:r>
              <a:rPr lang="en-GB" sz="2000" dirty="0"/>
              <a:t> – UWTSD International Hotel Management</a:t>
            </a:r>
          </a:p>
          <a:p>
            <a:pPr marL="0" indent="0">
              <a:buNone/>
            </a:pPr>
            <a:endParaRPr lang="en-GB" sz="2000" dirty="0"/>
          </a:p>
          <a:p>
            <a:pPr marL="0" indent="0">
              <a:buNone/>
            </a:pPr>
            <a:r>
              <a:rPr lang="en-GB" sz="2000" dirty="0"/>
              <a:t>&amp;</a:t>
            </a:r>
          </a:p>
          <a:p>
            <a:pPr marL="0" indent="0">
              <a:buNone/>
            </a:pPr>
            <a:endParaRPr lang="en-GB" sz="2000" dirty="0"/>
          </a:p>
          <a:p>
            <a:pPr marL="0" indent="0">
              <a:buNone/>
            </a:pPr>
            <a:r>
              <a:rPr lang="en-GB" sz="2000" b="1" dirty="0"/>
              <a:t>Instagram</a:t>
            </a:r>
            <a:r>
              <a:rPr lang="en-GB" sz="2000" dirty="0"/>
              <a:t> - </a:t>
            </a:r>
            <a:r>
              <a:rPr lang="en-GB" sz="2000" dirty="0" err="1"/>
              <a:t>internationalhotelmanagement</a:t>
            </a:r>
            <a:endParaRPr lang="en-GB" sz="2000" dirty="0"/>
          </a:p>
          <a:p>
            <a:endParaRPr lang="en-GB" dirty="0"/>
          </a:p>
        </p:txBody>
      </p:sp>
      <p:pic>
        <p:nvPicPr>
          <p:cNvPr id="5" name="Picture 4">
            <a:extLst>
              <a:ext uri="{FF2B5EF4-FFF2-40B4-BE49-F238E27FC236}">
                <a16:creationId xmlns:a16="http://schemas.microsoft.com/office/drawing/2014/main" id="{A5DEBFC1-957F-4BD0-819A-78091A62DBF7}"/>
              </a:ext>
            </a:extLst>
          </p:cNvPr>
          <p:cNvPicPr>
            <a:picLocks noChangeAspect="1"/>
          </p:cNvPicPr>
          <p:nvPr/>
        </p:nvPicPr>
        <p:blipFill rotWithShape="1">
          <a:blip r:embed="rId2"/>
          <a:srcRect l="18824" t="4343" r="18824" b="9649"/>
          <a:stretch/>
        </p:blipFill>
        <p:spPr>
          <a:xfrm>
            <a:off x="6698803" y="1984451"/>
            <a:ext cx="1424489" cy="1233001"/>
          </a:xfrm>
          <a:prstGeom prst="rect">
            <a:avLst/>
          </a:prstGeom>
        </p:spPr>
      </p:pic>
      <p:pic>
        <p:nvPicPr>
          <p:cNvPr id="7" name="Picture 6">
            <a:extLst>
              <a:ext uri="{FF2B5EF4-FFF2-40B4-BE49-F238E27FC236}">
                <a16:creationId xmlns:a16="http://schemas.microsoft.com/office/drawing/2014/main" id="{EA7A9516-3E1D-4CB8-8B68-1C5E91BA341A}"/>
              </a:ext>
            </a:extLst>
          </p:cNvPr>
          <p:cNvPicPr>
            <a:picLocks noChangeAspect="1"/>
          </p:cNvPicPr>
          <p:nvPr/>
        </p:nvPicPr>
        <p:blipFill rotWithShape="1">
          <a:blip r:embed="rId3"/>
          <a:srcRect l="29591" t="11600" r="27039" b="11600"/>
          <a:stretch/>
        </p:blipFill>
        <p:spPr>
          <a:xfrm>
            <a:off x="6709436" y="3738447"/>
            <a:ext cx="1424489" cy="1418745"/>
          </a:xfrm>
          <a:prstGeom prst="rect">
            <a:avLst/>
          </a:prstGeom>
        </p:spPr>
      </p:pic>
      <p:sp>
        <p:nvSpPr>
          <p:cNvPr id="6" name="TextBox 5">
            <a:extLst>
              <a:ext uri="{FF2B5EF4-FFF2-40B4-BE49-F238E27FC236}">
                <a16:creationId xmlns:a16="http://schemas.microsoft.com/office/drawing/2014/main" id="{82C8BDE8-7548-B791-817C-D23AAF66BB29}"/>
              </a:ext>
            </a:extLst>
          </p:cNvPr>
          <p:cNvSpPr txBox="1"/>
          <p:nvPr/>
        </p:nvSpPr>
        <p:spPr>
          <a:xfrm>
            <a:off x="2286000" y="3105835"/>
            <a:ext cx="4572000" cy="646331"/>
          </a:xfrm>
          <a:prstGeom prst="rect">
            <a:avLst/>
          </a:prstGeom>
          <a:noFill/>
        </p:spPr>
        <p:txBody>
          <a:bodyPr wrap="square">
            <a:spAutoFit/>
          </a:bodyPr>
          <a:lstStyle/>
          <a:p>
            <a:pPr lvl="0"/>
            <a:r>
              <a:rPr lang="en-GB" dirty="0"/>
              <a:t>What are the roles of internal and external consultant within an organisation?</a:t>
            </a:r>
            <a:endParaRPr lang="en-US" dirty="0"/>
          </a:p>
        </p:txBody>
      </p:sp>
      <p:sp>
        <p:nvSpPr>
          <p:cNvPr id="9" name="TextBox 8">
            <a:extLst>
              <a:ext uri="{FF2B5EF4-FFF2-40B4-BE49-F238E27FC236}">
                <a16:creationId xmlns:a16="http://schemas.microsoft.com/office/drawing/2014/main" id="{DEEF87B1-3405-E12E-AB85-AE72E452408B}"/>
              </a:ext>
            </a:extLst>
          </p:cNvPr>
          <p:cNvSpPr txBox="1"/>
          <p:nvPr/>
        </p:nvSpPr>
        <p:spPr>
          <a:xfrm>
            <a:off x="2286000" y="3105835"/>
            <a:ext cx="4572000" cy="646331"/>
          </a:xfrm>
          <a:prstGeom prst="rect">
            <a:avLst/>
          </a:prstGeom>
          <a:noFill/>
        </p:spPr>
        <p:txBody>
          <a:bodyPr wrap="square">
            <a:spAutoFit/>
          </a:bodyPr>
          <a:lstStyle/>
          <a:p>
            <a:pPr lvl="0"/>
            <a:r>
              <a:rPr lang="en-GB" dirty="0"/>
              <a:t>What are the roles of internal and external consultant within an organisation?</a:t>
            </a:r>
            <a:endParaRPr lang="en-US" dirty="0"/>
          </a:p>
        </p:txBody>
      </p:sp>
    </p:spTree>
    <p:extLst>
      <p:ext uri="{BB962C8B-B14F-4D97-AF65-F5344CB8AC3E}">
        <p14:creationId xmlns:p14="http://schemas.microsoft.com/office/powerpoint/2010/main" val="308418361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D241279-8F18-45F2-9E86-38F200F54AA7}"/>
              </a:ext>
            </a:extLst>
          </p:cNvPr>
          <p:cNvSpPr>
            <a:spLocks noGrp="1"/>
          </p:cNvSpPr>
          <p:nvPr>
            <p:ph type="title"/>
          </p:nvPr>
        </p:nvSpPr>
        <p:spPr>
          <a:xfrm>
            <a:off x="967896" y="4437112"/>
            <a:ext cx="8176104" cy="1009751"/>
          </a:xfrm>
          <a:noFill/>
        </p:spPr>
        <p:txBody>
          <a:bodyPr vert="horz" lIns="91440" tIns="45720" rIns="91440" bIns="45720" rtlCol="0" anchor="b">
            <a:normAutofit fontScale="90000"/>
          </a:bodyPr>
          <a:lstStyle/>
          <a:p>
            <a:pPr marL="0" marR="0" lvl="0" indent="0" algn="ctr" fontAlgn="auto">
              <a:spcAft>
                <a:spcPts val="0"/>
              </a:spcAft>
              <a:buClrTx/>
              <a:buSzTx/>
              <a:tabLst/>
              <a:defRPr/>
            </a:pPr>
            <a:r>
              <a:rPr kumimoji="0" lang="en-US" sz="2700" b="1" i="1" u="none" strike="noStrike" cap="none" spc="0" normalizeH="0" baseline="0" noProof="0" dirty="0">
                <a:ln>
                  <a:noFill/>
                </a:ln>
                <a:effectLst/>
                <a:uLnTx/>
                <a:uFillTx/>
              </a:rPr>
              <a:t>I look forward to seeing you next week. </a:t>
            </a:r>
            <a:r>
              <a:rPr lang="en-US" sz="2700" b="1" i="1" dirty="0"/>
              <a:t>I</a:t>
            </a:r>
            <a:r>
              <a:rPr kumimoji="0" lang="en-US" sz="2700" b="1" i="1" u="none" strike="noStrike" cap="none" spc="0" normalizeH="0" baseline="0" noProof="0" dirty="0">
                <a:ln>
                  <a:noFill/>
                </a:ln>
                <a:effectLst/>
                <a:uLnTx/>
                <a:uFillTx/>
              </a:rPr>
              <a:t>f you have any questions in the meantime, please send an email</a:t>
            </a:r>
            <a:r>
              <a:rPr lang="en-US" sz="2800" b="1" dirty="0">
                <a:hlinkClick r:id="rId2"/>
              </a:rPr>
              <a:t> </a:t>
            </a:r>
            <a:r>
              <a:rPr lang="en-US" sz="2800" b="1" i="1" dirty="0">
                <a:hlinkClick r:id="rId2"/>
              </a:rPr>
              <a:t>l.blake@uwtsd.ac.uk</a:t>
            </a:r>
            <a:r>
              <a:rPr kumimoji="0" lang="en-US" sz="2700" b="1" i="1" u="none" strike="noStrike" cap="none" spc="0" normalizeH="0" baseline="0" noProof="0" dirty="0">
                <a:ln>
                  <a:noFill/>
                </a:ln>
                <a:effectLst/>
                <a:uLnTx/>
                <a:uFillTx/>
              </a:rPr>
              <a:t>.</a:t>
            </a:r>
          </a:p>
          <a:p>
            <a:pPr algn="ctr"/>
            <a:endParaRPr lang="en-US" sz="2700" dirty="0"/>
          </a:p>
        </p:txBody>
      </p:sp>
      <p:pic>
        <p:nvPicPr>
          <p:cNvPr id="4" name="Content Placeholder 5">
            <a:extLst>
              <a:ext uri="{FF2B5EF4-FFF2-40B4-BE49-F238E27FC236}">
                <a16:creationId xmlns:a16="http://schemas.microsoft.com/office/drawing/2014/main" id="{0D2B930B-8488-B37D-A8A6-FBC5C2F90615}"/>
              </a:ext>
            </a:extLst>
          </p:cNvPr>
          <p:cNvPicPr>
            <a:picLocks noGrp="1" noChangeAspect="1"/>
          </p:cNvPicPr>
          <p:nvPr>
            <p:ph idx="1"/>
          </p:nvPr>
        </p:nvPicPr>
        <p:blipFill>
          <a:blip r:embed="rId3"/>
          <a:stretch>
            <a:fillRect/>
          </a:stretch>
        </p:blipFill>
        <p:spPr>
          <a:xfrm>
            <a:off x="2853590" y="920016"/>
            <a:ext cx="3436820" cy="343682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6" name="TextBox 5">
            <a:extLst>
              <a:ext uri="{FF2B5EF4-FFF2-40B4-BE49-F238E27FC236}">
                <a16:creationId xmlns:a16="http://schemas.microsoft.com/office/drawing/2014/main" id="{65E3C64C-B0BB-82EC-F955-830F1DABB3EE}"/>
              </a:ext>
            </a:extLst>
          </p:cNvPr>
          <p:cNvSpPr txBox="1"/>
          <p:nvPr/>
        </p:nvSpPr>
        <p:spPr>
          <a:xfrm>
            <a:off x="2627096" y="70998"/>
            <a:ext cx="4110587" cy="646331"/>
          </a:xfrm>
          <a:prstGeom prst="rect">
            <a:avLst/>
          </a:prstGeom>
          <a:noFill/>
        </p:spPr>
        <p:txBody>
          <a:bodyPr wrap="square" rtlCol="0">
            <a:spAutoFit/>
          </a:bodyPr>
          <a:lstStyle/>
          <a:p>
            <a:r>
              <a:rPr lang="en-GB" sz="3600" dirty="0"/>
              <a:t>Thank you for Today</a:t>
            </a:r>
            <a:endParaRPr lang="en-GB" sz="2000" dirty="0"/>
          </a:p>
        </p:txBody>
      </p:sp>
    </p:spTree>
    <p:extLst>
      <p:ext uri="{BB962C8B-B14F-4D97-AF65-F5344CB8AC3E}">
        <p14:creationId xmlns:p14="http://schemas.microsoft.com/office/powerpoint/2010/main" val="3076587532"/>
      </p:ext>
    </p:extLst>
  </p:cSld>
  <p:clrMapOvr>
    <a:masterClrMapping/>
  </p:clrMapOvr>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E28A8ED-4A50-4BDB-9D0D-35F530D652A1}" vid="{0492347E-1842-43C3-9B38-7367200CC7D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Bi- Centennial Templat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i- Centennial Template" id="{CB870C05-208B-42C6-8C1D-D69973CDFECC}" vid="{6FF17A3E-4626-47CC-AEB4-5B88FA7B849A}"/>
    </a:ext>
  </a:extLst>
</a:theme>
</file>

<file path=ppt/theme/theme18.xml><?xml version="1.0" encoding="utf-8"?>
<a:theme xmlns:a="http://schemas.openxmlformats.org/drawingml/2006/main" name="1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Theme1</Template>
  <TotalTime>230</TotalTime>
  <Words>1546</Words>
  <Application>Microsoft Office PowerPoint</Application>
  <PresentationFormat>On-screen Show (4:3)</PresentationFormat>
  <Paragraphs>175</Paragraphs>
  <Slides>31</Slides>
  <Notes>13</Notes>
  <HiddenSlides>0</HiddenSlides>
  <MMClips>0</MMClips>
  <ScaleCrop>false</ScaleCrop>
  <HeadingPairs>
    <vt:vector size="6" baseType="variant">
      <vt:variant>
        <vt:lpstr>Fonts Used</vt:lpstr>
      </vt:variant>
      <vt:variant>
        <vt:i4>6</vt:i4>
      </vt:variant>
      <vt:variant>
        <vt:lpstr>Theme</vt:lpstr>
      </vt:variant>
      <vt:variant>
        <vt:i4>18</vt:i4>
      </vt:variant>
      <vt:variant>
        <vt:lpstr>Slide Titles</vt:lpstr>
      </vt:variant>
      <vt:variant>
        <vt:i4>31</vt:i4>
      </vt:variant>
    </vt:vector>
  </HeadingPairs>
  <TitlesOfParts>
    <vt:vector size="55" baseType="lpstr">
      <vt:lpstr>Arial</vt:lpstr>
      <vt:lpstr>Calibri</vt:lpstr>
      <vt:lpstr>Calibri Light</vt:lpstr>
      <vt:lpstr>Carlito</vt:lpstr>
      <vt:lpstr>Symbol</vt:lpstr>
      <vt:lpstr>Times New Roman</vt:lpstr>
      <vt:lpstr>Theme1</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Bi- Centennial Template</vt:lpstr>
      <vt:lpstr>1_Text 4</vt:lpstr>
      <vt:lpstr> International Hotel Management  Operating Hotel Facilities   BMIH4006  Week One</vt:lpstr>
      <vt:lpstr>Welcome to International Hotel Management!</vt:lpstr>
      <vt:lpstr>PowerPoint Presentation</vt:lpstr>
      <vt:lpstr>Aims For Today</vt:lpstr>
      <vt:lpstr>Let me introduce myself……</vt:lpstr>
      <vt:lpstr>PowerPoint Presentation</vt:lpstr>
      <vt:lpstr>PowerPoint Presentation</vt:lpstr>
      <vt:lpstr>Aims of the module</vt:lpstr>
      <vt:lpstr>Module Content</vt:lpstr>
      <vt:lpstr>Accessing Information</vt:lpstr>
      <vt:lpstr>Using Teams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Your Moodle Page</vt:lpstr>
      <vt:lpstr>Module Information  To start with please access the Module Information tile, there you will find:  . A welcome from the Module Lead . Information about your Lecturers . The Module Handbook . Contact details for your Lecturers . Assignment information . Online resource list </vt:lpstr>
      <vt:lpstr>Assessment Section</vt:lpstr>
      <vt:lpstr>Assessments</vt:lpstr>
      <vt:lpstr>PowerPoint Presentation</vt:lpstr>
      <vt:lpstr>PowerPoint Presentation</vt:lpstr>
      <vt:lpstr>PowerPoint Presentation</vt:lpstr>
      <vt:lpstr>The Weeks of the Module</vt:lpstr>
      <vt:lpstr>Let’s access the Module Handbook</vt:lpstr>
      <vt:lpstr>One to One support</vt:lpstr>
      <vt:lpstr>Thoughts?</vt:lpstr>
      <vt:lpstr>Getting social</vt:lpstr>
      <vt:lpstr>I look forward to seeing you next week. If you have any questions in the meantime, please send an email l.blake@uwtsd.ac.uk.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Hotel Management  Food &amp; Beverage Operations   MX401918</dc:title>
  <dc:creator>Jayne Griffith-Parry</dc:creator>
  <cp:lastModifiedBy>Laurence Blake</cp:lastModifiedBy>
  <cp:revision>21</cp:revision>
  <dcterms:created xsi:type="dcterms:W3CDTF">2020-09-19T15:32:58Z</dcterms:created>
  <dcterms:modified xsi:type="dcterms:W3CDTF">2022-09-26T07:30:54Z</dcterms:modified>
</cp:coreProperties>
</file>