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4"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73" autoAdjust="0"/>
    <p:restoredTop sz="94660"/>
  </p:normalViewPr>
  <p:slideViewPr>
    <p:cSldViewPr snapToGrid="0">
      <p:cViewPr varScale="1">
        <p:scale>
          <a:sx n="45" d="100"/>
          <a:sy n="45" d="100"/>
        </p:scale>
        <p:origin x="79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EC3178DF-473D-40C9-926A-9F6F3D5BA3A0}" type="datetimeFigureOut">
              <a:rPr lang="en-GB" smtClean="0"/>
              <a:t>03/02/2020</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84299825-3E0C-4C25-A2BD-B5E73BE09074}"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3376611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178DF-473D-40C9-926A-9F6F3D5BA3A0}" type="datetimeFigureOut">
              <a:rPr lang="en-GB" smtClean="0"/>
              <a:t>03/02/2020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299825-3E0C-4C25-A2BD-B5E73BE09074}" type="slidenum">
              <a:rPr lang="en-GB" smtClean="0"/>
              <a:t>‹#›</a:t>
            </a:fld>
            <a:endParaRPr lang="en-GB"/>
          </a:p>
        </p:txBody>
      </p:sp>
    </p:spTree>
    <p:extLst>
      <p:ext uri="{BB962C8B-B14F-4D97-AF65-F5344CB8AC3E}">
        <p14:creationId xmlns:p14="http://schemas.microsoft.com/office/powerpoint/2010/main" val="2948779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EC3178DF-473D-40C9-926A-9F6F3D5BA3A0}" type="datetimeFigureOut">
              <a:rPr lang="en-GB" smtClean="0"/>
              <a:t>03/02/2020</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84299825-3E0C-4C25-A2BD-B5E73BE09074}"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86724764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3178DF-473D-40C9-926A-9F6F3D5BA3A0}" type="datetimeFigureOut">
              <a:rPr lang="en-GB" smtClean="0"/>
              <a:t>03/02/2020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299825-3E0C-4C25-A2BD-B5E73BE09074}" type="slidenum">
              <a:rPr lang="en-GB" smtClean="0"/>
              <a:t>‹#›</a:t>
            </a:fld>
            <a:endParaRPr lang="en-GB"/>
          </a:p>
        </p:txBody>
      </p:sp>
    </p:spTree>
    <p:extLst>
      <p:ext uri="{BB962C8B-B14F-4D97-AF65-F5344CB8AC3E}">
        <p14:creationId xmlns:p14="http://schemas.microsoft.com/office/powerpoint/2010/main" val="3106586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3178DF-473D-40C9-926A-9F6F3D5BA3A0}" type="datetimeFigureOut">
              <a:rPr lang="en-GB" smtClean="0"/>
              <a:t>03/02/2020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299825-3E0C-4C25-A2BD-B5E73BE09074}" type="slidenum">
              <a:rPr lang="en-GB" smtClean="0"/>
              <a:t>‹#›</a:t>
            </a:fld>
            <a:endParaRPr lang="en-GB"/>
          </a:p>
        </p:txBody>
      </p:sp>
    </p:spTree>
    <p:extLst>
      <p:ext uri="{BB962C8B-B14F-4D97-AF65-F5344CB8AC3E}">
        <p14:creationId xmlns:p14="http://schemas.microsoft.com/office/powerpoint/2010/main" val="3585742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3178DF-473D-40C9-926A-9F6F3D5BA3A0}" type="datetimeFigureOut">
              <a:rPr lang="en-GB" smtClean="0"/>
              <a:t>03/02/2020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299825-3E0C-4C25-A2BD-B5E73BE09074}" type="slidenum">
              <a:rPr lang="en-GB" smtClean="0"/>
              <a:t>‹#›</a:t>
            </a:fld>
            <a:endParaRPr lang="en-GB"/>
          </a:p>
        </p:txBody>
      </p:sp>
    </p:spTree>
    <p:extLst>
      <p:ext uri="{BB962C8B-B14F-4D97-AF65-F5344CB8AC3E}">
        <p14:creationId xmlns:p14="http://schemas.microsoft.com/office/powerpoint/2010/main" val="6580745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3178DF-473D-40C9-926A-9F6F3D5BA3A0}" type="datetimeFigureOut">
              <a:rPr lang="en-GB" smtClean="0"/>
              <a:t>03/02/2020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299825-3E0C-4C25-A2BD-B5E73BE09074}" type="slidenum">
              <a:rPr lang="en-GB" smtClean="0"/>
              <a:t>‹#›</a:t>
            </a:fld>
            <a:endParaRPr lang="en-GB"/>
          </a:p>
        </p:txBody>
      </p:sp>
    </p:spTree>
    <p:extLst>
      <p:ext uri="{BB962C8B-B14F-4D97-AF65-F5344CB8AC3E}">
        <p14:creationId xmlns:p14="http://schemas.microsoft.com/office/powerpoint/2010/main" val="2108909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C3178DF-473D-40C9-926A-9F6F3D5BA3A0}" type="datetimeFigureOut">
              <a:rPr lang="en-GB" smtClean="0"/>
              <a:t>03/02/2020</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4299825-3E0C-4C25-A2BD-B5E73BE09074}"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40973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C3178DF-473D-40C9-926A-9F6F3D5BA3A0}" type="datetimeFigureOut">
              <a:rPr lang="en-GB" smtClean="0"/>
              <a:t>03/02/2020</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4299825-3E0C-4C25-A2BD-B5E73BE09074}"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28372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178DF-473D-40C9-926A-9F6F3D5BA3A0}" type="datetimeFigureOut">
              <a:rPr lang="en-GB" smtClean="0"/>
              <a:t>03/02/2020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299825-3E0C-4C25-A2BD-B5E73BE09074}" type="slidenum">
              <a:rPr lang="en-GB" smtClean="0"/>
              <a:t>‹#›</a:t>
            </a:fld>
            <a:endParaRPr lang="en-GB"/>
          </a:p>
        </p:txBody>
      </p:sp>
    </p:spTree>
    <p:extLst>
      <p:ext uri="{BB962C8B-B14F-4D97-AF65-F5344CB8AC3E}">
        <p14:creationId xmlns:p14="http://schemas.microsoft.com/office/powerpoint/2010/main" val="2050352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178DF-473D-40C9-926A-9F6F3D5BA3A0}" type="datetimeFigureOut">
              <a:rPr lang="en-GB" smtClean="0"/>
              <a:t>03/02/2020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299825-3E0C-4C25-A2BD-B5E73BE09074}" type="slidenum">
              <a:rPr lang="en-GB" smtClean="0"/>
              <a:t>‹#›</a:t>
            </a:fld>
            <a:endParaRPr lang="en-GB"/>
          </a:p>
        </p:txBody>
      </p:sp>
    </p:spTree>
    <p:extLst>
      <p:ext uri="{BB962C8B-B14F-4D97-AF65-F5344CB8AC3E}">
        <p14:creationId xmlns:p14="http://schemas.microsoft.com/office/powerpoint/2010/main" val="1582517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EC3178DF-473D-40C9-926A-9F6F3D5BA3A0}" type="datetimeFigureOut">
              <a:rPr lang="en-GB" smtClean="0"/>
              <a:t>03/02/2020</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84299825-3E0C-4C25-A2BD-B5E73BE09074}"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383912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A3726-D569-477B-B991-1A041E0CC327}"/>
              </a:ext>
            </a:extLst>
          </p:cNvPr>
          <p:cNvSpPr>
            <a:spLocks noGrp="1"/>
          </p:cNvSpPr>
          <p:nvPr>
            <p:ph type="ctrTitle"/>
          </p:nvPr>
        </p:nvSpPr>
        <p:spPr/>
        <p:txBody>
          <a:bodyPr/>
          <a:lstStyle/>
          <a:p>
            <a:r>
              <a:rPr lang="en-GB" dirty="0"/>
              <a:t>Independent project</a:t>
            </a:r>
          </a:p>
        </p:txBody>
      </p:sp>
      <p:sp>
        <p:nvSpPr>
          <p:cNvPr id="3" name="Subtitle 2">
            <a:extLst>
              <a:ext uri="{FF2B5EF4-FFF2-40B4-BE49-F238E27FC236}">
                <a16:creationId xmlns:a16="http://schemas.microsoft.com/office/drawing/2014/main" id="{55A7E29A-A693-4B60-A480-83C298CA8992}"/>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85448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46A94-8D5A-4AF6-946C-56FF4274B618}"/>
              </a:ext>
            </a:extLst>
          </p:cNvPr>
          <p:cNvSpPr>
            <a:spLocks noGrp="1"/>
          </p:cNvSpPr>
          <p:nvPr>
            <p:ph type="title"/>
          </p:nvPr>
        </p:nvSpPr>
        <p:spPr/>
        <p:txBody>
          <a:bodyPr>
            <a:normAutofit/>
          </a:bodyPr>
          <a:lstStyle/>
          <a:p>
            <a:r>
              <a:rPr lang="en-GB" sz="6600" dirty="0"/>
              <a:t>My Question</a:t>
            </a:r>
          </a:p>
        </p:txBody>
      </p:sp>
      <p:sp>
        <p:nvSpPr>
          <p:cNvPr id="3" name="Content Placeholder 2">
            <a:extLst>
              <a:ext uri="{FF2B5EF4-FFF2-40B4-BE49-F238E27FC236}">
                <a16:creationId xmlns:a16="http://schemas.microsoft.com/office/drawing/2014/main" id="{E2209B22-8634-4C0E-93A8-75723CCFE6CD}"/>
              </a:ext>
            </a:extLst>
          </p:cNvPr>
          <p:cNvSpPr>
            <a:spLocks noGrp="1"/>
          </p:cNvSpPr>
          <p:nvPr>
            <p:ph idx="1"/>
          </p:nvPr>
        </p:nvSpPr>
        <p:spPr/>
        <p:txBody>
          <a:bodyPr>
            <a:normAutofit/>
          </a:bodyPr>
          <a:lstStyle/>
          <a:p>
            <a:pPr marL="0" indent="0">
              <a:buNone/>
            </a:pPr>
            <a:r>
              <a:rPr lang="en-GB" sz="4800" dirty="0"/>
              <a:t>What was the significance of the Cult of Isis in Pompeii?</a:t>
            </a:r>
          </a:p>
        </p:txBody>
      </p:sp>
      <p:pic>
        <p:nvPicPr>
          <p:cNvPr id="4" name="Picture 3">
            <a:extLst>
              <a:ext uri="{FF2B5EF4-FFF2-40B4-BE49-F238E27FC236}">
                <a16:creationId xmlns:a16="http://schemas.microsoft.com/office/drawing/2014/main" id="{11950456-3C48-405D-BE18-115DA047FDDE}"/>
              </a:ext>
            </a:extLst>
          </p:cNvPr>
          <p:cNvPicPr>
            <a:picLocks noChangeAspect="1"/>
          </p:cNvPicPr>
          <p:nvPr/>
        </p:nvPicPr>
        <p:blipFill>
          <a:blip r:embed="rId2"/>
          <a:stretch>
            <a:fillRect/>
          </a:stretch>
        </p:blipFill>
        <p:spPr>
          <a:xfrm>
            <a:off x="7411779" y="3436975"/>
            <a:ext cx="4050119" cy="3064313"/>
          </a:xfrm>
          <a:prstGeom prst="rect">
            <a:avLst/>
          </a:prstGeom>
        </p:spPr>
      </p:pic>
    </p:spTree>
    <p:extLst>
      <p:ext uri="{BB962C8B-B14F-4D97-AF65-F5344CB8AC3E}">
        <p14:creationId xmlns:p14="http://schemas.microsoft.com/office/powerpoint/2010/main" val="2748322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DD2DA-B7D5-465B-957B-790EA7A84455}"/>
              </a:ext>
            </a:extLst>
          </p:cNvPr>
          <p:cNvSpPr>
            <a:spLocks noGrp="1"/>
          </p:cNvSpPr>
          <p:nvPr>
            <p:ph type="title"/>
          </p:nvPr>
        </p:nvSpPr>
        <p:spPr/>
        <p:txBody>
          <a:bodyPr/>
          <a:lstStyle/>
          <a:p>
            <a:r>
              <a:rPr lang="en-GB" dirty="0"/>
              <a:t>My Aims</a:t>
            </a:r>
          </a:p>
        </p:txBody>
      </p:sp>
      <p:sp>
        <p:nvSpPr>
          <p:cNvPr id="3" name="Content Placeholder 2">
            <a:extLst>
              <a:ext uri="{FF2B5EF4-FFF2-40B4-BE49-F238E27FC236}">
                <a16:creationId xmlns:a16="http://schemas.microsoft.com/office/drawing/2014/main" id="{B1ECA326-6E20-48E4-851F-2EC9C66DF922}"/>
              </a:ext>
            </a:extLst>
          </p:cNvPr>
          <p:cNvSpPr>
            <a:spLocks noGrp="1"/>
          </p:cNvSpPr>
          <p:nvPr>
            <p:ph idx="1"/>
          </p:nvPr>
        </p:nvSpPr>
        <p:spPr/>
        <p:txBody>
          <a:bodyPr/>
          <a:lstStyle/>
          <a:p>
            <a:r>
              <a:rPr lang="en-GB" dirty="0"/>
              <a:t>To understand the extent of the worship of Isis within Pompeii</a:t>
            </a:r>
          </a:p>
          <a:p>
            <a:r>
              <a:rPr lang="en-GB" dirty="0"/>
              <a:t>To learn how her cult first came to the city</a:t>
            </a:r>
          </a:p>
          <a:p>
            <a:r>
              <a:rPr lang="en-GB" dirty="0"/>
              <a:t>To learn of the different rituals and practices that were associated with Isis</a:t>
            </a:r>
          </a:p>
          <a:p>
            <a:r>
              <a:rPr lang="en-GB" dirty="0"/>
              <a:t>To understand what the Goddess meant to the people of the city and to explore the possible groups of people that might have worshipped her.</a:t>
            </a:r>
          </a:p>
          <a:p>
            <a:r>
              <a:rPr lang="en-GB" dirty="0"/>
              <a:t>My over all goal is to prove that the goddess Isis had a somewhat significant role in the society of Pompeii.</a:t>
            </a:r>
          </a:p>
        </p:txBody>
      </p:sp>
    </p:spTree>
    <p:extLst>
      <p:ext uri="{BB962C8B-B14F-4D97-AF65-F5344CB8AC3E}">
        <p14:creationId xmlns:p14="http://schemas.microsoft.com/office/powerpoint/2010/main" val="647961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FEC0F-8F6E-4FBF-9233-0B53332C75A9}"/>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5F8B9F05-2E75-4DE7-AA94-A8A5A8AFC820}"/>
              </a:ext>
            </a:extLst>
          </p:cNvPr>
          <p:cNvSpPr>
            <a:spLocks noGrp="1"/>
          </p:cNvSpPr>
          <p:nvPr>
            <p:ph idx="1"/>
          </p:nvPr>
        </p:nvSpPr>
        <p:spPr/>
        <p:txBody>
          <a:bodyPr/>
          <a:lstStyle/>
          <a:p>
            <a:r>
              <a:rPr lang="en-GB" dirty="0"/>
              <a:t>I would like to look at the temple of Isis located within Pompeii and take a further in depth look at its function and role.</a:t>
            </a:r>
          </a:p>
          <a:p>
            <a:r>
              <a:rPr lang="en-GB" dirty="0"/>
              <a:t>I will also be looking at any other evidence of the popularity of the cult of Isis outside of just her temple. I will also be looking at evidence of her worship in Herculaneum due to its proximity to Pompeii.</a:t>
            </a:r>
          </a:p>
          <a:p>
            <a:endParaRPr lang="en-GB" dirty="0"/>
          </a:p>
          <a:p>
            <a:endParaRPr lang="en-GB" dirty="0"/>
          </a:p>
          <a:p>
            <a:endParaRPr lang="en-GB" dirty="0"/>
          </a:p>
        </p:txBody>
      </p:sp>
    </p:spTree>
    <p:extLst>
      <p:ext uri="{BB962C8B-B14F-4D97-AF65-F5344CB8AC3E}">
        <p14:creationId xmlns:p14="http://schemas.microsoft.com/office/powerpoint/2010/main" val="4266215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F805E-9CC8-4543-9CA0-9B91D0D752C7}"/>
              </a:ext>
            </a:extLst>
          </p:cNvPr>
          <p:cNvSpPr>
            <a:spLocks noGrp="1"/>
          </p:cNvSpPr>
          <p:nvPr>
            <p:ph type="title"/>
          </p:nvPr>
        </p:nvSpPr>
        <p:spPr/>
        <p:txBody>
          <a:bodyPr/>
          <a:lstStyle/>
          <a:p>
            <a:r>
              <a:rPr lang="en-GB" dirty="0"/>
              <a:t>Sections</a:t>
            </a:r>
          </a:p>
        </p:txBody>
      </p:sp>
      <p:sp>
        <p:nvSpPr>
          <p:cNvPr id="3" name="Content Placeholder 2">
            <a:extLst>
              <a:ext uri="{FF2B5EF4-FFF2-40B4-BE49-F238E27FC236}">
                <a16:creationId xmlns:a16="http://schemas.microsoft.com/office/drawing/2014/main" id="{94E65FF5-CE45-4E37-B50E-4001640F626E}"/>
              </a:ext>
            </a:extLst>
          </p:cNvPr>
          <p:cNvSpPr>
            <a:spLocks noGrp="1"/>
          </p:cNvSpPr>
          <p:nvPr>
            <p:ph idx="1"/>
          </p:nvPr>
        </p:nvSpPr>
        <p:spPr/>
        <p:txBody>
          <a:bodyPr>
            <a:normAutofit lnSpcReduction="10000"/>
          </a:bodyPr>
          <a:lstStyle/>
          <a:p>
            <a:r>
              <a:rPr lang="en-GB" dirty="0"/>
              <a:t>Section 1: I will be looking at the origins of the Cult of Isis in Pompeii, how she arrived in the city and why her worship may have been as popular as it became.</a:t>
            </a:r>
          </a:p>
          <a:p>
            <a:r>
              <a:rPr lang="en-GB" dirty="0"/>
              <a:t>Section 2: I will be looking at the Temple of Isis itself. Looking at its initial construction and its rebuilding. I will be looking at the rites and practices performed there.</a:t>
            </a:r>
          </a:p>
          <a:p>
            <a:r>
              <a:rPr lang="en-GB" dirty="0"/>
              <a:t>Section 3: I will be looking at the people who would have primarily served the Goddess, the different devotees of Isis and how she was viewed through a Roman lens using evidence from Pompeii and wider Roman literature to support this. </a:t>
            </a:r>
          </a:p>
          <a:p>
            <a:r>
              <a:rPr lang="en-GB" dirty="0"/>
              <a:t>Section 4: I will be looking at the other bits of evidence such as the frescos found in the houses around Pompeii and Herculaneum and analysing their contribution to the popularity of the Isis cult.</a:t>
            </a:r>
          </a:p>
        </p:txBody>
      </p:sp>
    </p:spTree>
    <p:extLst>
      <p:ext uri="{BB962C8B-B14F-4D97-AF65-F5344CB8AC3E}">
        <p14:creationId xmlns:p14="http://schemas.microsoft.com/office/powerpoint/2010/main" val="4170086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DC683-B0C1-440F-BE41-AB9CE23F2C57}"/>
              </a:ext>
            </a:extLst>
          </p:cNvPr>
          <p:cNvSpPr>
            <a:spLocks noGrp="1"/>
          </p:cNvSpPr>
          <p:nvPr>
            <p:ph type="title"/>
          </p:nvPr>
        </p:nvSpPr>
        <p:spPr/>
        <p:txBody>
          <a:bodyPr/>
          <a:lstStyle/>
          <a:p>
            <a:r>
              <a:rPr lang="en-GB" dirty="0"/>
              <a:t>Sources (so far) </a:t>
            </a:r>
          </a:p>
        </p:txBody>
      </p:sp>
      <p:sp>
        <p:nvSpPr>
          <p:cNvPr id="3" name="Content Placeholder 2">
            <a:extLst>
              <a:ext uri="{FF2B5EF4-FFF2-40B4-BE49-F238E27FC236}">
                <a16:creationId xmlns:a16="http://schemas.microsoft.com/office/drawing/2014/main" id="{FC2E5F92-10AA-4DAC-B0F6-5646A4E0440A}"/>
              </a:ext>
            </a:extLst>
          </p:cNvPr>
          <p:cNvSpPr>
            <a:spLocks noGrp="1"/>
          </p:cNvSpPr>
          <p:nvPr>
            <p:ph idx="1"/>
          </p:nvPr>
        </p:nvSpPr>
        <p:spPr/>
        <p:txBody>
          <a:bodyPr/>
          <a:lstStyle/>
          <a:p>
            <a:r>
              <a:rPr lang="en-GB" dirty="0"/>
              <a:t>Pompeii, The Day a City Died by Robert Etienne</a:t>
            </a:r>
          </a:p>
          <a:p>
            <a:r>
              <a:rPr lang="en-GB" dirty="0"/>
              <a:t>Resurrecting Pompeii by Estelle </a:t>
            </a:r>
            <a:r>
              <a:rPr lang="en-GB" dirty="0" err="1"/>
              <a:t>Lazer</a:t>
            </a:r>
            <a:endParaRPr lang="en-GB" dirty="0"/>
          </a:p>
          <a:p>
            <a:r>
              <a:rPr lang="en-GB" dirty="0"/>
              <a:t>The Golden Book of Pompeii, Herculaneum, My </a:t>
            </a:r>
            <a:r>
              <a:rPr lang="en-GB" dirty="0" err="1"/>
              <a:t>Versuvius</a:t>
            </a:r>
            <a:r>
              <a:rPr lang="en-GB" dirty="0"/>
              <a:t> by Stefano </a:t>
            </a:r>
            <a:r>
              <a:rPr lang="en-GB" dirty="0" err="1"/>
              <a:t>Giuntoli</a:t>
            </a:r>
            <a:r>
              <a:rPr lang="en-GB" dirty="0"/>
              <a:t> and Monica </a:t>
            </a:r>
            <a:r>
              <a:rPr lang="en-GB" dirty="0" err="1"/>
              <a:t>Bonechi</a:t>
            </a:r>
            <a:endParaRPr lang="en-GB" dirty="0"/>
          </a:p>
          <a:p>
            <a:r>
              <a:rPr lang="en-GB" dirty="0"/>
              <a:t>Cities of </a:t>
            </a:r>
            <a:r>
              <a:rPr lang="en-GB" dirty="0" err="1"/>
              <a:t>Versuvius</a:t>
            </a:r>
            <a:r>
              <a:rPr lang="en-GB" dirty="0"/>
              <a:t> by Michael Grant</a:t>
            </a:r>
          </a:p>
          <a:p>
            <a:r>
              <a:rPr lang="en-GB" dirty="0"/>
              <a:t>Pompeii by Pier Giovanni </a:t>
            </a:r>
            <a:r>
              <a:rPr lang="en-GB" dirty="0" err="1"/>
              <a:t>Guzzo</a:t>
            </a:r>
            <a:r>
              <a:rPr lang="en-GB" dirty="0"/>
              <a:t> and Antonio </a:t>
            </a:r>
            <a:r>
              <a:rPr lang="en-GB" dirty="0" err="1"/>
              <a:t>d’Ambriosio</a:t>
            </a:r>
            <a:endParaRPr lang="en-GB" dirty="0"/>
          </a:p>
        </p:txBody>
      </p:sp>
    </p:spTree>
    <p:extLst>
      <p:ext uri="{BB962C8B-B14F-4D97-AF65-F5344CB8AC3E}">
        <p14:creationId xmlns:p14="http://schemas.microsoft.com/office/powerpoint/2010/main" val="585910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BA3AD-645E-4FE4-96B1-6B904EB7C347}"/>
              </a:ext>
            </a:extLst>
          </p:cNvPr>
          <p:cNvSpPr>
            <a:spLocks noGrp="1"/>
          </p:cNvSpPr>
          <p:nvPr>
            <p:ph type="title"/>
          </p:nvPr>
        </p:nvSpPr>
        <p:spPr/>
        <p:txBody>
          <a:bodyPr/>
          <a:lstStyle/>
          <a:p>
            <a:r>
              <a:rPr lang="en-GB" dirty="0"/>
              <a:t>Methodology </a:t>
            </a:r>
          </a:p>
        </p:txBody>
      </p:sp>
      <p:sp>
        <p:nvSpPr>
          <p:cNvPr id="3" name="Content Placeholder 2">
            <a:extLst>
              <a:ext uri="{FF2B5EF4-FFF2-40B4-BE49-F238E27FC236}">
                <a16:creationId xmlns:a16="http://schemas.microsoft.com/office/drawing/2014/main" id="{35EE95A4-DB62-470E-BC55-FA0B5B036993}"/>
              </a:ext>
            </a:extLst>
          </p:cNvPr>
          <p:cNvSpPr>
            <a:spLocks noGrp="1"/>
          </p:cNvSpPr>
          <p:nvPr>
            <p:ph idx="1"/>
          </p:nvPr>
        </p:nvSpPr>
        <p:spPr/>
        <p:txBody>
          <a:bodyPr/>
          <a:lstStyle/>
          <a:p>
            <a:r>
              <a:rPr lang="en-GB" dirty="0"/>
              <a:t>Using the arachnological evidence found at the site of Pompeii, analysing it for myself and using other scholarly interpretations of what has been found there. </a:t>
            </a:r>
          </a:p>
          <a:p>
            <a:r>
              <a:rPr lang="en-GB" dirty="0"/>
              <a:t>I have primarily been using modern interpretations of the cult of Isis in Pompeii as they provide me with the much needed background knowledge and help me to set the scene on the society that I am looking at. </a:t>
            </a:r>
          </a:p>
          <a:p>
            <a:r>
              <a:rPr lang="en-GB" dirty="0"/>
              <a:t>Also being wary of trying not to twist the evidence in my favour I will be exploring in minor detail the influence of other cults and comparing them to the popularity of the cult of Isis, again using scholarship as my reference.</a:t>
            </a:r>
          </a:p>
          <a:p>
            <a:pPr marL="0" indent="0">
              <a:buNone/>
            </a:pPr>
            <a:endParaRPr lang="en-GB" dirty="0"/>
          </a:p>
        </p:txBody>
      </p:sp>
    </p:spTree>
    <p:extLst>
      <p:ext uri="{BB962C8B-B14F-4D97-AF65-F5344CB8AC3E}">
        <p14:creationId xmlns:p14="http://schemas.microsoft.com/office/powerpoint/2010/main" val="4027494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A41B0-17CA-42CB-B383-D2F20AC28824}"/>
              </a:ext>
            </a:extLst>
          </p:cNvPr>
          <p:cNvSpPr>
            <a:spLocks noGrp="1"/>
          </p:cNvSpPr>
          <p:nvPr>
            <p:ph type="title"/>
          </p:nvPr>
        </p:nvSpPr>
        <p:spPr/>
        <p:txBody>
          <a:bodyPr/>
          <a:lstStyle/>
          <a:p>
            <a:r>
              <a:rPr lang="en-GB" dirty="0"/>
              <a:t>What I need to do to Improve</a:t>
            </a:r>
          </a:p>
        </p:txBody>
      </p:sp>
      <p:sp>
        <p:nvSpPr>
          <p:cNvPr id="3" name="Content Placeholder 2">
            <a:extLst>
              <a:ext uri="{FF2B5EF4-FFF2-40B4-BE49-F238E27FC236}">
                <a16:creationId xmlns:a16="http://schemas.microsoft.com/office/drawing/2014/main" id="{B14DBC1D-5449-4C2C-B935-8FF4C938CC97}"/>
              </a:ext>
            </a:extLst>
          </p:cNvPr>
          <p:cNvSpPr>
            <a:spLocks noGrp="1"/>
          </p:cNvSpPr>
          <p:nvPr>
            <p:ph idx="1"/>
          </p:nvPr>
        </p:nvSpPr>
        <p:spPr/>
        <p:txBody>
          <a:bodyPr/>
          <a:lstStyle/>
          <a:p>
            <a:r>
              <a:rPr lang="en-GB" dirty="0"/>
              <a:t>Currently I need to find more Ancient written sources, I am having a difficult time finding them, particularly in reference to Pompeii.</a:t>
            </a:r>
          </a:p>
          <a:p>
            <a:r>
              <a:rPr lang="en-GB" dirty="0"/>
              <a:t>I would also like to gather more archaeological reports about the temple of Isis, itself.</a:t>
            </a:r>
          </a:p>
          <a:p>
            <a:r>
              <a:rPr lang="en-GB" dirty="0"/>
              <a:t>I also need look for more solid evidence of the worship of Isis around the city outside of her temple.  I know it exists, I just need to find it. </a:t>
            </a:r>
          </a:p>
        </p:txBody>
      </p:sp>
    </p:spTree>
    <p:extLst>
      <p:ext uri="{BB962C8B-B14F-4D97-AF65-F5344CB8AC3E}">
        <p14:creationId xmlns:p14="http://schemas.microsoft.com/office/powerpoint/2010/main" val="2800119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161E2-66C3-4D2B-9A9E-BF2786FD5367}"/>
              </a:ext>
            </a:extLst>
          </p:cNvPr>
          <p:cNvSpPr>
            <a:spLocks noGrp="1"/>
          </p:cNvSpPr>
          <p:nvPr>
            <p:ph type="title"/>
          </p:nvPr>
        </p:nvSpPr>
        <p:spPr/>
        <p:txBody>
          <a:bodyPr/>
          <a:lstStyle/>
          <a:p>
            <a:r>
              <a:rPr lang="en-GB" dirty="0"/>
              <a:t>Picture reference</a:t>
            </a:r>
          </a:p>
        </p:txBody>
      </p:sp>
      <p:sp>
        <p:nvSpPr>
          <p:cNvPr id="3" name="Content Placeholder 2">
            <a:extLst>
              <a:ext uri="{FF2B5EF4-FFF2-40B4-BE49-F238E27FC236}">
                <a16:creationId xmlns:a16="http://schemas.microsoft.com/office/drawing/2014/main" id="{E57D2F80-3985-43FF-8E7F-C2AEE4F03EE8}"/>
              </a:ext>
            </a:extLst>
          </p:cNvPr>
          <p:cNvSpPr>
            <a:spLocks noGrp="1"/>
          </p:cNvSpPr>
          <p:nvPr>
            <p:ph idx="1"/>
          </p:nvPr>
        </p:nvSpPr>
        <p:spPr/>
        <p:txBody>
          <a:bodyPr/>
          <a:lstStyle/>
          <a:p>
            <a:r>
              <a:rPr lang="en-GB" dirty="0"/>
              <a:t>Miryam75 (2007), Fresco from the Temple of Isis, Pompeii. Flickr [accessed 02/02/2020]</a:t>
            </a:r>
          </a:p>
        </p:txBody>
      </p:sp>
    </p:spTree>
    <p:extLst>
      <p:ext uri="{BB962C8B-B14F-4D97-AF65-F5344CB8AC3E}">
        <p14:creationId xmlns:p14="http://schemas.microsoft.com/office/powerpoint/2010/main" val="3401113144"/>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33</TotalTime>
  <Words>587</Words>
  <Application>Microsoft Office PowerPoint</Application>
  <PresentationFormat>Widescreen</PresentationFormat>
  <Paragraphs>34</Paragraphs>
  <Slides>9</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9</vt:i4>
      </vt:variant>
    </vt:vector>
  </HeadingPairs>
  <TitlesOfParts>
    <vt:vector size="11" baseType="lpstr">
      <vt:lpstr>Franklin Gothic Book</vt:lpstr>
      <vt:lpstr>Crop</vt:lpstr>
      <vt:lpstr>Independent project</vt:lpstr>
      <vt:lpstr>My Question</vt:lpstr>
      <vt:lpstr>My Aims</vt:lpstr>
      <vt:lpstr>Objectives</vt:lpstr>
      <vt:lpstr>Sections</vt:lpstr>
      <vt:lpstr>Sources (so far) </vt:lpstr>
      <vt:lpstr>Methodology </vt:lpstr>
      <vt:lpstr>What I need to do to Improve</vt:lpstr>
      <vt:lpstr>Picture 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dc:title>
  <dc:creator>sean kirkham</dc:creator>
  <cp:lastModifiedBy>sean kirkham</cp:lastModifiedBy>
  <cp:revision>6</cp:revision>
  <dcterms:created xsi:type="dcterms:W3CDTF">2020-02-03T21:38:50Z</dcterms:created>
  <dcterms:modified xsi:type="dcterms:W3CDTF">2020-02-03T22:12:36Z</dcterms:modified>
</cp:coreProperties>
</file>