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6" r:id="rId2"/>
    <p:sldId id="257" r:id="rId3"/>
    <p:sldId id="258" r:id="rId4"/>
    <p:sldId id="262" r:id="rId5"/>
    <p:sldId id="259" r:id="rId6"/>
    <p:sldId id="261" r:id="rId7"/>
    <p:sldId id="260" r:id="rId8"/>
    <p:sldId id="263" r:id="rId9"/>
    <p:sldId id="264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82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00BE3686-9323-4781-A8BE-9BE28379FDEE}" type="datetimeFigureOut">
              <a:rPr lang="en-GB" smtClean="0"/>
              <a:pPr/>
              <a:t>15/07/2021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en-GB"/>
          </a:p>
        </p:txBody>
      </p:sp>
      <p:sp>
        <p:nvSpPr>
          <p:cNvPr id="10" name="Rectangle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Rectangle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Straight Connector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Straight Connector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Rectangle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a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a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a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a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a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74E6D1CA-C0B0-460E-A851-CFF40E41307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0BE3686-9323-4781-A8BE-9BE28379FDEE}" type="datetimeFigureOut">
              <a:rPr lang="en-GB" smtClean="0"/>
              <a:pPr/>
              <a:t>15/07/2021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74E6D1CA-C0B0-460E-A851-CFF40E413076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00BE3686-9323-4781-A8BE-9BE28379FDEE}" type="datetimeFigureOut">
              <a:rPr lang="en-GB" smtClean="0"/>
              <a:pPr/>
              <a:t>15/07/2021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Straight Connector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Straight Connector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Rectangle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a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a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a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a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a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Straight Connector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74E6D1CA-C0B0-460E-A851-CFF40E41307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E3686-9323-4781-A8BE-9BE28379FDEE}" type="datetimeFigureOut">
              <a:rPr lang="en-GB" smtClean="0"/>
              <a:pPr/>
              <a:t>15/07/2021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E6D1CA-C0B0-460E-A851-CFF40E413076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E3686-9323-4781-A8BE-9BE28379FDEE}" type="datetimeFigureOut">
              <a:rPr lang="en-GB" smtClean="0"/>
              <a:pPr/>
              <a:t>15/07/2021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E6D1CA-C0B0-460E-A851-CFF40E413076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0BE3686-9323-4781-A8BE-9BE28379FDEE}" type="datetimeFigureOut">
              <a:rPr lang="en-GB" smtClean="0"/>
              <a:pPr/>
              <a:t>15/07/2021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74E6D1CA-C0B0-460E-A851-CFF40E413076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E3686-9323-4781-A8BE-9BE28379FDEE}" type="datetimeFigureOut">
              <a:rPr lang="en-GB" smtClean="0"/>
              <a:pPr/>
              <a:t>15/07/2021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E6D1CA-C0B0-460E-A851-CFF40E41307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Content Placeholder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1" name="Date Placeholder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0BE3686-9323-4781-A8BE-9BE28379FDEE}" type="datetimeFigureOut">
              <a:rPr lang="en-GB" smtClean="0"/>
              <a:pPr/>
              <a:t>15/07/2021</a:t>
            </a:fld>
            <a:endParaRPr lang="en-GB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74E6D1CA-C0B0-460E-A851-CFF40E413076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3" name="Footer Placeholder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Straight Connector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Straight Connector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Date Placeholder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0BE3686-9323-4781-A8BE-9BE28379FDEE}" type="datetimeFigureOut">
              <a:rPr lang="en-GB" smtClean="0"/>
              <a:pPr/>
              <a:t>15/07/2021</a:t>
            </a:fld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74E6D1CA-C0B0-460E-A851-CFF40E413076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E3686-9323-4781-A8BE-9BE28379FDEE}" type="datetimeFigureOut">
              <a:rPr lang="en-GB" smtClean="0"/>
              <a:pPr/>
              <a:t>15/07/2021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E6D1CA-C0B0-460E-A851-CFF40E41307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BE3686-9323-4781-A8BE-9BE28379FDEE}" type="datetimeFigureOut">
              <a:rPr lang="en-GB" smtClean="0"/>
              <a:pPr/>
              <a:t>15/07/2021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E6D1CA-C0B0-460E-A851-CFF40E41307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00BE3686-9323-4781-A8BE-9BE28379FDEE}" type="datetimeFigureOut">
              <a:rPr lang="en-GB" smtClean="0"/>
              <a:pPr/>
              <a:t>15/07/2021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ectangle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74E6D1CA-C0B0-460E-A851-CFF40E413076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kids-first.com.au/what-is-dyspraxia/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i1.wp.com/www.dyspraxicfantastic.com/wp-content/uploads/Causes-of-Dyspraxia-1.2.gif" TargetMode="External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lideshare.net/eadraffan/assistive-technology-strategies-for-those-with-learning-differences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yspraxicfantastic.com/post-16-the-aspects-of-dyspraxia/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s://knowledgeuniverseonline.com/multiple-intelligence/" TargetMode="Externa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7.jpeg"/><Relationship Id="rId4" Type="http://schemas.openxmlformats.org/officeDocument/2006/relationships/hyperlink" Target="https://rowntreemontessori.com/news/learning-styles-intelligence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ing.com/images/search?view=detailV2&amp;ccid=aGgqk2Z0&amp;id=5120AC57F761C6B73D22865CE4A5D1801CFD93AA&amp;thid=OIP.aGgqk2Z0GIZcIwN4G8xtVAHaHa&amp;mediaurl=https://www.primaryict.co.uk/p/pr7938-2-large.jpg&amp;cdnurl=https://th.bing.com/th/id/R.68682a93667418865c2303781bcc6d54?rik=qpP9HIDRpeRchg&amp;pid=ImgRaw&amp;exph=900&amp;expw=900&amp;q=support+materials+for+dyspraxia&amp;simid=608029998995962010&amp;ck=0C81FAD3B046A6FD405DDD10A3D8614A&amp;selectedIndex=82&amp;FORM=IRPRST&amp;ajaxhist=0&amp;ajaxserp=0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owerstownet.com/helping-students-with-dyslexia-and-dyspraxia-in-national-school-workshop/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highspeedtraining.co.uk/hub/dyspraxia-symptoms-in-children/" TargetMode="External"/><Relationship Id="rId3" Type="http://schemas.openxmlformats.org/officeDocument/2006/relationships/hyperlink" Target="https://www.healthline.com/health/developmental-coordination-disorder" TargetMode="External"/><Relationship Id="rId7" Type="http://schemas.openxmlformats.org/officeDocument/2006/relationships/hyperlink" Target="https://patient.info/childrens-health/dyspraxia-developmental-co-ordination-disorder" TargetMode="External"/><Relationship Id="rId2" Type="http://schemas.openxmlformats.org/officeDocument/2006/relationships/hyperlink" Target="https://www.healthdirect.gov.au/dyspraxia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elearningcanchild.ca/dcd_workshop/cause.html" TargetMode="External"/><Relationship Id="rId11" Type="http://schemas.openxmlformats.org/officeDocument/2006/relationships/hyperlink" Target="https://www.frontiersin.org/articles/10.3389/fpsyg.2013.00950/full" TargetMode="External"/><Relationship Id="rId5" Type="http://schemas.openxmlformats.org/officeDocument/2006/relationships/hyperlink" Target="http://www.movementmattersuk.org/dcd-dyspraxia-adhd-spld/who-we-are.aspx" TargetMode="External"/><Relationship Id="rId10" Type="http://schemas.openxmlformats.org/officeDocument/2006/relationships/hyperlink" Target="https://www.learningdisabilities.org.uk/learning-disabilities/a-to-z/d/dyspraxia" TargetMode="External"/><Relationship Id="rId4" Type="http://schemas.openxmlformats.org/officeDocument/2006/relationships/hyperlink" Target="https://www.nhs.uk/conditions/developmental-coordination-disorder-dyspraxia/" TargetMode="External"/><Relationship Id="rId9" Type="http://schemas.openxmlformats.org/officeDocument/2006/relationships/hyperlink" Target="https://www.teachertoolkit.co.uk/2018/05/03/ability-group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195736" y="1412776"/>
            <a:ext cx="6172200" cy="2813698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Describe and evaluate a multi-sensory resource to support an individual with Specific Learning Difficulties (</a:t>
            </a:r>
            <a:r>
              <a:rPr lang="en-GB" dirty="0" err="1" smtClean="0"/>
              <a:t>SpLD</a:t>
            </a:r>
            <a:r>
              <a:rPr lang="en-GB" dirty="0" smtClean="0"/>
              <a:t>).  Link to theory and policy.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Lisa-Marie Manning</a:t>
            </a:r>
          </a:p>
          <a:p>
            <a:r>
              <a:rPr lang="en-GB" dirty="0" smtClean="0"/>
              <a:t>0901086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0"/>
            <a:ext cx="7467600" cy="1403648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Developmental Coordination </a:t>
            </a:r>
            <a:br>
              <a:rPr lang="en-GB" dirty="0" smtClean="0"/>
            </a:br>
            <a:r>
              <a:rPr lang="en-GB" dirty="0" smtClean="0"/>
              <a:t>disorder</a:t>
            </a:r>
            <a:br>
              <a:rPr lang="en-GB" dirty="0" smtClean="0"/>
            </a:br>
            <a:r>
              <a:rPr lang="en-GB" dirty="0" smtClean="0"/>
              <a:t>Dyspraxia 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395536" y="1700808"/>
            <a:ext cx="453650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Dyspraxia </a:t>
            </a:r>
            <a:r>
              <a:rPr lang="en-GB" dirty="0" smtClean="0"/>
              <a:t>is </a:t>
            </a:r>
            <a:r>
              <a:rPr lang="en-GB" dirty="0" smtClean="0"/>
              <a:t>also known as Developmental Coordination Disorder (DCD) is a Specific Learning Difficulty. 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1026" name="Picture 2" descr="See the source imag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188640"/>
            <a:ext cx="3600400" cy="2453776"/>
          </a:xfrm>
          <a:prstGeom prst="rect">
            <a:avLst/>
          </a:prstGeom>
          <a:noFill/>
        </p:spPr>
      </p:pic>
      <p:sp>
        <p:nvSpPr>
          <p:cNvPr id="5" name="TextBox 4"/>
          <p:cNvSpPr txBox="1"/>
          <p:nvPr/>
        </p:nvSpPr>
        <p:spPr>
          <a:xfrm>
            <a:off x="5292080" y="2636912"/>
            <a:ext cx="33843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Available at: </a:t>
            </a:r>
            <a:r>
              <a:rPr lang="en-GB" sz="1200" dirty="0" smtClean="0">
                <a:hlinkClick r:id="rId3"/>
              </a:rPr>
              <a:t>What is Dyspraxia? - Kids First </a:t>
            </a:r>
            <a:r>
              <a:rPr lang="en-GB" sz="1200" dirty="0" err="1" smtClean="0">
                <a:hlinkClick r:id="rId3"/>
              </a:rPr>
              <a:t>Childrens</a:t>
            </a:r>
            <a:r>
              <a:rPr lang="en-GB" sz="1200" dirty="0" smtClean="0">
                <a:hlinkClick r:id="rId3"/>
              </a:rPr>
              <a:t> Services (kids-first.com.au)</a:t>
            </a:r>
            <a:endParaRPr lang="en-GB" sz="1200" dirty="0" smtClean="0"/>
          </a:p>
          <a:p>
            <a:r>
              <a:rPr lang="en-GB" sz="1200" dirty="0" smtClean="0"/>
              <a:t>Accessed  17/04/21</a:t>
            </a:r>
            <a:endParaRPr lang="en-GB" sz="1200" dirty="0"/>
          </a:p>
        </p:txBody>
      </p:sp>
      <p:sp>
        <p:nvSpPr>
          <p:cNvPr id="6" name="TextBox 5"/>
          <p:cNvSpPr txBox="1"/>
          <p:nvPr/>
        </p:nvSpPr>
        <p:spPr>
          <a:xfrm>
            <a:off x="323528" y="2780928"/>
            <a:ext cx="40324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It affects fine and/or gross motor skills and coordination in children and adults.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23528" y="3717032"/>
            <a:ext cx="410445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DCD </a:t>
            </a:r>
            <a:r>
              <a:rPr lang="en-GB" dirty="0" smtClean="0"/>
              <a:t>is a common disorder that affects motor coordination in 5-6% of children. A lot of which will continue to experience associated difficulties in adulthood</a:t>
            </a:r>
            <a:r>
              <a:rPr lang="en-GB" dirty="0" smtClean="0"/>
              <a:t>.</a:t>
            </a:r>
          </a:p>
          <a:p>
            <a:r>
              <a:rPr lang="en-GB" dirty="0" smtClean="0"/>
              <a:t>(Movement matters, 2012)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395536" y="5661248"/>
            <a:ext cx="51845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DCD is not usually diagnosed until a child is at least 5 years old.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5076056" y="4293096"/>
            <a:ext cx="34563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“DCD </a:t>
            </a:r>
            <a:r>
              <a:rPr lang="en-GB" dirty="0"/>
              <a:t>is thought to be around 3 or 4 times more common in boys than </a:t>
            </a:r>
            <a:r>
              <a:rPr lang="en-GB" dirty="0" smtClean="0"/>
              <a:t>girls“ </a:t>
            </a:r>
            <a:r>
              <a:rPr lang="en-GB" dirty="0" smtClean="0"/>
              <a:t>(NHS, 2019).</a:t>
            </a:r>
            <a:endParaRPr lang="en-GB" dirty="0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9712" y="260648"/>
            <a:ext cx="3528392" cy="882352"/>
          </a:xfrm>
        </p:spPr>
        <p:txBody>
          <a:bodyPr anchor="ctr"/>
          <a:lstStyle/>
          <a:p>
            <a:pPr algn="ctr"/>
            <a:r>
              <a:rPr lang="en-GB" dirty="0" smtClean="0"/>
              <a:t>Causes and cures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683568" y="2492896"/>
            <a:ext cx="273630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Although the exact causes of DCD are not entirely </a:t>
            </a:r>
            <a:r>
              <a:rPr lang="en-GB" dirty="0" smtClean="0"/>
              <a:t>known</a:t>
            </a:r>
            <a:r>
              <a:rPr lang="en-GB" dirty="0" smtClean="0"/>
              <a:t>, it is thought to be a neurological condition. (Pollock, 2012).</a:t>
            </a:r>
            <a:endParaRPr lang="en-GB" dirty="0" smtClean="0"/>
          </a:p>
        </p:txBody>
      </p:sp>
      <p:pic>
        <p:nvPicPr>
          <p:cNvPr id="101378" name="Picture 2" descr="https://i1.wp.com/www.dyspraxicfantastic.com/wp-content/uploads/Causes-of-Dyspraxia-1.2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07904" y="1196752"/>
            <a:ext cx="4988250" cy="3021456"/>
          </a:xfrm>
          <a:prstGeom prst="rect">
            <a:avLst/>
          </a:prstGeom>
          <a:noFill/>
        </p:spPr>
      </p:pic>
      <p:sp>
        <p:nvSpPr>
          <p:cNvPr id="6" name="TextBox 5"/>
          <p:cNvSpPr txBox="1"/>
          <p:nvPr/>
        </p:nvSpPr>
        <p:spPr>
          <a:xfrm>
            <a:off x="3995936" y="4293096"/>
            <a:ext cx="44644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Available at: </a:t>
            </a:r>
            <a:r>
              <a:rPr lang="en-GB" sz="1400" dirty="0" smtClean="0">
                <a:hlinkClick r:id="rId3"/>
              </a:rPr>
              <a:t>Causes-of-Dyspraxia-1.2.gif (2625×1590) (wp.com)</a:t>
            </a:r>
            <a:r>
              <a:rPr lang="en-GB" sz="1400" dirty="0" smtClean="0"/>
              <a:t> Accessed 17/04/21</a:t>
            </a:r>
            <a:endParaRPr lang="en-GB" sz="1400" dirty="0"/>
          </a:p>
        </p:txBody>
      </p:sp>
      <p:sp>
        <p:nvSpPr>
          <p:cNvPr id="7" name="TextBox 6"/>
          <p:cNvSpPr txBox="1"/>
          <p:nvPr/>
        </p:nvSpPr>
        <p:spPr>
          <a:xfrm>
            <a:off x="323528" y="5445224"/>
            <a:ext cx="741682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Whilst there are no cures for dyspraxia, there are some therapies that can help manage the difficulty.</a:t>
            </a:r>
          </a:p>
          <a:p>
            <a:r>
              <a:rPr lang="en-GB" dirty="0" smtClean="0"/>
              <a:t>(Health Direct, 2019), </a:t>
            </a:r>
            <a:r>
              <a:rPr lang="en-GB" dirty="0" smtClean="0"/>
              <a:t>notes dyspraxia can be managed and treated with a combination of regular, intensive therapies.</a:t>
            </a:r>
            <a:endParaRPr lang="en-GB" dirty="0"/>
          </a:p>
          <a:p>
            <a:endParaRPr lang="en-GB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Co morbidity</a:t>
            </a:r>
            <a:endParaRPr lang="en-GB" dirty="0"/>
          </a:p>
        </p:txBody>
      </p:sp>
      <p:pic>
        <p:nvPicPr>
          <p:cNvPr id="3" name="Picture 2" descr="See the source imag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19" y="1628800"/>
            <a:ext cx="3936437" cy="2952328"/>
          </a:xfrm>
          <a:prstGeom prst="rect">
            <a:avLst/>
          </a:prstGeom>
          <a:noFill/>
        </p:spPr>
      </p:pic>
      <p:sp>
        <p:nvSpPr>
          <p:cNvPr id="4" name="TextBox 3"/>
          <p:cNvSpPr txBox="1"/>
          <p:nvPr/>
        </p:nvSpPr>
        <p:spPr>
          <a:xfrm>
            <a:off x="4283968" y="2852936"/>
            <a:ext cx="453650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It's </a:t>
            </a:r>
            <a:r>
              <a:rPr lang="en-GB" dirty="0" smtClean="0"/>
              <a:t>rare for an individual to be affected by just a single learning difficulty. More often have two or more simultaneous conditions</a:t>
            </a:r>
            <a:r>
              <a:rPr lang="en-GB" dirty="0" smtClean="0"/>
              <a:t>.</a:t>
            </a:r>
          </a:p>
          <a:p>
            <a:r>
              <a:rPr lang="en-GB" dirty="0" smtClean="0"/>
              <a:t>(Foundation </a:t>
            </a:r>
            <a:r>
              <a:rPr lang="en-GB" dirty="0" smtClean="0"/>
              <a:t>for people with learning </a:t>
            </a:r>
            <a:r>
              <a:rPr lang="en-GB" dirty="0" smtClean="0"/>
              <a:t>disabilities, 2021)</a:t>
            </a:r>
            <a:endParaRPr lang="en-GB" dirty="0" smtClean="0"/>
          </a:p>
          <a:p>
            <a:r>
              <a:rPr lang="en-GB" dirty="0" smtClean="0"/>
              <a:t> 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4427984" y="1700808"/>
            <a:ext cx="43924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DCD can occur with other </a:t>
            </a:r>
            <a:r>
              <a:rPr lang="en-GB" dirty="0" err="1" smtClean="0"/>
              <a:t>SpLDs</a:t>
            </a:r>
            <a:r>
              <a:rPr lang="en-GB" dirty="0" smtClean="0"/>
              <a:t>. Although, these conditions are not linked. </a:t>
            </a:r>
          </a:p>
          <a:p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323528" y="4581128"/>
            <a:ext cx="302433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>
                <a:hlinkClick r:id="rId3"/>
              </a:rPr>
              <a:t>Assistive technology strategies for those with learning differences (slideshare.net</a:t>
            </a:r>
            <a:r>
              <a:rPr lang="en-GB" sz="1400" dirty="0" smtClean="0">
                <a:hlinkClick r:id="rId3"/>
              </a:rPr>
              <a:t>)</a:t>
            </a:r>
            <a:endParaRPr lang="en-GB" sz="1400" dirty="0" smtClean="0"/>
          </a:p>
          <a:p>
            <a:r>
              <a:rPr lang="en-GB" sz="1400" dirty="0" smtClean="0"/>
              <a:t>Accessed 10/07/21</a:t>
            </a:r>
            <a:endParaRPr lang="en-GB" sz="1400" dirty="0"/>
          </a:p>
        </p:txBody>
      </p:sp>
      <p:sp>
        <p:nvSpPr>
          <p:cNvPr id="7" name="TextBox 6"/>
          <p:cNvSpPr txBox="1"/>
          <p:nvPr/>
        </p:nvSpPr>
        <p:spPr>
          <a:xfrm>
            <a:off x="3275856" y="4797152"/>
            <a:ext cx="44644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Research suggests that 52% of children with dyslexia also have characteristics of dyspraxia and up to 50% of people with dyspraxia will also have ADHD.</a:t>
            </a:r>
            <a:endParaRPr lang="en-GB" dirty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0"/>
            <a:ext cx="7467600" cy="1143000"/>
          </a:xfrm>
        </p:spPr>
        <p:txBody>
          <a:bodyPr/>
          <a:lstStyle/>
          <a:p>
            <a:pPr algn="ctr"/>
            <a:r>
              <a:rPr lang="en-GB" dirty="0" smtClean="0"/>
              <a:t>Types of Dyspraxia 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539552" y="1412776"/>
            <a:ext cx="813690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</a:t>
            </a:r>
            <a:r>
              <a:rPr lang="en-GB" dirty="0" smtClean="0"/>
              <a:t>here </a:t>
            </a:r>
            <a:r>
              <a:rPr lang="en-GB" dirty="0" smtClean="0"/>
              <a:t>are different types of dyspraxia, depending on what problems it presents in each child. </a:t>
            </a:r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 </a:t>
            </a:r>
            <a:r>
              <a:rPr lang="en-GB" dirty="0" err="1" smtClean="0"/>
              <a:t>Oromotor</a:t>
            </a:r>
            <a:endParaRPr lang="en-GB" dirty="0" smtClean="0"/>
          </a:p>
          <a:p>
            <a:pPr>
              <a:buFont typeface="Arial" pitchFamily="34" charset="0"/>
              <a:buChar char="•"/>
            </a:pPr>
            <a:r>
              <a:rPr lang="en-GB" dirty="0"/>
              <a:t> </a:t>
            </a:r>
            <a:r>
              <a:rPr lang="en-GB" dirty="0" smtClean="0"/>
              <a:t>Ideational </a:t>
            </a:r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 Constructional .</a:t>
            </a:r>
          </a:p>
          <a:p>
            <a:pPr>
              <a:buFont typeface="Arial" pitchFamily="34" charset="0"/>
              <a:buChar char="•"/>
            </a:pPr>
            <a:r>
              <a:rPr lang="en-GB" dirty="0"/>
              <a:t> </a:t>
            </a:r>
            <a:r>
              <a:rPr lang="en-GB" dirty="0" err="1" smtClean="0"/>
              <a:t>Ideomotor</a:t>
            </a:r>
            <a:r>
              <a:rPr lang="en-GB" dirty="0" smtClean="0"/>
              <a:t> </a:t>
            </a:r>
            <a:endParaRPr lang="en-GB" dirty="0"/>
          </a:p>
          <a:p>
            <a:r>
              <a:rPr lang="en-GB" dirty="0"/>
              <a:t>F</a:t>
            </a:r>
            <a:r>
              <a:rPr lang="en-GB" dirty="0" smtClean="0"/>
              <a:t>ocusing </a:t>
            </a:r>
            <a:r>
              <a:rPr lang="en-GB" dirty="0"/>
              <a:t>on the areas of difficulty may be helpful for therapists trying to find the best strategies to help</a:t>
            </a:r>
            <a:r>
              <a:rPr lang="en-GB" dirty="0" smtClean="0"/>
              <a:t>.</a:t>
            </a:r>
          </a:p>
          <a:p>
            <a:r>
              <a:rPr lang="en-GB" dirty="0" smtClean="0"/>
              <a:t>(</a:t>
            </a:r>
            <a:r>
              <a:rPr lang="en-GB" dirty="0" err="1" smtClean="0"/>
              <a:t>Lowth</a:t>
            </a:r>
            <a:r>
              <a:rPr lang="en-GB" dirty="0" smtClean="0"/>
              <a:t>, 2018)</a:t>
            </a:r>
            <a:endParaRPr lang="en-GB" dirty="0"/>
          </a:p>
          <a:p>
            <a:endParaRPr lang="en-GB" dirty="0"/>
          </a:p>
        </p:txBody>
      </p:sp>
      <p:pic>
        <p:nvPicPr>
          <p:cNvPr id="102402" name="Picture 2" descr="http://i2.wp.com/dyspraxicfantastic.com/wp-content/uploads/2013/03/The-Aspects-of-Dyspraxia-brainstorm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67944" y="4005064"/>
            <a:ext cx="4741063" cy="2636912"/>
          </a:xfrm>
          <a:prstGeom prst="rect">
            <a:avLst/>
          </a:prstGeom>
          <a:noFill/>
        </p:spPr>
      </p:pic>
      <p:sp>
        <p:nvSpPr>
          <p:cNvPr id="5" name="TextBox 4"/>
          <p:cNvSpPr txBox="1"/>
          <p:nvPr/>
        </p:nvSpPr>
        <p:spPr>
          <a:xfrm>
            <a:off x="683568" y="5949280"/>
            <a:ext cx="331236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Available </a:t>
            </a:r>
            <a:r>
              <a:rPr lang="en-GB" sz="1400" dirty="0" err="1" smtClean="0"/>
              <a:t>at:</a:t>
            </a:r>
            <a:r>
              <a:rPr lang="en-GB" sz="1400" dirty="0" err="1" smtClean="0">
                <a:hlinkClick r:id="rId3"/>
              </a:rPr>
              <a:t>Post</a:t>
            </a:r>
            <a:r>
              <a:rPr lang="en-GB" sz="1400" dirty="0" smtClean="0">
                <a:hlinkClick r:id="rId3"/>
              </a:rPr>
              <a:t> #16 ~ The Aspects of Dyspraxia » DyspraxicFantastic.com</a:t>
            </a:r>
            <a:r>
              <a:rPr lang="en-GB" sz="1400" dirty="0" smtClean="0"/>
              <a:t> </a:t>
            </a:r>
            <a:r>
              <a:rPr lang="en-GB" sz="1400" dirty="0" smtClean="0"/>
              <a:t>(Accessed :17/04/21)</a:t>
            </a:r>
            <a:endParaRPr lang="en-GB" sz="14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5832648" cy="580926"/>
          </a:xfrm>
        </p:spPr>
        <p:txBody>
          <a:bodyPr/>
          <a:lstStyle/>
          <a:p>
            <a:pPr algn="ctr"/>
            <a:r>
              <a:rPr lang="en-GB" dirty="0" smtClean="0"/>
              <a:t>Multiple intelligences</a:t>
            </a:r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4572000" y="5805264"/>
            <a:ext cx="3240360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 smtClean="0"/>
              <a:t>Available at: </a:t>
            </a:r>
            <a:r>
              <a:rPr lang="en-GB" sz="1200" dirty="0" smtClean="0">
                <a:hlinkClick r:id="rId2"/>
              </a:rPr>
              <a:t>10 Best Ways to Teach Theory of Multiple Intelligence in a Classroom (knowledgeuniverseonline.com</a:t>
            </a:r>
            <a:r>
              <a:rPr lang="en-GB" sz="1200" dirty="0" smtClean="0">
                <a:hlinkClick r:id="rId2"/>
              </a:rPr>
              <a:t>)</a:t>
            </a:r>
            <a:endParaRPr lang="en-GB" sz="1200" dirty="0" smtClean="0"/>
          </a:p>
          <a:p>
            <a:r>
              <a:rPr lang="en-GB" sz="1200" dirty="0" smtClean="0"/>
              <a:t>(Accessed 05/07/21).</a:t>
            </a:r>
            <a:endParaRPr lang="en-GB" sz="1200" dirty="0" smtClean="0"/>
          </a:p>
          <a:p>
            <a:endParaRPr lang="en-GB" sz="1200" dirty="0"/>
          </a:p>
        </p:txBody>
      </p:sp>
      <p:sp>
        <p:nvSpPr>
          <p:cNvPr id="4" name="TextBox 3"/>
          <p:cNvSpPr txBox="1"/>
          <p:nvPr/>
        </p:nvSpPr>
        <p:spPr>
          <a:xfrm>
            <a:off x="179512" y="764704"/>
            <a:ext cx="52565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Gardner’s Theory of Multiple Intelligences (MI), 1983 suggests there are 8 different intelligences unique to each individual.</a:t>
            </a:r>
            <a:endParaRPr lang="en-GB" dirty="0"/>
          </a:p>
        </p:txBody>
      </p:sp>
      <p:pic>
        <p:nvPicPr>
          <p:cNvPr id="1026" name="Picture 2" descr="Multiple Intelligences - Howard Gardner's 8 forms of intelligences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080" y="0"/>
            <a:ext cx="3447306" cy="2582018"/>
          </a:xfrm>
          <a:prstGeom prst="rect">
            <a:avLst/>
          </a:prstGeom>
          <a:noFill/>
        </p:spPr>
      </p:pic>
      <p:sp>
        <p:nvSpPr>
          <p:cNvPr id="6" name="TextBox 5"/>
          <p:cNvSpPr txBox="1"/>
          <p:nvPr/>
        </p:nvSpPr>
        <p:spPr>
          <a:xfrm>
            <a:off x="5724128" y="2492896"/>
            <a:ext cx="30963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Available at: </a:t>
            </a:r>
            <a:r>
              <a:rPr lang="en-GB" sz="1200" dirty="0" smtClean="0">
                <a:hlinkClick r:id="rId4"/>
              </a:rPr>
              <a:t>What Kind of Learner Are You? - </a:t>
            </a:r>
            <a:r>
              <a:rPr lang="en-GB" sz="1200" dirty="0" err="1" smtClean="0">
                <a:hlinkClick r:id="rId4"/>
              </a:rPr>
              <a:t>Rowntree</a:t>
            </a:r>
            <a:r>
              <a:rPr lang="en-GB" sz="1200" dirty="0" smtClean="0">
                <a:hlinkClick r:id="rId4"/>
              </a:rPr>
              <a:t> Montessori </a:t>
            </a:r>
            <a:r>
              <a:rPr lang="en-GB" sz="1200" dirty="0" smtClean="0">
                <a:hlinkClick r:id="rId4"/>
              </a:rPr>
              <a:t>Schools</a:t>
            </a:r>
            <a:endParaRPr lang="en-GB" sz="1200" dirty="0" smtClean="0"/>
          </a:p>
          <a:p>
            <a:r>
              <a:rPr lang="en-GB" sz="1200" dirty="0" smtClean="0"/>
              <a:t>(Accessed: 05/07/21).</a:t>
            </a:r>
            <a:endParaRPr lang="en-GB" sz="1200" dirty="0"/>
          </a:p>
        </p:txBody>
      </p:sp>
      <p:sp>
        <p:nvSpPr>
          <p:cNvPr id="7" name="TextBox 6"/>
          <p:cNvSpPr txBox="1"/>
          <p:nvPr/>
        </p:nvSpPr>
        <p:spPr>
          <a:xfrm>
            <a:off x="611560" y="1700808"/>
            <a:ext cx="3456384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1600" dirty="0" smtClean="0"/>
              <a:t> Spatial</a:t>
            </a:r>
          </a:p>
          <a:p>
            <a:pPr>
              <a:buFont typeface="Arial" pitchFamily="34" charset="0"/>
              <a:buChar char="•"/>
            </a:pPr>
            <a:r>
              <a:rPr lang="en-GB" sz="1600" dirty="0" smtClean="0"/>
              <a:t> Bodily/</a:t>
            </a:r>
            <a:r>
              <a:rPr lang="en-GB" sz="1600" dirty="0" err="1" smtClean="0"/>
              <a:t>Kinesthetic</a:t>
            </a:r>
            <a:endParaRPr lang="en-GB" sz="1600" dirty="0" smtClean="0"/>
          </a:p>
          <a:p>
            <a:pPr>
              <a:buFont typeface="Arial" pitchFamily="34" charset="0"/>
              <a:buChar char="•"/>
            </a:pPr>
            <a:r>
              <a:rPr lang="en-GB" sz="1600" dirty="0" smtClean="0"/>
              <a:t> Musical</a:t>
            </a:r>
          </a:p>
          <a:p>
            <a:pPr>
              <a:buFont typeface="Arial" pitchFamily="34" charset="0"/>
              <a:buChar char="•"/>
            </a:pPr>
            <a:r>
              <a:rPr lang="en-GB" sz="1600" dirty="0" smtClean="0"/>
              <a:t> Linguistic</a:t>
            </a:r>
          </a:p>
          <a:p>
            <a:pPr>
              <a:buFont typeface="Arial" pitchFamily="34" charset="0"/>
              <a:buChar char="•"/>
            </a:pPr>
            <a:r>
              <a:rPr lang="en-GB" sz="1600" dirty="0" smtClean="0"/>
              <a:t> Mathematical/Logical</a:t>
            </a:r>
          </a:p>
          <a:p>
            <a:pPr>
              <a:buFont typeface="Arial" pitchFamily="34" charset="0"/>
              <a:buChar char="•"/>
            </a:pPr>
            <a:r>
              <a:rPr lang="en-GB" sz="1600" dirty="0" smtClean="0"/>
              <a:t> Interpersonal</a:t>
            </a:r>
          </a:p>
          <a:p>
            <a:pPr>
              <a:buFont typeface="Arial" pitchFamily="34" charset="0"/>
              <a:buChar char="•"/>
            </a:pPr>
            <a:r>
              <a:rPr lang="en-GB" sz="1600" dirty="0" smtClean="0"/>
              <a:t> Intrapersonal</a:t>
            </a:r>
          </a:p>
          <a:p>
            <a:pPr>
              <a:buFont typeface="Arial" pitchFamily="34" charset="0"/>
              <a:buChar char="•"/>
            </a:pPr>
            <a:r>
              <a:rPr lang="en-GB" sz="1600" dirty="0" smtClean="0"/>
              <a:t> Naturalist</a:t>
            </a:r>
            <a:endParaRPr lang="en-GB" sz="1600" dirty="0"/>
          </a:p>
        </p:txBody>
      </p:sp>
      <p:sp>
        <p:nvSpPr>
          <p:cNvPr id="8" name="TextBox 7"/>
          <p:cNvSpPr txBox="1"/>
          <p:nvPr/>
        </p:nvSpPr>
        <p:spPr>
          <a:xfrm>
            <a:off x="4716016" y="3212976"/>
            <a:ext cx="396044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The theory of multiple intelligences is popular with teachers. Majority of which make use of multiple intelligences in their teaching and work to incorporate Gardner’s theory into their classroom. </a:t>
            </a:r>
            <a:r>
              <a:rPr lang="en-GB" dirty="0" smtClean="0"/>
              <a:t>(</a:t>
            </a:r>
            <a:r>
              <a:rPr lang="en-GB" dirty="0" err="1" smtClean="0"/>
              <a:t>Cerruti</a:t>
            </a:r>
            <a:r>
              <a:rPr lang="en-GB" dirty="0" smtClean="0"/>
              <a:t>, </a:t>
            </a:r>
            <a:r>
              <a:rPr lang="en-GB" dirty="0" smtClean="0"/>
              <a:t>2013)</a:t>
            </a:r>
            <a:endParaRPr lang="en-GB" dirty="0"/>
          </a:p>
        </p:txBody>
      </p:sp>
      <p:pic>
        <p:nvPicPr>
          <p:cNvPr id="1028" name="Picture 4" descr="See the source image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3747252"/>
            <a:ext cx="4608512" cy="3110748"/>
          </a:xfrm>
          <a:prstGeom prst="rect">
            <a:avLst/>
          </a:prstGeom>
          <a:noFill/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Supporting an individual with dyspraxia 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251520" y="1844824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Children with dyspraxia can often display disruptive and challenging behaviour.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395536" y="2420888"/>
            <a:ext cx="41044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dirty="0" smtClean="0"/>
              <a:t> consider alternatives to writing 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539552" y="2924944"/>
            <a:ext cx="52565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dirty="0" smtClean="0"/>
              <a:t> range of support materials </a:t>
            </a:r>
            <a:endParaRPr lang="en-GB" dirty="0"/>
          </a:p>
        </p:txBody>
      </p:sp>
      <p:pic>
        <p:nvPicPr>
          <p:cNvPr id="2050" name="Picture 2" descr="See the source imag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12160" y="2204864"/>
            <a:ext cx="2431232" cy="2431232"/>
          </a:xfrm>
          <a:prstGeom prst="rect">
            <a:avLst/>
          </a:prstGeom>
          <a:noFill/>
        </p:spPr>
      </p:pic>
      <p:sp>
        <p:nvSpPr>
          <p:cNvPr id="9" name="TextBox 8"/>
          <p:cNvSpPr txBox="1"/>
          <p:nvPr/>
        </p:nvSpPr>
        <p:spPr>
          <a:xfrm>
            <a:off x="6012160" y="4725144"/>
            <a:ext cx="266429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Available at: </a:t>
            </a:r>
            <a:r>
              <a:rPr lang="en-GB" sz="1400" dirty="0" smtClean="0">
                <a:hlinkClick r:id="rId3"/>
              </a:rPr>
              <a:t>support materials for dyspraxia - Bing </a:t>
            </a:r>
            <a:r>
              <a:rPr lang="en-GB" sz="1400" dirty="0" smtClean="0">
                <a:hlinkClick r:id="rId3"/>
              </a:rPr>
              <a:t>images</a:t>
            </a:r>
            <a:endParaRPr lang="en-GB" sz="1400" dirty="0" smtClean="0"/>
          </a:p>
          <a:p>
            <a:r>
              <a:rPr lang="en-GB" sz="1400" dirty="0" smtClean="0"/>
              <a:t>(Accessed  02/06/21).</a:t>
            </a:r>
            <a:endParaRPr lang="en-GB" sz="1400" dirty="0"/>
          </a:p>
        </p:txBody>
      </p:sp>
      <p:sp>
        <p:nvSpPr>
          <p:cNvPr id="10" name="TextBox 9"/>
          <p:cNvSpPr txBox="1"/>
          <p:nvPr/>
        </p:nvSpPr>
        <p:spPr>
          <a:xfrm>
            <a:off x="539552" y="3356992"/>
            <a:ext cx="38884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dirty="0" smtClean="0"/>
              <a:t> extra help for activities that use motor skills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539552" y="4941168"/>
            <a:ext cx="52565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Si</a:t>
            </a:r>
            <a:r>
              <a:rPr lang="en-GB" dirty="0" smtClean="0"/>
              <a:t>tting </a:t>
            </a:r>
            <a:r>
              <a:rPr lang="en-GB" dirty="0" smtClean="0"/>
              <a:t>children in ability groups can limit what they  achieve and have a detrimental effect on self confidence</a:t>
            </a:r>
            <a:r>
              <a:rPr lang="en-GB" dirty="0" smtClean="0"/>
              <a:t>.</a:t>
            </a:r>
          </a:p>
          <a:p>
            <a:r>
              <a:rPr lang="en-GB" dirty="0" smtClean="0"/>
              <a:t>(Burton, 2018)</a:t>
            </a: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971600" y="4005064"/>
            <a:ext cx="309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(Collier, 2018)</a:t>
            </a:r>
            <a:endParaRPr lang="en-GB" dirty="0"/>
          </a:p>
        </p:txBody>
      </p:sp>
    </p:spTree>
  </p:cSld>
  <p:clrMapOvr>
    <a:masterClrMapping/>
  </p:clrMapOvr>
  <p:transition>
    <p:pull dir="l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Conclusion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755576" y="1556792"/>
            <a:ext cx="65527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Dyspraxia is much more than difficulty relating to movement</a:t>
            </a:r>
            <a:r>
              <a:rPr lang="en-GB" dirty="0" smtClean="0"/>
              <a:t>. It can present in different forms. 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827584" y="3212976"/>
            <a:ext cx="57606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There </a:t>
            </a:r>
            <a:r>
              <a:rPr lang="en-GB" dirty="0" smtClean="0"/>
              <a:t>is little research on how to support children.  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827584" y="3717032"/>
            <a:ext cx="5544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Multiple Intelligences and learning styles beneficial. 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1187624" y="4365104"/>
            <a:ext cx="53285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Very likely to have another </a:t>
            </a:r>
            <a:r>
              <a:rPr lang="en-GB" dirty="0" err="1" smtClean="0"/>
              <a:t>SpLD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1043608" y="2420888"/>
            <a:ext cx="59766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Support is best provided when it is determined what type of DCD child has.</a:t>
            </a:r>
            <a:endParaRPr lang="en-GB" dirty="0"/>
          </a:p>
        </p:txBody>
      </p:sp>
      <p:pic>
        <p:nvPicPr>
          <p:cNvPr id="1026" name="Picture 2" descr="See the source imag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4797152"/>
            <a:ext cx="2505075" cy="1819276"/>
          </a:xfrm>
          <a:prstGeom prst="rect">
            <a:avLst/>
          </a:prstGeom>
          <a:noFill/>
        </p:spPr>
      </p:pic>
      <p:sp>
        <p:nvSpPr>
          <p:cNvPr id="10" name="TextBox 9"/>
          <p:cNvSpPr txBox="1"/>
          <p:nvPr/>
        </p:nvSpPr>
        <p:spPr>
          <a:xfrm>
            <a:off x="2987824" y="5517232"/>
            <a:ext cx="4536504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Available at: </a:t>
            </a:r>
            <a:r>
              <a:rPr lang="en-GB" sz="1400" dirty="0" smtClean="0">
                <a:hlinkClick r:id="rId3"/>
              </a:rPr>
              <a:t>Helping students with Dyslexia and Dyspraxia in National School Workshop – </a:t>
            </a:r>
            <a:r>
              <a:rPr lang="en-GB" sz="1400" dirty="0" err="1" smtClean="0">
                <a:hlinkClick r:id="rId3"/>
              </a:rPr>
              <a:t>Powerstown</a:t>
            </a:r>
            <a:r>
              <a:rPr lang="en-GB" sz="1400" dirty="0" smtClean="0">
                <a:hlinkClick r:id="rId3"/>
              </a:rPr>
              <a:t> Educate Together National School, </a:t>
            </a:r>
            <a:r>
              <a:rPr lang="en-GB" sz="1400" dirty="0" err="1" smtClean="0">
                <a:hlinkClick r:id="rId3"/>
              </a:rPr>
              <a:t>Tyrrelstown</a:t>
            </a:r>
            <a:r>
              <a:rPr lang="en-GB" sz="1400" dirty="0" smtClean="0">
                <a:hlinkClick r:id="rId3"/>
              </a:rPr>
              <a:t>, Dublin 15 (powerstownet.com</a:t>
            </a:r>
            <a:r>
              <a:rPr lang="en-GB" sz="1400" dirty="0" smtClean="0">
                <a:hlinkClick r:id="rId3"/>
              </a:rPr>
              <a:t>)</a:t>
            </a:r>
            <a:endParaRPr lang="en-GB" sz="1400" dirty="0" smtClean="0"/>
          </a:p>
          <a:p>
            <a:r>
              <a:rPr lang="en-GB" sz="1400" dirty="0" smtClean="0"/>
              <a:t>(Accessed: 14/07/21).</a:t>
            </a:r>
            <a:endParaRPr lang="en-GB" sz="1400" dirty="0"/>
          </a:p>
        </p:txBody>
      </p:sp>
    </p:spTree>
  </p:cSld>
  <p:clrMapOvr>
    <a:masterClrMapping/>
  </p:clrMapOvr>
  <p:transition>
    <p:pull dir="r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0"/>
            <a:ext cx="7467600" cy="548680"/>
          </a:xfrm>
        </p:spPr>
        <p:txBody>
          <a:bodyPr>
            <a:normAutofit/>
          </a:bodyPr>
          <a:lstStyle/>
          <a:p>
            <a:r>
              <a:rPr lang="en-GB" dirty="0" smtClean="0"/>
              <a:t>Reference List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323528" y="620688"/>
            <a:ext cx="8352928" cy="64291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200" dirty="0" smtClean="0"/>
              <a:t> </a:t>
            </a:r>
          </a:p>
          <a:p>
            <a:pPr>
              <a:lnSpc>
                <a:spcPct val="150000"/>
              </a:lnSpc>
            </a:pPr>
            <a:r>
              <a:rPr lang="en-GB" sz="1200" dirty="0" smtClean="0"/>
              <a:t>Health direct</a:t>
            </a:r>
            <a:r>
              <a:rPr lang="en-GB" sz="1200" i="1" dirty="0" smtClean="0"/>
              <a:t> </a:t>
            </a:r>
            <a:r>
              <a:rPr lang="en-GB" sz="1200" dirty="0" smtClean="0"/>
              <a:t>(2019) </a:t>
            </a:r>
            <a:r>
              <a:rPr lang="en-GB" sz="1200" i="1" dirty="0" smtClean="0"/>
              <a:t>Dyspraxia.</a:t>
            </a:r>
            <a:r>
              <a:rPr lang="en-GB" sz="1200" dirty="0" smtClean="0"/>
              <a:t> Available at: </a:t>
            </a:r>
            <a:r>
              <a:rPr lang="en-GB" sz="1200" u="sng" dirty="0" smtClean="0">
                <a:hlinkClick r:id="rId2"/>
              </a:rPr>
              <a:t>Dyspraxia | </a:t>
            </a:r>
            <a:r>
              <a:rPr lang="en-GB" sz="1200" u="sng" dirty="0" err="1" smtClean="0">
                <a:hlinkClick r:id="rId2"/>
              </a:rPr>
              <a:t>healthdirect</a:t>
            </a:r>
            <a:r>
              <a:rPr lang="en-GB" sz="1200" dirty="0" smtClean="0"/>
              <a:t> (Accessed 17 April 2021</a:t>
            </a:r>
            <a:r>
              <a:rPr lang="en-GB" sz="1200" dirty="0" smtClean="0"/>
              <a:t>).</a:t>
            </a:r>
          </a:p>
          <a:p>
            <a:pPr>
              <a:lnSpc>
                <a:spcPct val="150000"/>
              </a:lnSpc>
            </a:pPr>
            <a:r>
              <a:rPr lang="en-GB" sz="1200" dirty="0" smtClean="0"/>
              <a:t>Health </a:t>
            </a:r>
            <a:r>
              <a:rPr lang="en-GB" sz="1200" dirty="0" smtClean="0"/>
              <a:t>line (2016) </a:t>
            </a:r>
            <a:r>
              <a:rPr lang="en-GB" sz="1200" i="1" dirty="0" smtClean="0"/>
              <a:t>Developmental coordination disorder: Symptoms and causes. </a:t>
            </a:r>
            <a:r>
              <a:rPr lang="en-GB" sz="1200" dirty="0" smtClean="0"/>
              <a:t>Available at: </a:t>
            </a:r>
            <a:r>
              <a:rPr lang="en-GB" sz="1200" u="sng" dirty="0" smtClean="0">
                <a:hlinkClick r:id="rId3"/>
              </a:rPr>
              <a:t>Developmental Coordination Disorder: Symptoms and Causes (healthline.com)</a:t>
            </a:r>
            <a:r>
              <a:rPr lang="en-GB" sz="1200" dirty="0" smtClean="0"/>
              <a:t> (Accessed 17th April 2021).</a:t>
            </a:r>
          </a:p>
          <a:p>
            <a:pPr>
              <a:lnSpc>
                <a:spcPct val="150000"/>
              </a:lnSpc>
            </a:pPr>
            <a:r>
              <a:rPr lang="en-GB" sz="1200" dirty="0" smtClean="0"/>
              <a:t>National Health Service</a:t>
            </a:r>
            <a:r>
              <a:rPr lang="en-GB" sz="1200" i="1" dirty="0" smtClean="0"/>
              <a:t> </a:t>
            </a:r>
            <a:r>
              <a:rPr lang="en-GB" sz="1200" dirty="0" smtClean="0"/>
              <a:t>(2019) </a:t>
            </a:r>
            <a:r>
              <a:rPr lang="en-GB" sz="1200" i="1" dirty="0" smtClean="0"/>
              <a:t>Developmental co-ordination disorder. </a:t>
            </a:r>
            <a:r>
              <a:rPr lang="en-GB" sz="1200" dirty="0" smtClean="0"/>
              <a:t>Available at: </a:t>
            </a:r>
            <a:r>
              <a:rPr lang="en-GB" sz="1200" u="sng" dirty="0" smtClean="0">
                <a:hlinkClick r:id="rId4"/>
              </a:rPr>
              <a:t>Developmental co-ordination disorder (dyspraxia) in children - NHS (www.nhs.uk)</a:t>
            </a:r>
            <a:r>
              <a:rPr lang="en-GB" sz="1200" dirty="0" smtClean="0"/>
              <a:t> (Accessed 17th April 2021</a:t>
            </a:r>
            <a:r>
              <a:rPr lang="en-GB" sz="1200" dirty="0" smtClean="0"/>
              <a:t>).</a:t>
            </a:r>
          </a:p>
          <a:p>
            <a:pPr>
              <a:lnSpc>
                <a:spcPct val="150000"/>
              </a:lnSpc>
            </a:pPr>
            <a:r>
              <a:rPr lang="en-GB" sz="1200" dirty="0" smtClean="0"/>
              <a:t>Movement </a:t>
            </a:r>
            <a:r>
              <a:rPr lang="en-GB" sz="1200" dirty="0" smtClean="0"/>
              <a:t>matters</a:t>
            </a:r>
            <a:r>
              <a:rPr lang="en-GB" sz="1200" i="1" dirty="0" smtClean="0"/>
              <a:t> </a:t>
            </a:r>
            <a:r>
              <a:rPr lang="en-GB" sz="1200" dirty="0" smtClean="0"/>
              <a:t>(2012) </a:t>
            </a:r>
            <a:r>
              <a:rPr lang="en-GB" sz="1200" i="1" dirty="0" smtClean="0"/>
              <a:t>Who we are.</a:t>
            </a:r>
            <a:r>
              <a:rPr lang="en-GB" sz="1200" dirty="0" smtClean="0"/>
              <a:t> Available at: </a:t>
            </a:r>
            <a:r>
              <a:rPr lang="en-GB" sz="1200" u="sng" dirty="0" smtClean="0">
                <a:hlinkClick r:id="rId5"/>
              </a:rPr>
              <a:t>Movement Matters, Who We are (movementmattersuk.org)</a:t>
            </a:r>
            <a:r>
              <a:rPr lang="en-GB" sz="1200" dirty="0" smtClean="0"/>
              <a:t> (Accessed 17th April 2021)</a:t>
            </a:r>
          </a:p>
          <a:p>
            <a:pPr>
              <a:lnSpc>
                <a:spcPct val="150000"/>
              </a:lnSpc>
            </a:pPr>
            <a:r>
              <a:rPr lang="en-GB" sz="1200" dirty="0" smtClean="0"/>
              <a:t>Pollock, N et al</a:t>
            </a:r>
            <a:r>
              <a:rPr lang="en-GB" sz="1200" i="1" dirty="0" smtClean="0"/>
              <a:t> </a:t>
            </a:r>
            <a:r>
              <a:rPr lang="en-GB" sz="1200" dirty="0" smtClean="0"/>
              <a:t>(2012) </a:t>
            </a:r>
            <a:r>
              <a:rPr lang="en-GB" sz="1200" i="1" dirty="0" smtClean="0"/>
              <a:t>Developmental coordination disorder.</a:t>
            </a:r>
            <a:r>
              <a:rPr lang="en-GB" sz="1200" dirty="0" smtClean="0"/>
              <a:t> Available at:</a:t>
            </a:r>
            <a:r>
              <a:rPr lang="en-GB" sz="1200" i="1" dirty="0" smtClean="0"/>
              <a:t> </a:t>
            </a:r>
            <a:r>
              <a:rPr lang="en-GB" sz="1200" u="sng" dirty="0" smtClean="0">
                <a:hlinkClick r:id="rId6"/>
              </a:rPr>
              <a:t>Developmental Coordination Disorder | Cause (elearningcanchild.ca)</a:t>
            </a:r>
            <a:r>
              <a:rPr lang="en-GB" sz="1200" dirty="0" smtClean="0"/>
              <a:t> (Accessed 17th April 2021).</a:t>
            </a:r>
          </a:p>
          <a:p>
            <a:pPr>
              <a:lnSpc>
                <a:spcPct val="150000"/>
              </a:lnSpc>
            </a:pPr>
            <a:r>
              <a:rPr lang="en-GB" sz="1200" dirty="0" err="1" smtClean="0"/>
              <a:t>Lowth</a:t>
            </a:r>
            <a:r>
              <a:rPr lang="en-GB" sz="1200" dirty="0" smtClean="0"/>
              <a:t>, M (2018) </a:t>
            </a:r>
            <a:r>
              <a:rPr lang="en-GB" sz="1200" i="1" dirty="0" smtClean="0"/>
              <a:t>Dyspraxia (developmental co-ordination disorder).</a:t>
            </a:r>
            <a:r>
              <a:rPr lang="en-GB" sz="1200" dirty="0" smtClean="0"/>
              <a:t> Available at: </a:t>
            </a:r>
            <a:r>
              <a:rPr lang="en-GB" sz="1200" u="sng" dirty="0" smtClean="0">
                <a:hlinkClick r:id="rId7"/>
              </a:rPr>
              <a:t>Dyspraxia (Developmental Co-ordination Disorder) | Patient</a:t>
            </a:r>
            <a:r>
              <a:rPr lang="en-GB" sz="1200" dirty="0" smtClean="0"/>
              <a:t> (Accessed 2nd June 2021).</a:t>
            </a:r>
          </a:p>
          <a:p>
            <a:pPr>
              <a:lnSpc>
                <a:spcPct val="150000"/>
              </a:lnSpc>
            </a:pPr>
            <a:r>
              <a:rPr lang="en-GB" sz="1200" dirty="0" smtClean="0"/>
              <a:t>Collier, E. (2018) </a:t>
            </a:r>
            <a:r>
              <a:rPr lang="en-GB" sz="1200" i="1" dirty="0" smtClean="0"/>
              <a:t>Dyspraxia symptoms in children.</a:t>
            </a:r>
            <a:r>
              <a:rPr lang="en-GB" sz="1200" dirty="0" smtClean="0"/>
              <a:t> Available at: </a:t>
            </a:r>
            <a:r>
              <a:rPr lang="en-GB" sz="1200" u="sng" dirty="0" smtClean="0">
                <a:hlinkClick r:id="rId8"/>
              </a:rPr>
              <a:t>Dyspraxia Symptoms in Children | How to Help in the Classroom (highspeedtraining.co.uk)</a:t>
            </a:r>
            <a:r>
              <a:rPr lang="en-GB" sz="1200" dirty="0" smtClean="0"/>
              <a:t> (Accessed 2nd June 2021).</a:t>
            </a:r>
          </a:p>
          <a:p>
            <a:pPr>
              <a:lnSpc>
                <a:spcPct val="150000"/>
              </a:lnSpc>
            </a:pPr>
            <a:r>
              <a:rPr lang="en-GB" sz="1200" dirty="0" smtClean="0"/>
              <a:t>Burton, N. (2018) </a:t>
            </a:r>
            <a:r>
              <a:rPr lang="en-GB" sz="1200" i="1" dirty="0" smtClean="0"/>
              <a:t>Ability groups are damaging, ineffective and chaotic.</a:t>
            </a:r>
            <a:r>
              <a:rPr lang="en-GB" sz="1200" dirty="0" smtClean="0"/>
              <a:t> Available at: </a:t>
            </a:r>
            <a:r>
              <a:rPr lang="en-GB" sz="1200" u="sng" dirty="0" smtClean="0">
                <a:hlinkClick r:id="rId9"/>
              </a:rPr>
              <a:t>Ability Groups Are Damaging, Ineffective And Chaotic (teachertoolkit.co.uk)</a:t>
            </a:r>
            <a:r>
              <a:rPr lang="en-GB" sz="1200" dirty="0" smtClean="0"/>
              <a:t> (Accessed 5th July 2021).</a:t>
            </a:r>
          </a:p>
          <a:p>
            <a:pPr>
              <a:lnSpc>
                <a:spcPct val="150000"/>
              </a:lnSpc>
            </a:pPr>
            <a:r>
              <a:rPr lang="en-GB" sz="1200" dirty="0" smtClean="0"/>
              <a:t>Learning Disabilities</a:t>
            </a:r>
            <a:r>
              <a:rPr lang="en-GB" sz="1200" i="1" dirty="0" smtClean="0"/>
              <a:t> </a:t>
            </a:r>
            <a:r>
              <a:rPr lang="en-GB" sz="1200" dirty="0" smtClean="0"/>
              <a:t>(2021) </a:t>
            </a:r>
            <a:r>
              <a:rPr lang="en-GB" sz="1200" i="1" dirty="0" smtClean="0"/>
              <a:t>Foundation for people with learning disabilities. </a:t>
            </a:r>
            <a:r>
              <a:rPr lang="en-GB" sz="1200" dirty="0" smtClean="0"/>
              <a:t>Available at: </a:t>
            </a:r>
            <a:r>
              <a:rPr lang="en-GB" sz="1200" u="sng" dirty="0" smtClean="0">
                <a:hlinkClick r:id="rId10"/>
              </a:rPr>
              <a:t>Dyspraxia | Foundation for People with Learning Disabilities</a:t>
            </a:r>
            <a:r>
              <a:rPr lang="en-GB" sz="1200" dirty="0" smtClean="0"/>
              <a:t> (Accessed 10th July 2021).</a:t>
            </a:r>
          </a:p>
          <a:p>
            <a:pPr>
              <a:lnSpc>
                <a:spcPct val="150000"/>
              </a:lnSpc>
            </a:pPr>
            <a:r>
              <a:rPr lang="en-GB" sz="1200" dirty="0" err="1" smtClean="0"/>
              <a:t>Cerruti</a:t>
            </a:r>
            <a:r>
              <a:rPr lang="en-GB" sz="1200" dirty="0" smtClean="0"/>
              <a:t>, C. (2013) </a:t>
            </a:r>
            <a:r>
              <a:rPr lang="en-GB" sz="1200" i="1" dirty="0" smtClean="0"/>
              <a:t>Building a functional multiple intelligences theory to advance educational </a:t>
            </a:r>
            <a:r>
              <a:rPr lang="en-GB" sz="1200" i="1" dirty="0" err="1" smtClean="0"/>
              <a:t>neuroscience.</a:t>
            </a:r>
            <a:r>
              <a:rPr lang="en-GB" sz="1200" dirty="0" err="1" smtClean="0"/>
              <a:t>Available</a:t>
            </a:r>
            <a:r>
              <a:rPr lang="en-GB" sz="1200" dirty="0" smtClean="0"/>
              <a:t> at:</a:t>
            </a:r>
            <a:r>
              <a:rPr lang="en-GB" sz="1200" b="1" dirty="0" smtClean="0"/>
              <a:t> </a:t>
            </a:r>
            <a:r>
              <a:rPr lang="en-GB" sz="1200" u="sng" dirty="0" smtClean="0">
                <a:hlinkClick r:id="rId11"/>
              </a:rPr>
              <a:t>Frontiers | Building a functional multiple intelligences theory to advance educational neuroscience | Psychology (frontiersin.org)</a:t>
            </a:r>
            <a:r>
              <a:rPr lang="en-GB" sz="1200" b="1" dirty="0" smtClean="0"/>
              <a:t> </a:t>
            </a:r>
            <a:r>
              <a:rPr lang="en-GB" sz="1200" dirty="0" smtClean="0"/>
              <a:t>(Accessed 10th July 2021).</a:t>
            </a:r>
            <a:endParaRPr lang="en-GB" sz="1200" b="1" dirty="0" smtClean="0"/>
          </a:p>
          <a:p>
            <a:pPr>
              <a:lnSpc>
                <a:spcPct val="150000"/>
              </a:lnSpc>
            </a:pPr>
            <a:endParaRPr lang="en-GB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iel">
  <a:themeElements>
    <a:clrScheme name="Oriel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Oriel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Oriel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22333</TotalTime>
  <Words>674</Words>
  <Application>Microsoft Office PowerPoint</Application>
  <PresentationFormat>On-screen Show (4:3)</PresentationFormat>
  <Paragraphs>82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Oriel</vt:lpstr>
      <vt:lpstr>Describe and evaluate a multi-sensory resource to support an individual with Specific Learning Difficulties (SpLD).  Link to theory and policy. </vt:lpstr>
      <vt:lpstr> Developmental Coordination  disorder Dyspraxia </vt:lpstr>
      <vt:lpstr>Causes and cures</vt:lpstr>
      <vt:lpstr>Co morbidity</vt:lpstr>
      <vt:lpstr>Types of Dyspraxia </vt:lpstr>
      <vt:lpstr>Multiple intelligences</vt:lpstr>
      <vt:lpstr>Supporting an individual with dyspraxia </vt:lpstr>
      <vt:lpstr>Conclusion</vt:lpstr>
      <vt:lpstr>Reference List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Describe and evaluate a multi-sensory resource to support an individual with Specific Learning Difficulties (SpLD).  Link to theory and policy.</dc:title>
  <dc:creator>Lisa-Marie Manning</dc:creator>
  <cp:lastModifiedBy>Lisa-Marie Manning</cp:lastModifiedBy>
  <cp:revision>10</cp:revision>
  <dcterms:created xsi:type="dcterms:W3CDTF">2021-04-17T10:39:27Z</dcterms:created>
  <dcterms:modified xsi:type="dcterms:W3CDTF">2021-07-17T21:38:40Z</dcterms:modified>
</cp:coreProperties>
</file>