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57" r:id="rId5"/>
    <p:sldId id="272" r:id="rId6"/>
    <p:sldId id="265" r:id="rId7"/>
    <p:sldId id="273" r:id="rId8"/>
    <p:sldId id="275" r:id="rId9"/>
    <p:sldId id="258" r:id="rId10"/>
    <p:sldId id="267" r:id="rId11"/>
    <p:sldId id="264" r:id="rId12"/>
    <p:sldId id="269" r:id="rId13"/>
    <p:sldId id="277" r:id="rId14"/>
    <p:sldId id="262" r:id="rId15"/>
    <p:sldId id="276" r:id="rId16"/>
    <p:sldId id="278" r:id="rId17"/>
    <p:sldId id="280" r:id="rId18"/>
    <p:sldId id="279" r:id="rId19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280" autoAdjust="0"/>
  </p:normalViewPr>
  <p:slideViewPr>
    <p:cSldViewPr>
      <p:cViewPr varScale="1">
        <p:scale>
          <a:sx n="78" d="100"/>
          <a:sy n="78" d="100"/>
        </p:scale>
        <p:origin x="878" y="58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5A207F-0F91-42F2-96D0-049C6003623B}" type="datetimeFigureOut">
              <a:rPr lang="en-US"/>
              <a:t>3/22/2026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567D4A-04CB-4EDF-8FB1-342A02FC8EC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801253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CC13F5-F2B1-464B-BE8F-27ABFBD2FBDE}" type="datetimeFigureOut">
              <a:rPr lang="en-US"/>
              <a:t>3/22/2026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1351F-DBB1-4664-ADA9-83BC7CB8848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42362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61351F-DBB1-4664-ADA9-83BC7CB8848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8831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2588" y="685800"/>
            <a:ext cx="6092825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D00EA6-0821-4AC5-933C-321AA6545349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7723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3814" y="990600"/>
            <a:ext cx="8458200" cy="3200400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3813" y="4267200"/>
            <a:ext cx="8458200" cy="1371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53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76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3" y="2057400"/>
            <a:ext cx="8458201" cy="2666999"/>
          </a:xfrm>
        </p:spPr>
        <p:txBody>
          <a:bodyPr anchor="b">
            <a:normAutofit/>
          </a:bodyPr>
          <a:lstStyle>
            <a:lvl1pPr algn="l">
              <a:defRPr sz="4800" b="0" i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4876800"/>
            <a:ext cx="8458201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62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3812" y="1676400"/>
            <a:ext cx="4700016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035" y="1676401"/>
            <a:ext cx="4700016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3/22/2026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46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399"/>
            <a:ext cx="4701142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3813" y="2516457"/>
            <a:ext cx="4701142" cy="365574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1754" y="1676399"/>
            <a:ext cx="4703259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2516457"/>
            <a:ext cx="4703259" cy="365574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3/22/2026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552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3/22/2026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59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3/22/2026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39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0811" y="1676400"/>
            <a:ext cx="3810000" cy="243840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3813" y="685800"/>
            <a:ext cx="61722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0811" y="4191000"/>
            <a:ext cx="3810000" cy="1524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858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0812" y="1676400"/>
            <a:ext cx="3810000" cy="2438400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522412" y="0"/>
            <a:ext cx="5943601" cy="6858000"/>
          </a:xfrm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0812" y="4191000"/>
            <a:ext cx="3810000" cy="1524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9490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1600200">
              <a:defRPr/>
            </a:lvl6pPr>
            <a:lvl7pPr marL="1874520">
              <a:defRPr/>
            </a:lvl7pPr>
            <a:lvl8pPr marL="2148840">
              <a:defRPr/>
            </a:lvl8pPr>
            <a:lvl9pPr marL="2423160"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57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52014" y="381000"/>
            <a:ext cx="1904998" cy="5791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3814" y="381000"/>
            <a:ext cx="8305800" cy="57912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264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36614" y="0"/>
            <a:ext cx="11352212" cy="6858000"/>
          </a:xfrm>
          <a:prstGeom prst="rect">
            <a:avLst/>
          </a:prstGeom>
          <a:gradFill>
            <a:gsLst>
              <a:gs pos="0">
                <a:schemeClr val="bg1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3813" y="381000"/>
            <a:ext cx="96012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400"/>
            <a:ext cx="9601200" cy="4495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71781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3CD9712D-992A-4AB1-A5C2-575F75921AA2}" type="datetimeFigureOut">
              <a:rPr lang="en-US" smtClean="0"/>
              <a:pPr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4515" y="6356351"/>
            <a:ext cx="3859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51225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721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8600" algn="l" defTabSz="914400" rtl="0" eaLnBrk="1" latinLnBrk="0" hangingPunct="1">
        <a:lnSpc>
          <a:spcPct val="90000"/>
        </a:lnSpc>
        <a:spcBef>
          <a:spcPts val="16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87452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2316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5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5.png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5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hyperlink" Target="https://www.who.int/news-room/fact-sheets/detail/diabetes" TargetMode="External"/><Relationship Id="rId5" Type="http://schemas.openxmlformats.org/officeDocument/2006/relationships/hyperlink" Target="https://www.nhs.uk/conditions/type-2-diabetes/" TargetMode="External"/><Relationship Id="rId4" Type="http://schemas.openxmlformats.org/officeDocument/2006/relationships/hyperlink" Target="https://www.diabetes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/>
              <a:t>Title: Care Plan for a Patient with Type 2 Diabetes Mellitus</a:t>
            </a:r>
            <a:br>
              <a:rPr lang="en-US" sz="4000" dirty="0"/>
            </a:br>
            <a:br>
              <a:rPr lang="en-US" sz="4000" dirty="0"/>
            </a:br>
            <a:br>
              <a:rPr lang="en-US" sz="4000" dirty="0"/>
            </a:br>
            <a:endParaRPr lang="en-US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13892" y="2948000"/>
            <a:ext cx="8805872" cy="291940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By </a:t>
            </a:r>
            <a:r>
              <a:rPr lang="en-US" dirty="0" err="1"/>
              <a:t>Florenta</a:t>
            </a:r>
            <a:r>
              <a:rPr lang="en-US" dirty="0"/>
              <a:t> </a:t>
            </a:r>
            <a:r>
              <a:rPr lang="en-US" dirty="0" err="1"/>
              <a:t>Anisoara</a:t>
            </a:r>
            <a:r>
              <a:rPr lang="en-US" dirty="0"/>
              <a:t> Chistol</a:t>
            </a:r>
          </a:p>
          <a:p>
            <a:endParaRPr lang="en-US" dirty="0"/>
          </a:p>
          <a:p>
            <a:r>
              <a:rPr lang="en-US" dirty="0"/>
              <a:t>Student ID   2422978 </a:t>
            </a:r>
          </a:p>
          <a:p>
            <a:endParaRPr lang="en-US" dirty="0"/>
          </a:p>
          <a:p>
            <a:r>
              <a:rPr lang="en-US" dirty="0"/>
              <a:t>Module: Introduction to Physiology - BMHP5023 </a:t>
            </a:r>
          </a:p>
          <a:p>
            <a:endParaRPr lang="en-US" dirty="0"/>
          </a:p>
          <a:p>
            <a:r>
              <a:rPr lang="en-US" dirty="0"/>
              <a:t>Lecturer  Parese Ahmed</a:t>
            </a:r>
          </a:p>
          <a:p>
            <a:endParaRPr lang="en-US" sz="2000" dirty="0"/>
          </a:p>
          <a:p>
            <a:r>
              <a:rPr lang="en-US" dirty="0"/>
              <a:t>Date: 23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/03/2026</a:t>
            </a:r>
            <a:endParaRPr lang="en-US" dirty="0"/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F00957E2-D917-06BE-D24F-C35A229371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49129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981769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72096">
        <p:fade/>
      </p:transition>
    </mc:Choice>
    <mc:Fallback>
      <p:transition spd="med" advTm="7209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u="sng" dirty="0"/>
              <a:t>Introduction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293814" y="2060848"/>
            <a:ext cx="9745216" cy="3888432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70000"/>
              </a:lnSpc>
            </a:pPr>
            <a:r>
              <a:rPr lang="en-US" dirty="0"/>
              <a:t>Type 2 Diabetes Mellitus (T2DM) is a chronic metabolic disorder.</a:t>
            </a:r>
          </a:p>
          <a:p>
            <a:pPr>
              <a:lnSpc>
                <a:spcPct val="170000"/>
              </a:lnSpc>
            </a:pPr>
            <a:r>
              <a:rPr lang="en-US" dirty="0"/>
              <a:t>Characterized by high blood glucose levels.</a:t>
            </a:r>
          </a:p>
          <a:p>
            <a:pPr>
              <a:lnSpc>
                <a:spcPct val="170000"/>
              </a:lnSpc>
            </a:pPr>
            <a:r>
              <a:rPr lang="en-US" dirty="0"/>
              <a:t>Caused by insulin resistance and reduced insulin production.</a:t>
            </a:r>
          </a:p>
          <a:p>
            <a:pPr>
              <a:lnSpc>
                <a:spcPct val="170000"/>
              </a:lnSpc>
            </a:pPr>
            <a:r>
              <a:rPr lang="en-US" dirty="0"/>
              <a:t>Major public health issue in the UK.</a:t>
            </a:r>
          </a:p>
          <a:p>
            <a:pPr>
              <a:lnSpc>
                <a:spcPct val="150000"/>
              </a:lnSpc>
            </a:pPr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                                                          NHS (2023)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9432B0C9-396C-BE2C-E875-32E7F70534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49129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70821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64169">
        <p:fade/>
      </p:transition>
    </mc:Choice>
    <mc:Fallback>
      <p:transition spd="med" advTm="6416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  </a:t>
            </a:r>
            <a:r>
              <a:rPr lang="en-US" b="1" u="sng" dirty="0"/>
              <a:t>Relevant Body System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57ED83-1888-E3F1-11A6-F1B6CFF034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812" y="1676400"/>
            <a:ext cx="9601200" cy="412886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b="1" dirty="0"/>
              <a:t>Endocrine System and Pancreas</a:t>
            </a:r>
          </a:p>
          <a:p>
            <a:pPr marL="342900" indent="-342900">
              <a:lnSpc>
                <a:spcPct val="160000"/>
              </a:lnSpc>
            </a:pPr>
            <a:r>
              <a:rPr lang="en-GB" dirty="0"/>
              <a:t>Endocrine system regulates hormones.</a:t>
            </a:r>
          </a:p>
          <a:p>
            <a:pPr marL="342900" indent="-342900">
              <a:lnSpc>
                <a:spcPct val="160000"/>
              </a:lnSpc>
            </a:pPr>
            <a:r>
              <a:rPr lang="en-GB" dirty="0"/>
              <a:t>Pancreas produces insulin.</a:t>
            </a:r>
          </a:p>
          <a:p>
            <a:pPr marL="342900" indent="-342900">
              <a:lnSpc>
                <a:spcPct val="160000"/>
              </a:lnSpc>
            </a:pPr>
            <a:r>
              <a:rPr lang="en-US" dirty="0"/>
              <a:t>Insulin regulates blood glucose levels.</a:t>
            </a:r>
          </a:p>
          <a:p>
            <a:pPr marL="342900" indent="-342900">
              <a:lnSpc>
                <a:spcPct val="160000"/>
              </a:lnSpc>
            </a:pPr>
            <a:r>
              <a:rPr lang="en-US" dirty="0"/>
              <a:t>Glucose used for energy by cells.</a:t>
            </a:r>
          </a:p>
          <a:p>
            <a:pPr marL="342900" indent="-342900"/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</a:t>
            </a:r>
            <a:r>
              <a:rPr lang="en-GB" sz="1800" dirty="0"/>
              <a:t>Tortora and Derrickson (2021)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60A6FE6-84DD-24DF-0510-6D68598CBC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49129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856749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6605">
        <p:fade/>
      </p:transition>
    </mc:Choice>
    <mc:Fallback>
      <p:transition spd="med" advTm="5660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u="sng" dirty="0"/>
              <a:t>Anatomy of the Pancreas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557908" y="1676400"/>
            <a:ext cx="9721080" cy="4200872"/>
          </a:xfrm>
        </p:spPr>
        <p:txBody>
          <a:bodyPr>
            <a:normAutofit lnSpcReduction="10000"/>
          </a:bodyPr>
          <a:lstStyle/>
          <a:p>
            <a:endParaRPr lang="en-US" dirty="0"/>
          </a:p>
          <a:p>
            <a:pPr>
              <a:lnSpc>
                <a:spcPct val="150000"/>
              </a:lnSpc>
            </a:pPr>
            <a:r>
              <a:rPr lang="en-US" dirty="0"/>
              <a:t>Located behind the stomach</a:t>
            </a:r>
          </a:p>
          <a:p>
            <a:pPr>
              <a:lnSpc>
                <a:spcPct val="150000"/>
              </a:lnSpc>
            </a:pPr>
            <a:r>
              <a:rPr lang="en-US" dirty="0"/>
              <a:t>Contains Islets of Langerhans</a:t>
            </a:r>
          </a:p>
          <a:p>
            <a:pPr>
              <a:lnSpc>
                <a:spcPct val="150000"/>
              </a:lnSpc>
            </a:pPr>
            <a:r>
              <a:rPr lang="en-US" dirty="0"/>
              <a:t>Beta cells produce insulin</a:t>
            </a:r>
          </a:p>
          <a:p>
            <a:pPr>
              <a:lnSpc>
                <a:spcPct val="150000"/>
              </a:lnSpc>
            </a:pPr>
            <a:r>
              <a:rPr lang="en-US" dirty="0"/>
              <a:t>Alpha cells produce glucagon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000" dirty="0"/>
              <a:t>                                             </a:t>
            </a:r>
            <a:r>
              <a:rPr lang="en-US" sz="2000" dirty="0" err="1"/>
              <a:t>Marieb</a:t>
            </a:r>
            <a:r>
              <a:rPr lang="en-US" sz="2000" dirty="0"/>
              <a:t> and Hoehn (2020)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BD23B9A-BB88-BF3C-A62D-7D30643AA0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49129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31301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7611">
        <p:fade/>
      </p:transition>
    </mc:Choice>
    <mc:Fallback>
      <p:transition spd="med" advTm="5761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u="sng" dirty="0"/>
              <a:t>Physiology of Blood Glucose Regulation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413892" y="2060848"/>
            <a:ext cx="9145016" cy="4032448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/>
              <a:t>Normal process: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US" dirty="0"/>
              <a:t>Eating increases blood glucose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US" dirty="0"/>
              <a:t>Pancreas releases insulin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US" dirty="0"/>
              <a:t>Cells absorb glucose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US" dirty="0"/>
              <a:t>Blood sugar levels decrease</a:t>
            </a:r>
          </a:p>
          <a:p>
            <a:pPr marL="457200" indent="-457200">
              <a:buAutoNum type="arabicPeriod"/>
            </a:pPr>
            <a:endParaRPr lang="en-US" dirty="0"/>
          </a:p>
          <a:p>
            <a:pPr marL="0" indent="0">
              <a:buNone/>
            </a:pPr>
            <a:r>
              <a:rPr lang="en-US" sz="2000" dirty="0"/>
              <a:t>                                                              Hall (2021)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2B0060AD-830C-1A44-088A-46877C4642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49129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47476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8680">
        <p:fade/>
      </p:transition>
    </mc:Choice>
    <mc:Fallback>
      <p:transition spd="med" advTm="5868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3" y="476672"/>
            <a:ext cx="8626154" cy="1295399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u="sng" dirty="0"/>
              <a:t>How Diabetes Affects the System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5900" y="2060848"/>
            <a:ext cx="8434067" cy="4104456"/>
          </a:xfrm>
        </p:spPr>
        <p:txBody>
          <a:bodyPr/>
          <a:lstStyle/>
          <a:p>
            <a:r>
              <a:rPr lang="en-US" dirty="0"/>
              <a:t>In Type 2 Diabetes:</a:t>
            </a:r>
          </a:p>
          <a:p>
            <a:pPr>
              <a:lnSpc>
                <a:spcPct val="150000"/>
              </a:lnSpc>
            </a:pPr>
            <a:endParaRPr lang="en-US" dirty="0"/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Cells become resistant to insulin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Pancreas cannot produce enough insulin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Glucose builds up in the bloodstream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Leads to hyperglycemia</a:t>
            </a:r>
          </a:p>
          <a:p>
            <a:endParaRPr lang="en-US" dirty="0"/>
          </a:p>
          <a:p>
            <a:r>
              <a:rPr lang="en-US" dirty="0"/>
              <a:t>                                        </a:t>
            </a:r>
            <a:r>
              <a:rPr lang="en-US" sz="2000" dirty="0"/>
              <a:t>NICE (2022)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80893D7D-414D-7C2A-E998-C26B23BA14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49129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317682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6929">
        <p:fade/>
      </p:transition>
    </mc:Choice>
    <mc:Fallback>
      <p:transition spd="med" advTm="5692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u="sng" dirty="0"/>
              <a:t>Complications of Diabetes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Short term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Hyperglycemia</a:t>
            </a:r>
          </a:p>
          <a:p>
            <a:r>
              <a:rPr lang="en-US" dirty="0"/>
              <a:t>Fatigue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b="1" dirty="0"/>
              <a:t>Long term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2516457"/>
            <a:ext cx="4703259" cy="2136679"/>
          </a:xfrm>
        </p:spPr>
        <p:txBody>
          <a:bodyPr/>
          <a:lstStyle/>
          <a:p>
            <a:r>
              <a:rPr lang="en-US" dirty="0"/>
              <a:t>Cardiovascular disease</a:t>
            </a:r>
          </a:p>
          <a:p>
            <a:r>
              <a:rPr lang="en-US" dirty="0"/>
              <a:t>Kidney damage</a:t>
            </a:r>
          </a:p>
          <a:p>
            <a:r>
              <a:rPr lang="en-US" dirty="0"/>
              <a:t>Nerve damage</a:t>
            </a:r>
          </a:p>
          <a:p>
            <a:r>
              <a:rPr lang="en-US" dirty="0"/>
              <a:t>Vision loss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2A5E23-B7FC-9DC5-4632-9D6F7CCF0F74}"/>
              </a:ext>
            </a:extLst>
          </p:cNvPr>
          <p:cNvSpPr txBox="1"/>
          <p:nvPr/>
        </p:nvSpPr>
        <p:spPr>
          <a:xfrm>
            <a:off x="9046740" y="5238136"/>
            <a:ext cx="1944216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/>
              <a:t>WHO (2023)</a:t>
            </a:r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23F97E53-01C8-0953-F27D-7C2892A82C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49129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42682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65220">
        <p:fade/>
      </p:transition>
    </mc:Choice>
    <mc:Fallback>
      <p:transition spd="med" advTm="6522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900" y="332656"/>
            <a:ext cx="9553129" cy="975320"/>
          </a:xfrm>
        </p:spPr>
        <p:txBody>
          <a:bodyPr/>
          <a:lstStyle/>
          <a:p>
            <a:pPr algn="ctr"/>
            <a:r>
              <a:rPr lang="en-US" b="1" dirty="0"/>
              <a:t>Fictional Patient Profile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B2F185-1BB5-C203-14AE-C18645DD436C}"/>
              </a:ext>
            </a:extLst>
          </p:cNvPr>
          <p:cNvSpPr txBox="1"/>
          <p:nvPr/>
        </p:nvSpPr>
        <p:spPr>
          <a:xfrm>
            <a:off x="1413892" y="1412776"/>
            <a:ext cx="8712968" cy="4183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b="1" dirty="0"/>
              <a:t>Patient: </a:t>
            </a:r>
            <a:r>
              <a:rPr lang="en-US" sz="2000" dirty="0"/>
              <a:t>John Smith</a:t>
            </a:r>
          </a:p>
          <a:p>
            <a:pPr>
              <a:lnSpc>
                <a:spcPct val="150000"/>
              </a:lnSpc>
            </a:pPr>
            <a:r>
              <a:rPr lang="en-US" sz="2000" b="1" dirty="0"/>
              <a:t>Age: </a:t>
            </a:r>
            <a:r>
              <a:rPr lang="en-US" sz="2000" dirty="0"/>
              <a:t>55</a:t>
            </a:r>
          </a:p>
          <a:p>
            <a:pPr>
              <a:lnSpc>
                <a:spcPct val="150000"/>
              </a:lnSpc>
            </a:pPr>
            <a:r>
              <a:rPr lang="en-US" sz="2000" b="1" dirty="0"/>
              <a:t>Gender</a:t>
            </a:r>
            <a:r>
              <a:rPr lang="en-US" sz="2000" dirty="0"/>
              <a:t>: Male</a:t>
            </a:r>
          </a:p>
          <a:p>
            <a:pPr>
              <a:lnSpc>
                <a:spcPct val="150000"/>
              </a:lnSpc>
            </a:pPr>
            <a:r>
              <a:rPr lang="en-US" sz="2000" b="1" dirty="0"/>
              <a:t>Occupation: </a:t>
            </a:r>
            <a:r>
              <a:rPr lang="en-US" sz="2000" dirty="0"/>
              <a:t>Office worker</a:t>
            </a:r>
          </a:p>
          <a:p>
            <a:pPr>
              <a:lnSpc>
                <a:spcPct val="150000"/>
              </a:lnSpc>
            </a:pPr>
            <a:r>
              <a:rPr lang="en-US" sz="2000" b="1" dirty="0"/>
              <a:t>Living situation</a:t>
            </a:r>
            <a:r>
              <a:rPr lang="en-US" sz="2000" dirty="0"/>
              <a:t>: Lives with wife</a:t>
            </a:r>
          </a:p>
          <a:p>
            <a:pPr>
              <a:lnSpc>
                <a:spcPct val="150000"/>
              </a:lnSpc>
            </a:pPr>
            <a:r>
              <a:rPr lang="en-US" sz="2000" b="1" dirty="0"/>
              <a:t>BMI</a:t>
            </a:r>
            <a:r>
              <a:rPr lang="en-US" sz="2000" dirty="0"/>
              <a:t>: 31 (obese)</a:t>
            </a:r>
          </a:p>
          <a:p>
            <a:pPr>
              <a:lnSpc>
                <a:spcPct val="150000"/>
              </a:lnSpc>
            </a:pPr>
            <a:r>
              <a:rPr lang="en-GB" sz="2000" b="1" dirty="0"/>
              <a:t>Medical history: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Recently diagnosed Type 2 Diabetes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Hypertension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E1646C35-1BB3-927F-D758-96F328F13E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49129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783796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0707">
        <p:fade/>
      </p:transition>
    </mc:Choice>
    <mc:Fallback>
      <p:transition spd="med" advTm="5070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D700EAD-2952-798E-E8AA-109011626AEC}"/>
              </a:ext>
            </a:extLst>
          </p:cNvPr>
          <p:cNvSpPr txBox="1"/>
          <p:nvPr/>
        </p:nvSpPr>
        <p:spPr>
          <a:xfrm>
            <a:off x="837828" y="476672"/>
            <a:ext cx="10801200" cy="4801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GB" sz="2800" b="1" u="sng" dirty="0"/>
              <a:t>Lifestyle and Risk Factors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A5C3E3-3F05-2026-5E9B-D343BBFD6906}"/>
              </a:ext>
            </a:extLst>
          </p:cNvPr>
          <p:cNvSpPr txBox="1"/>
          <p:nvPr/>
        </p:nvSpPr>
        <p:spPr>
          <a:xfrm>
            <a:off x="2061964" y="1480833"/>
            <a:ext cx="7632848" cy="39149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Major risk factors: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Obesity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Sedentary lifestyle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Poor diet (high sugar/fat)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Family history of diabetes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Age over 45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63C502-99A5-CC8A-6815-BC9C7E8B3E7A}"/>
              </a:ext>
            </a:extLst>
          </p:cNvPr>
          <p:cNvSpPr txBox="1"/>
          <p:nvPr/>
        </p:nvSpPr>
        <p:spPr>
          <a:xfrm>
            <a:off x="7894612" y="5013176"/>
            <a:ext cx="2736304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/>
              <a:t>Diabetes UK (2023)</a:t>
            </a:r>
            <a:endParaRPr lang="en-GB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C8E427E0-2964-8AF1-D315-EBF51DDF43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49129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050315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2542">
        <p:fade/>
      </p:transition>
    </mc:Choice>
    <mc:Fallback>
      <p:transition spd="med" advTm="5254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C7B56CE-9647-DC72-6820-B55EA64164D1}"/>
              </a:ext>
            </a:extLst>
          </p:cNvPr>
          <p:cNvSpPr txBox="1"/>
          <p:nvPr/>
        </p:nvSpPr>
        <p:spPr>
          <a:xfrm>
            <a:off x="1269876" y="332656"/>
            <a:ext cx="10297144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GB" sz="3200" b="1" u="sng" dirty="0"/>
              <a:t>Patient Needs Assessment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D3F004-4747-E25E-24A4-350BCF55CA6E}"/>
              </a:ext>
            </a:extLst>
          </p:cNvPr>
          <p:cNvSpPr txBox="1"/>
          <p:nvPr/>
        </p:nvSpPr>
        <p:spPr>
          <a:xfrm>
            <a:off x="1485900" y="1412776"/>
            <a:ext cx="8280920" cy="33400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400" dirty="0"/>
              <a:t>Key care needs: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 Blood glucose control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 Weight management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 Blood pressure monitoring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 Education about diabetes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 Lifestyle changes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2F0EF7-119A-D7ED-79CF-ACC5792DD018}"/>
              </a:ext>
            </a:extLst>
          </p:cNvPr>
          <p:cNvSpPr txBox="1"/>
          <p:nvPr/>
        </p:nvSpPr>
        <p:spPr>
          <a:xfrm>
            <a:off x="7750596" y="4941168"/>
            <a:ext cx="2736304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/>
              <a:t>NICE (2022)</a:t>
            </a:r>
            <a:endParaRPr lang="en-GB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DE283F3C-D0A9-40A0-614F-1DCED9D4D1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49129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339434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4738">
        <p:fade/>
      </p:transition>
    </mc:Choice>
    <mc:Fallback>
      <p:transition spd="med" advTm="5473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422004" y="116632"/>
            <a:ext cx="8712968" cy="1333872"/>
          </a:xfrm>
        </p:spPr>
        <p:txBody>
          <a:bodyPr anchor="b">
            <a:normAutofit/>
          </a:bodyPr>
          <a:lstStyle/>
          <a:p>
            <a:pPr algn="ctr"/>
            <a:r>
              <a:rPr lang="en-US" b="1" u="sng" dirty="0"/>
              <a:t>Care Plan (Routine Care)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8F2DED9-F6DC-105D-479E-EDD3A20E228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137" b="-3"/>
          <a:stretch>
            <a:fillRect/>
          </a:stretch>
        </p:blipFill>
        <p:spPr>
          <a:xfrm>
            <a:off x="1293812" y="1676400"/>
            <a:ext cx="4700016" cy="4495800"/>
          </a:xfrm>
          <a:prstGeom prst="rect">
            <a:avLst/>
          </a:prstGeom>
          <a:noFill/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7D42D93-ABCF-CCF1-B92A-B1444B25BF5A}"/>
              </a:ext>
            </a:extLst>
          </p:cNvPr>
          <p:cNvSpPr txBox="1"/>
          <p:nvPr/>
        </p:nvSpPr>
        <p:spPr>
          <a:xfrm>
            <a:off x="6094412" y="1676400"/>
            <a:ext cx="4392488" cy="16970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Diet: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Balance diet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Reduce sugar intake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Increase fibre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4260AF-11D5-D0B8-5332-F55E45C8FC8B}"/>
              </a:ext>
            </a:extLst>
          </p:cNvPr>
          <p:cNvSpPr txBox="1"/>
          <p:nvPr/>
        </p:nvSpPr>
        <p:spPr>
          <a:xfrm>
            <a:off x="6094412" y="3403410"/>
            <a:ext cx="4700016" cy="8660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Exercise: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At least 150 minutes per week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F4FBF9D-E032-89A4-450C-044825CF6967}"/>
              </a:ext>
            </a:extLst>
          </p:cNvPr>
          <p:cNvSpPr txBox="1"/>
          <p:nvPr/>
        </p:nvSpPr>
        <p:spPr>
          <a:xfrm>
            <a:off x="6094412" y="4485628"/>
            <a:ext cx="5544616" cy="8660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Medication: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Metformin (first-line treatment)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874F952-FD87-84A4-F9FA-A6FBAEA1FB7A}"/>
              </a:ext>
            </a:extLst>
          </p:cNvPr>
          <p:cNvSpPr txBox="1"/>
          <p:nvPr/>
        </p:nvSpPr>
        <p:spPr>
          <a:xfrm>
            <a:off x="9190756" y="5805264"/>
            <a:ext cx="2160240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/>
              <a:t>NICE (2022)</a:t>
            </a:r>
            <a:endParaRPr lang="en-GB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8A4399E9-43A8-9D8E-4CB2-AC3BE3E7BE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49129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690883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9092">
        <p:fade/>
      </p:transition>
    </mc:Choice>
    <mc:Fallback>
      <p:transition spd="med" advTm="5909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3" y="381000"/>
            <a:ext cx="9601200" cy="1143000"/>
          </a:xfrm>
        </p:spPr>
        <p:txBody>
          <a:bodyPr anchor="b">
            <a:normAutofit/>
          </a:bodyPr>
          <a:lstStyle/>
          <a:p>
            <a:pPr algn="ctr"/>
            <a:r>
              <a:rPr lang="en-US" b="1" u="sng" dirty="0"/>
              <a:t>Monitoring and Management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B8D8645-A6FF-D128-15AB-C287B209DA4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0" r="6123" b="3"/>
          <a:stretch>
            <a:fillRect/>
          </a:stretch>
        </p:blipFill>
        <p:spPr>
          <a:xfrm>
            <a:off x="1293812" y="1676400"/>
            <a:ext cx="4700016" cy="4495800"/>
          </a:xfrm>
          <a:prstGeom prst="rect">
            <a:avLst/>
          </a:prstGeom>
          <a:noFill/>
        </p:spPr>
      </p:pic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DE207664-1E51-D743-6766-4E1FDA213A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4998" y="1676401"/>
            <a:ext cx="4707053" cy="4272879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/>
              <a:t>Monitoring includes:</a:t>
            </a:r>
          </a:p>
          <a:p>
            <a:pPr marL="342900" indent="-342900">
              <a:lnSpc>
                <a:spcPct val="150000"/>
              </a:lnSpc>
            </a:pPr>
            <a:r>
              <a:rPr lang="en-US" dirty="0"/>
              <a:t>Blood glucose checks</a:t>
            </a:r>
          </a:p>
          <a:p>
            <a:pPr marL="342900" indent="-342900">
              <a:lnSpc>
                <a:spcPct val="150000"/>
              </a:lnSpc>
            </a:pPr>
            <a:r>
              <a:rPr lang="en-US" dirty="0"/>
              <a:t>HbA1c testing every 3–6 months</a:t>
            </a:r>
          </a:p>
          <a:p>
            <a:pPr marL="342900" indent="-342900">
              <a:lnSpc>
                <a:spcPct val="150000"/>
              </a:lnSpc>
            </a:pPr>
            <a:r>
              <a:rPr lang="en-US" dirty="0"/>
              <a:t>Blood pressure monitoring</a:t>
            </a:r>
          </a:p>
          <a:p>
            <a:pPr marL="342900" indent="-342900">
              <a:lnSpc>
                <a:spcPct val="150000"/>
              </a:lnSpc>
            </a:pPr>
            <a:r>
              <a:rPr lang="en-US" dirty="0"/>
              <a:t>Foot examinations</a:t>
            </a:r>
          </a:p>
          <a:p>
            <a:pPr marL="342900" indent="-342900">
              <a:lnSpc>
                <a:spcPct val="150000"/>
              </a:lnSpc>
            </a:pPr>
            <a:r>
              <a:rPr lang="en-US" dirty="0"/>
              <a:t>Eye screening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52AAD0B-61B3-F544-7256-4CA3BC0292F9}"/>
              </a:ext>
            </a:extLst>
          </p:cNvPr>
          <p:cNvSpPr txBox="1"/>
          <p:nvPr/>
        </p:nvSpPr>
        <p:spPr>
          <a:xfrm>
            <a:off x="9550796" y="5877272"/>
            <a:ext cx="1944216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/>
              <a:t>NHS (2023)</a:t>
            </a:r>
            <a:endParaRPr lang="en-GB" dirty="0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A754B23A-A4E3-6204-1DB5-F35FE21384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49129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65343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3301">
        <p:fade/>
      </p:transition>
    </mc:Choice>
    <mc:Fallback>
      <p:transition spd="med" advTm="5330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74F52-543B-945C-9881-845E52E85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Communication and 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DC461-D759-C679-59F3-2621AD10F9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93812" y="1676400"/>
            <a:ext cx="6024736" cy="4560912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/>
              <a:t> Key principles:</a:t>
            </a:r>
          </a:p>
          <a:p>
            <a:pPr>
              <a:lnSpc>
                <a:spcPct val="150000"/>
              </a:lnSpc>
            </a:pPr>
            <a:r>
              <a:rPr lang="en-GB" dirty="0"/>
              <a:t>Patient-centred care</a:t>
            </a:r>
          </a:p>
          <a:p>
            <a:pPr>
              <a:lnSpc>
                <a:spcPct val="150000"/>
              </a:lnSpc>
            </a:pPr>
            <a:r>
              <a:rPr lang="en-GB" dirty="0"/>
              <a:t>Clear communication</a:t>
            </a:r>
          </a:p>
          <a:p>
            <a:pPr>
              <a:lnSpc>
                <a:spcPct val="150000"/>
              </a:lnSpc>
            </a:pPr>
            <a:r>
              <a:rPr lang="en-GB" dirty="0"/>
              <a:t>Respect patient autonomy</a:t>
            </a:r>
          </a:p>
          <a:p>
            <a:pPr>
              <a:lnSpc>
                <a:spcPct val="150000"/>
              </a:lnSpc>
            </a:pPr>
            <a:r>
              <a:rPr lang="en-GB" dirty="0"/>
              <a:t>Confidentiality</a:t>
            </a:r>
          </a:p>
          <a:p>
            <a:pPr>
              <a:lnSpc>
                <a:spcPct val="150000"/>
              </a:lnSpc>
            </a:pPr>
            <a:r>
              <a:rPr lang="en-GB" dirty="0"/>
              <a:t>Cultural sensitivity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FC436E-B8FD-D0AE-CD9A-414BF42360FB}"/>
              </a:ext>
            </a:extLst>
          </p:cNvPr>
          <p:cNvSpPr txBox="1"/>
          <p:nvPr/>
        </p:nvSpPr>
        <p:spPr>
          <a:xfrm>
            <a:off x="8254652" y="5900936"/>
            <a:ext cx="3312368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/>
              <a:t>NMC (2018)</a:t>
            </a:r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A65CD006-43E6-AB5B-9FAE-C9A9182CEC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49129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34019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60669">
        <p:fade/>
      </p:transition>
    </mc:Choice>
    <mc:Fallback>
      <p:transition spd="med" advTm="6066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26B2C-7CC4-F844-F8AA-EA2C99E322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Expected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5F8C5-2501-DDF5-926A-5B8DE07A8C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93812" y="1676400"/>
            <a:ext cx="7104856" cy="4056856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/>
              <a:t>Goals of care plan:</a:t>
            </a:r>
          </a:p>
          <a:p>
            <a:pPr marL="342900" indent="-342900">
              <a:lnSpc>
                <a:spcPct val="150000"/>
              </a:lnSpc>
            </a:pPr>
            <a:r>
              <a:rPr lang="en-US" dirty="0"/>
              <a:t>Maintain healthy blood glucose</a:t>
            </a:r>
          </a:p>
          <a:p>
            <a:pPr marL="342900" indent="-342900">
              <a:lnSpc>
                <a:spcPct val="150000"/>
              </a:lnSpc>
            </a:pPr>
            <a:r>
              <a:rPr lang="en-US" dirty="0"/>
              <a:t>Reduce complications</a:t>
            </a:r>
          </a:p>
          <a:p>
            <a:pPr marL="342900" indent="-342900">
              <a:lnSpc>
                <a:spcPct val="150000"/>
              </a:lnSpc>
            </a:pPr>
            <a:r>
              <a:rPr lang="en-US" dirty="0"/>
              <a:t>Improve quality of life</a:t>
            </a:r>
          </a:p>
          <a:p>
            <a:pPr marL="342900" indent="-342900">
              <a:lnSpc>
                <a:spcPct val="150000"/>
              </a:lnSpc>
            </a:pPr>
            <a:r>
              <a:rPr lang="en-US" dirty="0"/>
              <a:t>Support long-term self-management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A59D5F-674E-F59E-72C8-DD4C42A70E2E}"/>
              </a:ext>
            </a:extLst>
          </p:cNvPr>
          <p:cNvSpPr txBox="1"/>
          <p:nvPr/>
        </p:nvSpPr>
        <p:spPr>
          <a:xfrm>
            <a:off x="8398668" y="5860391"/>
            <a:ext cx="3432449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Diabetes UK (2023)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020C9388-27E7-DD6B-F066-F42FC56BE1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49129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519794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4422">
        <p:fade/>
      </p:transition>
    </mc:Choice>
    <mc:Fallback>
      <p:transition spd="med" advTm="5442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7CDAC-7CB2-60B2-5FD1-F9826F4C70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3931" y="381000"/>
            <a:ext cx="9121081" cy="52772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8AF091-F21F-3685-E221-1A9AADE83B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5860" y="1052736"/>
            <a:ext cx="10729192" cy="5119464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dirty="0"/>
              <a:t>Diabetes UK (2023) </a:t>
            </a:r>
            <a:r>
              <a:rPr lang="en-GB" i="1" dirty="0"/>
              <a:t>Diabetes statistics in the UK. </a:t>
            </a:r>
            <a:r>
              <a:rPr lang="en-US" dirty="0"/>
              <a:t>Available at: </a:t>
            </a:r>
            <a:r>
              <a:rPr lang="en-US" dirty="0">
                <a:hlinkClick r:id="rId4"/>
              </a:rPr>
              <a:t>https://www.diabetes.org.uk/</a:t>
            </a:r>
            <a:r>
              <a:rPr lang="en-US" dirty="0"/>
              <a:t> </a:t>
            </a:r>
            <a:r>
              <a:rPr lang="en-GB" dirty="0"/>
              <a:t>(Accessed: 15 March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dirty="0"/>
              <a:t>Hall, J.E. (2021) </a:t>
            </a:r>
            <a:r>
              <a:rPr lang="en-GB" i="1" dirty="0"/>
              <a:t>Guyton and Hall Textbook of Medical Physiology.</a:t>
            </a:r>
            <a:r>
              <a:rPr lang="en-GB" dirty="0"/>
              <a:t> 14th </a:t>
            </a:r>
            <a:r>
              <a:rPr lang="en-GB" dirty="0" err="1"/>
              <a:t>edn</a:t>
            </a:r>
            <a:r>
              <a:rPr lang="en-GB" dirty="0"/>
              <a:t>. Philadelphia: Elsevier.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dirty="0" err="1"/>
              <a:t>Marieb</a:t>
            </a:r>
            <a:r>
              <a:rPr lang="en-GB" dirty="0"/>
              <a:t>, E. and Hoehn, K. (2020) </a:t>
            </a:r>
            <a:r>
              <a:rPr lang="en-GB" i="1" dirty="0"/>
              <a:t>Human Anatomy &amp; Physiology</a:t>
            </a:r>
            <a:r>
              <a:rPr lang="en-GB" dirty="0"/>
              <a:t>. 11th </a:t>
            </a:r>
            <a:r>
              <a:rPr lang="en-GB" dirty="0" err="1"/>
              <a:t>edn</a:t>
            </a:r>
            <a:r>
              <a:rPr lang="en-GB" dirty="0"/>
              <a:t>. London: Pearson.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dirty="0"/>
              <a:t>NHS (2023) </a:t>
            </a:r>
            <a:r>
              <a:rPr lang="en-GB" i="1" dirty="0"/>
              <a:t>Type 2 diabetes</a:t>
            </a:r>
            <a:r>
              <a:rPr lang="en-GB" dirty="0"/>
              <a:t>. </a:t>
            </a:r>
            <a:r>
              <a:rPr lang="en-US" dirty="0"/>
              <a:t>NHS (2023). Available at: </a:t>
            </a:r>
            <a:r>
              <a:rPr lang="en-US" dirty="0">
                <a:hlinkClick r:id="rId5"/>
              </a:rPr>
              <a:t>https://www.nhs.uk/conditions/type-2-diabetes/</a:t>
            </a:r>
            <a:r>
              <a:rPr lang="en-US" dirty="0"/>
              <a:t> ‌</a:t>
            </a:r>
            <a:r>
              <a:rPr lang="en-GB" dirty="0"/>
              <a:t>(Accessed: 15 March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dirty="0"/>
              <a:t>NICE (2022) </a:t>
            </a:r>
            <a:r>
              <a:rPr lang="en-GB" i="1" dirty="0"/>
              <a:t>Type 2 diabetes in adults: management. </a:t>
            </a:r>
            <a:r>
              <a:rPr lang="en-GB" dirty="0"/>
              <a:t>London: National Institute for Health and Care Excellence.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dirty="0"/>
              <a:t>NMC (2018) </a:t>
            </a:r>
            <a:r>
              <a:rPr lang="en-GB" i="1" dirty="0"/>
              <a:t>The Code: Professional standards of practice and behaviour for nurses and midwives</a:t>
            </a:r>
            <a:r>
              <a:rPr lang="en-GB" dirty="0"/>
              <a:t>. London: Nursing and Midwifery Council.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dirty="0"/>
              <a:t>Tortora, G. and Derrickson, B. (2021) </a:t>
            </a:r>
            <a:r>
              <a:rPr lang="en-GB" i="1" dirty="0"/>
              <a:t>Principles of Anatomy and Physiology</a:t>
            </a:r>
            <a:r>
              <a:rPr lang="en-GB" dirty="0"/>
              <a:t>. 16th </a:t>
            </a:r>
            <a:r>
              <a:rPr lang="en-GB" dirty="0" err="1"/>
              <a:t>edn</a:t>
            </a:r>
            <a:r>
              <a:rPr lang="en-GB" dirty="0"/>
              <a:t>. Hoboken: Wiley.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dirty="0"/>
              <a:t>World Health Organization (2023) </a:t>
            </a:r>
            <a:r>
              <a:rPr lang="en-GB" i="1" dirty="0"/>
              <a:t>Diabetes. </a:t>
            </a:r>
            <a:r>
              <a:rPr lang="en-US" dirty="0"/>
              <a:t>Available at: </a:t>
            </a:r>
            <a:r>
              <a:rPr lang="en-US" dirty="0">
                <a:hlinkClick r:id="rId6"/>
              </a:rPr>
              <a:t>https://www.who.int/news-room/fact-sheets/detail/diabetes</a:t>
            </a:r>
            <a:r>
              <a:rPr lang="en-US" dirty="0"/>
              <a:t>. </a:t>
            </a:r>
            <a:r>
              <a:rPr lang="en-GB" dirty="0"/>
              <a:t>(Accessed: 15 March 2026).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2ADD2DD-22B9-2A86-4DAD-E854E8F01C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49129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310733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6745">
        <p:fade/>
      </p:transition>
    </mc:Choice>
    <mc:Fallback>
      <p:transition spd="med" advTm="3674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Serenity 16x9">
  <a:themeElements>
    <a:clrScheme name="Serenity_16x9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/>
        </a:defPPr>
      </a:lstStyle>
    </a:txDef>
  </a:objectDefaults>
  <a:extraClrSchemeLst/>
  <a:extLst>
    <a:ext uri="{05A4C25C-085E-4340-85A3-A5531E510DB2}">
      <thm15:themeFamily xmlns:thm15="http://schemas.microsoft.com/office/thememl/2012/main" name="TF02801109.potx" id="{B47C65E8-9F73-4C4F-A3C2-84725F71438E}" vid="{CFC30A9F-F7E5-41F4-B6B7-D2E5B79E3BFB}"/>
    </a:ext>
  </a:extLst>
</a:theme>
</file>

<file path=ppt/theme/theme2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false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1360506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 xsi:nil="true"/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2011-12-12T13:37:00+00:00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2035-01-01T08:00:00+00:00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TP102801108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706526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REDMOND\v-soujap</DisplayName>
        <AccountId>1954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14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LocMarketGroupTiers2 xmlns="4873beb7-5857-4685-be1f-d57550cc96cc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11E33DF-2340-4F4E-B874-B73FEFEBFC8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F249165-F638-412C-8E0A-DFB7045CA2E0}">
  <ds:schemaRefs>
    <ds:schemaRef ds:uri="4873beb7-5857-4685-be1f-d57550cc96cc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4683C129-7B42-490A-AD74-E9303BC76D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Serenity nature presentation (widescreen)</Template>
  <TotalTime>120</TotalTime>
  <Words>652</Words>
  <Application>Microsoft Office PowerPoint</Application>
  <PresentationFormat>Custom</PresentationFormat>
  <Paragraphs>132</Paragraphs>
  <Slides>15</Slides>
  <Notes>2</Notes>
  <HiddenSlides>0</HiddenSlides>
  <MMClips>15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Euphemia</vt:lpstr>
      <vt:lpstr>Serenity 16x9</vt:lpstr>
      <vt:lpstr>Title: Care Plan for a Patient with Type 2 Diabetes Mellitus   </vt:lpstr>
      <vt:lpstr>Introduction</vt:lpstr>
      <vt:lpstr>  Relevant Body System</vt:lpstr>
      <vt:lpstr>Anatomy of the Pancreas</vt:lpstr>
      <vt:lpstr>Physiology of Blood Glucose Regulation</vt:lpstr>
      <vt:lpstr>How Diabetes Affects the System</vt:lpstr>
      <vt:lpstr>Complications of Diabetes</vt:lpstr>
      <vt:lpstr>Fictional Patient Profile</vt:lpstr>
      <vt:lpstr>PowerPoint Presentation</vt:lpstr>
      <vt:lpstr>PowerPoint Presentation</vt:lpstr>
      <vt:lpstr>Care Plan (Routine Care)</vt:lpstr>
      <vt:lpstr>Monitoring and Management</vt:lpstr>
      <vt:lpstr>Communication and Ethical Considerations</vt:lpstr>
      <vt:lpstr>Expected Outcomes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 chistol</dc:creator>
  <cp:lastModifiedBy>alex chistol</cp:lastModifiedBy>
  <cp:revision>3</cp:revision>
  <dcterms:created xsi:type="dcterms:W3CDTF">2026-03-15T22:44:07Z</dcterms:created>
  <dcterms:modified xsi:type="dcterms:W3CDTF">2026-03-22T18:44:26Z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