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Lst>
  <p:notesMasterIdLst>
    <p:notesMasterId r:id="rId50"/>
  </p:notesMasterIdLst>
  <p:sldIdLst>
    <p:sldId id="258" r:id="rId25"/>
    <p:sldId id="261" r:id="rId26"/>
    <p:sldId id="266" r:id="rId27"/>
    <p:sldId id="299" r:id="rId28"/>
    <p:sldId id="308" r:id="rId29"/>
    <p:sldId id="270" r:id="rId30"/>
    <p:sldId id="296" r:id="rId31"/>
    <p:sldId id="297" r:id="rId32"/>
    <p:sldId id="309" r:id="rId33"/>
    <p:sldId id="298" r:id="rId34"/>
    <p:sldId id="301" r:id="rId35"/>
    <p:sldId id="272" r:id="rId36"/>
    <p:sldId id="273" r:id="rId37"/>
    <p:sldId id="300" r:id="rId38"/>
    <p:sldId id="282" r:id="rId39"/>
    <p:sldId id="294" r:id="rId40"/>
    <p:sldId id="295" r:id="rId41"/>
    <p:sldId id="302" r:id="rId42"/>
    <p:sldId id="304" r:id="rId43"/>
    <p:sldId id="257" r:id="rId44"/>
    <p:sldId id="259" r:id="rId45"/>
    <p:sldId id="305" r:id="rId46"/>
    <p:sldId id="306" r:id="rId47"/>
    <p:sldId id="307" r:id="rId48"/>
    <p:sldId id="30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686CA6-4D39-974D-8BBA-E3644496D5AB}" v="3" dt="2022-10-02T17:40:17.8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15"/>
    <p:restoredTop sz="75280"/>
  </p:normalViewPr>
  <p:slideViewPr>
    <p:cSldViewPr snapToGrid="0">
      <p:cViewPr varScale="1">
        <p:scale>
          <a:sx n="79" d="100"/>
          <a:sy n="79" d="100"/>
        </p:scale>
        <p:origin x="1544" y="200"/>
      </p:cViewPr>
      <p:guideLst/>
    </p:cSldViewPr>
  </p:slideViewPr>
  <p:notesTextViewPr>
    <p:cViewPr>
      <p:scale>
        <a:sx n="1" d="1"/>
        <a:sy n="1" d="1"/>
      </p:scale>
      <p:origin x="0" y="-1432"/>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slide" Target="slides/slide23.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8BBD330F-74A8-9E44-AAA2-DE77FBA1B0B5}"/>
    <pc:docChg chg="custSel addSld modSld">
      <pc:chgData name="Gareth Collett" userId="320811f5588b0142" providerId="LiveId" clId="{8BBD330F-74A8-9E44-AAA2-DE77FBA1B0B5}" dt="2022-08-17T06:37:26.201" v="944" actId="20577"/>
      <pc:docMkLst>
        <pc:docMk/>
      </pc:docMkLst>
      <pc:sldChg chg="addSp delSp modSp mod">
        <pc:chgData name="Gareth Collett" userId="320811f5588b0142" providerId="LiveId" clId="{8BBD330F-74A8-9E44-AAA2-DE77FBA1B0B5}" dt="2022-08-17T06:37:26.201" v="944" actId="20577"/>
        <pc:sldMkLst>
          <pc:docMk/>
          <pc:sldMk cId="1605112866" sldId="295"/>
        </pc:sldMkLst>
        <pc:spChg chg="add mod">
          <ac:chgData name="Gareth Collett" userId="320811f5588b0142" providerId="LiveId" clId="{8BBD330F-74A8-9E44-AAA2-DE77FBA1B0B5}" dt="2022-08-17T06:37:26.201" v="944" actId="20577"/>
          <ac:spMkLst>
            <pc:docMk/>
            <pc:sldMk cId="1605112866" sldId="295"/>
            <ac:spMk id="9" creationId="{13BF79FF-7A50-95C1-85DB-7678F03A17DF}"/>
          </ac:spMkLst>
        </pc:spChg>
        <pc:spChg chg="del mod">
          <ac:chgData name="Gareth Collett" userId="320811f5588b0142" providerId="LiveId" clId="{8BBD330F-74A8-9E44-AAA2-DE77FBA1B0B5}" dt="2022-08-15T21:43:59.554" v="1" actId="478"/>
          <ac:spMkLst>
            <pc:docMk/>
            <pc:sldMk cId="1605112866" sldId="295"/>
            <ac:spMk id="14" creationId="{BC7C6678-836E-CAA2-4523-01D77E3DE065}"/>
          </ac:spMkLst>
        </pc:spChg>
      </pc:sldChg>
      <pc:sldChg chg="addSp modSp mod setBg">
        <pc:chgData name="Gareth Collett" userId="320811f5588b0142" providerId="LiveId" clId="{8BBD330F-74A8-9E44-AAA2-DE77FBA1B0B5}" dt="2022-08-16T06:45:18.974" v="23" actId="26606"/>
        <pc:sldMkLst>
          <pc:docMk/>
          <pc:sldMk cId="656316781" sldId="299"/>
        </pc:sldMkLst>
        <pc:spChg chg="mod">
          <ac:chgData name="Gareth Collett" userId="320811f5588b0142" providerId="LiveId" clId="{8BBD330F-74A8-9E44-AAA2-DE77FBA1B0B5}" dt="2022-08-16T06:45:18.974" v="23" actId="26606"/>
          <ac:spMkLst>
            <pc:docMk/>
            <pc:sldMk cId="656316781" sldId="299"/>
            <ac:spMk id="5" creationId="{59696DD9-1673-DB52-F85C-A19771487CED}"/>
          </ac:spMkLst>
        </pc:spChg>
        <pc:spChg chg="add">
          <ac:chgData name="Gareth Collett" userId="320811f5588b0142" providerId="LiveId" clId="{8BBD330F-74A8-9E44-AAA2-DE77FBA1B0B5}" dt="2022-08-16T06:45:18.974" v="23" actId="26606"/>
          <ac:spMkLst>
            <pc:docMk/>
            <pc:sldMk cId="656316781" sldId="299"/>
            <ac:spMk id="10" creationId="{D4771268-CB57-404A-9271-370EB28F6090}"/>
          </ac:spMkLst>
        </pc:spChg>
        <pc:picChg chg="mod ord">
          <ac:chgData name="Gareth Collett" userId="320811f5588b0142" providerId="LiveId" clId="{8BBD330F-74A8-9E44-AAA2-DE77FBA1B0B5}" dt="2022-08-16T06:45:18.974" v="23" actId="26606"/>
          <ac:picMkLst>
            <pc:docMk/>
            <pc:sldMk cId="656316781" sldId="299"/>
            <ac:picMk id="4" creationId="{E65A7B6F-4A87-977E-2FC0-8C882CA4DD01}"/>
          </ac:picMkLst>
        </pc:picChg>
      </pc:sldChg>
      <pc:sldChg chg="addSp delSp modSp new mod">
        <pc:chgData name="Gareth Collett" userId="320811f5588b0142" providerId="LiveId" clId="{8BBD330F-74A8-9E44-AAA2-DE77FBA1B0B5}" dt="2022-08-16T06:46:05.180" v="24" actId="1076"/>
        <pc:sldMkLst>
          <pc:docMk/>
          <pc:sldMk cId="3317036673" sldId="308"/>
        </pc:sldMkLst>
        <pc:spChg chg="del">
          <ac:chgData name="Gareth Collett" userId="320811f5588b0142" providerId="LiveId" clId="{8BBD330F-74A8-9E44-AAA2-DE77FBA1B0B5}" dt="2022-08-16T06:41:39.898" v="6" actId="931"/>
          <ac:spMkLst>
            <pc:docMk/>
            <pc:sldMk cId="3317036673" sldId="308"/>
            <ac:spMk id="2" creationId="{8D095167-1C4E-1C7F-EECE-202B58CA1874}"/>
          </ac:spMkLst>
        </pc:spChg>
        <pc:spChg chg="add mod">
          <ac:chgData name="Gareth Collett" userId="320811f5588b0142" providerId="LiveId" clId="{8BBD330F-74A8-9E44-AAA2-DE77FBA1B0B5}" dt="2022-08-16T06:45:05.597" v="22" actId="20577"/>
          <ac:spMkLst>
            <pc:docMk/>
            <pc:sldMk cId="3317036673" sldId="308"/>
            <ac:spMk id="6" creationId="{CE18717B-83F7-4C8C-53B0-0EB540ED175B}"/>
          </ac:spMkLst>
        </pc:spChg>
        <pc:picChg chg="add del mod">
          <ac:chgData name="Gareth Collett" userId="320811f5588b0142" providerId="LiveId" clId="{8BBD330F-74A8-9E44-AAA2-DE77FBA1B0B5}" dt="2022-08-16T06:41:25.521" v="5" actId="478"/>
          <ac:picMkLst>
            <pc:docMk/>
            <pc:sldMk cId="3317036673" sldId="308"/>
            <ac:picMk id="3" creationId="{6D45A84F-F54E-82F7-94CF-6ECFD32E788B}"/>
          </ac:picMkLst>
        </pc:picChg>
        <pc:picChg chg="add mod">
          <ac:chgData name="Gareth Collett" userId="320811f5588b0142" providerId="LiveId" clId="{8BBD330F-74A8-9E44-AAA2-DE77FBA1B0B5}" dt="2022-08-16T06:46:05.180" v="24" actId="1076"/>
          <ac:picMkLst>
            <pc:docMk/>
            <pc:sldMk cId="3317036673" sldId="308"/>
            <ac:picMk id="5" creationId="{7EF0B9EC-10BE-AEA6-E89B-674A494D1D58}"/>
          </ac:picMkLst>
        </pc:picChg>
      </pc:sldChg>
    </pc:docChg>
  </pc:docChgLst>
  <pc:docChgLst>
    <pc:chgData name="Gareth Collett" userId="320811f5588b0142" providerId="LiveId" clId="{B4686CA6-4D39-974D-8BBA-E3644496D5AB}"/>
    <pc:docChg chg="addSld modSld">
      <pc:chgData name="Gareth Collett" userId="320811f5588b0142" providerId="LiveId" clId="{B4686CA6-4D39-974D-8BBA-E3644496D5AB}" dt="2022-10-02T17:43:41.181" v="160"/>
      <pc:docMkLst>
        <pc:docMk/>
      </pc:docMkLst>
      <pc:sldChg chg="addSp delSp modSp new mod modNotesTx">
        <pc:chgData name="Gareth Collett" userId="320811f5588b0142" providerId="LiveId" clId="{B4686CA6-4D39-974D-8BBA-E3644496D5AB}" dt="2022-10-02T17:43:41.181" v="160"/>
        <pc:sldMkLst>
          <pc:docMk/>
          <pc:sldMk cId="1788660812" sldId="309"/>
        </pc:sldMkLst>
        <pc:spChg chg="del">
          <ac:chgData name="Gareth Collett" userId="320811f5588b0142" providerId="LiveId" clId="{B4686CA6-4D39-974D-8BBA-E3644496D5AB}" dt="2022-10-02T17:39:52.046" v="1" actId="931"/>
          <ac:spMkLst>
            <pc:docMk/>
            <pc:sldMk cId="1788660812" sldId="309"/>
            <ac:spMk id="2" creationId="{EBB8052D-3ADB-E114-359F-05CB0A1A54CA}"/>
          </ac:spMkLst>
        </pc:spChg>
        <pc:spChg chg="add del mod">
          <ac:chgData name="Gareth Collett" userId="320811f5588b0142" providerId="LiveId" clId="{B4686CA6-4D39-974D-8BBA-E3644496D5AB}" dt="2022-10-02T17:40:27.628" v="13"/>
          <ac:spMkLst>
            <pc:docMk/>
            <pc:sldMk cId="1788660812" sldId="309"/>
            <ac:spMk id="5" creationId="{A024F841-C06D-31DF-A397-D4B3F76297C5}"/>
          </ac:spMkLst>
        </pc:spChg>
        <pc:spChg chg="add mod">
          <ac:chgData name="Gareth Collett" userId="320811f5588b0142" providerId="LiveId" clId="{B4686CA6-4D39-974D-8BBA-E3644496D5AB}" dt="2022-10-02T17:41:26.964" v="105" actId="1076"/>
          <ac:spMkLst>
            <pc:docMk/>
            <pc:sldMk cId="1788660812" sldId="309"/>
            <ac:spMk id="6" creationId="{A7CB92B6-3C5E-0D2E-6E33-38901568FA30}"/>
          </ac:spMkLst>
        </pc:spChg>
        <pc:picChg chg="add mod">
          <ac:chgData name="Gareth Collett" userId="320811f5588b0142" providerId="LiveId" clId="{B4686CA6-4D39-974D-8BBA-E3644496D5AB}" dt="2022-10-02T17:40:01.028" v="7" actId="962"/>
          <ac:picMkLst>
            <pc:docMk/>
            <pc:sldMk cId="1788660812" sldId="309"/>
            <ac:picMk id="4" creationId="{8012DDFE-5D88-E12D-1667-3EC6FC8D656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10/2/22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Upon detonation a spherical shockwave will be transmitted through the charge into the water. The water at the interface is accelerated violently and compressed, the shock wave then travelling outwards at high velocity. Initial velocity will be governed by the charge characteristics, but will attenuate rapidly (less so than in air) to the velocity of sound in water (1500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Primary shock pressures are virtually independent of depth and in close proximity to a vessel can cause significant damage.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dirty="0"/>
          </a:p>
        </p:txBody>
      </p:sp>
    </p:spTree>
    <p:extLst>
      <p:ext uri="{BB962C8B-B14F-4D97-AF65-F5344CB8AC3E}">
        <p14:creationId xmlns:p14="http://schemas.microsoft.com/office/powerpoint/2010/main" val="141914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air, which is a medium of low density and high compressibility the primary shock wave is comparatively short-lived. It decays rapidly due to energy lost by irreversible heating of the air. As the hot, high pressure gaseous products expand immediately behind the primary shock wave that deposited heat energy is captured and contributes to the energy undertaking work compressing the surrounding air, which produces the blast wave. Thus beyond a few charge diameters from the explosion </a:t>
            </a:r>
            <a:r>
              <a:rPr lang="en-US" dirty="0" err="1"/>
              <a:t>centre</a:t>
            </a:r>
            <a:r>
              <a:rPr lang="en-US" dirty="0"/>
              <a:t> there is only one pressure wave to be considered. In water the transmission of shock wave energy is much more efficient because water is some 800 times more dense than air and its compressibility is correspondingly much less. Even so, at the very high shock pressures initially produced on detonation, some energy is lost by inelastic compression of the water.</a:t>
            </a:r>
          </a:p>
          <a:p>
            <a:endParaRPr lang="en-US" dirty="0"/>
          </a:p>
          <a:p>
            <a:r>
              <a:rPr lang="en-US" dirty="0"/>
              <a:t>This efficient transmission of the shock wave allows it to detach and travel away from the expanding gases. When a spherical charge of high explosive, centrally initiated, detonates at moderate depth in deep water, the corresponding spherical shock front travels radially through the charge and into the surrounding water. The water at the interface with the explosive is violently compressed and accelerated. The shock wave thus formed is propagated through the water at up to 5000 m s-1, becoming totally separated from the gas bubble which is expanding relatively slowly behind it. The velocity then decreases quickly to the sonic velocity in water of about 1500 m s-1.</a:t>
            </a:r>
          </a:p>
          <a:p>
            <a:endParaRPr lang="en-US" dirty="0"/>
          </a:p>
          <a:p>
            <a:r>
              <a:rPr lang="en-US" dirty="0"/>
              <a:t>The shock pressure within the explosive charge may be more than 250 kbar but the acoustic impedance mismatch at the interface of the detonation products and the water causes a rarefaction wave to be reflected back into the detonation sphere. Because of this the initial shock wave pressure is approximately one half of the detonation pressure, say 125kbar. The difference between shock pressures in air and water from identical explosive charges is shown above.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 reasonably good conditions an observer above the water surface can see the manifestation of these separate effects. The primary shock wave from the detonating charge can be seen fleetingly as a rapidly expanding ring of apparently darkened water, often called the 'slick'. This ring is caused by the reflected shock wave pressure momentarily flattening ripples on the surface. Directly above the explosion point, if it is not too deep, a dome of spray appears due to spalling of the water surface as the primary shock wave is reflected. Finally comes the plume of water thrown up by the gas bubble </a:t>
            </a:r>
            <a:r>
              <a:rPr lang="en-GB" sz="1800" dirty="0">
                <a:effectLst/>
                <a:latin typeface="ArialMT"/>
              </a:rPr>
              <a:t>venting at the surface. The shape and size of the plume varies with the depth of the explosion, and a charge at great depth does not create one. </a:t>
            </a:r>
            <a:r>
              <a:rPr lang="en-GB" sz="1800">
                <a:effectLst/>
                <a:latin typeface="ArialMT"/>
              </a:rPr>
              <a:t>These observations will be difficult to separate if the explosion takes place in shallow water. </a:t>
            </a:r>
            <a:endParaRPr lang="en-GB"/>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dirty="0"/>
          </a:p>
        </p:txBody>
      </p:sp>
    </p:spTree>
    <p:extLst>
      <p:ext uri="{BB962C8B-B14F-4D97-AF65-F5344CB8AC3E}">
        <p14:creationId xmlns:p14="http://schemas.microsoft.com/office/powerpoint/2010/main" val="954942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detonation also produces a nucleus of hot gases which expand radially. The high pressure (about 20% of that remaining after the primary shock wave has passed into the water) will expand the bubble despite the inertia and relative incompressibility of the water surrounding it. Expansion will continue at a rate of about 100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until a point where the gases have cooled adiabatically to the extent where the pressure of the ambient water acting inwards exceeds the outward pressure. At this point the bubble will contract rapidly inwards until it is compressed to the extent where adiabatic heating of the gases causes it to expand once more. In this manner a series of bubble oscillations are generated with ever-decreasing amplitude. Each one is accompanied by considerable water flow around the bubble, which impart high kinetic energy to the water in the form of a shock pulse quite different to the primary shockwave. The time scale of bubble pulses and their ability to inflict damage upon a vessel are much longer in relation to the initial detonation, although physics dictates that it is probably only the first two or three bubble pulses which are effective.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pulsation of the bubble causes considerable flow movement of the water surrounding it. Migration takes place mainly when the bubble is at its minimum volume. Expands, forced away, contracts, drawn towards. This is because the flow of water towards the bubble surface is on the side facing the rigid boundary when the bubble contracts and the flow moves the bubble towards the boundary. With each contraction the bubble moves towards the boundary with increasing speed.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dirty="0"/>
          </a:p>
        </p:txBody>
      </p:sp>
    </p:spTree>
    <p:extLst>
      <p:ext uri="{BB962C8B-B14F-4D97-AF65-F5344CB8AC3E}">
        <p14:creationId xmlns:p14="http://schemas.microsoft.com/office/powerpoint/2010/main" val="3348086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way by which damage is caused during underwater detonations can be either by the explosive charge being in intimate contact with the vessel (such as a limpet mine, contact sea mine or torpedo), where the detonation shock wave does the damage, or at stand-off where the bubble pulse plays its part. Aside successive shock pulses being generated in the water as the bubble rises, the bubble also migrates towards a rigid boundary (a ship for example) as it rises, effectively causing a hollow-charge effect to the ship’s hull as it comes into contact. Additionally, cavitation caused by aeration of the water by the bubble as it surfaces causes the ship to bend under its own weight.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969303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HelveticaNeueLTPro"/>
            </a:endParaRP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17</a:t>
            </a:fld>
            <a:endParaRPr lang="en-US" dirty="0"/>
          </a:p>
        </p:txBody>
      </p:sp>
    </p:spTree>
    <p:extLst>
      <p:ext uri="{BB962C8B-B14F-4D97-AF65-F5344CB8AC3E}">
        <p14:creationId xmlns:p14="http://schemas.microsoft.com/office/powerpoint/2010/main" val="432342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Master" Target="../slideMasters/slideMaster21.xml"/><Relationship Id="rId4" Type="http://schemas.openxmlformats.org/officeDocument/2006/relationships/image" Target="../media/image28.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chemeClr val="tx1"/>
                </a:solidFill>
              </a:rPr>
              <a:t>gareth.collett@undp.org</a:t>
            </a:r>
            <a:endParaRPr lang="en-GB" sz="24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062337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940387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565313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2281452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009239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122022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669948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3028415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45780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2992539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8124531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840330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84340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78963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5764628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0825170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image" Target="../media/image25.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21.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8" name="Picture 7" descr="A picture containing drawing, clock&#10;&#10;Description automatically generated">
            <a:extLst>
              <a:ext uri="{FF2B5EF4-FFF2-40B4-BE49-F238E27FC236}">
                <a16:creationId xmlns:a16="http://schemas.microsoft.com/office/drawing/2014/main" id="{11781992-C2D7-134B-B0AA-4E1A7CF97FFB}"/>
              </a:ext>
            </a:extLst>
          </p:cNvPr>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406800" y="316468"/>
            <a:ext cx="467476" cy="950732"/>
          </a:xfrm>
          <a:prstGeom prst="rect">
            <a:avLst/>
          </a:prstGeom>
        </p:spPr>
      </p:pic>
    </p:spTree>
    <p:extLst>
      <p:ext uri="{BB962C8B-B14F-4D97-AF65-F5344CB8AC3E}">
        <p14:creationId xmlns:p14="http://schemas.microsoft.com/office/powerpoint/2010/main" val="368554800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ftr="0" dt="0"/>
  <p:txStyles>
    <p:titleStyle>
      <a:lvl1pPr algn="l" defTabSz="914400" rtl="0" eaLnBrk="1" latinLnBrk="0" hangingPunct="1">
        <a:lnSpc>
          <a:spcPct val="90000"/>
        </a:lnSpc>
        <a:spcBef>
          <a:spcPct val="0"/>
        </a:spcBef>
        <a:buNone/>
        <a:defRPr sz="2800" b="1" kern="1200" baseline="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370.png"/><Relationship Id="rId13" Type="http://schemas.openxmlformats.org/officeDocument/2006/relationships/image" Target="../media/image42.png"/><Relationship Id="rId3" Type="http://schemas.openxmlformats.org/officeDocument/2006/relationships/image" Target="../media/image38.png"/><Relationship Id="rId7" Type="http://schemas.openxmlformats.org/officeDocument/2006/relationships/image" Target="../media/image360.png"/><Relationship Id="rId12" Type="http://schemas.openxmlformats.org/officeDocument/2006/relationships/image" Target="../media/image41.png"/><Relationship Id="rId2" Type="http://schemas.openxmlformats.org/officeDocument/2006/relationships/image" Target="../media/image37.png"/><Relationship Id="rId1" Type="http://schemas.openxmlformats.org/officeDocument/2006/relationships/slideLayout" Target="../slideLayouts/slideLayout6.xml"/><Relationship Id="rId6" Type="http://schemas.openxmlformats.org/officeDocument/2006/relationships/image" Target="../media/image350.png"/><Relationship Id="rId11" Type="http://schemas.openxmlformats.org/officeDocument/2006/relationships/image" Target="../media/image40.png"/><Relationship Id="rId5" Type="http://schemas.openxmlformats.org/officeDocument/2006/relationships/image" Target="../media/image340.png"/><Relationship Id="rId10" Type="http://schemas.openxmlformats.org/officeDocument/2006/relationships/image" Target="../media/image39.png"/><Relationship Id="rId4" Type="http://schemas.openxmlformats.org/officeDocument/2006/relationships/image" Target="../media/image330.png"/><Relationship Id="rId9" Type="http://schemas.openxmlformats.org/officeDocument/2006/relationships/image" Target="../media/image380.png"/></Relationships>
</file>

<file path=ppt/slides/_rels/slide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6.xml"/><Relationship Id="rId5" Type="http://schemas.openxmlformats.org/officeDocument/2006/relationships/image" Target="../media/image46.png"/><Relationship Id="rId4" Type="http://schemas.openxmlformats.org/officeDocument/2006/relationships/image" Target="../media/image45.png"/></Relationships>
</file>

<file path=ppt/slides/_rels/slide12.xml.rels><?xml version="1.0" encoding="UTF-8" standalone="yes"?>
<Relationships xmlns="http://schemas.openxmlformats.org/package/2006/relationships"><Relationship Id="rId3" Type="http://schemas.openxmlformats.org/officeDocument/2006/relationships/image" Target="../media/image440.png"/><Relationship Id="rId2" Type="http://schemas.openxmlformats.org/officeDocument/2006/relationships/image" Target="../media/image430.png"/><Relationship Id="rId1" Type="http://schemas.openxmlformats.org/officeDocument/2006/relationships/slideLayout" Target="../slideLayouts/slideLayout6.xml"/><Relationship Id="rId4" Type="http://schemas.openxmlformats.org/officeDocument/2006/relationships/image" Target="../media/image450.png"/></Relationships>
</file>

<file path=ppt/slides/_rels/slide1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6.xml"/><Relationship Id="rId4" Type="http://schemas.openxmlformats.org/officeDocument/2006/relationships/image" Target="../media/image58.png"/></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60.jpeg"/><Relationship Id="rId1" Type="http://schemas.openxmlformats.org/officeDocument/2006/relationships/slideLayout" Target="../slideLayouts/slideLayout31.xml"/><Relationship Id="rId4" Type="http://schemas.openxmlformats.org/officeDocument/2006/relationships/image" Target="../media/image62.png"/></Relationships>
</file>

<file path=ppt/slides/_rels/slide2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g"/><Relationship Id="rId1" Type="http://schemas.openxmlformats.org/officeDocument/2006/relationships/slideLayout" Target="../slideLayouts/slideLayout31.xml"/><Relationship Id="rId4" Type="http://schemas.openxmlformats.org/officeDocument/2006/relationships/image" Target="../media/image65.png"/></Relationships>
</file>

<file path=ppt/slides/_rels/slide23.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image" Target="../media/image66.png"/><Relationship Id="rId1" Type="http://schemas.openxmlformats.org/officeDocument/2006/relationships/slideLayout" Target="../slideLayouts/slideLayout31.xml"/><Relationship Id="rId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9.png"/><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81263" y="1598023"/>
            <a:ext cx="11002361" cy="2160018"/>
          </a:xfrm>
        </p:spPr>
        <p:txBody>
          <a:bodyPr wrap="square"/>
          <a:lstStyle/>
          <a:p>
            <a:pPr lvl="0" algn="just">
              <a:spcBef>
                <a:spcPts val="1200"/>
              </a:spcBef>
            </a:pPr>
            <a:r>
              <a:rPr lang="en-GB" sz="2000" b="1" dirty="0">
                <a:effectLst/>
                <a:latin typeface="Arial" panose="020B0604020202020204" pitchFamily="34" charset="0"/>
                <a:ea typeface="Times New Roman" panose="02020603050405020304" pitchFamily="18" charset="0"/>
              </a:rPr>
              <a:t>Aim: </a:t>
            </a:r>
            <a:r>
              <a:rPr lang="en-GB" sz="2000" dirty="0"/>
              <a:t>To understand the mechanisms associated with underwater explosions</a:t>
            </a:r>
            <a:r>
              <a:rPr lang="en-GB" sz="2000" dirty="0">
                <a:effectLst/>
                <a:latin typeface="Arial" panose="020B0604020202020204" pitchFamily="34" charset="0"/>
                <a:ea typeface="Times New Roman" panose="02020603050405020304" pitchFamily="18" charset="0"/>
              </a:rPr>
              <a:t>.</a:t>
            </a:r>
            <a:endParaRPr lang="en-GB" sz="2000" dirty="0">
              <a:latin typeface="Times New Roman" panose="02020603050405020304" pitchFamily="18" charset="0"/>
              <a:ea typeface="Times New Roman" panose="02020603050405020304" pitchFamily="18" charset="0"/>
            </a:endParaRPr>
          </a:p>
          <a:p>
            <a:pPr lvl="0" algn="just">
              <a:spcBef>
                <a:spcPts val="1200"/>
              </a:spcBef>
            </a:pP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latin typeface="Arial" panose="020B0604020202020204" pitchFamily="34" charset="0"/>
                <a:ea typeface="Calibri" panose="020F0502020204030204" pitchFamily="34" charset="0"/>
                <a:cs typeface="Times New Roman" panose="02020603050405020304" pitchFamily="18" charset="0"/>
              </a:rPr>
              <a:t>Learning Outcomes: Upon the successful completion of this module, the student should be able to: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Understand primary sh</a:t>
            </a:r>
            <a:r>
              <a:rPr lang="en-GB" sz="2000" dirty="0">
                <a:latin typeface="Arial" panose="020B0604020202020204" pitchFamily="34" charset="0"/>
                <a:ea typeface="Times New Roman" panose="02020603050405020304" pitchFamily="18" charset="0"/>
              </a:rPr>
              <a:t>ock followed by the slower expansion of water by expanding gases;</a:t>
            </a: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latin typeface="Arial" panose="020B0604020202020204" pitchFamily="34" charset="0"/>
                <a:ea typeface="Calibri" panose="020F0502020204030204" pitchFamily="34" charset="0"/>
              </a:rPr>
              <a:t>The effect of additives to explosive performance;</a:t>
            </a:r>
          </a:p>
          <a:p>
            <a:pPr marL="342900" lvl="0" indent="-342900" algn="just">
              <a:spcBef>
                <a:spcPts val="1200"/>
              </a:spcBef>
              <a:buFont typeface="Symbol" panose="05050102010706020507" pitchFamily="18" charset="2"/>
              <a:buChar char=""/>
            </a:pPr>
            <a:r>
              <a:rPr lang="en-US" sz="2000" dirty="0">
                <a:effectLst/>
                <a:latin typeface="Arial" panose="020B0604020202020204" pitchFamily="34" charset="0"/>
                <a:ea typeface="Calibri" panose="020F0502020204030204" pitchFamily="34" charset="0"/>
              </a:rPr>
              <a:t>Apply their understanding in OME design; and</a:t>
            </a:r>
          </a:p>
          <a:p>
            <a:pPr marL="342900" lvl="0" indent="-342900" algn="just">
              <a:spcBef>
                <a:spcPts val="1200"/>
              </a:spcBef>
              <a:buFont typeface="Symbol" panose="05050102010706020507" pitchFamily="18" charset="2"/>
              <a:buChar char=""/>
            </a:pPr>
            <a:r>
              <a:rPr lang="en-US" sz="2000" dirty="0">
                <a:latin typeface="Arial" panose="020B0604020202020204" pitchFamily="34" charset="0"/>
                <a:ea typeface="Calibri" panose="020F0502020204030204" pitchFamily="34" charset="0"/>
              </a:rPr>
              <a:t>Understand the impact on life below water</a:t>
            </a:r>
            <a:r>
              <a:rPr lang="en-US" sz="2000" dirty="0">
                <a:effectLst/>
                <a:latin typeface="Arial" panose="020B0604020202020204" pitchFamily="34" charset="0"/>
                <a:ea typeface="Calibri" panose="020F0502020204030204" pitchFamily="34" charset="0"/>
              </a:rPr>
              <a:t>.</a:t>
            </a:r>
            <a:endParaRPr lang="en-GB" sz="2000" dirty="0">
              <a:effectLst/>
              <a:latin typeface="Times New Roman" panose="02020603050405020304" pitchFamily="18" charset="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Explosions Under Water</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ocean floor&#10;&#10;Description automatically generated">
            <a:extLst>
              <a:ext uri="{FF2B5EF4-FFF2-40B4-BE49-F238E27FC236}">
                <a16:creationId xmlns:a16="http://schemas.microsoft.com/office/drawing/2014/main" id="{32268041-A861-AB65-7BB0-EF18DD139F9F}"/>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4243" y="10"/>
            <a:ext cx="12196243"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1090506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dirty="0">
                <a:solidFill>
                  <a:schemeClr val="tx1"/>
                </a:solidFill>
                <a:latin typeface="+mj-lt"/>
                <a:ea typeface="+mj-ea"/>
                <a:cs typeface="+mj-cs"/>
              </a:rPr>
              <a:t>Introduction to Detonation Under Water</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43467" y="1782981"/>
            <a:ext cx="10905066" cy="4393982"/>
          </a:xfrm>
        </p:spPr>
        <p:txBody>
          <a:bodyPr vert="horz" wrap="square"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Detonation in water is not fundamentally different to that of a charge in air</a:t>
            </a:r>
          </a:p>
          <a:p>
            <a:pPr marL="457200" indent="-228600">
              <a:buFont typeface="Arial" panose="020B0604020202020204" pitchFamily="34" charset="0"/>
              <a:buChar char="•"/>
            </a:pPr>
            <a:r>
              <a:rPr lang="en-US" sz="2000" dirty="0">
                <a:solidFill>
                  <a:schemeClr val="tx1"/>
                </a:solidFill>
              </a:rPr>
              <a:t>In all cases the event involves the initial effect of primary shock, followed by the slower expansion of the medium under the impulse of expanding gas products</a:t>
            </a:r>
          </a:p>
          <a:p>
            <a:pPr marL="457200" indent="-228600">
              <a:buFont typeface="Arial" panose="020B0604020202020204" pitchFamily="34" charset="0"/>
              <a:buChar char="•"/>
            </a:pPr>
            <a:r>
              <a:rPr lang="en-US" sz="2000" dirty="0">
                <a:solidFill>
                  <a:schemeClr val="tx1"/>
                </a:solidFill>
              </a:rPr>
              <a:t>Two distinct but connected phenomena</a:t>
            </a:r>
          </a:p>
          <a:p>
            <a:pPr marL="1143000" lvl="1"/>
            <a:r>
              <a:rPr lang="en-US" sz="2000" dirty="0"/>
              <a:t>Detonation pressure</a:t>
            </a:r>
          </a:p>
          <a:p>
            <a:pPr marL="1143000" lvl="1"/>
            <a:r>
              <a:rPr lang="en-US" sz="2000" dirty="0"/>
              <a:t>Power of the explosive (QV)</a:t>
            </a:r>
          </a:p>
          <a:p>
            <a:pPr marL="457200" indent="-228600">
              <a:buFont typeface="Arial" panose="020B0604020202020204" pitchFamily="34" charset="0"/>
              <a:buChar char="•"/>
            </a:pPr>
            <a:r>
              <a:rPr lang="en-US" sz="2000" dirty="0">
                <a:solidFill>
                  <a:schemeClr val="tx1"/>
                </a:solidFill>
              </a:rPr>
              <a:t>Energy is imparted to the shock wave and the expansion of the medium</a:t>
            </a:r>
          </a:p>
          <a:p>
            <a:pPr marL="457200" indent="-228600">
              <a:buFont typeface="Arial" panose="020B0604020202020204" pitchFamily="34" charset="0"/>
              <a:buChar char="•"/>
            </a:pPr>
            <a:r>
              <a:rPr lang="en-US" sz="2000" dirty="0">
                <a:solidFill>
                  <a:schemeClr val="tx1"/>
                </a:solidFill>
              </a:rPr>
              <a:t>Water transmits primary shock in a measurable way, while its low compressibility causes the subsequent cavitation of the medium to occur at a relatively slow rate and reproducible manner</a:t>
            </a:r>
          </a:p>
          <a:p>
            <a:pPr marL="457200"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UNDERWATER EXPLOSIONS BY ROBERT H COLE 1948 (exemplar reference)</a:t>
            </a:r>
          </a:p>
          <a:p>
            <a:pPr lvl="1"/>
            <a:endParaRPr lang="en-US" sz="2000"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59696DD9-1673-DB52-F85C-A19771487CE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Effects from Explosions Under Water</a:t>
            </a:r>
          </a:p>
        </p:txBody>
      </p:sp>
      <p:pic>
        <p:nvPicPr>
          <p:cNvPr id="4" name="Content Placeholder 3" descr="Diagram&#10;&#10;Description automatically generated">
            <a:extLst>
              <a:ext uri="{FF2B5EF4-FFF2-40B4-BE49-F238E27FC236}">
                <a16:creationId xmlns:a16="http://schemas.microsoft.com/office/drawing/2014/main" id="{E65A7B6F-4A87-977E-2FC0-8C882CA4DD0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410577"/>
            <a:ext cx="6780700" cy="4034517"/>
          </a:xfrm>
          <a:prstGeom prst="rect">
            <a:avLst/>
          </a:prstGeom>
        </p:spPr>
      </p:pic>
    </p:spTree>
    <p:extLst>
      <p:ext uri="{BB962C8B-B14F-4D97-AF65-F5344CB8AC3E}">
        <p14:creationId xmlns:p14="http://schemas.microsoft.com/office/powerpoint/2010/main" val="656316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7EF0B9EC-10BE-AEA6-E89B-674A494D1D58}"/>
              </a:ext>
            </a:extLst>
          </p:cNvPr>
          <p:cNvPicPr>
            <a:picLocks noGrp="1" noChangeAspect="1"/>
          </p:cNvPicPr>
          <p:nvPr>
            <p:ph idx="1"/>
          </p:nvPr>
        </p:nvPicPr>
        <p:blipFill>
          <a:blip r:embed="rId2"/>
          <a:stretch>
            <a:fillRect/>
          </a:stretch>
        </p:blipFill>
        <p:spPr>
          <a:xfrm>
            <a:off x="4350204" y="459416"/>
            <a:ext cx="7634968" cy="5317530"/>
          </a:xfrm>
        </p:spPr>
      </p:pic>
      <p:sp>
        <p:nvSpPr>
          <p:cNvPr id="6" name="Content Placeholder 1">
            <a:extLst>
              <a:ext uri="{FF2B5EF4-FFF2-40B4-BE49-F238E27FC236}">
                <a16:creationId xmlns:a16="http://schemas.microsoft.com/office/drawing/2014/main" id="{CE18717B-83F7-4C8C-53B0-0EB540ED175B}"/>
              </a:ext>
            </a:extLst>
          </p:cNvPr>
          <p:cNvSpPr txBox="1">
            <a:spLocks/>
          </p:cNvSpPr>
          <p:nvPr/>
        </p:nvSpPr>
        <p:spPr>
          <a:xfrm>
            <a:off x="-87618" y="2513183"/>
            <a:ext cx="4437822"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Effects from Explosions Under Water</a:t>
            </a:r>
          </a:p>
        </p:txBody>
      </p:sp>
    </p:spTree>
    <p:extLst>
      <p:ext uri="{BB962C8B-B14F-4D97-AF65-F5344CB8AC3E}">
        <p14:creationId xmlns:p14="http://schemas.microsoft.com/office/powerpoint/2010/main" val="331703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Shockwave effects (1)</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281362" y="1253331"/>
            <a:ext cx="6357434" cy="4351338"/>
          </a:xfrm>
        </p:spPr>
        <p:txBody>
          <a:bodyPr wrap="square"/>
          <a:lstStyle/>
          <a:p>
            <a:r>
              <a:rPr lang="en-GB" sz="2000" dirty="0"/>
              <a:t>Consider a spherical charge of high explosive detonating in an infinite volume of water:</a:t>
            </a:r>
          </a:p>
          <a:p>
            <a:pPr marL="514350" indent="-514350">
              <a:buAutoNum type="arabicPeriod"/>
            </a:pPr>
            <a:r>
              <a:rPr lang="en-GB" sz="2000" dirty="0"/>
              <a:t>The spherical detonation shock front passes through the charge into the water via the medium of the casing</a:t>
            </a:r>
          </a:p>
          <a:p>
            <a:pPr marL="514350" indent="-514350">
              <a:buAutoNum type="arabicPeriod"/>
            </a:pPr>
            <a:r>
              <a:rPr lang="en-GB" sz="2000" dirty="0"/>
              <a:t>The case is normally so thin effects of confinement may be disregarded</a:t>
            </a:r>
          </a:p>
          <a:p>
            <a:pPr marL="514350" indent="-514350">
              <a:buAutoNum type="arabicPeriod"/>
            </a:pPr>
            <a:r>
              <a:rPr lang="en-GB" sz="2000" dirty="0"/>
              <a:t>The water at the interface is violently accelerated and compressed</a:t>
            </a:r>
          </a:p>
          <a:p>
            <a:pPr marL="514350" indent="-514350">
              <a:buAutoNum type="arabicPeriod"/>
            </a:pPr>
            <a:r>
              <a:rPr lang="en-GB" sz="2000" dirty="0"/>
              <a:t>The detonation shock wave is transmitted to water</a:t>
            </a:r>
          </a:p>
          <a:p>
            <a:pPr marL="514350" indent="-514350">
              <a:buAutoNum type="arabicPeriod"/>
            </a:pPr>
            <a:r>
              <a:rPr lang="en-GB" sz="2000" dirty="0"/>
              <a:t>The shock front travels outwards at high velocity (determined by V</a:t>
            </a:r>
            <a:r>
              <a:rPr lang="en-GB" sz="2000" baseline="-25000" dirty="0"/>
              <a:t>d</a:t>
            </a:r>
            <a:r>
              <a:rPr lang="en-GB" sz="2000" dirty="0"/>
              <a:t>)</a:t>
            </a:r>
          </a:p>
          <a:p>
            <a:pPr marL="514350" indent="-514350">
              <a:buAutoNum type="arabicPeriod"/>
            </a:pPr>
            <a:r>
              <a:rPr lang="en-GB" sz="2000" dirty="0"/>
              <a:t>Initial V</a:t>
            </a:r>
            <a:r>
              <a:rPr lang="en-GB" sz="2000" baseline="-25000" dirty="0"/>
              <a:t>d</a:t>
            </a:r>
            <a:r>
              <a:rPr lang="en-GB" sz="2000" dirty="0"/>
              <a:t> may be 7500 ms</a:t>
            </a:r>
            <a:r>
              <a:rPr lang="en-GB" sz="2000" baseline="30000" dirty="0"/>
              <a:t>-1</a:t>
            </a:r>
            <a:r>
              <a:rPr lang="en-GB" sz="2000" dirty="0"/>
              <a:t> but rapidly decreases to sonic velocity (1500 ms</a:t>
            </a:r>
            <a:r>
              <a:rPr lang="en-GB" sz="2000" baseline="30000" dirty="0"/>
              <a:t>-1</a:t>
            </a:r>
            <a:r>
              <a:rPr lang="en-GB" sz="2000" dirty="0"/>
              <a:t>) (330 ms</a:t>
            </a:r>
            <a:r>
              <a:rPr lang="en-GB" sz="2000" baseline="30000" dirty="0"/>
              <a:t>-1</a:t>
            </a:r>
            <a:r>
              <a:rPr lang="en-GB" sz="2000" dirty="0"/>
              <a:t> in air)</a:t>
            </a:r>
          </a:p>
          <a:p>
            <a:endParaRPr lang="en-GB" sz="2000" dirty="0"/>
          </a:p>
          <a:p>
            <a:pPr marL="514350" indent="-514350">
              <a:buAutoNum type="arabicPeriod"/>
            </a:pPr>
            <a:endParaRPr lang="en-GB" sz="2000" dirty="0"/>
          </a:p>
        </p:txBody>
      </p:sp>
      <p:pic>
        <p:nvPicPr>
          <p:cNvPr id="4" name="Picture 3">
            <a:extLst>
              <a:ext uri="{FF2B5EF4-FFF2-40B4-BE49-F238E27FC236}">
                <a16:creationId xmlns:a16="http://schemas.microsoft.com/office/drawing/2014/main" id="{BFBAEDBC-51FF-BCD8-C0FD-9DBE238D8CF6}"/>
              </a:ext>
            </a:extLst>
          </p:cNvPr>
          <p:cNvPicPr>
            <a:picLocks noChangeAspect="1"/>
          </p:cNvPicPr>
          <p:nvPr/>
        </p:nvPicPr>
        <p:blipFill>
          <a:blip r:embed="rId3"/>
          <a:stretch>
            <a:fillRect/>
          </a:stretch>
        </p:blipFill>
        <p:spPr>
          <a:xfrm>
            <a:off x="6839732" y="1473200"/>
            <a:ext cx="4800600" cy="3911600"/>
          </a:xfrm>
          <a:prstGeom prst="rect">
            <a:avLst/>
          </a:prstGeom>
        </p:spPr>
      </p:pic>
    </p:spTree>
    <p:extLst>
      <p:ext uri="{BB962C8B-B14F-4D97-AF65-F5344CB8AC3E}">
        <p14:creationId xmlns:p14="http://schemas.microsoft.com/office/powerpoint/2010/main" val="1489682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40963" y="1048907"/>
            <a:ext cx="511528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chemeClr val="tx1"/>
                </a:solidFill>
                <a:latin typeface="+mj-lt"/>
                <a:ea typeface="+mj-ea"/>
                <a:cs typeface="+mj-cs"/>
              </a:rPr>
              <a:t>Shockwave effects (2)</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13849" y="2173347"/>
            <a:ext cx="5725776" cy="3747005"/>
          </a:xfrm>
        </p:spPr>
        <p:txBody>
          <a:bodyPr vert="horz" wrap="square" lIns="91440" tIns="45720" rIns="91440" bIns="45720" rtlCol="0" anchor="t">
            <a:normAutofit/>
          </a:bodyPr>
          <a:lstStyle/>
          <a:p>
            <a:pPr marL="457200" indent="-228600">
              <a:buFont typeface="Arial" panose="020B0604020202020204" pitchFamily="34" charset="0"/>
              <a:buChar char="•"/>
            </a:pPr>
            <a:r>
              <a:rPr lang="en-US" sz="1800" dirty="0">
                <a:solidFill>
                  <a:schemeClr val="tx1"/>
                </a:solidFill>
              </a:rPr>
              <a:t>Water is only slightly compressible</a:t>
            </a:r>
          </a:p>
          <a:p>
            <a:pPr marL="457200" indent="-228600">
              <a:buFont typeface="Arial" panose="020B0604020202020204" pitchFamily="34" charset="0"/>
              <a:buChar char="•"/>
            </a:pPr>
            <a:r>
              <a:rPr lang="en-US" sz="1800" dirty="0">
                <a:solidFill>
                  <a:schemeClr val="tx1"/>
                </a:solidFill>
              </a:rPr>
              <a:t>The shock pressure may be 250kbar but the acoustic impedance of water causes reflection at the interface</a:t>
            </a:r>
          </a:p>
          <a:p>
            <a:pPr marL="457200" indent="-228600">
              <a:buFont typeface="Arial" panose="020B0604020202020204" pitchFamily="34" charset="0"/>
              <a:buChar char="•"/>
            </a:pPr>
            <a:r>
              <a:rPr lang="en-US" sz="1800" dirty="0">
                <a:solidFill>
                  <a:schemeClr val="tx1"/>
                </a:solidFill>
              </a:rPr>
              <a:t>Due to this acoustic mismatch the shockwave that propagates into the water has an initial velocity of approximately 0.5 the detonation pressure (125kbar)</a:t>
            </a:r>
          </a:p>
          <a:p>
            <a:pPr marL="457200" indent="-228600">
              <a:buFont typeface="Arial" panose="020B0604020202020204" pitchFamily="34" charset="0"/>
              <a:buChar char="•"/>
            </a:pPr>
            <a:r>
              <a:rPr lang="en-US" sz="1800" dirty="0">
                <a:solidFill>
                  <a:schemeClr val="tx1"/>
                </a:solidFill>
              </a:rPr>
              <a:t>The shock wave rapidly loses energy to the water </a:t>
            </a:r>
          </a:p>
          <a:p>
            <a:pPr marL="457200" indent="-228600">
              <a:buFont typeface="Arial" panose="020B0604020202020204" pitchFamily="34" charset="0"/>
              <a:buChar char="•"/>
            </a:pPr>
            <a:r>
              <a:rPr lang="en-US" sz="1800" dirty="0">
                <a:solidFill>
                  <a:schemeClr val="tx1"/>
                </a:solidFill>
              </a:rPr>
              <a:t>The decay time initially follows an exponential law</a:t>
            </a:r>
          </a:p>
          <a:p>
            <a:pPr marL="457200" indent="-228600">
              <a:buFont typeface="Arial" panose="020B0604020202020204" pitchFamily="34" charset="0"/>
              <a:buChar char="•"/>
            </a:pPr>
            <a:r>
              <a:rPr lang="en-US" sz="1800" dirty="0">
                <a:solidFill>
                  <a:schemeClr val="tx1"/>
                </a:solidFill>
              </a:rPr>
              <a:t>Primary shock pressures are almost independent of depth</a:t>
            </a:r>
          </a:p>
          <a:p>
            <a:pPr marL="457200" indent="-228600">
              <a:buFont typeface="Arial" panose="020B0604020202020204" pitchFamily="34" charset="0"/>
              <a:buChar char="•"/>
            </a:pPr>
            <a:r>
              <a:rPr lang="en-US" sz="1800" dirty="0">
                <a:solidFill>
                  <a:schemeClr val="tx1"/>
                </a:solidFill>
              </a:rPr>
              <a:t>Impulse requires enhancement</a:t>
            </a:r>
          </a:p>
          <a:p>
            <a:pPr indent="-228600">
              <a:buFont typeface="Arial" panose="020B0604020202020204" pitchFamily="34" charset="0"/>
              <a:buChar char="•"/>
            </a:pPr>
            <a:endParaRPr lang="en-US" sz="1800" dirty="0">
              <a:solidFill>
                <a:schemeClr val="tx1"/>
              </a:solidFill>
            </a:endParaRPr>
          </a:p>
          <a:p>
            <a:pPr marL="514350" indent="-228600">
              <a:buFont typeface="Arial" panose="020B0604020202020204" pitchFamily="34" charset="0"/>
              <a:buChar char="•"/>
            </a:pPr>
            <a:endParaRPr lang="en-US" sz="1800" dirty="0">
              <a:solidFill>
                <a:schemeClr val="tx1"/>
              </a:solidFill>
            </a:endParaRPr>
          </a:p>
        </p:txBody>
      </p:sp>
      <p:sp>
        <p:nvSpPr>
          <p:cNvPr id="13" name="Freeform: Shape 12">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descr="Diagram&#10;&#10;Description automatically generated">
            <a:extLst>
              <a:ext uri="{FF2B5EF4-FFF2-40B4-BE49-F238E27FC236}">
                <a16:creationId xmlns:a16="http://schemas.microsoft.com/office/drawing/2014/main" id="{BF3B3718-60C8-9157-F6B0-F998AAFECC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13796" y="3552198"/>
            <a:ext cx="5291664" cy="3174997"/>
          </a:xfrm>
          <a:prstGeom prst="rect">
            <a:avLst/>
          </a:prstGeom>
        </p:spPr>
      </p:pic>
      <p:pic>
        <p:nvPicPr>
          <p:cNvPr id="5" name="Picture 4" descr="Chart&#10;&#10;Description automatically generated with medium confidence">
            <a:extLst>
              <a:ext uri="{FF2B5EF4-FFF2-40B4-BE49-F238E27FC236}">
                <a16:creationId xmlns:a16="http://schemas.microsoft.com/office/drawing/2014/main" id="{C0B2A463-2CAA-3DD2-4254-F01FA965D8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3796" y="130805"/>
            <a:ext cx="5291663" cy="3161769"/>
          </a:xfrm>
          <a:prstGeom prst="rect">
            <a:avLst/>
          </a:prstGeom>
        </p:spPr>
      </p:pic>
    </p:spTree>
    <p:extLst>
      <p:ext uri="{BB962C8B-B14F-4D97-AF65-F5344CB8AC3E}">
        <p14:creationId xmlns:p14="http://schemas.microsoft.com/office/powerpoint/2010/main" val="304399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D24963-5B63-255C-F51C-F531F5DE64B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30631" y="1231310"/>
            <a:ext cx="7222210" cy="4395379"/>
          </a:xfrm>
        </p:spPr>
      </p:pic>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4825746" y="46183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Under water shock pressure with distance</a:t>
            </a:r>
          </a:p>
        </p:txBody>
      </p:sp>
      <p:sp>
        <p:nvSpPr>
          <p:cNvPr id="11" name="TextBox 10">
            <a:extLst>
              <a:ext uri="{FF2B5EF4-FFF2-40B4-BE49-F238E27FC236}">
                <a16:creationId xmlns:a16="http://schemas.microsoft.com/office/drawing/2014/main" id="{FF4BEE10-7DCD-7ABB-F839-7072D669198F}"/>
              </a:ext>
            </a:extLst>
          </p:cNvPr>
          <p:cNvSpPr txBox="1"/>
          <p:nvPr/>
        </p:nvSpPr>
        <p:spPr>
          <a:xfrm>
            <a:off x="7748406" y="1962481"/>
            <a:ext cx="4309276" cy="3046988"/>
          </a:xfrm>
          <a:prstGeom prst="rect">
            <a:avLst/>
          </a:prstGeom>
          <a:noFill/>
        </p:spPr>
        <p:txBody>
          <a:bodyPr wrap="square" rtlCol="0">
            <a:spAutoFit/>
          </a:bodyPr>
          <a:lstStyle/>
          <a:p>
            <a:r>
              <a:rPr lang="en-GB" sz="2400" dirty="0">
                <a:solidFill>
                  <a:schemeClr val="bg1"/>
                </a:solidFill>
              </a:rPr>
              <a:t>The explosion energy produced is a function of the charge weight and the stand-off distance. The empirical pressure-time history at any location with an instantaneous pressure increases, followed by a decay. </a:t>
            </a:r>
          </a:p>
          <a:p>
            <a:endParaRPr lang="en-US" sz="2400" dirty="0">
              <a:solidFill>
                <a:schemeClr val="bg1"/>
              </a:solidFill>
            </a:endParaRPr>
          </a:p>
        </p:txBody>
      </p:sp>
    </p:spTree>
    <p:extLst>
      <p:ext uri="{BB962C8B-B14F-4D97-AF65-F5344CB8AC3E}">
        <p14:creationId xmlns:p14="http://schemas.microsoft.com/office/powerpoint/2010/main" val="2896469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8012DDFE-5D88-E12D-1667-3EC6FC8D6567}"/>
              </a:ext>
            </a:extLst>
          </p:cNvPr>
          <p:cNvPicPr>
            <a:picLocks noGrp="1" noChangeAspect="1"/>
          </p:cNvPicPr>
          <p:nvPr>
            <p:ph idx="1"/>
          </p:nvPr>
        </p:nvPicPr>
        <p:blipFill>
          <a:blip r:embed="rId3"/>
          <a:stretch>
            <a:fillRect/>
          </a:stretch>
        </p:blipFill>
        <p:spPr>
          <a:xfrm>
            <a:off x="5269166" y="304384"/>
            <a:ext cx="5834262" cy="5281827"/>
          </a:xfrm>
        </p:spPr>
      </p:pic>
      <p:sp>
        <p:nvSpPr>
          <p:cNvPr id="6" name="Content Placeholder 1">
            <a:extLst>
              <a:ext uri="{FF2B5EF4-FFF2-40B4-BE49-F238E27FC236}">
                <a16:creationId xmlns:a16="http://schemas.microsoft.com/office/drawing/2014/main" id="{A7CB92B6-3C5E-0D2E-6E33-38901568FA30}"/>
              </a:ext>
            </a:extLst>
          </p:cNvPr>
          <p:cNvSpPr txBox="1">
            <a:spLocks/>
          </p:cNvSpPr>
          <p:nvPr/>
        </p:nvSpPr>
        <p:spPr>
          <a:xfrm>
            <a:off x="423130" y="206187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Comparison of shock waves </a:t>
            </a:r>
          </a:p>
          <a:p>
            <a:pPr algn="ctr"/>
            <a:r>
              <a:rPr lang="en-GB" dirty="0"/>
              <a:t>in air and water</a:t>
            </a:r>
          </a:p>
        </p:txBody>
      </p:sp>
    </p:spTree>
    <p:extLst>
      <p:ext uri="{BB962C8B-B14F-4D97-AF65-F5344CB8AC3E}">
        <p14:creationId xmlns:p14="http://schemas.microsoft.com/office/powerpoint/2010/main" val="1788660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4FC4076-AC57-3847-31E7-5E856DD10CC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41804" y="4305911"/>
            <a:ext cx="4109002" cy="978334"/>
          </a:xfrm>
          <a:prstGeom prst="rect">
            <a:avLst/>
          </a:prstGeom>
        </p:spPr>
      </p:pic>
      <p:pic>
        <p:nvPicPr>
          <p:cNvPr id="5" name="Picture 4">
            <a:extLst>
              <a:ext uri="{FF2B5EF4-FFF2-40B4-BE49-F238E27FC236}">
                <a16:creationId xmlns:a16="http://schemas.microsoft.com/office/drawing/2014/main" id="{06C61E3B-A60D-5533-250C-72D37CA244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70381" y="1589304"/>
            <a:ext cx="3343812" cy="2178379"/>
          </a:xfrm>
          <a:prstGeom prst="rect">
            <a:avLst/>
          </a:prstGeom>
        </p:spPr>
      </p:pic>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Shock pressure loading and scaling</a:t>
            </a:r>
          </a:p>
        </p:txBody>
      </p:sp>
      <p:grpSp>
        <p:nvGrpSpPr>
          <p:cNvPr id="19" name="Group 18">
            <a:extLst>
              <a:ext uri="{FF2B5EF4-FFF2-40B4-BE49-F238E27FC236}">
                <a16:creationId xmlns:a16="http://schemas.microsoft.com/office/drawing/2014/main" id="{DA621649-1220-0066-E8DD-9237AEA11F6A}"/>
              </a:ext>
            </a:extLst>
          </p:cNvPr>
          <p:cNvGrpSpPr/>
          <p:nvPr/>
        </p:nvGrpSpPr>
        <p:grpSpPr>
          <a:xfrm>
            <a:off x="472779" y="1478598"/>
            <a:ext cx="4169025" cy="3900803"/>
            <a:chOff x="5680135" y="1636810"/>
            <a:chExt cx="5245143" cy="3743590"/>
          </a:xfrm>
        </p:grpSpPr>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3B25021B-F847-1797-D403-F6D6358E94DC}"/>
                    </a:ext>
                  </a:extLst>
                </p:cNvPr>
                <p:cNvSpPr txBox="1"/>
                <p:nvPr/>
              </p:nvSpPr>
              <p:spPr>
                <a:xfrm>
                  <a:off x="5703378" y="1636810"/>
                  <a:ext cx="4850502" cy="284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𝑃</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𝑡</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𝑎𝑡</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𝑎</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𝑔𝑖𝑣𝑒𝑛</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𝑡𝑖𝑚𝑒</m:t>
                        </m:r>
                      </m:oMath>
                    </m:oMathPara>
                  </a14:m>
                  <a:endParaRPr lang="en-GB" b="0" dirty="0">
                    <a:solidFill>
                      <a:schemeClr val="bg1"/>
                    </a:solidFill>
                  </a:endParaRPr>
                </a:p>
              </p:txBody>
            </p:sp>
          </mc:Choice>
          <mc:Fallback xmlns="">
            <p:sp>
              <p:nvSpPr>
                <p:cNvPr id="7" name="TextBox 6">
                  <a:extLst>
                    <a:ext uri="{FF2B5EF4-FFF2-40B4-BE49-F238E27FC236}">
                      <a16:creationId xmlns:a16="http://schemas.microsoft.com/office/drawing/2014/main" id="{3B25021B-F847-1797-D403-F6D6358E94DC}"/>
                    </a:ext>
                  </a:extLst>
                </p:cNvPr>
                <p:cNvSpPr txBox="1">
                  <a:spLocks noRot="1" noChangeAspect="1" noMove="1" noResize="1" noEditPoints="1" noAdjustHandles="1" noChangeArrowheads="1" noChangeShapeType="1" noTextEdit="1"/>
                </p:cNvSpPr>
                <p:nvPr/>
              </p:nvSpPr>
              <p:spPr>
                <a:xfrm>
                  <a:off x="5703378" y="1636810"/>
                  <a:ext cx="4850502" cy="284604"/>
                </a:xfrm>
                <a:prstGeom prst="rect">
                  <a:avLst/>
                </a:prstGeom>
                <a:blipFill>
                  <a:blip r:embed="rId4"/>
                  <a:stretch>
                    <a:fillRect l="-656" t="-8333" r="-656" b="-29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E5027C48-06C9-B9F5-E0CA-E0653E2FF4C8}"/>
                    </a:ext>
                  </a:extLst>
                </p:cNvPr>
                <p:cNvSpPr txBox="1"/>
                <p:nvPr/>
              </p:nvSpPr>
              <p:spPr>
                <a:xfrm>
                  <a:off x="5703376" y="2125977"/>
                  <a:ext cx="3949165" cy="284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𝑃</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0</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𝑖𝑛𝑖𝑡𝑖𝑎𝑙</m:t>
                        </m:r>
                        <m:r>
                          <a:rPr lang="en-GB" b="0" i="1" smtClean="0">
                            <a:solidFill>
                              <a:schemeClr val="bg1"/>
                            </a:solidFill>
                            <a:latin typeface="Cambria Math" panose="02040503050406030204" pitchFamily="18" charset="0"/>
                          </a:rPr>
                          <m:t>)</m:t>
                        </m:r>
                      </m:oMath>
                    </m:oMathPara>
                  </a14:m>
                  <a:endParaRPr lang="en-GB" b="0" dirty="0">
                    <a:solidFill>
                      <a:schemeClr val="bg1"/>
                    </a:solidFill>
                  </a:endParaRPr>
                </a:p>
              </p:txBody>
            </p:sp>
          </mc:Choice>
          <mc:Fallback xmlns="">
            <p:sp>
              <p:nvSpPr>
                <p:cNvPr id="8" name="TextBox 7">
                  <a:extLst>
                    <a:ext uri="{FF2B5EF4-FFF2-40B4-BE49-F238E27FC236}">
                      <a16:creationId xmlns:a16="http://schemas.microsoft.com/office/drawing/2014/main" id="{E5027C48-06C9-B9F5-E0CA-E0653E2FF4C8}"/>
                    </a:ext>
                  </a:extLst>
                </p:cNvPr>
                <p:cNvSpPr txBox="1">
                  <a:spLocks noRot="1" noChangeAspect="1" noMove="1" noResize="1" noEditPoints="1" noAdjustHandles="1" noChangeArrowheads="1" noChangeShapeType="1" noTextEdit="1"/>
                </p:cNvSpPr>
                <p:nvPr/>
              </p:nvSpPr>
              <p:spPr>
                <a:xfrm>
                  <a:off x="5703376" y="2125977"/>
                  <a:ext cx="3949165" cy="284604"/>
                </a:xfrm>
                <a:prstGeom prst="rect">
                  <a:avLst/>
                </a:prstGeom>
                <a:blipFill>
                  <a:blip r:embed="rId5"/>
                  <a:stretch>
                    <a:fillRect l="-1205" t="-4167" r="-2008" b="-29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91B21E9D-FCBB-3303-E40F-C5BCC0D479D6}"/>
                    </a:ext>
                  </a:extLst>
                </p:cNvPr>
                <p:cNvSpPr txBox="1"/>
                <p:nvPr/>
              </p:nvSpPr>
              <p:spPr>
                <a:xfrm>
                  <a:off x="5685295" y="2572843"/>
                  <a:ext cx="271094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𝜃</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rPr>
                          <m:t>𝐷𝑒𝑐𝑎𝑦</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𝑐𝑜𝑛𝑠𝑡𝑎𝑛𝑡</m:t>
                        </m:r>
                      </m:oMath>
                    </m:oMathPara>
                  </a14:m>
                  <a:endParaRPr lang="en-GB" b="0" dirty="0">
                    <a:solidFill>
                      <a:schemeClr val="bg1"/>
                    </a:solidFill>
                  </a:endParaRPr>
                </a:p>
              </p:txBody>
            </p:sp>
          </mc:Choice>
          <mc:Fallback xmlns="">
            <p:sp>
              <p:nvSpPr>
                <p:cNvPr id="11" name="TextBox 10">
                  <a:extLst>
                    <a:ext uri="{FF2B5EF4-FFF2-40B4-BE49-F238E27FC236}">
                      <a16:creationId xmlns:a16="http://schemas.microsoft.com/office/drawing/2014/main" id="{91B21E9D-FCBB-3303-E40F-C5BCC0D479D6}"/>
                    </a:ext>
                  </a:extLst>
                </p:cNvPr>
                <p:cNvSpPr txBox="1">
                  <a:spLocks noRot="1" noChangeAspect="1" noMove="1" noResize="1" noEditPoints="1" noAdjustHandles="1" noChangeArrowheads="1" noChangeShapeType="1" noTextEdit="1"/>
                </p:cNvSpPr>
                <p:nvPr/>
              </p:nvSpPr>
              <p:spPr>
                <a:xfrm>
                  <a:off x="5685295" y="2572843"/>
                  <a:ext cx="2710948" cy="265835"/>
                </a:xfrm>
                <a:prstGeom prst="rect">
                  <a:avLst/>
                </a:prstGeom>
                <a:blipFill>
                  <a:blip r:embed="rId6"/>
                  <a:stretch>
                    <a:fillRect l="-1754" t="-8696" r="-117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EDAA1389-7775-0B69-AEE6-16DD5DCC76EE}"/>
                    </a:ext>
                  </a:extLst>
                </p:cNvPr>
                <p:cNvSpPr txBox="1"/>
                <p:nvPr/>
              </p:nvSpPr>
              <p:spPr>
                <a:xfrm>
                  <a:off x="5682715" y="2988709"/>
                  <a:ext cx="2713932"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i="1" smtClean="0">
                            <a:solidFill>
                              <a:schemeClr val="bg1"/>
                            </a:solidFill>
                            <a:latin typeface="Cambria Math" panose="02040503050406030204" pitchFamily="18" charset="0"/>
                            <a:ea typeface="Cambria Math" panose="02040503050406030204" pitchFamily="18" charset="0"/>
                          </a:rPr>
                          <m:t>W</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𝐶h𝑎𝑟𝑔𝑒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𝑤𝑒𝑖𝑔h𝑡</m:t>
                        </m:r>
                      </m:oMath>
                    </m:oMathPara>
                  </a14:m>
                  <a:endParaRPr lang="en-GB" b="0" dirty="0">
                    <a:solidFill>
                      <a:schemeClr val="bg1"/>
                    </a:solidFill>
                  </a:endParaRPr>
                </a:p>
              </p:txBody>
            </p:sp>
          </mc:Choice>
          <mc:Fallback xmlns="">
            <p:sp>
              <p:nvSpPr>
                <p:cNvPr id="12" name="TextBox 11">
                  <a:extLst>
                    <a:ext uri="{FF2B5EF4-FFF2-40B4-BE49-F238E27FC236}">
                      <a16:creationId xmlns:a16="http://schemas.microsoft.com/office/drawing/2014/main" id="{EDAA1389-7775-0B69-AEE6-16DD5DCC76EE}"/>
                    </a:ext>
                  </a:extLst>
                </p:cNvPr>
                <p:cNvSpPr txBox="1">
                  <a:spLocks noRot="1" noChangeAspect="1" noMove="1" noResize="1" noEditPoints="1" noAdjustHandles="1" noChangeArrowheads="1" noChangeShapeType="1" noTextEdit="1"/>
                </p:cNvSpPr>
                <p:nvPr/>
              </p:nvSpPr>
              <p:spPr>
                <a:xfrm>
                  <a:off x="5682715" y="2988709"/>
                  <a:ext cx="2713932" cy="265835"/>
                </a:xfrm>
                <a:prstGeom prst="rect">
                  <a:avLst/>
                </a:prstGeom>
                <a:blipFill>
                  <a:blip r:embed="rId7"/>
                  <a:stretch>
                    <a:fillRect l="-1754" t="-8696" r="-2924"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F06C9643-DF1D-B6D3-4B26-770D2A8E22BD}"/>
                    </a:ext>
                  </a:extLst>
                </p:cNvPr>
                <p:cNvSpPr txBox="1"/>
                <p:nvPr/>
              </p:nvSpPr>
              <p:spPr>
                <a:xfrm>
                  <a:off x="5680135" y="3451069"/>
                  <a:ext cx="5245143"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𝑅</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𝑆𝑡𝑎𝑛𝑑</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𝑜𝑓𝑓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𝑑𝑖𝑠𝑡𝑎𝑛𝑐𝑒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𝑓𝑟𝑜𝑚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𝑐h𝑎𝑟𝑔𝑒</m:t>
                        </m:r>
                      </m:oMath>
                    </m:oMathPara>
                  </a14:m>
                  <a:endParaRPr lang="en-GB" b="0" dirty="0">
                    <a:solidFill>
                      <a:schemeClr val="bg1"/>
                    </a:solidFill>
                  </a:endParaRPr>
                </a:p>
              </p:txBody>
            </p:sp>
          </mc:Choice>
          <mc:Fallback xmlns="">
            <p:sp>
              <p:nvSpPr>
                <p:cNvPr id="14" name="TextBox 13">
                  <a:extLst>
                    <a:ext uri="{FF2B5EF4-FFF2-40B4-BE49-F238E27FC236}">
                      <a16:creationId xmlns:a16="http://schemas.microsoft.com/office/drawing/2014/main" id="{F06C9643-DF1D-B6D3-4B26-770D2A8E22BD}"/>
                    </a:ext>
                  </a:extLst>
                </p:cNvPr>
                <p:cNvSpPr txBox="1">
                  <a:spLocks noRot="1" noChangeAspect="1" noMove="1" noResize="1" noEditPoints="1" noAdjustHandles="1" noChangeArrowheads="1" noChangeShapeType="1" noTextEdit="1"/>
                </p:cNvSpPr>
                <p:nvPr/>
              </p:nvSpPr>
              <p:spPr>
                <a:xfrm>
                  <a:off x="5680135" y="3451069"/>
                  <a:ext cx="5245143" cy="265835"/>
                </a:xfrm>
                <a:prstGeom prst="rect">
                  <a:avLst/>
                </a:prstGeom>
                <a:blipFill>
                  <a:blip r:embed="rId8"/>
                  <a:stretch>
                    <a:fillRect l="-1824" t="-8696" r="-152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C3BA2CB5-0B51-116C-99E2-92C1BAB1120C}"/>
                    </a:ext>
                  </a:extLst>
                </p:cNvPr>
                <p:cNvSpPr txBox="1"/>
                <p:nvPr/>
              </p:nvSpPr>
              <p:spPr>
                <a:xfrm>
                  <a:off x="5822200" y="3913429"/>
                  <a:ext cx="280831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i="1" smtClean="0">
                            <a:solidFill>
                              <a:schemeClr val="bg1"/>
                            </a:solidFill>
                            <a:latin typeface="Cambria Math" panose="02040503050406030204" pitchFamily="18" charset="0"/>
                            <a:ea typeface="Cambria Math" panose="02040503050406030204" pitchFamily="18" charset="0"/>
                          </a:rPr>
                          <m:t>t</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𝑡h𝑒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𝑡𝑖𝑚𝑒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𝑣𝑎𝑟𝑖𝑎𝑏𝑙𝑒</m:t>
                        </m:r>
                      </m:oMath>
                    </m:oMathPara>
                  </a14:m>
                  <a:endParaRPr lang="en-GB" b="0" dirty="0">
                    <a:solidFill>
                      <a:schemeClr val="bg1"/>
                    </a:solidFill>
                  </a:endParaRPr>
                </a:p>
              </p:txBody>
            </p:sp>
          </mc:Choice>
          <mc:Fallback xmlns="">
            <p:sp>
              <p:nvSpPr>
                <p:cNvPr id="15" name="TextBox 14">
                  <a:extLst>
                    <a:ext uri="{FF2B5EF4-FFF2-40B4-BE49-F238E27FC236}">
                      <a16:creationId xmlns:a16="http://schemas.microsoft.com/office/drawing/2014/main" id="{C3BA2CB5-0B51-116C-99E2-92C1BAB1120C}"/>
                    </a:ext>
                  </a:extLst>
                </p:cNvPr>
                <p:cNvSpPr txBox="1">
                  <a:spLocks noRot="1" noChangeAspect="1" noMove="1" noResize="1" noEditPoints="1" noAdjustHandles="1" noChangeArrowheads="1" noChangeShapeType="1" noTextEdit="1"/>
                </p:cNvSpPr>
                <p:nvPr/>
              </p:nvSpPr>
              <p:spPr>
                <a:xfrm>
                  <a:off x="5822200" y="3913429"/>
                  <a:ext cx="2808318" cy="265835"/>
                </a:xfrm>
                <a:prstGeom prst="rect">
                  <a:avLst/>
                </a:prstGeom>
                <a:blipFill>
                  <a:blip r:embed="rId9"/>
                  <a:stretch>
                    <a:fillRect l="-1705" t="-9091" r="-2273" b="-409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BB01ACA8-431A-AC52-FF2E-EDDC118860C4}"/>
                    </a:ext>
                  </a:extLst>
                </p:cNvPr>
                <p:cNvSpPr txBox="1"/>
                <p:nvPr/>
              </p:nvSpPr>
              <p:spPr>
                <a:xfrm>
                  <a:off x="5793784" y="4293156"/>
                  <a:ext cx="3838323" cy="50631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𝑡</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𝑑</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𝑡𝑖𝑚𝑒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𝑑𝑒𝑙𝑎𝑦</m:t>
                        </m:r>
                        <m:r>
                          <a:rPr lang="en-GB" b="0" i="1" smtClean="0">
                            <a:solidFill>
                              <a:schemeClr val="bg1"/>
                            </a:solidFill>
                            <a:latin typeface="Cambria Math" panose="02040503050406030204" pitchFamily="18" charset="0"/>
                          </a:rPr>
                          <m:t>= </m:t>
                        </m:r>
                        <m:f>
                          <m:fPr>
                            <m:ctrlPr>
                              <a:rPr lang="en-GB" b="0" i="1" smtClean="0">
                                <a:solidFill>
                                  <a:schemeClr val="bg1"/>
                                </a:solidFill>
                                <a:latin typeface="Cambria Math" panose="02040503050406030204" pitchFamily="18" charset="0"/>
                              </a:rPr>
                            </m:ctrlPr>
                          </m:fPr>
                          <m:num>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𝑅</m:t>
                            </m:r>
                            <m:r>
                              <a:rPr lang="en-GB" b="0" i="1" smtClean="0">
                                <a:solidFill>
                                  <a:schemeClr val="bg1"/>
                                </a:solidFill>
                                <a:latin typeface="Cambria Math" panose="02040503050406030204" pitchFamily="18" charset="0"/>
                              </a:rPr>
                              <m:t>−</m:t>
                            </m:r>
                            <m:sSub>
                              <m:sSubPr>
                                <m:ctrlPr>
                                  <a:rPr lang="en-GB" b="0"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𝑅</m:t>
                                </m:r>
                              </m:e>
                              <m:sub>
                                <m:r>
                                  <a:rPr lang="en-GB" b="0" i="1" smtClean="0">
                                    <a:solidFill>
                                      <a:schemeClr val="bg1"/>
                                    </a:solidFill>
                                    <a:latin typeface="Cambria Math" panose="02040503050406030204" pitchFamily="18" charset="0"/>
                                  </a:rPr>
                                  <m:t>𝑜</m:t>
                                </m:r>
                              </m:sub>
                            </m:sSub>
                            <m:r>
                              <a:rPr lang="en-GB" b="0" i="1" smtClean="0">
                                <a:solidFill>
                                  <a:schemeClr val="bg1"/>
                                </a:solidFill>
                                <a:latin typeface="Cambria Math" panose="02040503050406030204" pitchFamily="18" charset="0"/>
                              </a:rPr>
                              <m:t>)</m:t>
                            </m:r>
                          </m:num>
                          <m:den>
                            <m:r>
                              <a:rPr lang="en-GB" b="0" i="1" smtClean="0">
                                <a:solidFill>
                                  <a:schemeClr val="bg1"/>
                                </a:solidFill>
                                <a:latin typeface="Cambria Math" panose="02040503050406030204" pitchFamily="18" charset="0"/>
                              </a:rPr>
                              <m:t>𝐶</m:t>
                            </m:r>
                          </m:den>
                        </m:f>
                      </m:oMath>
                    </m:oMathPara>
                  </a14:m>
                  <a:endParaRPr lang="en-GB" b="0" dirty="0">
                    <a:solidFill>
                      <a:schemeClr val="bg1"/>
                    </a:solidFill>
                  </a:endParaRPr>
                </a:p>
              </p:txBody>
            </p:sp>
          </mc:Choice>
          <mc:Fallback xmlns="">
            <p:sp>
              <p:nvSpPr>
                <p:cNvPr id="16" name="TextBox 15">
                  <a:extLst>
                    <a:ext uri="{FF2B5EF4-FFF2-40B4-BE49-F238E27FC236}">
                      <a16:creationId xmlns:a16="http://schemas.microsoft.com/office/drawing/2014/main" id="{BB01ACA8-431A-AC52-FF2E-EDDC118860C4}"/>
                    </a:ext>
                  </a:extLst>
                </p:cNvPr>
                <p:cNvSpPr txBox="1">
                  <a:spLocks noRot="1" noChangeAspect="1" noMove="1" noResize="1" noEditPoints="1" noAdjustHandles="1" noChangeArrowheads="1" noChangeShapeType="1" noTextEdit="1"/>
                </p:cNvSpPr>
                <p:nvPr/>
              </p:nvSpPr>
              <p:spPr>
                <a:xfrm>
                  <a:off x="5793784" y="4293156"/>
                  <a:ext cx="3838323" cy="506317"/>
                </a:xfrm>
                <a:prstGeom prst="rect">
                  <a:avLst/>
                </a:prstGeom>
                <a:blipFill>
                  <a:blip r:embed="rId10"/>
                  <a:stretch>
                    <a:fillRect l="-1245" t="-4762" r="-2075"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F68304B0-D6F1-EA2A-58F6-0CC8F1F3B5B1}"/>
                    </a:ext>
                  </a:extLst>
                </p:cNvPr>
                <p:cNvSpPr txBox="1"/>
                <p:nvPr/>
              </p:nvSpPr>
              <p:spPr>
                <a:xfrm>
                  <a:off x="5778286" y="5114565"/>
                  <a:ext cx="383646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rPr>
                          <m:t>𝐶</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𝑆𝑝𝑒𝑒𝑑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𝑠𝑜𝑢𝑛𝑑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𝑤𝑎𝑡𝑒𝑟</m:t>
                        </m:r>
                      </m:oMath>
                    </m:oMathPara>
                  </a14:m>
                  <a:endParaRPr lang="en-GB" b="0" dirty="0">
                    <a:solidFill>
                      <a:schemeClr val="bg1"/>
                    </a:solidFill>
                  </a:endParaRPr>
                </a:p>
              </p:txBody>
            </p:sp>
          </mc:Choice>
          <mc:Fallback xmlns="">
            <p:sp>
              <p:nvSpPr>
                <p:cNvPr id="17" name="TextBox 16">
                  <a:extLst>
                    <a:ext uri="{FF2B5EF4-FFF2-40B4-BE49-F238E27FC236}">
                      <a16:creationId xmlns:a16="http://schemas.microsoft.com/office/drawing/2014/main" id="{F68304B0-D6F1-EA2A-58F6-0CC8F1F3B5B1}"/>
                    </a:ext>
                  </a:extLst>
                </p:cNvPr>
                <p:cNvSpPr txBox="1">
                  <a:spLocks noRot="1" noChangeAspect="1" noMove="1" noResize="1" noEditPoints="1" noAdjustHandles="1" noChangeArrowheads="1" noChangeShapeType="1" noTextEdit="1"/>
                </p:cNvSpPr>
                <p:nvPr/>
              </p:nvSpPr>
              <p:spPr>
                <a:xfrm>
                  <a:off x="5778286" y="5114565"/>
                  <a:ext cx="3836468" cy="265835"/>
                </a:xfrm>
                <a:prstGeom prst="rect">
                  <a:avLst/>
                </a:prstGeom>
                <a:blipFill>
                  <a:blip r:embed="rId11"/>
                  <a:stretch>
                    <a:fillRect l="-1245" t="-8696" r="-830" b="-39130"/>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CD366DB4-3C68-6012-0520-5A9BF71877D7}"/>
                  </a:ext>
                </a:extLst>
              </p:cNvPr>
              <p:cNvSpPr txBox="1"/>
              <p:nvPr/>
            </p:nvSpPr>
            <p:spPr>
              <a:xfrm>
                <a:off x="8621892" y="1969397"/>
                <a:ext cx="3078856" cy="1165384"/>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m:t>
                      </m:r>
                      <m:r>
                        <m:rPr>
                          <m:sty m:val="p"/>
                        </m:rPr>
                        <a:rPr lang="el-GR" sz="3600" b="0" i="1" smtClean="0">
                          <a:solidFill>
                            <a:schemeClr val="bg1"/>
                          </a:solidFill>
                          <a:latin typeface="Cambria Math" panose="02040503050406030204" pitchFamily="18" charset="0"/>
                          <a:ea typeface="Cambria Math" panose="02040503050406030204" pitchFamily="18" charset="0"/>
                        </a:rPr>
                        <m:t>Κ</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𝑊</m:t>
                              </m:r>
                            </m:num>
                            <m:den>
                              <m:r>
                                <a:rPr lang="en-GB" sz="3600" b="0" i="1" smtClean="0">
                                  <a:solidFill>
                                    <a:schemeClr val="bg1"/>
                                  </a:solidFill>
                                  <a:latin typeface="Cambria Math" panose="02040503050406030204" pitchFamily="18" charset="0"/>
                                  <a:ea typeface="Cambria Math" panose="02040503050406030204" pitchFamily="18" charset="0"/>
                                </a:rPr>
                                <m:t>𝑅</m:t>
                              </m:r>
                            </m:den>
                          </m:f>
                        </m:e>
                        <m:sup>
                          <m:r>
                            <a:rPr lang="en-GB" sz="3600" b="0" i="1" smtClean="0">
                              <a:solidFill>
                                <a:schemeClr val="bg1"/>
                              </a:solidFill>
                              <a:latin typeface="Cambria Math" panose="02040503050406030204" pitchFamily="18" charset="0"/>
                              <a:ea typeface="Cambria Math" panose="02040503050406030204" pitchFamily="18" charset="0"/>
                            </a:rPr>
                            <m:t>1/3</m:t>
                          </m:r>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l-GR" sz="3600" b="0" i="1" smtClean="0">
                              <a:solidFill>
                                <a:schemeClr val="bg1"/>
                              </a:solidFill>
                              <a:latin typeface="Cambria Math" panose="02040503050406030204" pitchFamily="18" charset="0"/>
                              <a:ea typeface="Cambria Math" panose="02040503050406030204" pitchFamily="18" charset="0"/>
                            </a:rPr>
                            <m:t>𝛼</m:t>
                          </m:r>
                        </m:sup>
                      </m:sSup>
                    </m:oMath>
                  </m:oMathPara>
                </a14:m>
                <a:endParaRPr lang="en-US" sz="3600" dirty="0">
                  <a:solidFill>
                    <a:schemeClr val="bg1"/>
                  </a:solidFill>
                </a:endParaRPr>
              </a:p>
            </p:txBody>
          </p:sp>
        </mc:Choice>
        <mc:Fallback xmlns="">
          <p:sp>
            <p:nvSpPr>
              <p:cNvPr id="20" name="TextBox 19">
                <a:extLst>
                  <a:ext uri="{FF2B5EF4-FFF2-40B4-BE49-F238E27FC236}">
                    <a16:creationId xmlns:a16="http://schemas.microsoft.com/office/drawing/2014/main" id="{CD366DB4-3C68-6012-0520-5A9BF71877D7}"/>
                  </a:ext>
                </a:extLst>
              </p:cNvPr>
              <p:cNvSpPr txBox="1">
                <a:spLocks noRot="1" noChangeAspect="1" noMove="1" noResize="1" noEditPoints="1" noAdjustHandles="1" noChangeArrowheads="1" noChangeShapeType="1" noTextEdit="1"/>
              </p:cNvSpPr>
              <p:nvPr/>
            </p:nvSpPr>
            <p:spPr>
              <a:xfrm>
                <a:off x="8621892" y="1969397"/>
                <a:ext cx="3078856" cy="1165384"/>
              </a:xfrm>
              <a:prstGeom prst="rect">
                <a:avLst/>
              </a:prstGeom>
              <a:blipFill>
                <a:blip r:embed="rId12"/>
                <a:stretch>
                  <a:fillRect l="-2459" t="-1087" b="-130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5FF61D75-69BE-A7D8-07E4-5ED35FB3BA44}"/>
                  </a:ext>
                </a:extLst>
              </p:cNvPr>
              <p:cNvSpPr txBox="1"/>
              <p:nvPr/>
            </p:nvSpPr>
            <p:spPr>
              <a:xfrm>
                <a:off x="8595731" y="3292975"/>
                <a:ext cx="3105017"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𝐾</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𝑎𝑛𝑑</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𝛼</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𝑒𝑥𝑝𝑙𝑜𝑠𝑖𝑣𝑒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𝑠𝑝𝑒𝑐𝑖𝑓𝑖𝑐</m:t>
                      </m:r>
                      <m:r>
                        <a:rPr lang="en-GB" b="0" i="1" smtClean="0">
                          <a:solidFill>
                            <a:schemeClr val="bg1"/>
                          </a:solidFill>
                          <a:latin typeface="Cambria Math" panose="02040503050406030204" pitchFamily="18" charset="0"/>
                        </a:rPr>
                        <m:t> </m:t>
                      </m:r>
                    </m:oMath>
                  </m:oMathPara>
                </a14:m>
                <a:endParaRPr lang="en-GB" b="0" dirty="0">
                  <a:solidFill>
                    <a:schemeClr val="bg1"/>
                  </a:solidFill>
                </a:endParaRPr>
              </a:p>
            </p:txBody>
          </p:sp>
        </mc:Choice>
        <mc:Fallback xmlns="">
          <p:sp>
            <p:nvSpPr>
              <p:cNvPr id="21" name="TextBox 20">
                <a:extLst>
                  <a:ext uri="{FF2B5EF4-FFF2-40B4-BE49-F238E27FC236}">
                    <a16:creationId xmlns:a16="http://schemas.microsoft.com/office/drawing/2014/main" id="{5FF61D75-69BE-A7D8-07E4-5ED35FB3BA44}"/>
                  </a:ext>
                </a:extLst>
              </p:cNvPr>
              <p:cNvSpPr txBox="1">
                <a:spLocks noRot="1" noChangeAspect="1" noMove="1" noResize="1" noEditPoints="1" noAdjustHandles="1" noChangeArrowheads="1" noChangeShapeType="1" noTextEdit="1"/>
              </p:cNvSpPr>
              <p:nvPr/>
            </p:nvSpPr>
            <p:spPr>
              <a:xfrm>
                <a:off x="8595731" y="3292975"/>
                <a:ext cx="3105017" cy="276999"/>
              </a:xfrm>
              <a:prstGeom prst="rect">
                <a:avLst/>
              </a:prstGeom>
              <a:blipFill>
                <a:blip r:embed="rId13"/>
                <a:stretch>
                  <a:fillRect l="-1220" t="-8696" r="-2439" b="-34783"/>
                </a:stretch>
              </a:blipFill>
            </p:spPr>
            <p:txBody>
              <a:bodyPr/>
              <a:lstStyle/>
              <a:p>
                <a:r>
                  <a:rPr lang="en-US">
                    <a:noFill/>
                  </a:rPr>
                  <a:t> </a:t>
                </a:r>
              </a:p>
            </p:txBody>
          </p:sp>
        </mc:Fallback>
      </mc:AlternateContent>
    </p:spTree>
    <p:extLst>
      <p:ext uri="{BB962C8B-B14F-4D97-AF65-F5344CB8AC3E}">
        <p14:creationId xmlns:p14="http://schemas.microsoft.com/office/powerpoint/2010/main" val="486264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Primary shock wave energy</a:t>
            </a:r>
          </a:p>
        </p:txBody>
      </p:sp>
      <p:grpSp>
        <p:nvGrpSpPr>
          <p:cNvPr id="3" name="Group 2">
            <a:extLst>
              <a:ext uri="{FF2B5EF4-FFF2-40B4-BE49-F238E27FC236}">
                <a16:creationId xmlns:a16="http://schemas.microsoft.com/office/drawing/2014/main" id="{AB665AB2-9C5C-1BB8-274E-340851519F5A}"/>
              </a:ext>
            </a:extLst>
          </p:cNvPr>
          <p:cNvGrpSpPr/>
          <p:nvPr/>
        </p:nvGrpSpPr>
        <p:grpSpPr>
          <a:xfrm>
            <a:off x="526165" y="1368512"/>
            <a:ext cx="5509811" cy="4661789"/>
            <a:chOff x="689003" y="1481246"/>
            <a:chExt cx="5509811" cy="4661789"/>
          </a:xfrm>
        </p:grpSpPr>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CD366DB4-3C68-6012-0520-5A9BF71877D7}"/>
                    </a:ext>
                  </a:extLst>
                </p:cNvPr>
                <p:cNvSpPr txBox="1"/>
                <p:nvPr/>
              </p:nvSpPr>
              <p:spPr>
                <a:xfrm>
                  <a:off x="780599" y="1481246"/>
                  <a:ext cx="5418215" cy="1387431"/>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20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𝐸</m:t>
                            </m:r>
                          </m:e>
                          <m:sub>
                            <m:r>
                              <a:rPr lang="en-GB" sz="3200" b="0" i="1" smtClean="0">
                                <a:solidFill>
                                  <a:schemeClr val="bg1"/>
                                </a:solidFill>
                                <a:latin typeface="Cambria Math" panose="02040503050406030204" pitchFamily="18" charset="0"/>
                              </a:rPr>
                              <m:t>𝑠</m:t>
                            </m:r>
                          </m:sub>
                        </m:sSub>
                        <m:r>
                          <a:rPr lang="en-GB" sz="3200" b="0" i="1" smtClean="0">
                            <a:solidFill>
                              <a:schemeClr val="bg1"/>
                            </a:solidFill>
                            <a:latin typeface="Cambria Math" panose="02040503050406030204" pitchFamily="18" charset="0"/>
                          </a:rPr>
                          <m:t>=</m:t>
                        </m:r>
                        <m:nary>
                          <m:naryPr>
                            <m:ctrlPr>
                              <a:rPr lang="en-GB" sz="3200" b="0" i="1" smtClean="0">
                                <a:solidFill>
                                  <a:schemeClr val="bg1"/>
                                </a:solidFill>
                                <a:latin typeface="Cambria Math" panose="02040503050406030204" pitchFamily="18" charset="0"/>
                              </a:rPr>
                            </m:ctrlPr>
                          </m:naryPr>
                          <m:sub>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ea typeface="Cambria Math" panose="02040503050406030204" pitchFamily="18" charset="0"/>
                                  </a:rPr>
                                  <m:t>𝜏</m:t>
                                </m:r>
                              </m:e>
                              <m:sub>
                                <m:r>
                                  <a:rPr lang="en-GB" sz="3200" b="0" i="1" smtClean="0">
                                    <a:solidFill>
                                      <a:schemeClr val="bg1"/>
                                    </a:solidFill>
                                    <a:latin typeface="Cambria Math" panose="02040503050406030204" pitchFamily="18" charset="0"/>
                                  </a:rPr>
                                  <m:t>𝑜</m:t>
                                </m:r>
                              </m:sub>
                            </m:sSub>
                          </m:sub>
                          <m:sup>
                            <m:r>
                              <a:rPr lang="en-GB" sz="3200" b="0" i="1" smtClean="0">
                                <a:solidFill>
                                  <a:schemeClr val="bg1"/>
                                </a:solidFill>
                                <a:latin typeface="Cambria Math" panose="02040503050406030204" pitchFamily="18" charset="0"/>
                                <a:ea typeface="Cambria Math" panose="02040503050406030204" pitchFamily="18" charset="0"/>
                              </a:rPr>
                              <m:t>𝜏</m:t>
                            </m:r>
                          </m:sup>
                          <m:e>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𝑝</m:t>
                                </m:r>
                              </m:e>
                              <m:sup>
                                <m:r>
                                  <a:rPr lang="en-GB" sz="3200" b="0" i="1" smtClean="0">
                                    <a:solidFill>
                                      <a:schemeClr val="bg1"/>
                                    </a:solidFill>
                                    <a:latin typeface="Cambria Math" panose="02040503050406030204" pitchFamily="18" charset="0"/>
                                  </a:rPr>
                                  <m:t>2</m:t>
                                </m:r>
                              </m:sup>
                            </m:sSup>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𝑑</m:t>
                                </m:r>
                              </m:e>
                              <m:sub>
                                <m:r>
                                  <a:rPr lang="en-GB" sz="3200" b="0" i="1" smtClean="0">
                                    <a:solidFill>
                                      <a:schemeClr val="bg1"/>
                                    </a:solidFill>
                                    <a:latin typeface="Cambria Math" panose="02040503050406030204" pitchFamily="18" charset="0"/>
                                    <a:ea typeface="Cambria Math" panose="02040503050406030204" pitchFamily="18" charset="0"/>
                                  </a:rPr>
                                  <m:t>𝜏</m:t>
                                </m:r>
                              </m:sub>
                            </m:sSub>
                            <m:r>
                              <a:rPr lang="en-GB" sz="3200" b="0" i="1" smtClean="0">
                                <a:solidFill>
                                  <a:schemeClr val="bg1"/>
                                </a:solidFill>
                                <a:latin typeface="Cambria Math" panose="02040503050406030204" pitchFamily="18" charset="0"/>
                              </a:rPr>
                              <m:t>= </m:t>
                            </m:r>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𝐾</m:t>
                                </m:r>
                              </m:e>
                              <m:sub>
                                <m:r>
                                  <a:rPr lang="en-GB" sz="3200" b="0" i="1" smtClean="0">
                                    <a:solidFill>
                                      <a:schemeClr val="bg1"/>
                                    </a:solidFill>
                                    <a:latin typeface="Cambria Math" panose="02040503050406030204" pitchFamily="18" charset="0"/>
                                  </a:rPr>
                                  <m:t>𝑒</m:t>
                                </m:r>
                              </m:sub>
                            </m:sSub>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𝑊</m:t>
                                </m:r>
                              </m:e>
                              <m:sup>
                                <m:f>
                                  <m:fPr>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1</m:t>
                                    </m:r>
                                  </m:num>
                                  <m:den>
                                    <m:r>
                                      <a:rPr lang="en-GB" sz="3200" b="0" i="1" smtClean="0">
                                        <a:solidFill>
                                          <a:schemeClr val="bg1"/>
                                        </a:solidFill>
                                        <a:latin typeface="Cambria Math" panose="02040503050406030204" pitchFamily="18" charset="0"/>
                                      </a:rPr>
                                      <m:t>3</m:t>
                                    </m:r>
                                  </m:den>
                                </m:f>
                              </m:sup>
                            </m:sSup>
                          </m:e>
                        </m:nary>
                        <m:r>
                          <a:rPr lang="en-GB" sz="3200" b="0" i="1" smtClean="0">
                            <a:solidFill>
                              <a:schemeClr val="bg1"/>
                            </a:solidFill>
                            <a:latin typeface="Cambria Math" panose="02040503050406030204" pitchFamily="18" charset="0"/>
                          </a:rPr>
                          <m:t>(</m:t>
                        </m:r>
                        <m:f>
                          <m:fPr>
                            <m:ctrlPr>
                              <a:rPr lang="en-GB" sz="3200" b="0" i="1" smtClean="0">
                                <a:solidFill>
                                  <a:schemeClr val="bg1"/>
                                </a:solidFill>
                                <a:latin typeface="Cambria Math" panose="02040503050406030204" pitchFamily="18" charset="0"/>
                              </a:rPr>
                            </m:ctrlPr>
                          </m:fPr>
                          <m:num>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𝑊</m:t>
                                </m:r>
                              </m:e>
                              <m:sup>
                                <m:f>
                                  <m:fPr>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1</m:t>
                                    </m:r>
                                  </m:num>
                                  <m:den>
                                    <m:r>
                                      <a:rPr lang="en-GB" sz="3200" b="0" i="1" smtClean="0">
                                        <a:solidFill>
                                          <a:schemeClr val="bg1"/>
                                        </a:solidFill>
                                        <a:latin typeface="Cambria Math" panose="02040503050406030204" pitchFamily="18" charset="0"/>
                                      </a:rPr>
                                      <m:t>3</m:t>
                                    </m:r>
                                  </m:den>
                                </m:f>
                              </m:sup>
                            </m:sSup>
                          </m:num>
                          <m:den>
                            <m:r>
                              <a:rPr lang="en-GB" sz="3200" b="0" i="1" smtClean="0">
                                <a:solidFill>
                                  <a:schemeClr val="bg1"/>
                                </a:solidFill>
                                <a:latin typeface="Cambria Math" panose="02040503050406030204" pitchFamily="18" charset="0"/>
                              </a:rPr>
                              <m:t>𝑙</m:t>
                            </m:r>
                          </m:den>
                        </m:f>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m:t>
                            </m:r>
                          </m:e>
                          <m:sup>
                            <m:r>
                              <a:rPr lang="en-GB" sz="3200" b="0" i="1" smtClean="0">
                                <a:solidFill>
                                  <a:schemeClr val="bg1"/>
                                </a:solidFill>
                                <a:latin typeface="Cambria Math" panose="02040503050406030204" pitchFamily="18" charset="0"/>
                                <a:ea typeface="Cambria Math" panose="02040503050406030204" pitchFamily="18" charset="0"/>
                              </a:rPr>
                              <m:t>𝜀</m:t>
                            </m:r>
                          </m:sup>
                        </m:sSup>
                      </m:oMath>
                    </m:oMathPara>
                  </a14:m>
                  <a:endParaRPr lang="en-US" sz="3600" dirty="0">
                    <a:solidFill>
                      <a:schemeClr val="bg1"/>
                    </a:solidFill>
                  </a:endParaRPr>
                </a:p>
              </p:txBody>
            </p:sp>
          </mc:Choice>
          <mc:Fallback xmlns="">
            <p:sp>
              <p:nvSpPr>
                <p:cNvPr id="20" name="TextBox 19">
                  <a:extLst>
                    <a:ext uri="{FF2B5EF4-FFF2-40B4-BE49-F238E27FC236}">
                      <a16:creationId xmlns:a16="http://schemas.microsoft.com/office/drawing/2014/main" id="{CD366DB4-3C68-6012-0520-5A9BF71877D7}"/>
                    </a:ext>
                  </a:extLst>
                </p:cNvPr>
                <p:cNvSpPr txBox="1">
                  <a:spLocks noRot="1" noChangeAspect="1" noMove="1" noResize="1" noEditPoints="1" noAdjustHandles="1" noChangeArrowheads="1" noChangeShapeType="1" noTextEdit="1"/>
                </p:cNvSpPr>
                <p:nvPr/>
              </p:nvSpPr>
              <p:spPr>
                <a:xfrm>
                  <a:off x="780599" y="1481246"/>
                  <a:ext cx="5418215" cy="1387431"/>
                </a:xfrm>
                <a:prstGeom prst="rect">
                  <a:avLst/>
                </a:prstGeom>
                <a:blipFill>
                  <a:blip r:embed="rId2"/>
                  <a:stretch>
                    <a:fillRect l="-12850" t="-129091" b="-2109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5FF61D75-69BE-A7D8-07E4-5ED35FB3BA44}"/>
                    </a:ext>
                  </a:extLst>
                </p:cNvPr>
                <p:cNvSpPr txBox="1"/>
                <p:nvPr/>
              </p:nvSpPr>
              <p:spPr>
                <a:xfrm>
                  <a:off x="780599" y="3152000"/>
                  <a:ext cx="1144544" cy="276999"/>
                </a:xfrm>
                <a:prstGeom prst="rect">
                  <a:avLst/>
                </a:prstGeom>
                <a:noFill/>
              </p:spPr>
              <p:txBody>
                <a:bodyPr wrap="none" lIns="0" tIns="0" rIns="0" bIns="0" rtlCol="0">
                  <a:spAutoFit/>
                </a:bodyPr>
                <a:lstStyle/>
                <a:p>
                  <a:r>
                    <a:rPr lang="en-GB" b="0" dirty="0">
                      <a:solidFill>
                        <a:schemeClr val="bg1"/>
                      </a:solidFill>
                    </a:rPr>
                    <a:t>Units = Jm</a:t>
                  </a:r>
                  <a:r>
                    <a:rPr lang="en-GB" b="0" baseline="30000" dirty="0">
                      <a:solidFill>
                        <a:schemeClr val="bg1"/>
                      </a:solidFill>
                    </a:rPr>
                    <a:t>-2</a:t>
                  </a:r>
                  <a14:m>
                    <m:oMath xmlns:m="http://schemas.openxmlformats.org/officeDocument/2006/math">
                      <m:r>
                        <a:rPr lang="en-GB" b="0" i="1" smtClean="0">
                          <a:solidFill>
                            <a:schemeClr val="bg1"/>
                          </a:solidFill>
                          <a:latin typeface="Cambria Math" panose="02040503050406030204" pitchFamily="18" charset="0"/>
                        </a:rPr>
                        <m:t> </m:t>
                      </m:r>
                    </m:oMath>
                  </a14:m>
                  <a:endParaRPr lang="en-GB" b="0" dirty="0">
                    <a:solidFill>
                      <a:schemeClr val="bg1"/>
                    </a:solidFill>
                  </a:endParaRPr>
                </a:p>
              </p:txBody>
            </p:sp>
          </mc:Choice>
          <mc:Fallback xmlns="">
            <p:sp>
              <p:nvSpPr>
                <p:cNvPr id="21" name="TextBox 20">
                  <a:extLst>
                    <a:ext uri="{FF2B5EF4-FFF2-40B4-BE49-F238E27FC236}">
                      <a16:creationId xmlns:a16="http://schemas.microsoft.com/office/drawing/2014/main" id="{5FF61D75-69BE-A7D8-07E4-5ED35FB3BA44}"/>
                    </a:ext>
                  </a:extLst>
                </p:cNvPr>
                <p:cNvSpPr txBox="1">
                  <a:spLocks noRot="1" noChangeAspect="1" noMove="1" noResize="1" noEditPoints="1" noAdjustHandles="1" noChangeArrowheads="1" noChangeShapeType="1" noTextEdit="1"/>
                </p:cNvSpPr>
                <p:nvPr/>
              </p:nvSpPr>
              <p:spPr>
                <a:xfrm>
                  <a:off x="780599" y="3152000"/>
                  <a:ext cx="1144544" cy="276999"/>
                </a:xfrm>
                <a:prstGeom prst="rect">
                  <a:avLst/>
                </a:prstGeom>
                <a:blipFill>
                  <a:blip r:embed="rId3"/>
                  <a:stretch>
                    <a:fillRect l="-12088" t="-26087" r="-9890" b="-4782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B02D4F3A-CCAC-6E8E-631A-7587C40E6F11}"/>
                    </a:ext>
                  </a:extLst>
                </p:cNvPr>
                <p:cNvSpPr txBox="1"/>
                <p:nvPr/>
              </p:nvSpPr>
              <p:spPr>
                <a:xfrm>
                  <a:off x="689003" y="3588490"/>
                  <a:ext cx="5509811" cy="2554545"/>
                </a:xfrm>
                <a:prstGeom prst="rect">
                  <a:avLst/>
                </a:prstGeom>
                <a:noFill/>
              </p:spPr>
              <p:txBody>
                <a:bodyPr wrap="square" rtlCol="0">
                  <a:spAutoFit/>
                </a:bodyPr>
                <a:lstStyle/>
                <a:p>
                  <a:r>
                    <a:rPr lang="en-GB" sz="2000" dirty="0">
                      <a:solidFill>
                        <a:schemeClr val="bg1"/>
                      </a:solidFill>
                    </a:rPr>
                    <a:t>The shockwave energy density E</a:t>
                  </a:r>
                  <a:r>
                    <a:rPr lang="en-GB" sz="2000" baseline="-25000" dirty="0">
                      <a:solidFill>
                        <a:schemeClr val="bg1"/>
                      </a:solidFill>
                    </a:rPr>
                    <a:t>s</a:t>
                  </a:r>
                  <a:r>
                    <a:rPr lang="en-GB" sz="2000" dirty="0">
                      <a:solidFill>
                        <a:schemeClr val="bg1"/>
                      </a:solidFill>
                    </a:rPr>
                    <a:t> provides a useful fundamental parameter which relates directly to the heat of explosion (Q) of the explosive. Again, the energy can be correlated with charge weight and distance for any given explosive</a:t>
                  </a:r>
                </a:p>
                <a:p>
                  <a:endParaRPr lang="en-GB" sz="2000" dirty="0">
                    <a:solidFill>
                      <a:schemeClr val="bg1"/>
                    </a:solidFill>
                  </a:endParaRPr>
                </a:p>
                <a:p>
                  <a:r>
                    <a:rPr lang="en-GB" sz="2000" dirty="0">
                      <a:solidFill>
                        <a:schemeClr val="bg1"/>
                      </a:solidFill>
                    </a:rPr>
                    <a:t>Ke TNT = 0.343 and </a:t>
                  </a:r>
                  <a14:m>
                    <m:oMath xmlns:m="http://schemas.openxmlformats.org/officeDocument/2006/math">
                      <m:r>
                        <a:rPr lang="en-GB" sz="2000" i="1" smtClean="0">
                          <a:solidFill>
                            <a:schemeClr val="bg1"/>
                          </a:solidFill>
                          <a:latin typeface="Cambria Math" panose="02040503050406030204" pitchFamily="18" charset="0"/>
                          <a:ea typeface="Cambria Math" panose="02040503050406030204" pitchFamily="18" charset="0"/>
                        </a:rPr>
                        <m:t>𝜀</m:t>
                      </m:r>
                    </m:oMath>
                  </a14:m>
                  <a:r>
                    <a:rPr lang="en-GB" sz="2000" dirty="0">
                      <a:solidFill>
                        <a:schemeClr val="bg1"/>
                      </a:solidFill>
                    </a:rPr>
                    <a:t> TNT = 2.05</a:t>
                  </a:r>
                </a:p>
                <a:p>
                  <a:endParaRPr lang="en-US" sz="2000" dirty="0">
                    <a:solidFill>
                      <a:schemeClr val="bg1"/>
                    </a:solidFill>
                  </a:endParaRPr>
                </a:p>
              </p:txBody>
            </p:sp>
          </mc:Choice>
          <mc:Fallback xmlns="">
            <p:sp>
              <p:nvSpPr>
                <p:cNvPr id="2" name="TextBox 1">
                  <a:extLst>
                    <a:ext uri="{FF2B5EF4-FFF2-40B4-BE49-F238E27FC236}">
                      <a16:creationId xmlns:a16="http://schemas.microsoft.com/office/drawing/2014/main" id="{B02D4F3A-CCAC-6E8E-631A-7587C40E6F11}"/>
                    </a:ext>
                  </a:extLst>
                </p:cNvPr>
                <p:cNvSpPr txBox="1">
                  <a:spLocks noRot="1" noChangeAspect="1" noMove="1" noResize="1" noEditPoints="1" noAdjustHandles="1" noChangeArrowheads="1" noChangeShapeType="1" noTextEdit="1"/>
                </p:cNvSpPr>
                <p:nvPr/>
              </p:nvSpPr>
              <p:spPr>
                <a:xfrm>
                  <a:off x="689003" y="3588490"/>
                  <a:ext cx="5509811" cy="2554545"/>
                </a:xfrm>
                <a:prstGeom prst="rect">
                  <a:avLst/>
                </a:prstGeom>
                <a:blipFill>
                  <a:blip r:embed="rId4"/>
                  <a:stretch>
                    <a:fillRect l="-1149" t="-990"/>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9D96B9DC-E4EE-EC10-C1DE-CD4E721EEA92}"/>
                  </a:ext>
                </a:extLst>
              </p:cNvPr>
              <p:cNvSpPr txBox="1"/>
              <p:nvPr/>
            </p:nvSpPr>
            <p:spPr>
              <a:xfrm>
                <a:off x="6433173" y="1232449"/>
                <a:ext cx="4309276" cy="4491486"/>
              </a:xfrm>
              <a:prstGeom prst="rect">
                <a:avLst/>
              </a:prstGeom>
              <a:noFill/>
            </p:spPr>
            <p:txBody>
              <a:bodyPr wrap="square" rtlCol="0">
                <a:spAutoFit/>
              </a:bodyPr>
              <a:lstStyle/>
              <a:p>
                <a:r>
                  <a:rPr lang="en-GB" sz="2400" dirty="0">
                    <a:solidFill>
                      <a:schemeClr val="bg1"/>
                    </a:solidFill>
                  </a:rPr>
                  <a:t>Example: calculate the primary shock wave energy at 18m from 125 kg TNT</a:t>
                </a:r>
              </a:p>
              <a:p>
                <a:endParaRPr lang="en-GB" sz="2400" dirty="0">
                  <a:solidFill>
                    <a:schemeClr val="bg1"/>
                  </a:solidFill>
                </a:endParaRPr>
              </a:p>
              <a:p>
                <a:r>
                  <a:rPr lang="en-GB" sz="2400" dirty="0">
                    <a:solidFill>
                      <a:schemeClr val="bg1"/>
                    </a:solidFill>
                  </a:rPr>
                  <a:t> </a:t>
                </a:r>
              </a:p>
              <a:p>
                <a:r>
                  <a:rPr lang="en-GB" sz="2400" i="1" dirty="0">
                    <a:solidFill>
                      <a:schemeClr val="bg1"/>
                    </a:solidFill>
                  </a:rPr>
                  <a:t>E</a:t>
                </a:r>
                <a:r>
                  <a:rPr lang="en-GB" sz="2400" i="1" baseline="-25000" dirty="0">
                    <a:solidFill>
                      <a:schemeClr val="bg1"/>
                    </a:solidFill>
                  </a:rPr>
                  <a:t>s</a:t>
                </a:r>
                <a:r>
                  <a:rPr lang="en-GB" sz="2400" dirty="0">
                    <a:solidFill>
                      <a:schemeClr val="bg1"/>
                    </a:solidFill>
                  </a:rPr>
                  <a:t> = </a:t>
                </a:r>
                <a14:m>
                  <m:oMath xmlns:m="http://schemas.openxmlformats.org/officeDocument/2006/math">
                    <m:sSub>
                      <m:sSubPr>
                        <m:ctrlPr>
                          <a:rPr lang="en-GB" sz="240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𝐾</m:t>
                        </m:r>
                      </m:e>
                      <m:sub>
                        <m:r>
                          <a:rPr lang="en-GB" sz="2400" b="0" i="1" smtClean="0">
                            <a:solidFill>
                              <a:schemeClr val="bg1"/>
                            </a:solidFill>
                            <a:latin typeface="Cambria Math" panose="02040503050406030204" pitchFamily="18" charset="0"/>
                          </a:rPr>
                          <m:t>𝑒</m:t>
                        </m:r>
                      </m:sub>
                    </m:sSub>
                    <m:sSup>
                      <m:sSupPr>
                        <m:ctrlPr>
                          <a:rPr lang="en-GB" sz="240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𝑊</m:t>
                        </m:r>
                      </m:e>
                      <m:sup>
                        <m:r>
                          <a:rPr lang="en-GB" sz="2400" b="0" i="1" smtClean="0">
                            <a:solidFill>
                              <a:schemeClr val="bg1"/>
                            </a:solidFill>
                            <a:latin typeface="Cambria Math" panose="02040503050406030204" pitchFamily="18" charset="0"/>
                          </a:rPr>
                          <m:t>1/3</m:t>
                        </m:r>
                      </m:sup>
                    </m:sSup>
                    <m:r>
                      <a:rPr lang="en-GB" sz="2400" i="1">
                        <a:solidFill>
                          <a:schemeClr val="bg1"/>
                        </a:solidFill>
                        <a:latin typeface="Cambria Math" panose="02040503050406030204" pitchFamily="18" charset="0"/>
                      </a:rPr>
                      <m:t>(</m:t>
                    </m:r>
                    <m:f>
                      <m:fPr>
                        <m:ctrlPr>
                          <a:rPr lang="en-GB" sz="2400" i="1">
                            <a:solidFill>
                              <a:schemeClr val="bg1"/>
                            </a:solidFill>
                            <a:latin typeface="Cambria Math" panose="02040503050406030204" pitchFamily="18" charset="0"/>
                          </a:rPr>
                        </m:ctrlPr>
                      </m:fPr>
                      <m:num>
                        <m:sSup>
                          <m:sSupPr>
                            <m:ctrlPr>
                              <a:rPr lang="en-GB" sz="2400" i="1">
                                <a:solidFill>
                                  <a:schemeClr val="bg1"/>
                                </a:solidFill>
                                <a:latin typeface="Cambria Math" panose="02040503050406030204" pitchFamily="18" charset="0"/>
                              </a:rPr>
                            </m:ctrlPr>
                          </m:sSupPr>
                          <m:e>
                            <m:r>
                              <a:rPr lang="en-GB" sz="2400" i="1">
                                <a:solidFill>
                                  <a:schemeClr val="bg1"/>
                                </a:solidFill>
                                <a:latin typeface="Cambria Math" panose="02040503050406030204" pitchFamily="18" charset="0"/>
                              </a:rPr>
                              <m:t>𝑊</m:t>
                            </m:r>
                          </m:e>
                          <m:sup>
                            <m:f>
                              <m:fPr>
                                <m:ctrlPr>
                                  <a:rPr lang="en-GB" sz="2400" i="1">
                                    <a:solidFill>
                                      <a:schemeClr val="bg1"/>
                                    </a:solidFill>
                                    <a:latin typeface="Cambria Math" panose="02040503050406030204" pitchFamily="18" charset="0"/>
                                  </a:rPr>
                                </m:ctrlPr>
                              </m:fPr>
                              <m:num>
                                <m:r>
                                  <a:rPr lang="en-GB" sz="2400" i="1">
                                    <a:solidFill>
                                      <a:schemeClr val="bg1"/>
                                    </a:solidFill>
                                    <a:latin typeface="Cambria Math" panose="02040503050406030204" pitchFamily="18" charset="0"/>
                                  </a:rPr>
                                  <m:t>1</m:t>
                                </m:r>
                              </m:num>
                              <m:den>
                                <m:r>
                                  <a:rPr lang="en-GB" sz="2400" i="1">
                                    <a:solidFill>
                                      <a:schemeClr val="bg1"/>
                                    </a:solidFill>
                                    <a:latin typeface="Cambria Math" panose="02040503050406030204" pitchFamily="18" charset="0"/>
                                  </a:rPr>
                                  <m:t>3</m:t>
                                </m:r>
                              </m:den>
                            </m:f>
                          </m:sup>
                        </m:sSup>
                      </m:num>
                      <m:den>
                        <m:r>
                          <a:rPr lang="en-GB" sz="2400" i="1">
                            <a:solidFill>
                              <a:schemeClr val="bg1"/>
                            </a:solidFill>
                            <a:latin typeface="Cambria Math" panose="02040503050406030204" pitchFamily="18" charset="0"/>
                          </a:rPr>
                          <m:t>𝑙</m:t>
                        </m:r>
                      </m:den>
                    </m:f>
                    <m:sSup>
                      <m:sSupPr>
                        <m:ctrlPr>
                          <a:rPr lang="en-GB" sz="2400" i="1">
                            <a:solidFill>
                              <a:schemeClr val="bg1"/>
                            </a:solidFill>
                            <a:latin typeface="Cambria Math" panose="02040503050406030204" pitchFamily="18" charset="0"/>
                          </a:rPr>
                        </m:ctrlPr>
                      </m:sSupPr>
                      <m:e>
                        <m:r>
                          <a:rPr lang="en-GB" sz="2400" i="1">
                            <a:solidFill>
                              <a:schemeClr val="bg1"/>
                            </a:solidFill>
                            <a:latin typeface="Cambria Math" panose="02040503050406030204" pitchFamily="18" charset="0"/>
                          </a:rPr>
                          <m:t>)</m:t>
                        </m:r>
                      </m:e>
                      <m:sup>
                        <m:r>
                          <a:rPr lang="en-GB" sz="2400" i="1">
                            <a:solidFill>
                              <a:schemeClr val="bg1"/>
                            </a:solidFill>
                            <a:latin typeface="Cambria Math" panose="02040503050406030204" pitchFamily="18" charset="0"/>
                            <a:ea typeface="Cambria Math" panose="02040503050406030204" pitchFamily="18" charset="0"/>
                          </a:rPr>
                          <m:t>𝜀</m:t>
                        </m:r>
                      </m:sup>
                    </m:sSup>
                  </m:oMath>
                </a14:m>
                <a:endParaRPr lang="en-US" sz="2400" dirty="0">
                  <a:solidFill>
                    <a:schemeClr val="bg1"/>
                  </a:solidFill>
                </a:endParaRPr>
              </a:p>
              <a:p>
                <a:endParaRPr lang="en-US" sz="2400" dirty="0">
                  <a:solidFill>
                    <a:schemeClr val="bg1"/>
                  </a:solidFill>
                </a:endParaRPr>
              </a:p>
              <a:p>
                <a:r>
                  <a:rPr lang="en-US" sz="2400" i="1" dirty="0">
                    <a:solidFill>
                      <a:schemeClr val="bg1"/>
                    </a:solidFill>
                  </a:rPr>
                  <a:t>E</a:t>
                </a:r>
                <a:r>
                  <a:rPr lang="en-US" sz="2400" i="1" baseline="-25000" dirty="0">
                    <a:solidFill>
                      <a:schemeClr val="bg1"/>
                    </a:solidFill>
                  </a:rPr>
                  <a:t>s</a:t>
                </a:r>
                <a:r>
                  <a:rPr lang="en-US" sz="2400" dirty="0">
                    <a:solidFill>
                      <a:schemeClr val="bg1"/>
                    </a:solidFill>
                  </a:rPr>
                  <a:t> </a:t>
                </a:r>
                <a14:m>
                  <m:oMath xmlns:m="http://schemas.openxmlformats.org/officeDocument/2006/math">
                    <m:r>
                      <a:rPr lang="en-US" sz="2400" i="1" smtClean="0">
                        <a:solidFill>
                          <a:schemeClr val="bg1"/>
                        </a:solidFill>
                        <a:latin typeface="Cambria Math" panose="02040503050406030204" pitchFamily="18" charset="0"/>
                      </a:rPr>
                      <m:t>=</m:t>
                    </m:r>
                    <m:r>
                      <a:rPr lang="en-GB" sz="2400" b="0" i="1" smtClean="0">
                        <a:solidFill>
                          <a:schemeClr val="bg1"/>
                        </a:solidFill>
                        <a:latin typeface="Cambria Math" panose="02040503050406030204" pitchFamily="18" charset="0"/>
                      </a:rPr>
                      <m:t>0.0343.</m:t>
                    </m:r>
                    <m:sSup>
                      <m:sSupPr>
                        <m:ctrlPr>
                          <a:rPr lang="en-US" sz="240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125</m:t>
                        </m:r>
                      </m:e>
                      <m:sup>
                        <m:f>
                          <m:fPr>
                            <m:ctrlPr>
                              <a:rPr lang="en-GB" sz="2400" b="0" i="1" smtClean="0">
                                <a:solidFill>
                                  <a:schemeClr val="bg1"/>
                                </a:solidFill>
                                <a:latin typeface="Cambria Math" panose="02040503050406030204" pitchFamily="18" charset="0"/>
                              </a:rPr>
                            </m:ctrlPr>
                          </m:fPr>
                          <m:num>
                            <m:r>
                              <a:rPr lang="en-GB" sz="2400" b="0" i="1" smtClean="0">
                                <a:solidFill>
                                  <a:schemeClr val="bg1"/>
                                </a:solidFill>
                                <a:latin typeface="Cambria Math" panose="02040503050406030204" pitchFamily="18" charset="0"/>
                              </a:rPr>
                              <m:t>1</m:t>
                            </m:r>
                          </m:num>
                          <m:den>
                            <m:r>
                              <a:rPr lang="en-GB" sz="2400" b="0" i="1" smtClean="0">
                                <a:solidFill>
                                  <a:schemeClr val="bg1"/>
                                </a:solidFill>
                                <a:latin typeface="Cambria Math" panose="02040503050406030204" pitchFamily="18" charset="0"/>
                              </a:rPr>
                              <m:t>3</m:t>
                            </m:r>
                          </m:den>
                        </m:f>
                      </m:sup>
                    </m:sSup>
                    <m:r>
                      <a:rPr lang="en-GB" sz="2400" b="0" i="1" smtClean="0">
                        <a:solidFill>
                          <a:schemeClr val="bg1"/>
                        </a:solidFill>
                        <a:latin typeface="Cambria Math" panose="02040503050406030204" pitchFamily="18" charset="0"/>
                      </a:rPr>
                      <m:t>(</m:t>
                    </m:r>
                    <m:f>
                      <m:fPr>
                        <m:ctrlPr>
                          <a:rPr lang="en-GB" sz="2400" b="0" i="1" smtClean="0">
                            <a:solidFill>
                              <a:schemeClr val="bg1"/>
                            </a:solidFill>
                            <a:latin typeface="Cambria Math" panose="02040503050406030204" pitchFamily="18" charset="0"/>
                          </a:rPr>
                        </m:ctrlPr>
                      </m:fPr>
                      <m:num>
                        <m:sSup>
                          <m:sSupPr>
                            <m:ctrlPr>
                              <a:rPr lang="en-GB" sz="2400" b="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125</m:t>
                            </m:r>
                          </m:e>
                          <m:sup>
                            <m:f>
                              <m:fPr>
                                <m:ctrlPr>
                                  <a:rPr lang="en-GB" sz="2400" b="0" i="1" smtClean="0">
                                    <a:solidFill>
                                      <a:schemeClr val="bg1"/>
                                    </a:solidFill>
                                    <a:latin typeface="Cambria Math" panose="02040503050406030204" pitchFamily="18" charset="0"/>
                                  </a:rPr>
                                </m:ctrlPr>
                              </m:fPr>
                              <m:num>
                                <m:r>
                                  <a:rPr lang="en-GB" sz="2400" b="0" i="1" smtClean="0">
                                    <a:solidFill>
                                      <a:schemeClr val="bg1"/>
                                    </a:solidFill>
                                    <a:latin typeface="Cambria Math" panose="02040503050406030204" pitchFamily="18" charset="0"/>
                                  </a:rPr>
                                  <m:t>1</m:t>
                                </m:r>
                              </m:num>
                              <m:den>
                                <m:r>
                                  <a:rPr lang="en-GB" sz="2400" b="0" i="1" smtClean="0">
                                    <a:solidFill>
                                      <a:schemeClr val="bg1"/>
                                    </a:solidFill>
                                    <a:latin typeface="Cambria Math" panose="02040503050406030204" pitchFamily="18" charset="0"/>
                                  </a:rPr>
                                  <m:t>3</m:t>
                                </m:r>
                              </m:den>
                            </m:f>
                          </m:sup>
                        </m:sSup>
                      </m:num>
                      <m:den>
                        <m:r>
                          <a:rPr lang="en-GB" sz="2400" b="0" i="1" smtClean="0">
                            <a:solidFill>
                              <a:schemeClr val="bg1"/>
                            </a:solidFill>
                            <a:latin typeface="Cambria Math" panose="02040503050406030204" pitchFamily="18" charset="0"/>
                          </a:rPr>
                          <m:t>18</m:t>
                        </m:r>
                      </m:den>
                    </m:f>
                    <m:sSup>
                      <m:sSupPr>
                        <m:ctrlPr>
                          <a:rPr lang="en-GB" sz="2400" b="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m:t>
                        </m:r>
                      </m:e>
                      <m:sup>
                        <m:r>
                          <a:rPr lang="en-GB" sz="2400" b="0" i="1" smtClean="0">
                            <a:solidFill>
                              <a:schemeClr val="bg1"/>
                            </a:solidFill>
                            <a:latin typeface="Cambria Math" panose="02040503050406030204" pitchFamily="18" charset="0"/>
                          </a:rPr>
                          <m:t>2.05</m:t>
                        </m:r>
                      </m:sup>
                    </m:sSup>
                  </m:oMath>
                </a14:m>
                <a:endParaRPr lang="en-GB" sz="2400" b="0" dirty="0">
                  <a:solidFill>
                    <a:schemeClr val="bg1"/>
                  </a:solidFill>
                </a:endParaRPr>
              </a:p>
              <a:p>
                <a:endParaRPr lang="en-US" sz="2400" dirty="0">
                  <a:solidFill>
                    <a:schemeClr val="bg1"/>
                  </a:solidFill>
                </a:endParaRPr>
              </a:p>
              <a:p>
                <a:r>
                  <a:rPr lang="en-US" sz="2400" i="1" dirty="0">
                    <a:solidFill>
                      <a:schemeClr val="bg1"/>
                    </a:solidFill>
                  </a:rPr>
                  <a:t>E</a:t>
                </a:r>
                <a:r>
                  <a:rPr lang="en-US" sz="2400" i="1" baseline="-25000" dirty="0">
                    <a:solidFill>
                      <a:schemeClr val="bg1"/>
                    </a:solidFill>
                  </a:rPr>
                  <a:t>s</a:t>
                </a:r>
                <a:r>
                  <a:rPr lang="en-US" sz="2400" dirty="0">
                    <a:solidFill>
                      <a:schemeClr val="bg1"/>
                    </a:solidFill>
                  </a:rPr>
                  <a:t> = 0.124 Jm</a:t>
                </a:r>
                <a:r>
                  <a:rPr lang="en-US" sz="2400" baseline="30000" dirty="0">
                    <a:solidFill>
                      <a:schemeClr val="bg1"/>
                    </a:solidFill>
                  </a:rPr>
                  <a:t>-2</a:t>
                </a:r>
              </a:p>
            </p:txBody>
          </p:sp>
        </mc:Choice>
        <mc:Fallback xmlns="">
          <p:sp>
            <p:nvSpPr>
              <p:cNvPr id="9" name="TextBox 8">
                <a:extLst>
                  <a:ext uri="{FF2B5EF4-FFF2-40B4-BE49-F238E27FC236}">
                    <a16:creationId xmlns:a16="http://schemas.microsoft.com/office/drawing/2014/main" id="{9D96B9DC-E4EE-EC10-C1DE-CD4E721EEA92}"/>
                  </a:ext>
                </a:extLst>
              </p:cNvPr>
              <p:cNvSpPr txBox="1">
                <a:spLocks noRot="1" noChangeAspect="1" noMove="1" noResize="1" noEditPoints="1" noAdjustHandles="1" noChangeArrowheads="1" noChangeShapeType="1" noTextEdit="1"/>
              </p:cNvSpPr>
              <p:nvPr/>
            </p:nvSpPr>
            <p:spPr>
              <a:xfrm>
                <a:off x="6433173" y="1232449"/>
                <a:ext cx="4309276" cy="4491486"/>
              </a:xfrm>
              <a:prstGeom prst="rect">
                <a:avLst/>
              </a:prstGeom>
              <a:blipFill>
                <a:blip r:embed="rId5"/>
                <a:stretch>
                  <a:fillRect l="-2059" t="-845" b="-2254"/>
                </a:stretch>
              </a:blipFill>
            </p:spPr>
            <p:txBody>
              <a:bodyPr/>
              <a:lstStyle/>
              <a:p>
                <a:r>
                  <a:rPr lang="en-US">
                    <a:noFill/>
                  </a:rPr>
                  <a:t> </a:t>
                </a:r>
              </a:p>
            </p:txBody>
          </p:sp>
        </mc:Fallback>
      </mc:AlternateContent>
    </p:spTree>
    <p:extLst>
      <p:ext uri="{BB962C8B-B14F-4D97-AF65-F5344CB8AC3E}">
        <p14:creationId xmlns:p14="http://schemas.microsoft.com/office/powerpoint/2010/main" val="2652407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Example</a:t>
            </a:r>
          </a:p>
        </p:txBody>
      </p:sp>
      <mc:AlternateContent xmlns:mc="http://schemas.openxmlformats.org/markup-compatibility/2006" xmlns:a14="http://schemas.microsoft.com/office/drawing/2010/main">
        <mc:Choice Requires="a14">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2842001" y="1452218"/>
                <a:ext cx="6507997" cy="4351338"/>
              </a:xfrm>
            </p:spPr>
            <p:txBody>
              <a:bodyPr wrap="square"/>
              <a:lstStyle/>
              <a:p>
                <a:r>
                  <a:rPr lang="en-GB" dirty="0"/>
                  <a:t>Calculate the peak pressure at 15m from a 125 kg HMX charge given that:</a:t>
                </a:r>
              </a:p>
              <a:p>
                <a:endParaRPr lang="en-GB" dirty="0"/>
              </a:p>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𝛼</m:t>
                          </m:r>
                        </m:e>
                        <m:sub>
                          <m:r>
                            <a:rPr lang="en-GB" b="0" i="1" smtClean="0">
                              <a:latin typeface="Cambria Math" panose="02040503050406030204" pitchFamily="18" charset="0"/>
                            </a:rPr>
                            <m:t>𝐻𝑀𝑋</m:t>
                          </m:r>
                        </m:sub>
                      </m:sSub>
                      <m:r>
                        <a:rPr lang="en-GB" b="0" i="1" smtClean="0">
                          <a:latin typeface="Cambria Math" panose="02040503050406030204" pitchFamily="18" charset="0"/>
                        </a:rPr>
                        <m:t>=1.16</m:t>
                      </m:r>
                      <m:r>
                        <a:rPr lang="en-GB" b="0" i="0" smtClean="0">
                          <a:latin typeface="Cambria Math" panose="02040503050406030204" pitchFamily="18" charset="0"/>
                        </a:rPr>
                        <m:t> </m:t>
                      </m:r>
                      <m:r>
                        <m:rPr>
                          <m:sty m:val="p"/>
                        </m:rPr>
                        <a:rPr lang="en-GB" b="0" i="0" smtClean="0">
                          <a:latin typeface="Cambria Math" panose="02040503050406030204" pitchFamily="18" charset="0"/>
                        </a:rPr>
                        <m:t>and</m:t>
                      </m:r>
                      <m:r>
                        <a:rPr lang="en-GB" b="0" i="0"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𝐾</m:t>
                          </m:r>
                        </m:e>
                        <m:sub>
                          <m:r>
                            <a:rPr lang="en-GB" b="0" i="1" smtClean="0">
                              <a:latin typeface="Cambria Math" panose="02040503050406030204" pitchFamily="18" charset="0"/>
                            </a:rPr>
                            <m:t>𝐻𝑀𝑋</m:t>
                          </m:r>
                        </m:sub>
                      </m:sSub>
                      <m:r>
                        <a:rPr lang="en-GB" b="0" i="1" smtClean="0">
                          <a:latin typeface="Cambria Math" panose="02040503050406030204" pitchFamily="18" charset="0"/>
                        </a:rPr>
                        <m:t>=668</m:t>
                      </m:r>
                    </m:oMath>
                  </m:oMathPara>
                </a14:m>
                <a:endParaRPr lang="en-GB" dirty="0"/>
              </a:p>
            </p:txBody>
          </p:sp>
        </mc:Choice>
        <mc:Fallback xmlns="">
          <p:sp>
            <p:nvSpPr>
              <p:cNvPr id="5" name="Content Placeholder 2">
                <a:extLst>
                  <a:ext uri="{FF2B5EF4-FFF2-40B4-BE49-F238E27FC236}">
                    <a16:creationId xmlns:a16="http://schemas.microsoft.com/office/drawing/2014/main" id="{CA3B4161-DA3F-5E5A-EEF3-3BDFB645C8E3}"/>
                  </a:ext>
                </a:extLst>
              </p:cNvPr>
              <p:cNvSpPr>
                <a:spLocks noGrp="1" noRot="1" noChangeAspect="1" noMove="1" noResize="1" noEditPoints="1" noAdjustHandles="1" noChangeArrowheads="1" noChangeShapeType="1" noTextEdit="1"/>
              </p:cNvSpPr>
              <p:nvPr>
                <p:ph idx="1"/>
              </p:nvPr>
            </p:nvSpPr>
            <p:spPr>
              <a:xfrm>
                <a:off x="2842001" y="1452218"/>
                <a:ext cx="6507997" cy="4351338"/>
              </a:xfrm>
              <a:blipFill>
                <a:blip r:embed="rId2"/>
                <a:stretch>
                  <a:fillRect l="-3307" t="-349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1705717F-10E5-319A-A2A1-A28C61070BA6}"/>
                  </a:ext>
                </a:extLst>
              </p:cNvPr>
              <p:cNvSpPr txBox="1"/>
              <p:nvPr/>
            </p:nvSpPr>
            <p:spPr>
              <a:xfrm>
                <a:off x="1191985" y="3922355"/>
                <a:ext cx="3078856" cy="1165384"/>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m:t>
                      </m:r>
                      <m:r>
                        <m:rPr>
                          <m:sty m:val="p"/>
                        </m:rPr>
                        <a:rPr lang="el-GR" sz="3600" b="0" i="1" smtClean="0">
                          <a:solidFill>
                            <a:schemeClr val="bg1"/>
                          </a:solidFill>
                          <a:latin typeface="Cambria Math" panose="02040503050406030204" pitchFamily="18" charset="0"/>
                          <a:ea typeface="Cambria Math" panose="02040503050406030204" pitchFamily="18" charset="0"/>
                        </a:rPr>
                        <m:t>Κ</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𝑊</m:t>
                              </m:r>
                            </m:num>
                            <m:den>
                              <m:r>
                                <a:rPr lang="en-GB" sz="3600" b="0" i="1" smtClean="0">
                                  <a:solidFill>
                                    <a:schemeClr val="bg1"/>
                                  </a:solidFill>
                                  <a:latin typeface="Cambria Math" panose="02040503050406030204" pitchFamily="18" charset="0"/>
                                  <a:ea typeface="Cambria Math" panose="02040503050406030204" pitchFamily="18" charset="0"/>
                                </a:rPr>
                                <m:t>𝑅</m:t>
                              </m:r>
                            </m:den>
                          </m:f>
                        </m:e>
                        <m:sup>
                          <m:r>
                            <a:rPr lang="en-GB" sz="3600" b="0" i="1" smtClean="0">
                              <a:solidFill>
                                <a:schemeClr val="bg1"/>
                              </a:solidFill>
                              <a:latin typeface="Cambria Math" panose="02040503050406030204" pitchFamily="18" charset="0"/>
                              <a:ea typeface="Cambria Math" panose="02040503050406030204" pitchFamily="18" charset="0"/>
                            </a:rPr>
                            <m:t>1/3</m:t>
                          </m:r>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l-GR" sz="3600" b="0" i="1" smtClean="0">
                              <a:solidFill>
                                <a:schemeClr val="bg1"/>
                              </a:solidFill>
                              <a:latin typeface="Cambria Math" panose="02040503050406030204" pitchFamily="18" charset="0"/>
                              <a:ea typeface="Cambria Math" panose="02040503050406030204" pitchFamily="18" charset="0"/>
                            </a:rPr>
                            <m:t>𝛼</m:t>
                          </m:r>
                        </m:sup>
                      </m:sSup>
                    </m:oMath>
                  </m:oMathPara>
                </a14:m>
                <a:endParaRPr lang="en-US" sz="3600" dirty="0">
                  <a:solidFill>
                    <a:schemeClr val="bg1"/>
                  </a:solidFill>
                </a:endParaRPr>
              </a:p>
            </p:txBody>
          </p:sp>
        </mc:Choice>
        <mc:Fallback xmlns="">
          <p:sp>
            <p:nvSpPr>
              <p:cNvPr id="2" name="TextBox 1">
                <a:extLst>
                  <a:ext uri="{FF2B5EF4-FFF2-40B4-BE49-F238E27FC236}">
                    <a16:creationId xmlns:a16="http://schemas.microsoft.com/office/drawing/2014/main" id="{1705717F-10E5-319A-A2A1-A28C61070BA6}"/>
                  </a:ext>
                </a:extLst>
              </p:cNvPr>
              <p:cNvSpPr txBox="1">
                <a:spLocks noRot="1" noChangeAspect="1" noMove="1" noResize="1" noEditPoints="1" noAdjustHandles="1" noChangeArrowheads="1" noChangeShapeType="1" noTextEdit="1"/>
              </p:cNvSpPr>
              <p:nvPr/>
            </p:nvSpPr>
            <p:spPr>
              <a:xfrm>
                <a:off x="1191985" y="3922355"/>
                <a:ext cx="3078856" cy="1165384"/>
              </a:xfrm>
              <a:prstGeom prst="rect">
                <a:avLst/>
              </a:prstGeom>
              <a:blipFill>
                <a:blip r:embed="rId3"/>
                <a:stretch>
                  <a:fillRect l="-3292" b="-1290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B6997C60-F1E1-E9BC-4B60-94C1D7CD8DAD}"/>
                  </a:ext>
                </a:extLst>
              </p:cNvPr>
              <p:cNvSpPr txBox="1"/>
              <p:nvPr/>
            </p:nvSpPr>
            <p:spPr>
              <a:xfrm>
                <a:off x="4676519" y="3826271"/>
                <a:ext cx="6122510" cy="1357551"/>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=668</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125</m:t>
                              </m:r>
                            </m:num>
                            <m:den>
                              <m:r>
                                <a:rPr lang="en-GB" sz="3600" b="0" i="1" smtClean="0">
                                  <a:solidFill>
                                    <a:schemeClr val="bg1"/>
                                  </a:solidFill>
                                  <a:latin typeface="Cambria Math" panose="02040503050406030204" pitchFamily="18" charset="0"/>
                                  <a:ea typeface="Cambria Math" panose="02040503050406030204" pitchFamily="18" charset="0"/>
                                </a:rPr>
                                <m:t>15</m:t>
                              </m:r>
                            </m:den>
                          </m:f>
                        </m:e>
                        <m:sup>
                          <m:f>
                            <m:fPr>
                              <m:ctrlPr>
                                <a:rPr lang="en-GB"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1</m:t>
                              </m:r>
                            </m:num>
                            <m:den>
                              <m:r>
                                <a:rPr lang="en-GB" sz="3600" b="0" i="1" smtClean="0">
                                  <a:solidFill>
                                    <a:schemeClr val="bg1"/>
                                  </a:solidFill>
                                  <a:latin typeface="Cambria Math" panose="02040503050406030204" pitchFamily="18" charset="0"/>
                                  <a:ea typeface="Cambria Math" panose="02040503050406030204" pitchFamily="18" charset="0"/>
                                </a:rPr>
                                <m:t>3</m:t>
                              </m:r>
                            </m:den>
                          </m:f>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n-GB" sz="3600" b="0" i="1" smtClean="0">
                              <a:solidFill>
                                <a:schemeClr val="bg1"/>
                              </a:solidFill>
                              <a:latin typeface="Cambria Math" panose="02040503050406030204" pitchFamily="18" charset="0"/>
                              <a:ea typeface="Cambria Math" panose="02040503050406030204" pitchFamily="18" charset="0"/>
                            </a:rPr>
                            <m:t>1.16</m:t>
                          </m:r>
                        </m:sup>
                      </m:sSup>
                      <m:r>
                        <a:rPr lang="en-GB" sz="3600" b="0" i="1" smtClean="0">
                          <a:solidFill>
                            <a:schemeClr val="bg1"/>
                          </a:solidFill>
                          <a:latin typeface="Cambria Math" panose="02040503050406030204" pitchFamily="18" charset="0"/>
                          <a:ea typeface="Cambria Math" panose="02040503050406030204" pitchFamily="18" charset="0"/>
                        </a:rPr>
                        <m:t>=187 </m:t>
                      </m:r>
                      <m:r>
                        <a:rPr lang="en-GB" sz="3600" b="0" i="1" smtClean="0">
                          <a:solidFill>
                            <a:schemeClr val="bg1"/>
                          </a:solidFill>
                          <a:latin typeface="Cambria Math" panose="02040503050406030204" pitchFamily="18" charset="0"/>
                          <a:ea typeface="Cambria Math" panose="02040503050406030204" pitchFamily="18" charset="0"/>
                        </a:rPr>
                        <m:t>𝑏𝑎𝑟</m:t>
                      </m:r>
                    </m:oMath>
                  </m:oMathPara>
                </a14:m>
                <a:endParaRPr lang="en-US" sz="3600" dirty="0">
                  <a:solidFill>
                    <a:schemeClr val="bg1"/>
                  </a:solidFill>
                </a:endParaRPr>
              </a:p>
            </p:txBody>
          </p:sp>
        </mc:Choice>
        <mc:Fallback xmlns="">
          <p:sp>
            <p:nvSpPr>
              <p:cNvPr id="4" name="TextBox 3">
                <a:extLst>
                  <a:ext uri="{FF2B5EF4-FFF2-40B4-BE49-F238E27FC236}">
                    <a16:creationId xmlns:a16="http://schemas.microsoft.com/office/drawing/2014/main" id="{B6997C60-F1E1-E9BC-4B60-94C1D7CD8DAD}"/>
                  </a:ext>
                </a:extLst>
              </p:cNvPr>
              <p:cNvSpPr txBox="1">
                <a:spLocks noRot="1" noChangeAspect="1" noMove="1" noResize="1" noEditPoints="1" noAdjustHandles="1" noChangeArrowheads="1" noChangeShapeType="1" noTextEdit="1"/>
              </p:cNvSpPr>
              <p:nvPr/>
            </p:nvSpPr>
            <p:spPr>
              <a:xfrm>
                <a:off x="4676519" y="3826271"/>
                <a:ext cx="6122510" cy="1357551"/>
              </a:xfrm>
              <a:prstGeom prst="rect">
                <a:avLst/>
              </a:prstGeom>
              <a:blipFill>
                <a:blip r:embed="rId4"/>
                <a:stretch>
                  <a:fillRect l="-1242" r="-1035" b="-11111"/>
                </a:stretch>
              </a:blipFill>
            </p:spPr>
            <p:txBody>
              <a:bodyPr/>
              <a:lstStyle/>
              <a:p>
                <a:r>
                  <a:rPr lang="en-US">
                    <a:noFill/>
                  </a:rPr>
                  <a:t> </a:t>
                </a:r>
              </a:p>
            </p:txBody>
          </p:sp>
        </mc:Fallback>
      </mc:AlternateContent>
    </p:spTree>
    <p:extLst>
      <p:ext uri="{BB962C8B-B14F-4D97-AF65-F5344CB8AC3E}">
        <p14:creationId xmlns:p14="http://schemas.microsoft.com/office/powerpoint/2010/main" val="3193624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Under Water Bubble Effects (1)</a:t>
            </a:r>
          </a:p>
        </p:txBody>
      </p:sp>
      <p:pic>
        <p:nvPicPr>
          <p:cNvPr id="4" name="Picture 3" descr="A close up of text on a white background&#10;&#10;Description automatically generated">
            <a:extLst>
              <a:ext uri="{FF2B5EF4-FFF2-40B4-BE49-F238E27FC236}">
                <a16:creationId xmlns:a16="http://schemas.microsoft.com/office/drawing/2014/main" id="{1B30D390-8486-0AB5-EEB4-324434C4C7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45664" y="1307431"/>
            <a:ext cx="6138062" cy="41634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485239DB-74C1-ED1D-AE9A-3378A95C624C}"/>
              </a:ext>
            </a:extLst>
          </p:cNvPr>
          <p:cNvSpPr txBox="1"/>
          <p:nvPr/>
        </p:nvSpPr>
        <p:spPr>
          <a:xfrm>
            <a:off x="311096" y="1404007"/>
            <a:ext cx="4855235" cy="4247317"/>
          </a:xfrm>
          <a:prstGeom prst="rect">
            <a:avLst/>
          </a:prstGeom>
          <a:noFill/>
        </p:spPr>
        <p:txBody>
          <a:bodyPr wrap="square" rtlCol="0">
            <a:spAutoFit/>
          </a:bodyPr>
          <a:lstStyle/>
          <a:p>
            <a:pPr marL="285750" indent="-285750">
              <a:buFont typeface="Wingdings" pitchFamily="2" charset="2"/>
              <a:buChar char="Ø"/>
            </a:pPr>
            <a:r>
              <a:rPr lang="en-US" dirty="0">
                <a:solidFill>
                  <a:schemeClr val="bg1"/>
                </a:solidFill>
              </a:rPr>
              <a:t>Nucleus of intensely hot gases which expand rapidly</a:t>
            </a:r>
          </a:p>
          <a:p>
            <a:pPr marL="285750" indent="-285750">
              <a:buFont typeface="Wingdings" pitchFamily="2" charset="2"/>
              <a:buChar char="Ø"/>
            </a:pPr>
            <a:r>
              <a:rPr lang="en-US" dirty="0">
                <a:solidFill>
                  <a:schemeClr val="bg1"/>
                </a:solidFill>
              </a:rPr>
              <a:t>Pressure inside spherical bubble around 20% of detonation pressure remaining</a:t>
            </a:r>
          </a:p>
          <a:p>
            <a:pPr marL="285750" indent="-285750">
              <a:buFont typeface="Wingdings" pitchFamily="2" charset="2"/>
              <a:buChar char="Ø"/>
            </a:pPr>
            <a:r>
              <a:rPr lang="en-US" dirty="0">
                <a:solidFill>
                  <a:schemeClr val="bg1"/>
                </a:solidFill>
              </a:rPr>
              <a:t>High pressure causes bubble to expand rapidly despite inertia of water</a:t>
            </a:r>
          </a:p>
          <a:p>
            <a:pPr marL="285750" indent="-285750">
              <a:buFont typeface="Wingdings" pitchFamily="2" charset="2"/>
              <a:buChar char="Ø"/>
            </a:pPr>
            <a:r>
              <a:rPr lang="en-US" dirty="0">
                <a:solidFill>
                  <a:schemeClr val="bg1"/>
                </a:solidFill>
              </a:rPr>
              <a:t>As expansion occurs, gases cool adiabatically</a:t>
            </a:r>
          </a:p>
          <a:p>
            <a:pPr marL="285750" indent="-285750">
              <a:buFont typeface="Wingdings" pitchFamily="2" charset="2"/>
              <a:buChar char="Ø"/>
            </a:pPr>
            <a:r>
              <a:rPr lang="en-US" dirty="0">
                <a:solidFill>
                  <a:schemeClr val="bg1"/>
                </a:solidFill>
              </a:rPr>
              <a:t>Maximum radius achieved until bubble collapses as internal pressure below that of ambient water.</a:t>
            </a:r>
          </a:p>
          <a:p>
            <a:pPr marL="285750" indent="-285750">
              <a:buFont typeface="Wingdings" pitchFamily="2" charset="2"/>
              <a:buChar char="Ø"/>
            </a:pPr>
            <a:r>
              <a:rPr lang="en-US" dirty="0">
                <a:solidFill>
                  <a:schemeClr val="bg1"/>
                </a:solidFill>
              </a:rPr>
              <a:t>Rapid contraction – heating – pressure differential reversed – bubble expands a second time etc.</a:t>
            </a:r>
          </a:p>
          <a:p>
            <a:pPr marL="285750" indent="-285750">
              <a:buFont typeface="Wingdings" pitchFamily="2" charset="2"/>
              <a:buChar char="Ø"/>
            </a:pPr>
            <a:r>
              <a:rPr lang="en-US" dirty="0">
                <a:solidFill>
                  <a:schemeClr val="bg1"/>
                </a:solidFill>
              </a:rPr>
              <a:t>Bubble pulse occurs at maximum compression</a:t>
            </a:r>
          </a:p>
          <a:p>
            <a:pPr marL="285750" indent="-285750">
              <a:buFont typeface="Wingdings" pitchFamily="2" charset="2"/>
              <a:buChar char="Ø"/>
            </a:pPr>
            <a:r>
              <a:rPr lang="en-US" dirty="0">
                <a:solidFill>
                  <a:schemeClr val="bg1"/>
                </a:solidFill>
              </a:rPr>
              <a:t>Bubble oscillations of decreasing amplitude</a:t>
            </a:r>
          </a:p>
        </p:txBody>
      </p:sp>
    </p:spTree>
    <p:extLst>
      <p:ext uri="{BB962C8B-B14F-4D97-AF65-F5344CB8AC3E}">
        <p14:creationId xmlns:p14="http://schemas.microsoft.com/office/powerpoint/2010/main" val="495695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Under Water Bubble Effects (2)</a:t>
            </a:r>
          </a:p>
        </p:txBody>
      </p:sp>
      <p:sp>
        <p:nvSpPr>
          <p:cNvPr id="6" name="TextBox 5">
            <a:extLst>
              <a:ext uri="{FF2B5EF4-FFF2-40B4-BE49-F238E27FC236}">
                <a16:creationId xmlns:a16="http://schemas.microsoft.com/office/drawing/2014/main" id="{485239DB-74C1-ED1D-AE9A-3378A95C624C}"/>
              </a:ext>
            </a:extLst>
          </p:cNvPr>
          <p:cNvSpPr txBox="1"/>
          <p:nvPr/>
        </p:nvSpPr>
        <p:spPr>
          <a:xfrm>
            <a:off x="140615" y="1422807"/>
            <a:ext cx="5562761" cy="4247317"/>
          </a:xfrm>
          <a:prstGeom prst="rect">
            <a:avLst/>
          </a:prstGeom>
          <a:noFill/>
        </p:spPr>
        <p:txBody>
          <a:bodyPr wrap="square" rtlCol="0">
            <a:spAutoFit/>
          </a:bodyPr>
          <a:lstStyle/>
          <a:p>
            <a:pPr marL="285750" indent="-285750">
              <a:buFont typeface="Wingdings" pitchFamily="2" charset="2"/>
              <a:buChar char="Ø"/>
            </a:pPr>
            <a:r>
              <a:rPr lang="en-US" dirty="0">
                <a:solidFill>
                  <a:schemeClr val="bg1"/>
                </a:solidFill>
              </a:rPr>
              <a:t>Peak pressure in bubble is much lower than shock pressure – 136 kg TNT at depth 20m generates first bubble pulse of 6.2bar at 18m, whilst primary shock pressure is 125bar</a:t>
            </a:r>
          </a:p>
          <a:p>
            <a:pPr marL="285750" indent="-285750">
              <a:buFont typeface="Wingdings" pitchFamily="2" charset="2"/>
              <a:buChar char="Ø"/>
            </a:pPr>
            <a:r>
              <a:rPr lang="en-US" dirty="0">
                <a:solidFill>
                  <a:schemeClr val="bg1"/>
                </a:solidFill>
              </a:rPr>
              <a:t>Bubble pulses occur over ms and as such peak pressure may be lower but impulse integral can exceed shock front impulse over distance</a:t>
            </a:r>
          </a:p>
          <a:p>
            <a:pPr marL="285750" indent="-285750">
              <a:buFont typeface="Wingdings" pitchFamily="2" charset="2"/>
              <a:buChar char="Ø"/>
            </a:pPr>
            <a:r>
              <a:rPr lang="en-US" dirty="0">
                <a:solidFill>
                  <a:schemeClr val="bg1"/>
                </a:solidFill>
              </a:rPr>
              <a:t>A potential target is therefore hit by shock fronts of decreasing magnitude over time</a:t>
            </a:r>
          </a:p>
          <a:p>
            <a:pPr marL="285750" indent="-285750">
              <a:buFont typeface="Wingdings" pitchFamily="2" charset="2"/>
              <a:buChar char="Ø"/>
            </a:pPr>
            <a:r>
              <a:rPr lang="en-US" dirty="0">
                <a:solidFill>
                  <a:schemeClr val="bg1"/>
                </a:solidFill>
              </a:rPr>
              <a:t>The bubble also migrates towards a rigid surface if the rigid mass is within one bubble radius, creating damage through the Monroe effect (hollow shaped charge theory) on impact with that rigid surface</a:t>
            </a:r>
          </a:p>
          <a:p>
            <a:pPr marL="285750" indent="-285750">
              <a:buFont typeface="Wingdings" pitchFamily="2" charset="2"/>
              <a:buChar char="Ø"/>
            </a:pPr>
            <a:r>
              <a:rPr lang="en-US" dirty="0">
                <a:solidFill>
                  <a:schemeClr val="bg1"/>
                </a:solidFill>
              </a:rPr>
              <a:t>At the surface, reflected waves produce a negative pressure which causes cavitation</a:t>
            </a:r>
          </a:p>
        </p:txBody>
      </p:sp>
      <p:pic>
        <p:nvPicPr>
          <p:cNvPr id="5" name="Picture 4" descr="Diagram&#10;&#10;Description automatically generated">
            <a:extLst>
              <a:ext uri="{FF2B5EF4-FFF2-40B4-BE49-F238E27FC236}">
                <a16:creationId xmlns:a16="http://schemas.microsoft.com/office/drawing/2014/main" id="{1B396033-3E4B-7628-C39B-F4AEF2B1ED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3447" y="1534333"/>
            <a:ext cx="6517938" cy="3671676"/>
          </a:xfrm>
          <a:prstGeom prst="rect">
            <a:avLst/>
          </a:prstGeom>
        </p:spPr>
      </p:pic>
    </p:spTree>
    <p:extLst>
      <p:ext uri="{BB962C8B-B14F-4D97-AF65-F5344CB8AC3E}">
        <p14:creationId xmlns:p14="http://schemas.microsoft.com/office/powerpoint/2010/main" val="1186337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300" kern="1200" dirty="0">
                <a:solidFill>
                  <a:srgbClr val="FFFFFF"/>
                </a:solidFill>
                <a:latin typeface="+mj-lt"/>
                <a:ea typeface="+mj-ea"/>
                <a:cs typeface="+mj-cs"/>
              </a:rPr>
              <a:t>Energy distribution (approx.) from pressure pulses</a:t>
            </a:r>
          </a:p>
        </p:txBody>
      </p:sp>
      <p:pic>
        <p:nvPicPr>
          <p:cNvPr id="7" name="Picture 6" descr="Diagram&#10;&#10;Description automatically generated">
            <a:extLst>
              <a:ext uri="{FF2B5EF4-FFF2-40B4-BE49-F238E27FC236}">
                <a16:creationId xmlns:a16="http://schemas.microsoft.com/office/drawing/2014/main" id="{DC1E03E5-F88A-7426-4960-B7F15C018F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16526" y="1419682"/>
            <a:ext cx="7769996" cy="3826721"/>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86374" y="38723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Bubble pulse radius and volume</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34237" y="1505929"/>
            <a:ext cx="10515600" cy="4351338"/>
          </a:xfrm>
        </p:spPr>
        <p:txBody>
          <a:bodyPr>
            <a:normAutofit/>
          </a:bodyPr>
          <a:lstStyle/>
          <a:p>
            <a:pPr marL="457200" indent="-457200">
              <a:buFont typeface="Wingdings" pitchFamily="2" charset="2"/>
              <a:buChar char="Ø"/>
            </a:pPr>
            <a:r>
              <a:rPr lang="en-GB" dirty="0"/>
              <a:t>What volume of water can be displaced by the bubble pulse?</a:t>
            </a:r>
          </a:p>
        </p:txBody>
      </p:sp>
      <p:pic>
        <p:nvPicPr>
          <p:cNvPr id="8" name="Picture 7">
            <a:extLst>
              <a:ext uri="{FF2B5EF4-FFF2-40B4-BE49-F238E27FC236}">
                <a16:creationId xmlns:a16="http://schemas.microsoft.com/office/drawing/2014/main" id="{A46F7CC5-8509-2489-4145-588DCE3B634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42163" y="1035388"/>
            <a:ext cx="10515600" cy="5822612"/>
          </a:xfrm>
          <a:prstGeom prst="rect">
            <a:avLst/>
          </a:prstGeom>
        </p:spPr>
      </p:pic>
    </p:spTree>
    <p:extLst>
      <p:ext uri="{BB962C8B-B14F-4D97-AF65-F5344CB8AC3E}">
        <p14:creationId xmlns:p14="http://schemas.microsoft.com/office/powerpoint/2010/main" val="2415203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73895"/>
            <a:ext cx="11002361" cy="2160018"/>
          </a:xfrm>
        </p:spPr>
        <p:txBody>
          <a:bodyPr wrap="square"/>
          <a:lstStyle/>
          <a:p>
            <a:r>
              <a:rPr lang="en-GB" dirty="0">
                <a:latin typeface="HelveticaNeueLTPro"/>
              </a:rPr>
              <a:t>The theory of underwater bubble behaviour shows that total energy E</a:t>
            </a:r>
            <a:r>
              <a:rPr lang="en-GB" baseline="-25000" dirty="0">
                <a:latin typeface="HelveticaNeueLTPro"/>
              </a:rPr>
              <a:t>b</a:t>
            </a:r>
            <a:r>
              <a:rPr lang="en-GB" dirty="0">
                <a:latin typeface="HelveticaNeueLTPro"/>
              </a:rPr>
              <a:t> associated with the radial outflow of water due to bubble expansion is given by: </a:t>
            </a:r>
          </a:p>
          <a:p>
            <a:endParaRPr lang="en-GB" dirty="0"/>
          </a:p>
          <a:p>
            <a:endParaRPr lang="en-GB" dirty="0">
              <a:ea typeface="Times New Roman" panose="02020603050405020304" pitchFamily="18" charset="0"/>
            </a:endParaRPr>
          </a:p>
          <a:p>
            <a:endParaRPr lang="en-GB" dirty="0">
              <a:effectLst/>
              <a:ea typeface="Times New Roman" panose="02020603050405020304" pitchFamily="18" charset="0"/>
            </a:endParaRPr>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Bubble pulse energy</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30BD36FB-50C8-6840-7E1A-BA8EE24C4239}"/>
                  </a:ext>
                </a:extLst>
              </p:cNvPr>
              <p:cNvSpPr txBox="1"/>
              <p:nvPr/>
            </p:nvSpPr>
            <p:spPr>
              <a:xfrm>
                <a:off x="728523" y="2730903"/>
                <a:ext cx="3336554"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bSup>
                        <m:sSubSupPr>
                          <m:ctrlPr>
                            <a:rPr lang="en-GB" sz="3600" b="0" i="1" smtClean="0">
                              <a:solidFill>
                                <a:schemeClr val="bg1"/>
                              </a:solidFill>
                              <a:latin typeface="Cambria Math" panose="02040503050406030204" pitchFamily="18" charset="0"/>
                              <a:ea typeface="Cambria Math" panose="02040503050406030204" pitchFamily="18" charset="0"/>
                            </a:rPr>
                          </m:ctrlPr>
                        </m:sSubSupPr>
                        <m:e>
                          <m:r>
                            <a:rPr lang="en-GB" sz="3600" b="0" i="1" smtClean="0">
                              <a:solidFill>
                                <a:schemeClr val="bg1"/>
                              </a:solidFill>
                              <a:latin typeface="Cambria Math" panose="02040503050406030204" pitchFamily="18" charset="0"/>
                              <a:ea typeface="Cambria Math" panose="02040503050406030204" pitchFamily="18" charset="0"/>
                            </a:rPr>
                            <m:t>𝑏</m:t>
                          </m:r>
                        </m:e>
                        <m:sub>
                          <m:r>
                            <a:rPr lang="en-GB" sz="3600" b="0" i="1" smtClean="0">
                              <a:solidFill>
                                <a:schemeClr val="bg1"/>
                              </a:solidFill>
                              <a:latin typeface="Cambria Math" panose="02040503050406030204" pitchFamily="18" charset="0"/>
                              <a:ea typeface="Cambria Math" panose="02040503050406030204" pitchFamily="18" charset="0"/>
                            </a:rPr>
                            <m:t>𝑚𝑎𝑥</m:t>
                          </m:r>
                        </m:sub>
                        <m:sup>
                          <m:r>
                            <a:rPr lang="en-GB" sz="3600" b="0" i="1" smtClean="0">
                              <a:solidFill>
                                <a:schemeClr val="bg1"/>
                              </a:solidFill>
                              <a:latin typeface="Cambria Math" panose="02040503050406030204" pitchFamily="18" charset="0"/>
                              <a:ea typeface="Cambria Math" panose="02040503050406030204" pitchFamily="18" charset="0"/>
                            </a:rPr>
                            <m:t>3</m:t>
                          </m:r>
                        </m:sup>
                      </m:sSubSup>
                      <m:sSub>
                        <m:sSubPr>
                          <m:ctrlPr>
                            <a:rPr lang="en-GB" sz="3600" b="0" i="1" smtClean="0">
                              <a:solidFill>
                                <a:schemeClr val="bg1"/>
                              </a:solidFill>
                              <a:latin typeface="Cambria Math" panose="02040503050406030204" pitchFamily="18" charset="0"/>
                              <a:ea typeface="Cambria Math" panose="02040503050406030204" pitchFamily="18" charset="0"/>
                            </a:rPr>
                          </m:ctrlPr>
                        </m:sSubPr>
                        <m:e>
                          <m:r>
                            <a:rPr lang="en-GB" sz="3600" b="0" i="1" smtClean="0">
                              <a:solidFill>
                                <a:schemeClr val="bg1"/>
                              </a:solidFill>
                              <a:latin typeface="Cambria Math" panose="02040503050406030204" pitchFamily="18" charset="0"/>
                              <a:ea typeface="Cambria Math" panose="02040503050406030204" pitchFamily="18" charset="0"/>
                            </a:rPr>
                            <m:t>𝐻</m:t>
                          </m:r>
                        </m:e>
                        <m:sub>
                          <m:r>
                            <a:rPr lang="en-GB" sz="3600" b="0" i="1" smtClean="0">
                              <a:solidFill>
                                <a:schemeClr val="bg1"/>
                              </a:solidFill>
                              <a:latin typeface="Cambria Math" panose="02040503050406030204" pitchFamily="18" charset="0"/>
                              <a:ea typeface="Cambria Math" panose="02040503050406030204" pitchFamily="18" charset="0"/>
                            </a:rPr>
                            <m:t>𝑜</m:t>
                          </m:r>
                        </m:sub>
                      </m:sSub>
                    </m:oMath>
                  </m:oMathPara>
                </a14:m>
                <a:endParaRPr lang="en-US" sz="3600" dirty="0">
                  <a:solidFill>
                    <a:schemeClr val="bg1"/>
                  </a:solidFill>
                </a:endParaRPr>
              </a:p>
            </p:txBody>
          </p:sp>
        </mc:Choice>
        <mc:Fallback xmlns="">
          <p:sp>
            <p:nvSpPr>
              <p:cNvPr id="4" name="TextBox 3">
                <a:extLst>
                  <a:ext uri="{FF2B5EF4-FFF2-40B4-BE49-F238E27FC236}">
                    <a16:creationId xmlns:a16="http://schemas.microsoft.com/office/drawing/2014/main" id="{30BD36FB-50C8-6840-7E1A-BA8EE24C4239}"/>
                  </a:ext>
                </a:extLst>
              </p:cNvPr>
              <p:cNvSpPr txBox="1">
                <a:spLocks noRot="1" noChangeAspect="1" noMove="1" noResize="1" noEditPoints="1" noAdjustHandles="1" noChangeArrowheads="1" noChangeShapeType="1" noTextEdit="1"/>
              </p:cNvSpPr>
              <p:nvPr/>
            </p:nvSpPr>
            <p:spPr>
              <a:xfrm>
                <a:off x="728523" y="2730903"/>
                <a:ext cx="3336554" cy="1038682"/>
              </a:xfrm>
              <a:prstGeom prst="rect">
                <a:avLst/>
              </a:prstGeom>
              <a:blipFill>
                <a:blip r:embed="rId3"/>
                <a:stretch>
                  <a:fillRect l="-2652" t="-1220" b="-14634"/>
                </a:stretch>
              </a:blipFill>
            </p:spPr>
            <p:txBody>
              <a:bodyPr/>
              <a:lstStyle/>
              <a:p>
                <a:r>
                  <a:rPr lang="en-US">
                    <a:noFill/>
                  </a:rPr>
                  <a:t> </a:t>
                </a:r>
              </a:p>
            </p:txBody>
          </p:sp>
        </mc:Fallback>
      </mc:AlternateContent>
      <p:grpSp>
        <p:nvGrpSpPr>
          <p:cNvPr id="5" name="Group 4">
            <a:extLst>
              <a:ext uri="{FF2B5EF4-FFF2-40B4-BE49-F238E27FC236}">
                <a16:creationId xmlns:a16="http://schemas.microsoft.com/office/drawing/2014/main" id="{52FC1B84-8ED1-46E1-6CE9-5731E3A1E325}"/>
              </a:ext>
            </a:extLst>
          </p:cNvPr>
          <p:cNvGrpSpPr/>
          <p:nvPr/>
        </p:nvGrpSpPr>
        <p:grpSpPr>
          <a:xfrm>
            <a:off x="4440772" y="2624073"/>
            <a:ext cx="6780713" cy="1252341"/>
            <a:chOff x="5685295" y="1636810"/>
            <a:chExt cx="8530967" cy="1201868"/>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D418AFEC-707B-9A8F-120D-CE7013913598}"/>
                    </a:ext>
                  </a:extLst>
                </p:cNvPr>
                <p:cNvSpPr txBox="1"/>
                <p:nvPr/>
              </p:nvSpPr>
              <p:spPr>
                <a:xfrm>
                  <a:off x="5703378" y="1636810"/>
                  <a:ext cx="8512884"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𝑏</m:t>
                            </m:r>
                          </m:e>
                          <m:sub>
                            <m:r>
                              <a:rPr lang="en-GB" b="0" i="1" smtClean="0">
                                <a:solidFill>
                                  <a:schemeClr val="bg1"/>
                                </a:solidFill>
                                <a:latin typeface="Cambria Math" panose="02040503050406030204" pitchFamily="18" charset="0"/>
                              </a:rPr>
                              <m:t>𝑚𝑎𝑥</m:t>
                            </m:r>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𝑚𝑎𝑥𝑖𝑚𝑢𝑚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𝑏𝑢𝑏𝑏𝑙𝑒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𝑟𝑎𝑑𝑖𝑢𝑠</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𝑓𝑟𝑜𝑚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𝑓𝑖𝑟𝑠𝑡</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𝑝𝑒𝑟𝑖𝑜𝑑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𝑜𝑠𝑐𝑖𝑙𝑙𝑎𝑡𝑖𝑜𝑛</m:t>
                        </m:r>
                      </m:oMath>
                    </m:oMathPara>
                  </a14:m>
                  <a:endParaRPr lang="en-GB" b="0" dirty="0">
                    <a:solidFill>
                      <a:schemeClr val="bg1"/>
                    </a:solidFill>
                  </a:endParaRPr>
                </a:p>
              </p:txBody>
            </p:sp>
          </mc:Choice>
          <mc:Fallback xmlns="">
            <p:sp>
              <p:nvSpPr>
                <p:cNvPr id="6" name="TextBox 5">
                  <a:extLst>
                    <a:ext uri="{FF2B5EF4-FFF2-40B4-BE49-F238E27FC236}">
                      <a16:creationId xmlns:a16="http://schemas.microsoft.com/office/drawing/2014/main" id="{D418AFEC-707B-9A8F-120D-CE7013913598}"/>
                    </a:ext>
                  </a:extLst>
                </p:cNvPr>
                <p:cNvSpPr txBox="1">
                  <a:spLocks noRot="1" noChangeAspect="1" noMove="1" noResize="1" noEditPoints="1" noAdjustHandles="1" noChangeArrowheads="1" noChangeShapeType="1" noTextEdit="1"/>
                </p:cNvSpPr>
                <p:nvPr/>
              </p:nvSpPr>
              <p:spPr>
                <a:xfrm>
                  <a:off x="5703378" y="1636810"/>
                  <a:ext cx="8512884" cy="265835"/>
                </a:xfrm>
                <a:prstGeom prst="rect">
                  <a:avLst/>
                </a:prstGeom>
                <a:blipFill>
                  <a:blip r:embed="rId4"/>
                  <a:stretch>
                    <a:fillRect l="-375" t="-8696" r="-375"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21D9F853-BE2C-A93E-19CD-B8ECF79534A7}"/>
                    </a:ext>
                  </a:extLst>
                </p:cNvPr>
                <p:cNvSpPr txBox="1"/>
                <p:nvPr/>
              </p:nvSpPr>
              <p:spPr>
                <a:xfrm>
                  <a:off x="5703376" y="2125977"/>
                  <a:ext cx="3878014"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𝐻</m:t>
                            </m:r>
                          </m:e>
                          <m:sub>
                            <m:r>
                              <a:rPr lang="en-GB" b="0" i="1" smtClean="0">
                                <a:solidFill>
                                  <a:schemeClr val="bg1"/>
                                </a:solidFill>
                                <a:latin typeface="Cambria Math" panose="02040503050406030204" pitchFamily="18" charset="0"/>
                              </a:rPr>
                              <m:t>𝑜</m:t>
                            </m:r>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𝑖𝑛𝑖𝑡𝑖𝑎𝑙</m:t>
                        </m:r>
                        <m:r>
                          <a:rPr lang="en-GB" b="0" i="1" smtClean="0">
                            <a:solidFill>
                              <a:schemeClr val="bg1"/>
                            </a:solidFill>
                            <a:latin typeface="Cambria Math" panose="02040503050406030204" pitchFamily="18" charset="0"/>
                          </a:rPr>
                          <m:t>)</m:t>
                        </m:r>
                      </m:oMath>
                    </m:oMathPara>
                  </a14:m>
                  <a:endParaRPr lang="en-GB" b="0" dirty="0">
                    <a:solidFill>
                      <a:schemeClr val="bg1"/>
                    </a:solidFill>
                  </a:endParaRPr>
                </a:p>
              </p:txBody>
            </p:sp>
          </mc:Choice>
          <mc:Fallback xmlns="">
            <p:sp>
              <p:nvSpPr>
                <p:cNvPr id="7" name="TextBox 6">
                  <a:extLst>
                    <a:ext uri="{FF2B5EF4-FFF2-40B4-BE49-F238E27FC236}">
                      <a16:creationId xmlns:a16="http://schemas.microsoft.com/office/drawing/2014/main" id="{21D9F853-BE2C-A93E-19CD-B8ECF79534A7}"/>
                    </a:ext>
                  </a:extLst>
                </p:cNvPr>
                <p:cNvSpPr txBox="1">
                  <a:spLocks noRot="1" noChangeAspect="1" noMove="1" noResize="1" noEditPoints="1" noAdjustHandles="1" noChangeArrowheads="1" noChangeShapeType="1" noTextEdit="1"/>
                </p:cNvSpPr>
                <p:nvPr/>
              </p:nvSpPr>
              <p:spPr>
                <a:xfrm>
                  <a:off x="5703376" y="2125977"/>
                  <a:ext cx="3878014" cy="265835"/>
                </a:xfrm>
                <a:prstGeom prst="rect">
                  <a:avLst/>
                </a:prstGeom>
                <a:blipFill>
                  <a:blip r:embed="rId5"/>
                  <a:stretch>
                    <a:fillRect t="-8696" r="-123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5572F957-8106-8050-3EE5-A6CCEBE55DFE}"/>
                    </a:ext>
                  </a:extLst>
                </p:cNvPr>
                <p:cNvSpPr txBox="1"/>
                <p:nvPr/>
              </p:nvSpPr>
              <p:spPr>
                <a:xfrm>
                  <a:off x="5685295" y="2572843"/>
                  <a:ext cx="4538710"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𝜃</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𝑁𝑜𝑟𝑚𝑎𝑙</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h𝑦𝑑𝑟𝑜𝑠𝑡𝑎𝑡𝑖𝑐</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𝑝𝑟𝑒𝑠𝑠𝑢𝑟𝑒</m:t>
                        </m:r>
                      </m:oMath>
                    </m:oMathPara>
                  </a14:m>
                  <a:endParaRPr lang="en-GB" b="0" dirty="0">
                    <a:solidFill>
                      <a:schemeClr val="bg1"/>
                    </a:solidFill>
                  </a:endParaRPr>
                </a:p>
              </p:txBody>
            </p:sp>
          </mc:Choice>
          <mc:Fallback xmlns="">
            <p:sp>
              <p:nvSpPr>
                <p:cNvPr id="8" name="TextBox 7">
                  <a:extLst>
                    <a:ext uri="{FF2B5EF4-FFF2-40B4-BE49-F238E27FC236}">
                      <a16:creationId xmlns:a16="http://schemas.microsoft.com/office/drawing/2014/main" id="{5572F957-8106-8050-3EE5-A6CCEBE55DFE}"/>
                    </a:ext>
                  </a:extLst>
                </p:cNvPr>
                <p:cNvSpPr txBox="1">
                  <a:spLocks noRot="1" noChangeAspect="1" noMove="1" noResize="1" noEditPoints="1" noAdjustHandles="1" noChangeArrowheads="1" noChangeShapeType="1" noTextEdit="1"/>
                </p:cNvSpPr>
                <p:nvPr/>
              </p:nvSpPr>
              <p:spPr>
                <a:xfrm>
                  <a:off x="5685295" y="2572843"/>
                  <a:ext cx="4538710" cy="265835"/>
                </a:xfrm>
                <a:prstGeom prst="rect">
                  <a:avLst/>
                </a:prstGeom>
                <a:blipFill>
                  <a:blip r:embed="rId6"/>
                  <a:stretch>
                    <a:fillRect l="-702" t="-8696" r="-1053" b="-34783"/>
                  </a:stretch>
                </a:blipFill>
              </p:spPr>
              <p:txBody>
                <a:bodyPr/>
                <a:lstStyle/>
                <a:p>
                  <a:r>
                    <a:rPr lang="en-US">
                      <a:noFill/>
                    </a:rPr>
                    <a:t> </a:t>
                  </a:r>
                </a:p>
              </p:txBody>
            </p:sp>
          </mc:Fallback>
        </mc:AlternateContent>
      </p:grpSp>
      <p:sp>
        <p:nvSpPr>
          <p:cNvPr id="9" name="Content Placeholder 1">
            <a:extLst>
              <a:ext uri="{FF2B5EF4-FFF2-40B4-BE49-F238E27FC236}">
                <a16:creationId xmlns:a16="http://schemas.microsoft.com/office/drawing/2014/main" id="{13BF79FF-7A50-95C1-85DB-7678F03A17DF}"/>
              </a:ext>
            </a:extLst>
          </p:cNvPr>
          <p:cNvSpPr txBox="1">
            <a:spLocks/>
          </p:cNvSpPr>
          <p:nvPr/>
        </p:nvSpPr>
        <p:spPr>
          <a:xfrm>
            <a:off x="594819" y="4449464"/>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i="1" dirty="0">
                <a:latin typeface="HelveticaNeueLTPro"/>
              </a:rPr>
              <a:t>Note: Aluminium is added to most underwater explosives to improve performance. Although a fine powder, it is too coarse to react in the shock front, but with the gaseous products of detonation in the high-pressure region following it. The presence of aluminium or other reactive metals therefore lowers peak overpressure but increases the </a:t>
            </a:r>
            <a:r>
              <a:rPr lang="en-GB" sz="2000" i="1">
                <a:latin typeface="HelveticaNeueLTPro"/>
              </a:rPr>
              <a:t>positive impulse.</a:t>
            </a:r>
            <a:endParaRPr lang="en-GB" sz="2000" i="1" dirty="0">
              <a:latin typeface="HelveticaNeueLTPro"/>
            </a:endParaRPr>
          </a:p>
          <a:p>
            <a:endParaRPr lang="en-GB" sz="2000" i="1" dirty="0"/>
          </a:p>
          <a:p>
            <a:endParaRPr lang="en-GB" sz="2000" i="1" dirty="0">
              <a:ea typeface="Times New Roman" panose="02020603050405020304" pitchFamily="18" charset="0"/>
            </a:endParaRPr>
          </a:p>
          <a:p>
            <a:endParaRPr lang="en-GB" sz="2000" i="1" dirty="0">
              <a:ea typeface="Times New Roman" panose="02020603050405020304" pitchFamily="18" charset="0"/>
            </a:endParaRPr>
          </a:p>
          <a:p>
            <a:endParaRPr lang="en-GB" sz="2000" i="1" dirty="0"/>
          </a:p>
        </p:txBody>
      </p:sp>
    </p:spTree>
    <p:extLst>
      <p:ext uri="{BB962C8B-B14F-4D97-AF65-F5344CB8AC3E}">
        <p14:creationId xmlns:p14="http://schemas.microsoft.com/office/powerpoint/2010/main" val="1605112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1938992"/>
          </a:xfrm>
          <a:prstGeom prst="rect">
            <a:avLst/>
          </a:prstGeom>
          <a:noFill/>
        </p:spPr>
        <p:txBody>
          <a:bodyPr wrap="square" rtlCol="0">
            <a:spAutoFit/>
          </a:bodyPr>
          <a:lstStyle/>
          <a:p>
            <a:r>
              <a:rPr lang="en-GB" sz="2400" dirty="0">
                <a:solidFill>
                  <a:schemeClr val="bg1"/>
                </a:solidFill>
              </a:rPr>
              <a:t>Example: calculate the bubble energy E</a:t>
            </a:r>
            <a:r>
              <a:rPr lang="en-GB" sz="2400" baseline="-25000" dirty="0">
                <a:solidFill>
                  <a:schemeClr val="bg1"/>
                </a:solidFill>
              </a:rPr>
              <a:t>b</a:t>
            </a:r>
            <a:r>
              <a:rPr lang="en-GB" sz="2400" dirty="0">
                <a:solidFill>
                  <a:schemeClr val="bg1"/>
                </a:solidFill>
              </a:rPr>
              <a:t> in the first bubble period, generated by a pentolite 50/50 charge of 113g detonated at 1.22m depth in water given that H</a:t>
            </a:r>
            <a:r>
              <a:rPr lang="en-GB" sz="2400" baseline="-25000" dirty="0">
                <a:solidFill>
                  <a:schemeClr val="bg1"/>
                </a:solidFill>
              </a:rPr>
              <a:t>o</a:t>
            </a:r>
            <a:r>
              <a:rPr lang="en-GB" sz="2400" dirty="0">
                <a:solidFill>
                  <a:schemeClr val="bg1"/>
                </a:solidFill>
              </a:rPr>
              <a:t> at this depth is 1.13 bar (113000Nm</a:t>
            </a:r>
            <a:r>
              <a:rPr lang="en-GB" sz="2400" baseline="30000" dirty="0">
                <a:solidFill>
                  <a:schemeClr val="bg1"/>
                </a:solidFill>
              </a:rPr>
              <a:t>-2</a:t>
            </a:r>
            <a:r>
              <a:rPr lang="en-GB" sz="2400" dirty="0">
                <a:solidFill>
                  <a:schemeClr val="bg1"/>
                </a:solidFill>
              </a:rPr>
              <a:t>) and that the bubble radius is 0.8m</a:t>
            </a:r>
          </a:p>
          <a:p>
            <a:endParaRPr lang="en-GB" sz="2400" dirty="0">
              <a:solidFill>
                <a:schemeClr val="bg1"/>
              </a:solidFill>
            </a:endParaRPr>
          </a:p>
          <a:p>
            <a:endParaRPr lang="en-GB" sz="2400" dirty="0">
              <a:solidFill>
                <a:schemeClr val="bg1"/>
              </a:solidFill>
            </a:endParaRP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Bubble pulse energy</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D93EACCE-63C8-93BB-302B-AAFFDB0DD6E3}"/>
                  </a:ext>
                </a:extLst>
              </p:cNvPr>
              <p:cNvSpPr txBox="1"/>
              <p:nvPr/>
            </p:nvSpPr>
            <p:spPr>
              <a:xfrm>
                <a:off x="690945" y="2680799"/>
                <a:ext cx="3336554"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bSup>
                        <m:sSubSupPr>
                          <m:ctrlPr>
                            <a:rPr lang="en-GB" sz="3600" b="0" i="1" smtClean="0">
                              <a:solidFill>
                                <a:schemeClr val="bg1"/>
                              </a:solidFill>
                              <a:latin typeface="Cambria Math" panose="02040503050406030204" pitchFamily="18" charset="0"/>
                              <a:ea typeface="Cambria Math" panose="02040503050406030204" pitchFamily="18" charset="0"/>
                            </a:rPr>
                          </m:ctrlPr>
                        </m:sSubSupPr>
                        <m:e>
                          <m:r>
                            <a:rPr lang="en-GB" sz="3600" b="0" i="1" smtClean="0">
                              <a:solidFill>
                                <a:schemeClr val="bg1"/>
                              </a:solidFill>
                              <a:latin typeface="Cambria Math" panose="02040503050406030204" pitchFamily="18" charset="0"/>
                              <a:ea typeface="Cambria Math" panose="02040503050406030204" pitchFamily="18" charset="0"/>
                            </a:rPr>
                            <m:t>𝑏</m:t>
                          </m:r>
                        </m:e>
                        <m:sub>
                          <m:r>
                            <a:rPr lang="en-GB" sz="3600" b="0" i="1" smtClean="0">
                              <a:solidFill>
                                <a:schemeClr val="bg1"/>
                              </a:solidFill>
                              <a:latin typeface="Cambria Math" panose="02040503050406030204" pitchFamily="18" charset="0"/>
                              <a:ea typeface="Cambria Math" panose="02040503050406030204" pitchFamily="18" charset="0"/>
                            </a:rPr>
                            <m:t>𝑚𝑎𝑥</m:t>
                          </m:r>
                        </m:sub>
                        <m:sup>
                          <m:r>
                            <a:rPr lang="en-GB" sz="3600" b="0" i="1" smtClean="0">
                              <a:solidFill>
                                <a:schemeClr val="bg1"/>
                              </a:solidFill>
                              <a:latin typeface="Cambria Math" panose="02040503050406030204" pitchFamily="18" charset="0"/>
                              <a:ea typeface="Cambria Math" panose="02040503050406030204" pitchFamily="18" charset="0"/>
                            </a:rPr>
                            <m:t>3</m:t>
                          </m:r>
                        </m:sup>
                      </m:sSubSup>
                      <m:sSub>
                        <m:sSubPr>
                          <m:ctrlPr>
                            <a:rPr lang="en-GB" sz="3600" b="0" i="1" smtClean="0">
                              <a:solidFill>
                                <a:schemeClr val="bg1"/>
                              </a:solidFill>
                              <a:latin typeface="Cambria Math" panose="02040503050406030204" pitchFamily="18" charset="0"/>
                              <a:ea typeface="Cambria Math" panose="02040503050406030204" pitchFamily="18" charset="0"/>
                            </a:rPr>
                          </m:ctrlPr>
                        </m:sSubPr>
                        <m:e>
                          <m:r>
                            <a:rPr lang="en-GB" sz="3600" b="0" i="1" smtClean="0">
                              <a:solidFill>
                                <a:schemeClr val="bg1"/>
                              </a:solidFill>
                              <a:latin typeface="Cambria Math" panose="02040503050406030204" pitchFamily="18" charset="0"/>
                              <a:ea typeface="Cambria Math" panose="02040503050406030204" pitchFamily="18" charset="0"/>
                            </a:rPr>
                            <m:t>𝐻</m:t>
                          </m:r>
                        </m:e>
                        <m:sub>
                          <m:r>
                            <a:rPr lang="en-GB" sz="3600" b="0" i="1" smtClean="0">
                              <a:solidFill>
                                <a:schemeClr val="bg1"/>
                              </a:solidFill>
                              <a:latin typeface="Cambria Math" panose="02040503050406030204" pitchFamily="18" charset="0"/>
                              <a:ea typeface="Cambria Math" panose="02040503050406030204" pitchFamily="18" charset="0"/>
                            </a:rPr>
                            <m:t>𝑜</m:t>
                          </m:r>
                        </m:sub>
                      </m:sSub>
                    </m:oMath>
                  </m:oMathPara>
                </a14:m>
                <a:endParaRPr lang="en-US" sz="3600" dirty="0">
                  <a:solidFill>
                    <a:schemeClr val="bg1"/>
                  </a:solidFill>
                </a:endParaRPr>
              </a:p>
            </p:txBody>
          </p:sp>
        </mc:Choice>
        <mc:Fallback xmlns="">
          <p:sp>
            <p:nvSpPr>
              <p:cNvPr id="5" name="TextBox 4">
                <a:extLst>
                  <a:ext uri="{FF2B5EF4-FFF2-40B4-BE49-F238E27FC236}">
                    <a16:creationId xmlns:a16="http://schemas.microsoft.com/office/drawing/2014/main" id="{D93EACCE-63C8-93BB-302B-AAFFDB0DD6E3}"/>
                  </a:ext>
                </a:extLst>
              </p:cNvPr>
              <p:cNvSpPr txBox="1">
                <a:spLocks noRot="1" noChangeAspect="1" noMove="1" noResize="1" noEditPoints="1" noAdjustHandles="1" noChangeArrowheads="1" noChangeShapeType="1" noTextEdit="1"/>
              </p:cNvSpPr>
              <p:nvPr/>
            </p:nvSpPr>
            <p:spPr>
              <a:xfrm>
                <a:off x="690945" y="2680799"/>
                <a:ext cx="3336554" cy="1038682"/>
              </a:xfrm>
              <a:prstGeom prst="rect">
                <a:avLst/>
              </a:prstGeom>
              <a:blipFill>
                <a:blip r:embed="rId2"/>
                <a:stretch>
                  <a:fillRect l="-2652" t="-1220" b="-1463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F0CB13EA-F20B-2EA9-B346-7A308B398934}"/>
                  </a:ext>
                </a:extLst>
              </p:cNvPr>
              <p:cNvSpPr txBox="1"/>
              <p:nvPr/>
            </p:nvSpPr>
            <p:spPr>
              <a:xfrm>
                <a:off x="4614485" y="2680799"/>
                <a:ext cx="4334969"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p>
                        <m:sSupPr>
                          <m:ctrlPr>
                            <a:rPr lang="en-GB"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0.8</m:t>
                          </m:r>
                        </m:e>
                        <m:sup>
                          <m:r>
                            <a:rPr lang="en-GB" sz="3600" b="0" i="1" smtClean="0">
                              <a:solidFill>
                                <a:schemeClr val="bg1"/>
                              </a:solidFill>
                              <a:latin typeface="Cambria Math" panose="02040503050406030204" pitchFamily="18" charset="0"/>
                              <a:ea typeface="Cambria Math" panose="02040503050406030204" pitchFamily="18" charset="0"/>
                            </a:rPr>
                            <m:t>3</m:t>
                          </m:r>
                        </m:sup>
                      </m:sSup>
                      <m:r>
                        <a:rPr lang="en-GB" sz="3600" b="0" i="1" smtClean="0">
                          <a:solidFill>
                            <a:schemeClr val="bg1"/>
                          </a:solidFill>
                          <a:latin typeface="Cambria Math" panose="02040503050406030204" pitchFamily="18" charset="0"/>
                          <a:ea typeface="Cambria Math" panose="02040503050406030204" pitchFamily="18" charset="0"/>
                        </a:rPr>
                        <m:t>.113000</m:t>
                      </m:r>
                    </m:oMath>
                  </m:oMathPara>
                </a14:m>
                <a:endParaRPr lang="en-US" sz="3600" dirty="0">
                  <a:solidFill>
                    <a:schemeClr val="bg1"/>
                  </a:solidFill>
                </a:endParaRPr>
              </a:p>
            </p:txBody>
          </p:sp>
        </mc:Choice>
        <mc:Fallback xmlns="">
          <p:sp>
            <p:nvSpPr>
              <p:cNvPr id="6" name="TextBox 5">
                <a:extLst>
                  <a:ext uri="{FF2B5EF4-FFF2-40B4-BE49-F238E27FC236}">
                    <a16:creationId xmlns:a16="http://schemas.microsoft.com/office/drawing/2014/main" id="{F0CB13EA-F20B-2EA9-B346-7A308B398934}"/>
                  </a:ext>
                </a:extLst>
              </p:cNvPr>
              <p:cNvSpPr txBox="1">
                <a:spLocks noRot="1" noChangeAspect="1" noMove="1" noResize="1" noEditPoints="1" noAdjustHandles="1" noChangeArrowheads="1" noChangeShapeType="1" noTextEdit="1"/>
              </p:cNvSpPr>
              <p:nvPr/>
            </p:nvSpPr>
            <p:spPr>
              <a:xfrm>
                <a:off x="4614485" y="2680799"/>
                <a:ext cx="4334969" cy="1038682"/>
              </a:xfrm>
              <a:prstGeom prst="rect">
                <a:avLst/>
              </a:prstGeom>
              <a:blipFill>
                <a:blip r:embed="rId3"/>
                <a:stretch>
                  <a:fillRect l="-2047" t="-1220" r="-2047" b="-1463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57B684-61E0-29AF-8F92-35ED72762AA6}"/>
                  </a:ext>
                </a:extLst>
              </p:cNvPr>
              <p:cNvSpPr txBox="1"/>
              <p:nvPr/>
            </p:nvSpPr>
            <p:spPr>
              <a:xfrm>
                <a:off x="4614484" y="3971847"/>
                <a:ext cx="2913875" cy="553998"/>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=242000</m:t>
                      </m:r>
                      <m:r>
                        <a:rPr lang="en-GB" sz="3600" b="0" i="1" smtClean="0">
                          <a:solidFill>
                            <a:schemeClr val="bg1"/>
                          </a:solidFill>
                          <a:latin typeface="Cambria Math" panose="02040503050406030204" pitchFamily="18" charset="0"/>
                        </a:rPr>
                        <m:t>𝐽</m:t>
                      </m:r>
                    </m:oMath>
                  </m:oMathPara>
                </a14:m>
                <a:endParaRPr lang="en-US" sz="3600" dirty="0">
                  <a:solidFill>
                    <a:schemeClr val="bg1"/>
                  </a:solidFill>
                </a:endParaRPr>
              </a:p>
            </p:txBody>
          </p:sp>
        </mc:Choice>
        <mc:Fallback xmlns="">
          <p:sp>
            <p:nvSpPr>
              <p:cNvPr id="7" name="TextBox 6">
                <a:extLst>
                  <a:ext uri="{FF2B5EF4-FFF2-40B4-BE49-F238E27FC236}">
                    <a16:creationId xmlns:a16="http://schemas.microsoft.com/office/drawing/2014/main" id="{EE57B684-61E0-29AF-8F92-35ED72762AA6}"/>
                  </a:ext>
                </a:extLst>
              </p:cNvPr>
              <p:cNvSpPr txBox="1">
                <a:spLocks noRot="1" noChangeAspect="1" noMove="1" noResize="1" noEditPoints="1" noAdjustHandles="1" noChangeArrowheads="1" noChangeShapeType="1" noTextEdit="1"/>
              </p:cNvSpPr>
              <p:nvPr/>
            </p:nvSpPr>
            <p:spPr>
              <a:xfrm>
                <a:off x="4614484" y="3971847"/>
                <a:ext cx="2913875" cy="553998"/>
              </a:xfrm>
              <a:prstGeom prst="rect">
                <a:avLst/>
              </a:prstGeom>
              <a:blipFill>
                <a:blip r:embed="rId4"/>
                <a:stretch>
                  <a:fillRect l="-3043" r="-4348" b="-28889"/>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EC31D688-378A-3D0E-F134-4F91198EA463}"/>
              </a:ext>
            </a:extLst>
          </p:cNvPr>
          <p:cNvSpPr txBox="1"/>
          <p:nvPr/>
        </p:nvSpPr>
        <p:spPr>
          <a:xfrm>
            <a:off x="609907" y="4683419"/>
            <a:ext cx="11492797" cy="1569660"/>
          </a:xfrm>
          <a:prstGeom prst="rect">
            <a:avLst/>
          </a:prstGeom>
          <a:noFill/>
        </p:spPr>
        <p:txBody>
          <a:bodyPr wrap="square" rtlCol="0">
            <a:spAutoFit/>
          </a:bodyPr>
          <a:lstStyle/>
          <a:p>
            <a:r>
              <a:rPr lang="en-GB" sz="2400" dirty="0">
                <a:solidFill>
                  <a:schemeClr val="bg1"/>
                </a:solidFill>
              </a:rPr>
              <a:t>Note: this represents 242000/113 Jg</a:t>
            </a:r>
            <a:r>
              <a:rPr lang="en-GB" sz="2400" baseline="30000" dirty="0">
                <a:solidFill>
                  <a:schemeClr val="bg1"/>
                </a:solidFill>
              </a:rPr>
              <a:t>-1</a:t>
            </a:r>
            <a:r>
              <a:rPr lang="en-GB" sz="2400" dirty="0">
                <a:solidFill>
                  <a:schemeClr val="bg1"/>
                </a:solidFill>
              </a:rPr>
              <a:t> of explosive, or 2144 Jg</a:t>
            </a:r>
            <a:r>
              <a:rPr lang="en-GB" sz="2400" baseline="30000" dirty="0">
                <a:solidFill>
                  <a:schemeClr val="bg1"/>
                </a:solidFill>
              </a:rPr>
              <a:t>-1</a:t>
            </a:r>
            <a:r>
              <a:rPr lang="en-GB" sz="2400" dirty="0">
                <a:solidFill>
                  <a:schemeClr val="bg1"/>
                </a:solidFill>
              </a:rPr>
              <a:t>. The heat of explosion (Q</a:t>
            </a:r>
            <a:r>
              <a:rPr lang="en-GB" sz="2400" baseline="-25000" dirty="0">
                <a:solidFill>
                  <a:schemeClr val="bg1"/>
                </a:solidFill>
              </a:rPr>
              <a:t>v</a:t>
            </a:r>
            <a:r>
              <a:rPr lang="en-GB" sz="2400" dirty="0">
                <a:solidFill>
                  <a:schemeClr val="bg1"/>
                </a:solidFill>
              </a:rPr>
              <a:t>) of pentolite 50/50 is 4475 Jg</a:t>
            </a:r>
            <a:r>
              <a:rPr lang="en-GB" sz="2400" baseline="30000" dirty="0">
                <a:solidFill>
                  <a:schemeClr val="bg1"/>
                </a:solidFill>
              </a:rPr>
              <a:t>-1</a:t>
            </a:r>
            <a:r>
              <a:rPr lang="en-GB" sz="2400" dirty="0">
                <a:solidFill>
                  <a:schemeClr val="bg1"/>
                </a:solidFill>
              </a:rPr>
              <a:t> so the fraction of the total explosive energy is 48%</a:t>
            </a: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1663127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13" name="Rectangle 12">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1">
            <a:extLst>
              <a:ext uri="{FF2B5EF4-FFF2-40B4-BE49-F238E27FC236}">
                <a16:creationId xmlns:a16="http://schemas.microsoft.com/office/drawing/2014/main" id="{FAC91CE4-13EA-1101-554B-A97D0A32A8BC}"/>
              </a:ext>
            </a:extLst>
          </p:cNvPr>
          <p:cNvSpPr txBox="1">
            <a:spLocks/>
          </p:cNvSpPr>
          <p:nvPr/>
        </p:nvSpPr>
        <p:spPr>
          <a:xfrm>
            <a:off x="1371598" y="319314"/>
            <a:ext cx="9477377" cy="103051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rgbClr val="FFFFFF"/>
                </a:solidFill>
                <a:latin typeface="+mj-lt"/>
                <a:ea typeface="+mj-ea"/>
                <a:cs typeface="+mj-cs"/>
              </a:rPr>
              <a:t>Case Study – FSO Safer</a:t>
            </a:r>
          </a:p>
        </p:txBody>
      </p:sp>
      <p:pic>
        <p:nvPicPr>
          <p:cNvPr id="4" name="Picture 3" descr="A large red and white ship&#10;&#10;Description automatically generated with low confidence">
            <a:extLst>
              <a:ext uri="{FF2B5EF4-FFF2-40B4-BE49-F238E27FC236}">
                <a16:creationId xmlns:a16="http://schemas.microsoft.com/office/drawing/2014/main" id="{CD222F56-9FF2-3ED5-807B-4FB1CBA97108}"/>
              </a:ext>
            </a:extLst>
          </p:cNvPr>
          <p:cNvPicPr>
            <a:picLocks noChangeAspect="1"/>
          </p:cNvPicPr>
          <p:nvPr/>
        </p:nvPicPr>
        <p:blipFill rotWithShape="1">
          <a:blip r:embed="rId2" cstate="screen">
            <a:extLst>
              <a:ext uri="{28A0092B-C50C-407E-A947-70E740481C1C}">
                <a14:useLocalDpi xmlns:a14="http://schemas.microsoft.com/office/drawing/2010/main"/>
              </a:ext>
            </a:extLst>
          </a:blip>
          <a:stretch/>
        </p:blipFill>
        <p:spPr>
          <a:xfrm>
            <a:off x="1278934" y="2050595"/>
            <a:ext cx="3765013" cy="4230353"/>
          </a:xfrm>
          <a:prstGeom prst="rect">
            <a:avLst/>
          </a:prstGeom>
          <a:noFill/>
        </p:spPr>
      </p:pic>
      <p:pic>
        <p:nvPicPr>
          <p:cNvPr id="5" name="Content Placeholder 8" descr="Text&#10;&#10;Description automatically generated">
            <a:extLst>
              <a:ext uri="{FF2B5EF4-FFF2-40B4-BE49-F238E27FC236}">
                <a16:creationId xmlns:a16="http://schemas.microsoft.com/office/drawing/2014/main" id="{FBEA66BF-32B8-54B2-D0FE-4F5E5A8F88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87956" y="2050595"/>
            <a:ext cx="6031279" cy="4206818"/>
          </a:xfrm>
          <a:prstGeom prst="rect">
            <a:avLst/>
          </a:prstGeom>
        </p:spPr>
      </p:pic>
    </p:spTree>
    <p:extLst>
      <p:ext uri="{BB962C8B-B14F-4D97-AF65-F5344CB8AC3E}">
        <p14:creationId xmlns:p14="http://schemas.microsoft.com/office/powerpoint/2010/main" val="46072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210495-D6AE-7A43-A704-E2F4216BA1F7}"/>
              </a:ext>
            </a:extLst>
          </p:cNvPr>
          <p:cNvSpPr>
            <a:spLocks noGrp="1"/>
          </p:cNvSpPr>
          <p:nvPr>
            <p:ph type="title"/>
          </p:nvPr>
        </p:nvSpPr>
        <p:spPr/>
        <p:txBody>
          <a:bodyPr/>
          <a:lstStyle/>
          <a:p>
            <a:r>
              <a:rPr lang="en-US" dirty="0"/>
              <a:t>The problem</a:t>
            </a:r>
            <a:endParaRPr lang="en-GB" dirty="0"/>
          </a:p>
        </p:txBody>
      </p:sp>
      <p:sp>
        <p:nvSpPr>
          <p:cNvPr id="6" name="Text Placeholder 5">
            <a:extLst>
              <a:ext uri="{FF2B5EF4-FFF2-40B4-BE49-F238E27FC236}">
                <a16:creationId xmlns:a16="http://schemas.microsoft.com/office/drawing/2014/main" id="{87907AF9-DFE5-9049-ADBB-5AF9FA5395D1}"/>
              </a:ext>
            </a:extLst>
          </p:cNvPr>
          <p:cNvSpPr>
            <a:spLocks noGrp="1"/>
          </p:cNvSpPr>
          <p:nvPr>
            <p:ph type="body" sz="quarter" idx="11"/>
          </p:nvPr>
        </p:nvSpPr>
        <p:spPr/>
        <p:txBody>
          <a:bodyPr/>
          <a:lstStyle/>
          <a:p>
            <a:r>
              <a:rPr lang="en-GB" dirty="0"/>
              <a:t>How to salvage 188,000 m</a:t>
            </a:r>
            <a:r>
              <a:rPr lang="en-GB" baseline="30000" dirty="0"/>
              <a:t>3</a:t>
            </a:r>
            <a:r>
              <a:rPr lang="en-GB" dirty="0"/>
              <a:t> crude oil from a sinking vessel surrounded by mines and filled with explosion gas?</a:t>
            </a:r>
          </a:p>
        </p:txBody>
      </p:sp>
      <p:sp>
        <p:nvSpPr>
          <p:cNvPr id="4" name="Text Placeholder 3">
            <a:extLst>
              <a:ext uri="{FF2B5EF4-FFF2-40B4-BE49-F238E27FC236}">
                <a16:creationId xmlns:a16="http://schemas.microsoft.com/office/drawing/2014/main" id="{16B80453-8021-E843-A043-2B8964DD3538}"/>
              </a:ext>
            </a:extLst>
          </p:cNvPr>
          <p:cNvSpPr>
            <a:spLocks noGrp="1"/>
          </p:cNvSpPr>
          <p:nvPr>
            <p:ph type="body" sz="quarter" idx="14"/>
          </p:nvPr>
        </p:nvSpPr>
        <p:spPr>
          <a:xfrm>
            <a:off x="407368" y="2348881"/>
            <a:ext cx="7416824" cy="3960439"/>
          </a:xfrm>
        </p:spPr>
        <p:txBody>
          <a:bodyPr>
            <a:normAutofit/>
          </a:bodyPr>
          <a:lstStyle/>
          <a:p>
            <a:r>
              <a:rPr lang="en-US" dirty="0"/>
              <a:t>FSO Safer is an old vessel constructed in 1976</a:t>
            </a:r>
          </a:p>
          <a:p>
            <a:r>
              <a:rPr lang="en-US" dirty="0"/>
              <a:t>Approximately 4.5 nautical miles from Yemen’s coast</a:t>
            </a:r>
          </a:p>
          <a:p>
            <a:r>
              <a:rPr lang="en-US" dirty="0"/>
              <a:t>No maintenance since 2015</a:t>
            </a:r>
          </a:p>
          <a:p>
            <a:r>
              <a:rPr lang="en-US" dirty="0"/>
              <a:t>Inert gas system not functioning – explosion gas building up</a:t>
            </a:r>
          </a:p>
          <a:p>
            <a:r>
              <a:rPr lang="en-US" dirty="0"/>
              <a:t>Approximately 1.148 million BBL crude oil in 12 tanks</a:t>
            </a:r>
          </a:p>
          <a:p>
            <a:r>
              <a:rPr lang="en-US" dirty="0"/>
              <a:t>Proximity of drifting improvised sea mines</a:t>
            </a:r>
          </a:p>
          <a:p>
            <a:r>
              <a:rPr lang="en-US" dirty="0"/>
              <a:t>A significant spill could occur at any time, which would be four times that of the Exxon Valdez in 1989 with environmental impact estimated as US $20 billion</a:t>
            </a:r>
          </a:p>
          <a:p>
            <a:pPr marL="0" indent="0">
              <a:buNone/>
            </a:pPr>
            <a:endParaRPr lang="en-US" dirty="0"/>
          </a:p>
        </p:txBody>
      </p:sp>
      <p:pic>
        <p:nvPicPr>
          <p:cNvPr id="10" name="Picture 9" descr="Map&#10;&#10;Description automatically generated">
            <a:extLst>
              <a:ext uri="{FF2B5EF4-FFF2-40B4-BE49-F238E27FC236}">
                <a16:creationId xmlns:a16="http://schemas.microsoft.com/office/drawing/2014/main" id="{882C99F4-E29B-0F4C-9929-80E3C6D4564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08168" y="1968141"/>
            <a:ext cx="4263752" cy="4721918"/>
          </a:xfrm>
          <a:prstGeom prst="rect">
            <a:avLst/>
          </a:prstGeom>
        </p:spPr>
      </p:pic>
    </p:spTree>
    <p:extLst>
      <p:ext uri="{BB962C8B-B14F-4D97-AF65-F5344CB8AC3E}">
        <p14:creationId xmlns:p14="http://schemas.microsoft.com/office/powerpoint/2010/main" val="1619322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Methodological Approach – Mine Strike</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p:txBody>
          <a:bodyPr>
            <a:normAutofit lnSpcReduction="10000"/>
          </a:bodyPr>
          <a:lstStyle/>
          <a:p>
            <a:r>
              <a:rPr lang="en-GB" dirty="0"/>
              <a:t>The epipelagic zone down to 35 metres;</a:t>
            </a:r>
          </a:p>
          <a:p>
            <a:r>
              <a:rPr lang="en-GB" dirty="0"/>
              <a:t>NEQ – reported by UN Panel of Experts as 21 kg</a:t>
            </a:r>
          </a:p>
          <a:p>
            <a:pPr lvl="1"/>
            <a:r>
              <a:rPr lang="en-GB" dirty="0"/>
              <a:t>Ammonium Nitrate / Aluminium 20.3 kg</a:t>
            </a:r>
          </a:p>
          <a:p>
            <a:pPr lvl="1"/>
            <a:r>
              <a:rPr lang="en-GB" dirty="0"/>
              <a:t>RDX 0.7 kg</a:t>
            </a:r>
          </a:p>
          <a:p>
            <a:pPr lvl="1"/>
            <a:r>
              <a:rPr lang="en-GB" dirty="0"/>
              <a:t>TNT equivalence with limited exploitation?</a:t>
            </a:r>
          </a:p>
          <a:p>
            <a:r>
              <a:rPr lang="en-GB" dirty="0"/>
              <a:t>Who has completed work on contact mine explosions (0 – 12 m) and near surface explosions in recent memory with sufficient academic rigour?</a:t>
            </a:r>
          </a:p>
          <a:p>
            <a:pPr lvl="1"/>
            <a:r>
              <a:rPr lang="en-GB" dirty="0"/>
              <a:t>Cole, </a:t>
            </a:r>
            <a:r>
              <a:rPr lang="en-GB" dirty="0" err="1"/>
              <a:t>Stiepanow</a:t>
            </a:r>
            <a:r>
              <a:rPr lang="en-GB" dirty="0"/>
              <a:t>, </a:t>
            </a:r>
            <a:r>
              <a:rPr lang="en-GB" dirty="0" err="1"/>
              <a:t>Swisdak</a:t>
            </a:r>
            <a:r>
              <a:rPr lang="en-GB" dirty="0"/>
              <a:t>, Qu, Zhou and others……</a:t>
            </a:r>
          </a:p>
          <a:p>
            <a:r>
              <a:rPr lang="en-GB" dirty="0"/>
              <a:t>How is an oil tanker constructed and what is the impact on a single skin hull? Planning considerations – plate geometry / thickness / erosion</a:t>
            </a:r>
          </a:p>
          <a:p>
            <a:r>
              <a:rPr lang="en-GB" dirty="0"/>
              <a:t>Are pressures of concern to vessels published?</a:t>
            </a:r>
          </a:p>
          <a:p>
            <a:pPr marL="0" indent="0">
              <a:buNone/>
            </a:pPr>
            <a:endParaRPr lang="en-GB" dirty="0"/>
          </a:p>
        </p:txBody>
      </p:sp>
      <p:pic>
        <p:nvPicPr>
          <p:cNvPr id="6" name="Picture 5" descr="A picture containing outdoor, several&#10;&#10;Description automatically generated">
            <a:extLst>
              <a:ext uri="{FF2B5EF4-FFF2-40B4-BE49-F238E27FC236}">
                <a16:creationId xmlns:a16="http://schemas.microsoft.com/office/drawing/2014/main" id="{59CD55DC-7BDF-9E45-9AEE-58B49321DFF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68255" y="4452136"/>
            <a:ext cx="3035300" cy="2197100"/>
          </a:xfrm>
          <a:prstGeom prst="rect">
            <a:avLst/>
          </a:prstGeom>
        </p:spPr>
      </p:pic>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3"/>
          <a:stretch>
            <a:fillRect/>
          </a:stretch>
        </p:blipFill>
        <p:spPr>
          <a:xfrm>
            <a:off x="7247312" y="1289562"/>
            <a:ext cx="4535488" cy="2981071"/>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4"/>
          <a:stretch>
            <a:fillRect/>
          </a:stretch>
        </p:blipFill>
        <p:spPr>
          <a:xfrm>
            <a:off x="9924504" y="4725144"/>
            <a:ext cx="2143426" cy="1009790"/>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984000" y="403080"/>
            <a:ext cx="10224000" cy="864000"/>
          </a:xfrm>
        </p:spPr>
        <p:txBody>
          <a:bodyPr/>
          <a:lstStyle/>
          <a:p>
            <a:r>
              <a:rPr lang="en-GB" dirty="0"/>
              <a:t>Key findings to date – Sea Mines</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p:txBody>
          <a:bodyPr>
            <a:normAutofit lnSpcReduction="10000"/>
          </a:bodyPr>
          <a:lstStyle/>
          <a:p>
            <a:pPr lvl="0"/>
            <a:r>
              <a:rPr lang="en-GB" dirty="0"/>
              <a:t>The volume of explosive is roughly 0.027 m</a:t>
            </a:r>
            <a:r>
              <a:rPr lang="en-GB" baseline="30000" dirty="0"/>
              <a:t>3</a:t>
            </a:r>
            <a:r>
              <a:rPr lang="en-GB" dirty="0"/>
              <a:t> with a density of 0.768 gcm</a:t>
            </a:r>
            <a:r>
              <a:rPr lang="en-GB" baseline="30000" dirty="0"/>
              <a:t>-3</a:t>
            </a:r>
            <a:r>
              <a:rPr lang="en-GB" dirty="0"/>
              <a:t> and velocity of detonation of no more than 4313 ms</a:t>
            </a:r>
            <a:r>
              <a:rPr lang="en-GB" baseline="30000" dirty="0"/>
              <a:t>-1</a:t>
            </a:r>
          </a:p>
          <a:p>
            <a:pPr lvl="0"/>
            <a:r>
              <a:rPr lang="en-GB" dirty="0"/>
              <a:t>The plate geometry on FSO Safer is 3.5 m long by 3 m wide on 3.5 m stiffener spacing. Such a plate would generally have a yield stress of 400 MPa and 28% elongation factor  - so what? </a:t>
            </a:r>
          </a:p>
          <a:p>
            <a:r>
              <a:rPr lang="en-GB" dirty="0"/>
              <a:t>Contact explosion - hull breach 1.437 m to 1.819 m in radius. Outcome: gushing oil spill in tank(s) breached. </a:t>
            </a:r>
          </a:p>
          <a:p>
            <a:r>
              <a:rPr lang="en-GB" dirty="0"/>
              <a:t>At a range of 12.22 m permanent deflection of 50.8 mm (the threshold for moderate damage). Unlikely that hull will be breached, but potential for slow leaking oil spill is possible.</a:t>
            </a:r>
          </a:p>
          <a:p>
            <a:r>
              <a:rPr lang="en-GB" dirty="0"/>
              <a:t>MITIGATION – Oil boom at a distance beyond threshold of moderate-light damage</a:t>
            </a:r>
          </a:p>
          <a:p>
            <a:endParaRPr lang="en-GB" dirty="0"/>
          </a:p>
        </p:txBody>
      </p:sp>
      <p:pic>
        <p:nvPicPr>
          <p:cNvPr id="7" name="Content Placeholder 6" descr="Diagram&#10;&#10;Description automatically generated">
            <a:extLst>
              <a:ext uri="{FF2B5EF4-FFF2-40B4-BE49-F238E27FC236}">
                <a16:creationId xmlns:a16="http://schemas.microsoft.com/office/drawing/2014/main" id="{44A0DB27-3D56-0647-AECD-1BAC650411BC}"/>
              </a:ext>
            </a:extLst>
          </p:cNvPr>
          <p:cNvPicPr>
            <a:picLocks noGrp="1" noChangeAspect="1"/>
          </p:cNvPicPr>
          <p:nvPr>
            <p:ph sz="quarter" idx="18"/>
          </p:nvPr>
        </p:nvPicPr>
        <p:blipFill>
          <a:blip r:embed="rId2">
            <a:extLst>
              <a:ext uri="{28A0092B-C50C-407E-A947-70E740481C1C}">
                <a14:useLocalDpi xmlns:a14="http://schemas.microsoft.com/office/drawing/2010/main"/>
              </a:ext>
            </a:extLst>
          </a:blip>
          <a:stretch>
            <a:fillRect/>
          </a:stretch>
        </p:blipFill>
        <p:spPr>
          <a:xfrm>
            <a:off x="7392144" y="2180028"/>
            <a:ext cx="3950494" cy="2497944"/>
          </a:xfrm>
          <a:prstGeom prst="rect">
            <a:avLst/>
          </a:prstGeom>
        </p:spPr>
      </p:pic>
      <p:pic>
        <p:nvPicPr>
          <p:cNvPr id="11" name="Picture 10" descr="A picture containing ground, outdoor&#10;&#10;Description automatically generated">
            <a:extLst>
              <a:ext uri="{FF2B5EF4-FFF2-40B4-BE49-F238E27FC236}">
                <a16:creationId xmlns:a16="http://schemas.microsoft.com/office/drawing/2014/main" id="{2823010A-5E0E-C847-9C7E-0A41A73490A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32306" y="4823668"/>
            <a:ext cx="3365500" cy="1917700"/>
          </a:xfrm>
          <a:prstGeom prst="rect">
            <a:avLst/>
          </a:prstGeom>
        </p:spPr>
      </p:pic>
      <p:pic>
        <p:nvPicPr>
          <p:cNvPr id="12" name="Picture 11">
            <a:extLst>
              <a:ext uri="{FF2B5EF4-FFF2-40B4-BE49-F238E27FC236}">
                <a16:creationId xmlns:a16="http://schemas.microsoft.com/office/drawing/2014/main" id="{0BBB8F05-1B4C-3448-9DC3-5C43E904431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15809" y="332656"/>
            <a:ext cx="4703163" cy="1701676"/>
          </a:xfrm>
          <a:prstGeom prst="rect">
            <a:avLst/>
          </a:prstGeom>
          <a:noFill/>
          <a:ln cap="flat">
            <a:noFill/>
          </a:ln>
        </p:spPr>
      </p:pic>
      <p:sp>
        <p:nvSpPr>
          <p:cNvPr id="13" name="Rectangle 12">
            <a:extLst>
              <a:ext uri="{FF2B5EF4-FFF2-40B4-BE49-F238E27FC236}">
                <a16:creationId xmlns:a16="http://schemas.microsoft.com/office/drawing/2014/main" id="{499A18AE-6C58-B94D-B86A-9F65D63D3972}"/>
              </a:ext>
            </a:extLst>
          </p:cNvPr>
          <p:cNvSpPr/>
          <p:nvPr/>
        </p:nvSpPr>
        <p:spPr>
          <a:xfrm>
            <a:off x="7365152" y="1542694"/>
            <a:ext cx="360040" cy="2160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656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Methodological Approach – Fuel-Air Explosion</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407368" y="1628800"/>
            <a:ext cx="6696744" cy="4896544"/>
          </a:xfrm>
        </p:spPr>
        <p:txBody>
          <a:bodyPr>
            <a:normAutofit/>
          </a:bodyPr>
          <a:lstStyle/>
          <a:p>
            <a:r>
              <a:rPr lang="en-GB" dirty="0"/>
              <a:t>Oil stored in 12 tanks (no tank is full or empty)</a:t>
            </a:r>
          </a:p>
          <a:p>
            <a:r>
              <a:rPr lang="en-GB" dirty="0"/>
              <a:t>LEL and UEL of </a:t>
            </a:r>
            <a:r>
              <a:rPr lang="en-GB" dirty="0" err="1"/>
              <a:t>Marib</a:t>
            </a:r>
            <a:r>
              <a:rPr lang="en-GB" dirty="0"/>
              <a:t> crude oil 0.8 – 7.7%</a:t>
            </a:r>
          </a:p>
          <a:p>
            <a:r>
              <a:rPr lang="en-GB" dirty="0"/>
              <a:t>Deflagration to detonation transition 10 – 25% volume of gas within any chamber</a:t>
            </a:r>
          </a:p>
          <a:p>
            <a:r>
              <a:rPr lang="en-GB" dirty="0"/>
              <a:t>Explosion in one tank, two tanks (mine strike worst case) and all tanks. Modelling:</a:t>
            </a:r>
          </a:p>
          <a:p>
            <a:pPr lvl="1"/>
            <a:r>
              <a:rPr lang="en-GB" dirty="0"/>
              <a:t>Above water: Kingery </a:t>
            </a:r>
            <a:r>
              <a:rPr lang="en-GB" dirty="0" err="1"/>
              <a:t>Bulmarsh</a:t>
            </a:r>
            <a:r>
              <a:rPr lang="en-GB" dirty="0"/>
              <a:t>, </a:t>
            </a:r>
            <a:r>
              <a:rPr lang="en-GB" dirty="0" err="1"/>
              <a:t>UNSafeguard</a:t>
            </a:r>
            <a:r>
              <a:rPr lang="en-GB" dirty="0"/>
              <a:t>, Bowen, Fletcher, Richmond, Gurney (for fragmentation) – abundant information</a:t>
            </a:r>
          </a:p>
          <a:p>
            <a:pPr lvl="1"/>
            <a:r>
              <a:rPr lang="en-GB" dirty="0"/>
              <a:t>Below water: Cole etc, but what about impact on life below water? A gap in research (Yelverton et al 1973, </a:t>
            </a:r>
            <a:r>
              <a:rPr lang="en-GB" dirty="0" err="1"/>
              <a:t>Weilgart</a:t>
            </a:r>
            <a:r>
              <a:rPr lang="en-GB" dirty="0"/>
              <a:t> 2007). Species affected: 416 fish, 625 mollusc, 16 shark, 53 crustaceans and 283 phytoplankton</a:t>
            </a:r>
          </a:p>
        </p:txBody>
      </p:sp>
      <p:pic>
        <p:nvPicPr>
          <p:cNvPr id="14" name="Content Placeholder 13" descr="Logo&#10;&#10;Description automatically generated">
            <a:extLst>
              <a:ext uri="{FF2B5EF4-FFF2-40B4-BE49-F238E27FC236}">
                <a16:creationId xmlns:a16="http://schemas.microsoft.com/office/drawing/2014/main" id="{D0A0EE45-A654-3A4E-88A2-F76B74E731EC}"/>
              </a:ext>
            </a:extLst>
          </p:cNvPr>
          <p:cNvPicPr>
            <a:picLocks noGrp="1" noChangeAspect="1"/>
          </p:cNvPicPr>
          <p:nvPr>
            <p:ph sz="quarter" idx="18"/>
          </p:nvPr>
        </p:nvPicPr>
        <p:blipFill>
          <a:blip r:embed="rId2" cstate="screen">
            <a:extLst>
              <a:ext uri="{28A0092B-C50C-407E-A947-70E740481C1C}">
                <a14:useLocalDpi xmlns:a14="http://schemas.microsoft.com/office/drawing/2010/main"/>
              </a:ext>
            </a:extLst>
          </a:blip>
          <a:stretch>
            <a:fillRect/>
          </a:stretch>
        </p:blipFill>
        <p:spPr>
          <a:xfrm>
            <a:off x="10200456" y="402142"/>
            <a:ext cx="1272005" cy="1010634"/>
          </a:xfrm>
        </p:spPr>
      </p:pic>
      <p:pic>
        <p:nvPicPr>
          <p:cNvPr id="16" name="Picture 15">
            <a:extLst>
              <a:ext uri="{FF2B5EF4-FFF2-40B4-BE49-F238E27FC236}">
                <a16:creationId xmlns:a16="http://schemas.microsoft.com/office/drawing/2014/main" id="{2D1E14BA-A822-3947-BBF4-11B5DB53A45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47068" y="1461707"/>
            <a:ext cx="4615284" cy="2596098"/>
          </a:xfrm>
          <a:prstGeom prst="rect">
            <a:avLst/>
          </a:prstGeom>
        </p:spPr>
      </p:pic>
      <p:pic>
        <p:nvPicPr>
          <p:cNvPr id="20" name="Picture 19">
            <a:extLst>
              <a:ext uri="{FF2B5EF4-FFF2-40B4-BE49-F238E27FC236}">
                <a16:creationId xmlns:a16="http://schemas.microsoft.com/office/drawing/2014/main" id="{356D86D9-B845-6C4C-B0E0-162CDC7D10C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47068" y="3978541"/>
            <a:ext cx="4615284" cy="2812748"/>
          </a:xfrm>
          <a:prstGeom prst="rect">
            <a:avLst/>
          </a:prstGeom>
        </p:spPr>
      </p:pic>
    </p:spTree>
    <p:extLst>
      <p:ext uri="{BB962C8B-B14F-4D97-AF65-F5344CB8AC3E}">
        <p14:creationId xmlns:p14="http://schemas.microsoft.com/office/powerpoint/2010/main" val="264692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1"/>
          </p:nvPr>
        </p:nvSpPr>
        <p:spPr>
          <a:xfrm>
            <a:off x="6168632" y="1412776"/>
            <a:ext cx="5615381" cy="4895949"/>
          </a:xfrm>
        </p:spPr>
        <p:txBody>
          <a:bodyPr>
            <a:normAutofit/>
          </a:bodyPr>
          <a:lstStyle/>
          <a:p>
            <a:pPr lvl="0"/>
            <a:r>
              <a:rPr lang="en-GB" dirty="0"/>
              <a:t>We do not have a floating Beirut whatsoever</a:t>
            </a:r>
          </a:p>
          <a:p>
            <a:pPr lvl="0"/>
            <a:r>
              <a:rPr lang="en-GB" dirty="0"/>
              <a:t>Most likely scenario is the DDT of explosion gas in one tank and an oil spill of magnitude. </a:t>
            </a:r>
          </a:p>
          <a:p>
            <a:pPr lvl="0"/>
            <a:r>
              <a:rPr lang="en-GB" dirty="0"/>
              <a:t>Extremely unlikely that there will be a mass explosion event, but rather a succession of single explosion events, generating similar peak overpressures, but longer impulse.</a:t>
            </a:r>
          </a:p>
          <a:p>
            <a:pPr lvl="0"/>
            <a:r>
              <a:rPr lang="en-GB" dirty="0"/>
              <a:t>Impact above water can be mitigated quite simply with appropriate risk and risk assessment out to 400 m (blast) and 1000 m fragmentation</a:t>
            </a:r>
          </a:p>
          <a:p>
            <a:r>
              <a:rPr lang="en-GB" dirty="0"/>
              <a:t>Life underwater catastrophic out to 12.18 km, a volume of water equivalent to Lake Erie.</a:t>
            </a:r>
          </a:p>
          <a:p>
            <a:r>
              <a:rPr lang="en-GB" dirty="0"/>
              <a:t>MITIGATION – now with specialist salvage company for consideration</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0207DD2E-E11A-BD4F-A5AF-830430943E8E}"/>
              </a:ext>
            </a:extLst>
          </p:cNvPr>
          <p:cNvPicPr>
            <a:picLocks noGrp="1" noChangeAspect="1"/>
          </p:cNvPicPr>
          <p:nvPr>
            <p:ph sz="quarter" idx="22"/>
          </p:nvPr>
        </p:nvPicPr>
        <p:blipFill rotWithShape="1">
          <a:blip r:embed="rId2" cstate="screen">
            <a:extLst>
              <a:ext uri="{28A0092B-C50C-407E-A947-70E740481C1C}">
                <a14:useLocalDpi xmlns:a14="http://schemas.microsoft.com/office/drawing/2010/main"/>
              </a:ext>
            </a:extLst>
          </a:blip>
          <a:srcRect/>
          <a:stretch/>
        </p:blipFill>
        <p:spPr>
          <a:xfrm>
            <a:off x="284954" y="1772816"/>
            <a:ext cx="5523014" cy="4248472"/>
          </a:xfrm>
          <a:noFill/>
        </p:spPr>
      </p:pic>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1558800" y="403200"/>
            <a:ext cx="10224000" cy="864000"/>
          </a:xfrm>
        </p:spPr>
        <p:txBody>
          <a:bodyPr anchor="ctr">
            <a:normAutofit/>
          </a:bodyPr>
          <a:lstStyle/>
          <a:p>
            <a:r>
              <a:rPr lang="en-GB" dirty="0"/>
              <a:t>Key findings to date – Fuel-Air Explosion</a:t>
            </a:r>
          </a:p>
        </p:txBody>
      </p:sp>
      <p:pic>
        <p:nvPicPr>
          <p:cNvPr id="14" name="Content Placeholder 13" descr="Logo&#10;&#10;Description automatically generated">
            <a:extLst>
              <a:ext uri="{FF2B5EF4-FFF2-40B4-BE49-F238E27FC236}">
                <a16:creationId xmlns:a16="http://schemas.microsoft.com/office/drawing/2014/main" id="{6885093D-E43F-A948-A290-BD6F13834E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368611" y="260648"/>
            <a:ext cx="1272005" cy="1010634"/>
          </a:xfrm>
          <a:prstGeom prst="rect">
            <a:avLst/>
          </a:prstGeom>
        </p:spPr>
      </p:pic>
    </p:spTree>
    <p:extLst>
      <p:ext uri="{BB962C8B-B14F-4D97-AF65-F5344CB8AC3E}">
        <p14:creationId xmlns:p14="http://schemas.microsoft.com/office/powerpoint/2010/main" val="1477035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2CDDB5-38E6-D1BA-920D-8527B24524B8}"/>
              </a:ext>
            </a:extLst>
          </p:cNvPr>
          <p:cNvSpPr>
            <a:spLocks noGrp="1"/>
          </p:cNvSpPr>
          <p:nvPr>
            <p:ph idx="1"/>
          </p:nvPr>
        </p:nvSpPr>
        <p:spPr>
          <a:xfrm>
            <a:off x="460056" y="1496506"/>
            <a:ext cx="11271888" cy="3864988"/>
          </a:xfrm>
        </p:spPr>
        <p:txBody>
          <a:bodyPr wrap="square"/>
          <a:lstStyle/>
          <a:p>
            <a:pPr marL="457200" indent="-457200">
              <a:buFont typeface="Wingdings" pitchFamily="2" charset="2"/>
              <a:buChar char="Ø"/>
            </a:pPr>
            <a:r>
              <a:rPr lang="en-US" sz="2400" dirty="0"/>
              <a:t>Greater damage is inflicted to a vessel where there is an intervening stand-off between the charge and hull</a:t>
            </a:r>
          </a:p>
          <a:p>
            <a:pPr marL="457200" indent="-457200">
              <a:buFont typeface="Wingdings" pitchFamily="2" charset="2"/>
              <a:buChar char="Ø"/>
            </a:pPr>
            <a:r>
              <a:rPr lang="en-US" sz="2400" dirty="0"/>
              <a:t>In such a circumstance the primary shock wave and bubble pulse ‘do work’</a:t>
            </a:r>
          </a:p>
          <a:p>
            <a:pPr marL="457200" indent="-457200">
              <a:buFont typeface="Wingdings" pitchFamily="2" charset="2"/>
              <a:buChar char="Ø"/>
            </a:pPr>
            <a:r>
              <a:rPr lang="en-US" sz="2400" dirty="0"/>
              <a:t>Approx. 33% of total explosive energy is imparted to the shock wave with approx. 13% in first bubble pulse</a:t>
            </a:r>
          </a:p>
          <a:p>
            <a:pPr marL="457200" indent="-457200">
              <a:buFont typeface="Wingdings" pitchFamily="2" charset="2"/>
              <a:buChar char="Ø"/>
            </a:pPr>
            <a:r>
              <a:rPr lang="en-US" sz="2400" dirty="0"/>
              <a:t>Kinetic energy imparted by water flow can be very destructive – impact followed by suction</a:t>
            </a:r>
          </a:p>
          <a:p>
            <a:pPr marL="457200" indent="-457200">
              <a:buFont typeface="Wingdings" pitchFamily="2" charset="2"/>
              <a:buChar char="Ø"/>
            </a:pPr>
            <a:r>
              <a:rPr lang="en-US" sz="2400" dirty="0"/>
              <a:t>The most effective charge position from which to attack a ship is at an optimum stand-off below amidships (bubble jets energy into the hull)</a:t>
            </a:r>
          </a:p>
          <a:p>
            <a:pPr marL="457200" indent="-457200">
              <a:buFont typeface="Wingdings" pitchFamily="2" charset="2"/>
              <a:buChar char="Ø"/>
            </a:pPr>
            <a:r>
              <a:rPr lang="en-US" sz="2400" dirty="0"/>
              <a:t>For submarines, direct impact is preferred due to the limited utility of the bubble pulse</a:t>
            </a:r>
          </a:p>
          <a:p>
            <a:pPr marL="457200" indent="-457200">
              <a:buFont typeface="Wingdings" pitchFamily="2" charset="2"/>
              <a:buChar char="Ø"/>
            </a:pPr>
            <a:endParaRPr lang="en-US" sz="2400" dirty="0"/>
          </a:p>
          <a:p>
            <a:pPr marL="457200" indent="-457200">
              <a:buFont typeface="Wingdings" pitchFamily="2" charset="2"/>
              <a:buChar char="Ø"/>
            </a:pPr>
            <a:endParaRPr lang="en-US" sz="2400" dirty="0"/>
          </a:p>
        </p:txBody>
      </p:sp>
      <p:sp>
        <p:nvSpPr>
          <p:cNvPr id="4" name="Content Placeholder 1">
            <a:extLst>
              <a:ext uri="{FF2B5EF4-FFF2-40B4-BE49-F238E27FC236}">
                <a16:creationId xmlns:a16="http://schemas.microsoft.com/office/drawing/2014/main" id="{02863928-32DD-A1DE-9481-88FCD988C372}"/>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spTree>
    <p:extLst>
      <p:ext uri="{BB962C8B-B14F-4D97-AF65-F5344CB8AC3E}">
        <p14:creationId xmlns:p14="http://schemas.microsoft.com/office/powerpoint/2010/main" val="364852957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626</TotalTime>
  <Words>2820</Words>
  <Application>Microsoft Macintosh PowerPoint</Application>
  <PresentationFormat>Widescreen</PresentationFormat>
  <Paragraphs>171</Paragraphs>
  <Slides>25</Slides>
  <Notes>5</Notes>
  <HiddenSlides>0</HiddenSlides>
  <MMClips>0</MMClips>
  <ScaleCrop>false</ScaleCrop>
  <HeadingPairs>
    <vt:vector size="6" baseType="variant">
      <vt:variant>
        <vt:lpstr>Fonts Used</vt:lpstr>
      </vt:variant>
      <vt:variant>
        <vt:i4>9</vt:i4>
      </vt:variant>
      <vt:variant>
        <vt:lpstr>Theme</vt:lpstr>
      </vt:variant>
      <vt:variant>
        <vt:i4>21</vt:i4>
      </vt:variant>
      <vt:variant>
        <vt:lpstr>Slide Titles</vt:lpstr>
      </vt:variant>
      <vt:variant>
        <vt:i4>25</vt:i4>
      </vt:variant>
    </vt:vector>
  </HeadingPairs>
  <TitlesOfParts>
    <vt:vector size="55" baseType="lpstr">
      <vt:lpstr>Arial</vt:lpstr>
      <vt:lpstr>ArialMT</vt:lpstr>
      <vt:lpstr>Calibri</vt:lpstr>
      <vt:lpstr>Calibri Light</vt:lpstr>
      <vt:lpstr>Cambria Math</vt:lpstr>
      <vt:lpstr>HelveticaNeueLTPro</vt:lpstr>
      <vt:lpstr>Symbol</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Master layout body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problem</vt:lpstr>
      <vt:lpstr>Methodological Approach – Mine Strike</vt:lpstr>
      <vt:lpstr>Key findings to date – Sea Mines</vt:lpstr>
      <vt:lpstr>Methodological Approach – Fuel-Air Explosion</vt:lpstr>
      <vt:lpstr>Key findings to date – Fuel-Air Explosion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41</cp:revision>
  <dcterms:created xsi:type="dcterms:W3CDTF">2021-03-09T15:35:42Z</dcterms:created>
  <dcterms:modified xsi:type="dcterms:W3CDTF">2022-10-02T17:43:50Z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