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3"/>
  </p:notesMasterIdLst>
  <p:handoutMasterIdLst>
    <p:handoutMasterId r:id="rId34"/>
  </p:handoutMasterIdLst>
  <p:sldIdLst>
    <p:sldId id="279" r:id="rId2"/>
    <p:sldId id="282" r:id="rId3"/>
    <p:sldId id="275" r:id="rId4"/>
    <p:sldId id="289" r:id="rId5"/>
    <p:sldId id="290" r:id="rId6"/>
    <p:sldId id="281" r:id="rId7"/>
    <p:sldId id="274" r:id="rId8"/>
    <p:sldId id="256" r:id="rId9"/>
    <p:sldId id="268" r:id="rId10"/>
    <p:sldId id="283" r:id="rId11"/>
    <p:sldId id="276" r:id="rId12"/>
    <p:sldId id="263" r:id="rId13"/>
    <p:sldId id="260" r:id="rId14"/>
    <p:sldId id="265" r:id="rId15"/>
    <p:sldId id="264" r:id="rId16"/>
    <p:sldId id="280" r:id="rId17"/>
    <p:sldId id="285" r:id="rId18"/>
    <p:sldId id="284" r:id="rId19"/>
    <p:sldId id="291" r:id="rId20"/>
    <p:sldId id="261" r:id="rId21"/>
    <p:sldId id="259" r:id="rId22"/>
    <p:sldId id="258" r:id="rId23"/>
    <p:sldId id="267" r:id="rId24"/>
    <p:sldId id="262" r:id="rId25"/>
    <p:sldId id="272" r:id="rId26"/>
    <p:sldId id="270" r:id="rId27"/>
    <p:sldId id="277" r:id="rId28"/>
    <p:sldId id="257" r:id="rId29"/>
    <p:sldId id="269" r:id="rId30"/>
    <p:sldId id="287" r:id="rId31"/>
    <p:sldId id="288"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841" autoAdjust="0"/>
  </p:normalViewPr>
  <p:slideViewPr>
    <p:cSldViewPr>
      <p:cViewPr varScale="1">
        <p:scale>
          <a:sx n="70" d="100"/>
          <a:sy n="70" d="100"/>
        </p:scale>
        <p:origin x="157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smtClean="0">
                <a:latin typeface="Arial" panose="020B0604020202020204" pitchFamily="34" charset="0"/>
              </a:defRPr>
            </a:lvl1pPr>
          </a:lstStyle>
          <a:p>
            <a:pPr>
              <a:defRPr/>
            </a:pPr>
            <a:endParaRPr lang="en-US" altLang="en-US"/>
          </a:p>
        </p:txBody>
      </p:sp>
      <p:sp>
        <p:nvSpPr>
          <p:cNvPr id="18435"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smtClean="0">
                <a:latin typeface="Arial" panose="020B0604020202020204" pitchFamily="34" charset="0"/>
              </a:defRPr>
            </a:lvl1pPr>
          </a:lstStyle>
          <a:p>
            <a:pPr>
              <a:defRPr/>
            </a:pPr>
            <a:endParaRPr lang="en-US" altLang="en-US"/>
          </a:p>
        </p:txBody>
      </p:sp>
      <p:sp>
        <p:nvSpPr>
          <p:cNvPr id="18436"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smtClean="0">
                <a:latin typeface="Arial" panose="020B0604020202020204" pitchFamily="34" charset="0"/>
              </a:defRPr>
            </a:lvl1pPr>
          </a:lstStyle>
          <a:p>
            <a:pPr>
              <a:defRPr/>
            </a:pPr>
            <a:endParaRPr lang="en-US" altLang="en-US"/>
          </a:p>
        </p:txBody>
      </p:sp>
      <p:sp>
        <p:nvSpPr>
          <p:cNvPr id="18437"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010E5A6-9A77-4631-B9C2-4C9CE866A4B8}" type="slidenum">
              <a:rPr lang="en-US" altLang="en-US"/>
              <a:pPr>
                <a:defRPr/>
              </a:pPr>
              <a:t>‹#›</a:t>
            </a:fld>
            <a:endParaRPr lang="en-US" altLang="en-US"/>
          </a:p>
        </p:txBody>
      </p:sp>
    </p:spTree>
    <p:extLst>
      <p:ext uri="{BB962C8B-B14F-4D97-AF65-F5344CB8AC3E}">
        <p14:creationId xmlns:p14="http://schemas.microsoft.com/office/powerpoint/2010/main" val="1788764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6F2891B-39A6-4E55-80AD-AAB71F4FF670}" type="datetimeFigureOut">
              <a:rPr lang="en-GB" smtClean="0"/>
              <a:t>09/12/2021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44A15CA-96B6-47E6-96C1-7BA50ABDBF27}" type="slidenum">
              <a:rPr lang="en-GB" smtClean="0"/>
              <a:t>‹#›</a:t>
            </a:fld>
            <a:endParaRPr lang="en-GB"/>
          </a:p>
        </p:txBody>
      </p:sp>
    </p:spTree>
    <p:extLst>
      <p:ext uri="{BB962C8B-B14F-4D97-AF65-F5344CB8AC3E}">
        <p14:creationId xmlns:p14="http://schemas.microsoft.com/office/powerpoint/2010/main" val="1147482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en.wikipedia.org/wiki/Early_expansions_of_hominins_out_of_Africa#cite_note-19" TargetMode="External"/><Relationship Id="rId3" Type="http://schemas.openxmlformats.org/officeDocument/2006/relationships/hyperlink" Target="https://en.wikipedia.org/wiki/Homo_habilis" TargetMode="External"/><Relationship Id="rId7" Type="http://schemas.openxmlformats.org/officeDocument/2006/relationships/hyperlink" Target="https://en.wikipedia.org/wiki/Tautavel_Man"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en.wikipedia.org/wiki/Homo_ergaster" TargetMode="External"/><Relationship Id="rId5" Type="http://schemas.openxmlformats.org/officeDocument/2006/relationships/hyperlink" Target="https://en.wikipedia.org/wiki/Java_Man" TargetMode="External"/><Relationship Id="rId4" Type="http://schemas.openxmlformats.org/officeDocument/2006/relationships/hyperlink" Target="https://en.wikipedia.org/wiki/Peking_Man" TargetMode="External"/><Relationship Id="rId9" Type="http://schemas.openxmlformats.org/officeDocument/2006/relationships/hyperlink" Target="https://en.wikipedia.org/wiki/Early_expansions_of_hominins_out_of_Africa#cite_note-20"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“With its flattened-teardrop symmetry, the </a:t>
            </a:r>
            <a:r>
              <a:rPr lang="en-GB" sz="1200" dirty="0" err="1" smtClean="0"/>
              <a:t>Achulean</a:t>
            </a:r>
            <a:r>
              <a:rPr lang="en-GB" sz="1200" dirty="0" smtClean="0"/>
              <a:t> </a:t>
            </a:r>
            <a:r>
              <a:rPr lang="en-GB" sz="1200" dirty="0" err="1" smtClean="0"/>
              <a:t>handaxe</a:t>
            </a:r>
            <a:r>
              <a:rPr lang="en-GB" sz="1200" dirty="0" smtClean="0"/>
              <a:t> has long invited cognitive explanations. It is the earliest hominid tool that seems “designed” in some modern sense. Yet, for most of the “Swiss Army knife” multipurpose suite of proposed uses (</a:t>
            </a:r>
            <a:r>
              <a:rPr lang="en-GB" sz="1200" dirty="0" err="1" smtClean="0"/>
              <a:t>deflesh</a:t>
            </a:r>
            <a:r>
              <a:rPr lang="en-GB" sz="1200" dirty="0" smtClean="0"/>
              <a:t>- </a:t>
            </a:r>
            <a:r>
              <a:rPr lang="en-GB" sz="1200" dirty="0" err="1" smtClean="0"/>
              <a:t>ing</a:t>
            </a:r>
            <a:r>
              <a:rPr lang="en-GB" sz="1200" dirty="0" smtClean="0"/>
              <a:t>, scraping, pounding roots, and flake source), an easy-to-make shape would suffice – and indeed the simpler tools continued to be made. None of these uses adequately addresses the “design aspects.” Why is the </a:t>
            </a:r>
            <a:r>
              <a:rPr lang="en-GB" sz="1200" dirty="0" err="1" smtClean="0"/>
              <a:t>handaxe</a:t>
            </a:r>
            <a:r>
              <a:rPr lang="en-GB" sz="1200" dirty="0" smtClean="0"/>
              <a:t> mostly symmetric, why mostly flat- </a:t>
            </a:r>
            <a:r>
              <a:rPr lang="en-GB" sz="1200" dirty="0" err="1" smtClean="0"/>
              <a:t>tened</a:t>
            </a:r>
            <a:r>
              <a:rPr lang="en-GB" sz="1200" dirty="0" smtClean="0"/>
              <a:t>, why the seldom-sharp point, why sharpened all around (when that interferes with gripping the tool for pounding uses)? Neither does a suite of uses suggest why this form could remain the same from southern Africa to northern Europe to eastern Asia – and resist cultural drift for so long. The </a:t>
            </a:r>
            <a:r>
              <a:rPr lang="en-GB" sz="1200" dirty="0" err="1" smtClean="0"/>
              <a:t>handaxe</a:t>
            </a:r>
            <a:r>
              <a:rPr lang="en-GB" sz="1200" dirty="0" smtClean="0"/>
              <a:t> technique and its rationale were surely lost many times, just as Tasmanians lost fishing and fire-starting practices. So how did </a:t>
            </a:r>
            <a:r>
              <a:rPr lang="en-GB" sz="1200" i="1" dirty="0" smtClean="0"/>
              <a:t>Homo erectus </a:t>
            </a:r>
            <a:r>
              <a:rPr lang="en-GB" sz="1200" dirty="0" smtClean="0"/>
              <a:t>keep rediscovering the enigmatic </a:t>
            </a:r>
            <a:r>
              <a:rPr lang="en-GB" sz="1200" dirty="0" err="1" smtClean="0"/>
              <a:t>handaxe</a:t>
            </a:r>
            <a:r>
              <a:rPr lang="en-GB" sz="1200" dirty="0" smtClean="0"/>
              <a:t> shape, over and over for nearly 1.5 million years?”</a:t>
            </a:r>
          </a:p>
          <a:p>
            <a:r>
              <a:rPr lang="en-GB" sz="1200" dirty="0" smtClean="0"/>
              <a:t>— </a:t>
            </a:r>
            <a:r>
              <a:rPr lang="en-GB" sz="1200" i="1" dirty="0" smtClean="0"/>
              <a:t>William H Calvin</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E44A15CA-96B6-47E6-96C1-7BA50ABDBF27}" type="slidenum">
              <a:rPr lang="en-GB" smtClean="0"/>
              <a:t>3</a:t>
            </a:fld>
            <a:endParaRPr lang="en-GB"/>
          </a:p>
        </p:txBody>
      </p:sp>
    </p:spTree>
    <p:extLst>
      <p:ext uri="{BB962C8B-B14F-4D97-AF65-F5344CB8AC3E}">
        <p14:creationId xmlns:p14="http://schemas.microsoft.com/office/powerpoint/2010/main" val="1825347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Hot spot of handaxes.</a:t>
            </a:r>
          </a:p>
          <a:p>
            <a:endParaRPr lang="en-GB" altLang="en-US" smtClean="0"/>
          </a:p>
          <a:p>
            <a:r>
              <a:rPr lang="en-GB" altLang="en-US" smtClean="0"/>
              <a:t>Chronology is poor plus stratigraphic context is poor – not a lot going for them here. </a:t>
            </a:r>
          </a:p>
          <a:p>
            <a:endParaRPr lang="en-GB" altLang="en-US" smtClean="0"/>
          </a:p>
          <a:p>
            <a:r>
              <a:rPr lang="en-GB" altLang="en-US" smtClean="0"/>
              <a:t>Ferring et al. (2011) suggest that it was still </a:t>
            </a:r>
            <a:r>
              <a:rPr lang="en-GB" altLang="en-US" i="1" smtClean="0">
                <a:hlinkClick r:id="rId3" tooltip="Homo habilis"/>
              </a:rPr>
              <a:t>Homo habilis</a:t>
            </a:r>
            <a:r>
              <a:rPr lang="en-GB" altLang="en-US" smtClean="0"/>
              <a:t> that reached West Asia, and that early </a:t>
            </a:r>
            <a:r>
              <a:rPr lang="en-GB" altLang="en-US" i="1" smtClean="0"/>
              <a:t>H. erectus</a:t>
            </a:r>
            <a:r>
              <a:rPr lang="en-GB" altLang="en-US" smtClean="0"/>
              <a:t> developed there. </a:t>
            </a:r>
            <a:r>
              <a:rPr lang="en-GB" altLang="en-US" i="1" smtClean="0"/>
              <a:t>H. erectus</a:t>
            </a:r>
            <a:r>
              <a:rPr lang="en-GB" altLang="en-US" smtClean="0"/>
              <a:t> would then have dispersed from West Asia, to East Asia (</a:t>
            </a:r>
            <a:r>
              <a:rPr lang="en-GB" altLang="en-US" smtClean="0">
                <a:hlinkClick r:id="rId4" tooltip="Peking Man"/>
              </a:rPr>
              <a:t>Peking Man</a:t>
            </a:r>
            <a:r>
              <a:rPr lang="en-GB" altLang="en-US" smtClean="0"/>
              <a:t>) Southeast Asia (</a:t>
            </a:r>
            <a:r>
              <a:rPr lang="en-GB" altLang="en-US" smtClean="0">
                <a:hlinkClick r:id="rId5" tooltip="Java Man"/>
              </a:rPr>
              <a:t>Java Man</a:t>
            </a:r>
            <a:r>
              <a:rPr lang="en-GB" altLang="en-US" smtClean="0"/>
              <a:t>), back to Africa (</a:t>
            </a:r>
            <a:r>
              <a:rPr lang="en-GB" altLang="en-US" i="1" smtClean="0">
                <a:hlinkClick r:id="rId6" tooltip="Homo ergaster"/>
              </a:rPr>
              <a:t>Homo ergaster</a:t>
            </a:r>
            <a:r>
              <a:rPr lang="en-GB" altLang="en-US" smtClean="0"/>
              <a:t>), and to Europe (</a:t>
            </a:r>
            <a:r>
              <a:rPr lang="en-GB" altLang="en-US" smtClean="0">
                <a:hlinkClick r:id="rId7" tooltip="Tautavel Man"/>
              </a:rPr>
              <a:t>Tautavel Man</a:t>
            </a:r>
            <a:r>
              <a:rPr lang="en-GB" altLang="en-US" smtClean="0"/>
              <a:t>).</a:t>
            </a:r>
            <a:r>
              <a:rPr lang="en-GB" altLang="en-US" baseline="30000" smtClean="0">
                <a:hlinkClick r:id="rId8"/>
              </a:rPr>
              <a:t>[19]</a:t>
            </a:r>
            <a:r>
              <a:rPr lang="en-GB" altLang="en-US" baseline="30000" smtClean="0">
                <a:hlinkClick r:id="rId9"/>
              </a:rPr>
              <a:t>[20]</a:t>
            </a:r>
            <a:endParaRPr lang="en-GB" altLang="en-US" smtClean="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fld id="{D7356301-B4CD-403C-93DF-125B6AA22BF2}" type="slidenum">
              <a:rPr lang="en-GB" altLang="en-US" smtClean="0"/>
              <a:pPr/>
              <a:t>6</a:t>
            </a:fld>
            <a:endParaRPr lang="en-GB" altLang="en-US" smtClean="0"/>
          </a:p>
        </p:txBody>
      </p:sp>
    </p:spTree>
    <p:extLst>
      <p:ext uri="{BB962C8B-B14F-4D97-AF65-F5344CB8AC3E}">
        <p14:creationId xmlns:p14="http://schemas.microsoft.com/office/powerpoint/2010/main" val="2745890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Relationship with animals, Animism, Shamanism, relationship wide-ranging beliefs about sympathetic magic, </a:t>
            </a:r>
            <a:r>
              <a:rPr lang="en-GB" dirty="0" err="1" smtClean="0"/>
              <a:t>Ingold</a:t>
            </a:r>
            <a:r>
              <a:rPr lang="en-GB" dirty="0" smtClean="0"/>
              <a:t>, respect and reciprocity between the hunted animal and the hunter human,</a:t>
            </a:r>
            <a:r>
              <a:rPr lang="en-GB" baseline="0" dirty="0" smtClean="0"/>
              <a:t> with the belief that the animals ‘sacrifice’ themselves to humans….could be? Some like the Baka, have food taboos as elephants are too like people to eat…take your ethnographic pick!</a:t>
            </a:r>
            <a:endParaRPr lang="en-GB" dirty="0"/>
          </a:p>
        </p:txBody>
      </p:sp>
      <p:sp>
        <p:nvSpPr>
          <p:cNvPr id="4" name="Slide Number Placeholder 3"/>
          <p:cNvSpPr>
            <a:spLocks noGrp="1"/>
          </p:cNvSpPr>
          <p:nvPr>
            <p:ph type="sldNum" sz="quarter" idx="10"/>
          </p:nvPr>
        </p:nvSpPr>
        <p:spPr/>
        <p:txBody>
          <a:bodyPr/>
          <a:lstStyle/>
          <a:p>
            <a:fld id="{E44A15CA-96B6-47E6-96C1-7BA50ABDBF27}" type="slidenum">
              <a:rPr lang="en-GB" smtClean="0"/>
              <a:t>19</a:t>
            </a:fld>
            <a:endParaRPr lang="en-GB"/>
          </a:p>
        </p:txBody>
      </p:sp>
    </p:spTree>
    <p:extLst>
      <p:ext uri="{BB962C8B-B14F-4D97-AF65-F5344CB8AC3E}">
        <p14:creationId xmlns:p14="http://schemas.microsoft.com/office/powerpoint/2010/main" val="2575459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4A15CA-96B6-47E6-96C1-7BA50ABDBF27}" type="slidenum">
              <a:rPr lang="en-GB" smtClean="0"/>
              <a:t>21</a:t>
            </a:fld>
            <a:endParaRPr lang="en-GB"/>
          </a:p>
        </p:txBody>
      </p:sp>
    </p:spTree>
    <p:extLst>
      <p:ext uri="{BB962C8B-B14F-4D97-AF65-F5344CB8AC3E}">
        <p14:creationId xmlns:p14="http://schemas.microsoft.com/office/powerpoint/2010/main" val="504059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C5D18410-DE6D-4A5B-86F8-EE9A8F79A8CA}" type="slidenum">
              <a:rPr lang="en-US" altLang="en-US" smtClean="0"/>
              <a:pPr>
                <a:defRPr/>
              </a:pPr>
              <a:t>‹#›</a:t>
            </a:fld>
            <a:endParaRPr lang="en-US" altLang="en-US"/>
          </a:p>
        </p:txBody>
      </p:sp>
    </p:spTree>
    <p:extLst>
      <p:ext uri="{BB962C8B-B14F-4D97-AF65-F5344CB8AC3E}">
        <p14:creationId xmlns:p14="http://schemas.microsoft.com/office/powerpoint/2010/main" val="2309041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698FC428-5CE7-44DF-852A-0DEE1903C3D4}" type="slidenum">
              <a:rPr lang="en-US" altLang="en-US" smtClean="0"/>
              <a:pPr>
                <a:defRPr/>
              </a:pPr>
              <a:t>‹#›</a:t>
            </a:fld>
            <a:endParaRPr lang="en-US" altLang="en-US"/>
          </a:p>
        </p:txBody>
      </p:sp>
    </p:spTree>
    <p:extLst>
      <p:ext uri="{BB962C8B-B14F-4D97-AF65-F5344CB8AC3E}">
        <p14:creationId xmlns:p14="http://schemas.microsoft.com/office/powerpoint/2010/main" val="2109349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FB28C877-0B87-4F27-B221-F1B213124A80}" type="slidenum">
              <a:rPr lang="en-US" altLang="en-US" smtClean="0"/>
              <a:pPr>
                <a:defRPr/>
              </a:pPr>
              <a:t>‹#›</a:t>
            </a:fld>
            <a:endParaRPr lang="en-US" altLang="en-US"/>
          </a:p>
        </p:txBody>
      </p:sp>
    </p:spTree>
    <p:extLst>
      <p:ext uri="{BB962C8B-B14F-4D97-AF65-F5344CB8AC3E}">
        <p14:creationId xmlns:p14="http://schemas.microsoft.com/office/powerpoint/2010/main" val="724204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5EB3ECAE-7887-4F92-ACBA-4CA0E87253D3}" type="slidenum">
              <a:rPr lang="en-US" altLang="en-US" smtClean="0"/>
              <a:pPr>
                <a:defRPr/>
              </a:pPr>
              <a:t>‹#›</a:t>
            </a:fld>
            <a:endParaRPr lang="en-US" altLang="en-US"/>
          </a:p>
        </p:txBody>
      </p:sp>
    </p:spTree>
    <p:extLst>
      <p:ext uri="{BB962C8B-B14F-4D97-AF65-F5344CB8AC3E}">
        <p14:creationId xmlns:p14="http://schemas.microsoft.com/office/powerpoint/2010/main" val="2628568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ltLang="en-US"/>
          </a:p>
        </p:txBody>
      </p:sp>
      <p:sp>
        <p:nvSpPr>
          <p:cNvPr id="8" name="Footer Placeholder 7"/>
          <p:cNvSpPr>
            <a:spLocks noGrp="1"/>
          </p:cNvSpPr>
          <p:nvPr>
            <p:ph type="ftr" sz="quarter" idx="11"/>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8070491A-0B98-45CF-A8EE-83A31EAD259D}" type="slidenum">
              <a:rPr lang="en-US" altLang="en-US" smtClean="0"/>
              <a:pPr>
                <a:defRPr/>
              </a:pPr>
              <a:t>‹#›</a:t>
            </a:fld>
            <a:endParaRPr lang="en-US" altLang="en-US"/>
          </a:p>
        </p:txBody>
      </p:sp>
    </p:spTree>
    <p:extLst>
      <p:ext uri="{BB962C8B-B14F-4D97-AF65-F5344CB8AC3E}">
        <p14:creationId xmlns:p14="http://schemas.microsoft.com/office/powerpoint/2010/main" val="398839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ltLang="en-US"/>
          </a:p>
        </p:txBody>
      </p:sp>
      <p:sp>
        <p:nvSpPr>
          <p:cNvPr id="4" name="Footer Placeholder 3"/>
          <p:cNvSpPr>
            <a:spLocks noGrp="1"/>
          </p:cNvSpPr>
          <p:nvPr>
            <p:ph type="ftr" sz="quarter" idx="11"/>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DBC42C8-B48A-4915-8F44-8722EA06B1F7}" type="slidenum">
              <a:rPr lang="en-US" altLang="en-US" smtClean="0"/>
              <a:pPr>
                <a:defRPr/>
              </a:pPr>
              <a:t>‹#›</a:t>
            </a:fld>
            <a:endParaRPr lang="en-US" altLang="en-US"/>
          </a:p>
        </p:txBody>
      </p:sp>
    </p:spTree>
    <p:extLst>
      <p:ext uri="{BB962C8B-B14F-4D97-AF65-F5344CB8AC3E}">
        <p14:creationId xmlns:p14="http://schemas.microsoft.com/office/powerpoint/2010/main" val="1022444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3" name="Footer Placeholder 2"/>
          <p:cNvSpPr>
            <a:spLocks noGrp="1"/>
          </p:cNvSpPr>
          <p:nvPr>
            <p:ph type="ftr" sz="quarter" idx="11"/>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829A7864-4B73-4514-A37B-46AF5639BE4C}" type="slidenum">
              <a:rPr lang="en-US" altLang="en-US" smtClean="0"/>
              <a:pPr>
                <a:defRPr/>
              </a:pPr>
              <a:t>‹#›</a:t>
            </a:fld>
            <a:endParaRPr lang="en-US" altLang="en-US"/>
          </a:p>
        </p:txBody>
      </p:sp>
    </p:spTree>
    <p:extLst>
      <p:ext uri="{BB962C8B-B14F-4D97-AF65-F5344CB8AC3E}">
        <p14:creationId xmlns:p14="http://schemas.microsoft.com/office/powerpoint/2010/main" val="323518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385572E4-DA80-4BE9-8C5F-C40D6272A3D5}" type="slidenum">
              <a:rPr lang="en-US" altLang="en-US" smtClean="0"/>
              <a:pPr>
                <a:defRPr/>
              </a:pPr>
              <a:t>‹#›</a:t>
            </a:fld>
            <a:endParaRPr lang="en-US" altLang="en-US"/>
          </a:p>
        </p:txBody>
      </p:sp>
    </p:spTree>
    <p:extLst>
      <p:ext uri="{BB962C8B-B14F-4D97-AF65-F5344CB8AC3E}">
        <p14:creationId xmlns:p14="http://schemas.microsoft.com/office/powerpoint/2010/main" val="229548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06C253B1-BE39-4D91-9833-9B8354A7BF8F}" type="slidenum">
              <a:rPr lang="en-US" altLang="en-US" smtClean="0"/>
              <a:pPr>
                <a:defRPr/>
              </a:pPr>
              <a:t>‹#›</a:t>
            </a:fld>
            <a:endParaRPr lang="en-US" altLang="en-US"/>
          </a:p>
        </p:txBody>
      </p:sp>
    </p:spTree>
    <p:extLst>
      <p:ext uri="{BB962C8B-B14F-4D97-AF65-F5344CB8AC3E}">
        <p14:creationId xmlns:p14="http://schemas.microsoft.com/office/powerpoint/2010/main" val="3207414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D1FA334F-F8A0-4D0C-AA68-C775A1CEA607}" type="slidenum">
              <a:rPr lang="en-US" altLang="en-US" smtClean="0"/>
              <a:pPr>
                <a:defRPr/>
              </a:pPr>
              <a:t>‹#›</a:t>
            </a:fld>
            <a:endParaRPr lang="en-US" altLang="en-US"/>
          </a:p>
        </p:txBody>
      </p:sp>
    </p:spTree>
    <p:extLst>
      <p:ext uri="{BB962C8B-B14F-4D97-AF65-F5344CB8AC3E}">
        <p14:creationId xmlns:p14="http://schemas.microsoft.com/office/powerpoint/2010/main" val="3224302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E19B189F-145B-4F16-8698-91798B422448}" type="slidenum">
              <a:rPr lang="en-US" altLang="en-US" smtClean="0"/>
              <a:pPr>
                <a:defRPr/>
              </a:pPr>
              <a:t>‹#›</a:t>
            </a:fld>
            <a:endParaRPr lang="en-US" altLang="en-US"/>
          </a:p>
        </p:txBody>
      </p:sp>
    </p:spTree>
    <p:extLst>
      <p:ext uri="{BB962C8B-B14F-4D97-AF65-F5344CB8AC3E}">
        <p14:creationId xmlns:p14="http://schemas.microsoft.com/office/powerpoint/2010/main" val="371268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D95BA308-8F4D-4C1E-AA7B-D70B433F0A20}" type="slidenum">
              <a:rPr lang="en-US" altLang="en-US" smtClean="0"/>
              <a:pPr>
                <a:defRPr/>
              </a:pPr>
              <a:t>‹#›</a:t>
            </a:fld>
            <a:endParaRPr lang="en-US" altLang="en-US"/>
          </a:p>
        </p:txBody>
      </p:sp>
    </p:spTree>
    <p:extLst>
      <p:ext uri="{BB962C8B-B14F-4D97-AF65-F5344CB8AC3E}">
        <p14:creationId xmlns:p14="http://schemas.microsoft.com/office/powerpoint/2010/main" val="3939675864"/>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sciencedaily.com/images/2009/09/090911134624-large.jpg"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28.png"/><Relationship Id="rId3" Type="http://schemas.openxmlformats.org/officeDocument/2006/relationships/hyperlink" Target="http://www.columbia.edu/itc/anthropology/v1007/samuels/sld003.htm" TargetMode="External"/><Relationship Id="rId7" Type="http://schemas.openxmlformats.org/officeDocument/2006/relationships/hyperlink" Target="http://www.columbia.edu/itc/anthropology/v1007/samuels/sld008.htm" TargetMode="External"/><Relationship Id="rId12"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hyperlink" Target="http://www.columbia.edu/itc/anthropology/v1007/samuels/tsld004.htm" TargetMode="External"/><Relationship Id="rId5" Type="http://schemas.openxmlformats.org/officeDocument/2006/relationships/hyperlink" Target="http://www.columbia.edu/itc/anthropology/v1007/samuels/sld005.htm" TargetMode="External"/><Relationship Id="rId10" Type="http://schemas.openxmlformats.org/officeDocument/2006/relationships/image" Target="../media/image26.png"/><Relationship Id="rId4" Type="http://schemas.openxmlformats.org/officeDocument/2006/relationships/image" Target="../media/image23.png"/><Relationship Id="rId9" Type="http://schemas.openxmlformats.org/officeDocument/2006/relationships/hyperlink" Target="http://www.columbia.edu/itc/anthropology/v1007/samuels/index.htm" TargetMode="External"/><Relationship Id="rId14" Type="http://schemas.openxmlformats.org/officeDocument/2006/relationships/image" Target="../media/image29.png"/></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www.sciencenews.org/articles/20031101/a4170_1976.jpg" TargetMode="External"/><Relationship Id="rId2" Type="http://schemas.openxmlformats.org/officeDocument/2006/relationships/image" Target="../media/image37.jpe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p:txBody>
          <a:bodyPr/>
          <a:lstStyle/>
          <a:p>
            <a:pPr eaLnBrk="1" hangingPunct="1">
              <a:defRPr/>
            </a:pPr>
            <a:r>
              <a:rPr lang="en-GB" altLang="en-US" sz="4000" dirty="0" smtClean="0">
                <a:latin typeface="+mn-lt"/>
              </a:rPr>
              <a:t>Acheulean, origins of symbolism, of culture?</a:t>
            </a:r>
          </a:p>
        </p:txBody>
      </p:sp>
      <p:sp>
        <p:nvSpPr>
          <p:cNvPr id="36867" name="Rectangle 3"/>
          <p:cNvSpPr>
            <a:spLocks noGrp="1" noChangeArrowheads="1"/>
          </p:cNvSpPr>
          <p:nvPr>
            <p:ph type="subTitle" idx="1"/>
          </p:nvPr>
        </p:nvSpPr>
        <p:spPr/>
        <p:txBody>
          <a:bodyPr/>
          <a:lstStyle/>
          <a:p>
            <a:pPr eaLnBrk="1" hangingPunct="1">
              <a:defRPr/>
            </a:pPr>
            <a:r>
              <a:rPr lang="en-GB" altLang="en-US" dirty="0" smtClean="0"/>
              <a:t>Human Evolution and the Origins of Modern behaviour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Oldowan</a:t>
            </a:r>
            <a:r>
              <a:rPr lang="en-GB" dirty="0" smtClean="0"/>
              <a:t> to Developed </a:t>
            </a:r>
            <a:r>
              <a:rPr lang="en-GB" dirty="0" err="1" smtClean="0"/>
              <a:t>Oldowan</a:t>
            </a:r>
            <a:endParaRPr lang="en-GB" dirty="0"/>
          </a:p>
        </p:txBody>
      </p:sp>
      <p:sp>
        <p:nvSpPr>
          <p:cNvPr id="3" name="Content Placeholder 2"/>
          <p:cNvSpPr>
            <a:spLocks noGrp="1"/>
          </p:cNvSpPr>
          <p:nvPr>
            <p:ph idx="1"/>
          </p:nvPr>
        </p:nvSpPr>
        <p:spPr>
          <a:xfrm>
            <a:off x="628650" y="1825625"/>
            <a:ext cx="3068219" cy="4351338"/>
          </a:xfrm>
        </p:spPr>
        <p:txBody>
          <a:bodyPr/>
          <a:lstStyle/>
          <a:p>
            <a:r>
              <a:rPr lang="en-GB" dirty="0" smtClean="0"/>
              <a:t>Become increasingly </a:t>
            </a:r>
            <a:r>
              <a:rPr lang="en-GB" dirty="0" err="1" smtClean="0"/>
              <a:t>bifacially</a:t>
            </a:r>
            <a:r>
              <a:rPr lang="en-GB" dirty="0" smtClean="0"/>
              <a:t> worked</a:t>
            </a:r>
          </a:p>
          <a:p>
            <a:r>
              <a:rPr lang="en-GB" dirty="0" smtClean="0"/>
              <a:t>Means flaked both sides </a:t>
            </a:r>
          </a:p>
          <a:p>
            <a:r>
              <a:rPr lang="en-GB" dirty="0" smtClean="0"/>
              <a:t>Become shaped, elongated</a:t>
            </a:r>
          </a:p>
        </p:txBody>
      </p:sp>
      <p:pic>
        <p:nvPicPr>
          <p:cNvPr id="4" name="Picture 3"/>
          <p:cNvPicPr>
            <a:picLocks noChangeAspect="1"/>
          </p:cNvPicPr>
          <p:nvPr/>
        </p:nvPicPr>
        <p:blipFill rotWithShape="1">
          <a:blip r:embed="rId2"/>
          <a:srcRect t="6300" b="30050"/>
          <a:stretch/>
        </p:blipFill>
        <p:spPr>
          <a:xfrm>
            <a:off x="3696869" y="1803653"/>
            <a:ext cx="4843439" cy="4365104"/>
          </a:xfrm>
          <a:prstGeom prst="rect">
            <a:avLst/>
          </a:prstGeom>
        </p:spPr>
      </p:pic>
    </p:spTree>
    <p:extLst>
      <p:ext uri="{BB962C8B-B14F-4D97-AF65-F5344CB8AC3E}">
        <p14:creationId xmlns:p14="http://schemas.microsoft.com/office/powerpoint/2010/main" val="1678174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5" descr="13achhdx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476671"/>
            <a:ext cx="6624736" cy="4862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6"/>
          <p:cNvSpPr>
            <a:spLocks noChangeArrowheads="1"/>
          </p:cNvSpPr>
          <p:nvPr/>
        </p:nvSpPr>
        <p:spPr bwMode="auto">
          <a:xfrm>
            <a:off x="323850" y="6308725"/>
            <a:ext cx="459898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1400">
                <a:latin typeface="Comic Sans MS" panose="030F0702030302020204" pitchFamily="66" charset="0"/>
              </a:rPr>
              <a:t>http://www.athenapub.com/13achhdx6.GIF</a:t>
            </a:r>
          </a:p>
        </p:txBody>
      </p:sp>
      <p:sp>
        <p:nvSpPr>
          <p:cNvPr id="5124" name="Rectangle 7"/>
          <p:cNvSpPr>
            <a:spLocks noChangeArrowheads="1"/>
          </p:cNvSpPr>
          <p:nvPr/>
        </p:nvSpPr>
        <p:spPr bwMode="auto">
          <a:xfrm>
            <a:off x="1187624" y="5513458"/>
            <a:ext cx="7272337"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sz="2000" dirty="0">
                <a:latin typeface="+mn-lt"/>
              </a:rPr>
              <a:t>Saint </a:t>
            </a:r>
            <a:r>
              <a:rPr lang="en-US" altLang="en-US" sz="2000" dirty="0" err="1">
                <a:latin typeface="+mn-lt"/>
              </a:rPr>
              <a:t>Acheul</a:t>
            </a:r>
            <a:r>
              <a:rPr lang="en-US" altLang="en-US" sz="2000" dirty="0">
                <a:latin typeface="+mn-lt"/>
              </a:rPr>
              <a:t>, France, the type site of the </a:t>
            </a:r>
            <a:r>
              <a:rPr lang="en-US" altLang="en-US" sz="2000" dirty="0" smtClean="0">
                <a:latin typeface="+mn-lt"/>
              </a:rPr>
              <a:t>Acheulean, </a:t>
            </a:r>
            <a:r>
              <a:rPr lang="en-GB" sz="2000" dirty="0">
                <a:latin typeface="+mn-lt"/>
              </a:rPr>
              <a:t> </a:t>
            </a:r>
            <a:r>
              <a:rPr lang="en-GB" sz="2000" dirty="0" smtClean="0">
                <a:latin typeface="+mn-lt"/>
              </a:rPr>
              <a:t>first </a:t>
            </a:r>
            <a:r>
              <a:rPr lang="en-GB" sz="2000" dirty="0">
                <a:latin typeface="+mn-lt"/>
              </a:rPr>
              <a:t>described in the 19th century by Gabriel de </a:t>
            </a:r>
            <a:r>
              <a:rPr lang="en-GB" sz="2000" dirty="0" err="1">
                <a:latin typeface="+mn-lt"/>
              </a:rPr>
              <a:t>Mortillet</a:t>
            </a:r>
            <a:r>
              <a:rPr lang="en-GB" sz="2000" dirty="0"/>
              <a:t> </a:t>
            </a:r>
            <a:r>
              <a:rPr lang="en-GB" sz="2000" dirty="0" smtClean="0"/>
              <a:t>but illustrated </a:t>
            </a:r>
            <a:r>
              <a:rPr lang="en-GB" sz="2000" dirty="0" err="1" smtClean="0"/>
              <a:t>earleir</a:t>
            </a:r>
            <a:endParaRPr lang="en-US" altLang="en-US" sz="2000" dirty="0">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t="1494" b="2676"/>
          <a:stretch/>
        </p:blipFill>
        <p:spPr>
          <a:xfrm>
            <a:off x="285750" y="620688"/>
            <a:ext cx="8572500" cy="5832649"/>
          </a:xfrm>
          <a:prstGeom prst="rect">
            <a:avLst/>
          </a:prstGeom>
        </p:spPr>
      </p:pic>
      <p:sp>
        <p:nvSpPr>
          <p:cNvPr id="2" name="Title 1"/>
          <p:cNvSpPr>
            <a:spLocks noGrp="1"/>
          </p:cNvSpPr>
          <p:nvPr>
            <p:ph type="title"/>
          </p:nvPr>
        </p:nvSpPr>
        <p:spPr>
          <a:xfrm>
            <a:off x="1239241" y="620688"/>
            <a:ext cx="7886700" cy="1325563"/>
          </a:xfrm>
        </p:spPr>
        <p:txBody>
          <a:bodyPr>
            <a:normAutofit/>
          </a:bodyPr>
          <a:lstStyle/>
          <a:p>
            <a:r>
              <a:rPr lang="en-GB" sz="1800" dirty="0" smtClean="0">
                <a:solidFill>
                  <a:schemeClr val="bg1"/>
                </a:solidFill>
                <a:latin typeface="+mn-lt"/>
              </a:rPr>
              <a:t>John Frere 1797, the first illustration of the </a:t>
            </a:r>
            <a:r>
              <a:rPr lang="en-GB" sz="1800" dirty="0" err="1" smtClean="0">
                <a:solidFill>
                  <a:schemeClr val="bg1"/>
                </a:solidFill>
                <a:latin typeface="+mn-lt"/>
              </a:rPr>
              <a:t>Hoxne</a:t>
            </a:r>
            <a:r>
              <a:rPr lang="en-GB" sz="1800" dirty="0" smtClean="0">
                <a:solidFill>
                  <a:schemeClr val="bg1"/>
                </a:solidFill>
                <a:latin typeface="+mn-lt"/>
              </a:rPr>
              <a:t> 1 </a:t>
            </a:r>
            <a:r>
              <a:rPr lang="en-GB" sz="1800" dirty="0" err="1" smtClean="0">
                <a:solidFill>
                  <a:schemeClr val="bg1"/>
                </a:solidFill>
                <a:latin typeface="+mn-lt"/>
              </a:rPr>
              <a:t>handaxe</a:t>
            </a:r>
            <a:r>
              <a:rPr lang="en-GB" sz="1800" dirty="0" smtClean="0">
                <a:solidFill>
                  <a:schemeClr val="bg1"/>
                </a:solidFill>
                <a:latin typeface="+mn-lt"/>
              </a:rPr>
              <a:t>, Suffolk</a:t>
            </a:r>
            <a:endParaRPr lang="en-GB" sz="1800" dirty="0">
              <a:solidFill>
                <a:schemeClr val="bg1"/>
              </a:solidFill>
              <a:latin typeface="+mn-lt"/>
            </a:endParaRPr>
          </a:p>
        </p:txBody>
      </p:sp>
    </p:spTree>
    <p:extLst>
      <p:ext uri="{BB962C8B-B14F-4D97-AF65-F5344CB8AC3E}">
        <p14:creationId xmlns:p14="http://schemas.microsoft.com/office/powerpoint/2010/main" val="790489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35696" y="-243408"/>
            <a:ext cx="4968552" cy="7383268"/>
          </a:xfrm>
          <a:prstGeom prst="rect">
            <a:avLst/>
          </a:prstGeom>
        </p:spPr>
      </p:pic>
    </p:spTree>
    <p:extLst>
      <p:ext uri="{BB962C8B-B14F-4D97-AF65-F5344CB8AC3E}">
        <p14:creationId xmlns:p14="http://schemas.microsoft.com/office/powerpoint/2010/main" val="190075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2225"/>
            <a:ext cx="98996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Title 1"/>
          <p:cNvSpPr>
            <a:spLocks noGrp="1"/>
          </p:cNvSpPr>
          <p:nvPr>
            <p:ph type="title"/>
          </p:nvPr>
        </p:nvSpPr>
        <p:spPr>
          <a:xfrm>
            <a:off x="73025" y="-242888"/>
            <a:ext cx="8820150" cy="1371601"/>
          </a:xfrm>
        </p:spPr>
        <p:txBody>
          <a:bodyPr/>
          <a:lstStyle/>
          <a:p>
            <a:pPr algn="r"/>
            <a:r>
              <a:rPr lang="en-GB" altLang="en-US" sz="2000" smtClean="0">
                <a:solidFill>
                  <a:schemeClr val="bg2"/>
                </a:solidFill>
                <a:effectLst/>
              </a:rPr>
              <a:t>Distribution of Acheulean (Mode 2) tools</a:t>
            </a:r>
          </a:p>
        </p:txBody>
      </p:sp>
      <p:sp>
        <p:nvSpPr>
          <p:cNvPr id="35844" name="Rectangle 3"/>
          <p:cNvSpPr>
            <a:spLocks noChangeArrowheads="1"/>
          </p:cNvSpPr>
          <p:nvPr/>
        </p:nvSpPr>
        <p:spPr bwMode="auto">
          <a:xfrm>
            <a:off x="1476375" y="6211888"/>
            <a:ext cx="64801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400">
                <a:solidFill>
                  <a:schemeClr val="bg2"/>
                </a:solidFill>
              </a:rPr>
              <a:t>https://upload.wikimedia.org/wikipedia/commons/2/2f/Carte_hachereaux.jpg</a:t>
            </a:r>
          </a:p>
        </p:txBody>
      </p:sp>
    </p:spTree>
    <p:extLst>
      <p:ext uri="{BB962C8B-B14F-4D97-AF65-F5344CB8AC3E}">
        <p14:creationId xmlns:p14="http://schemas.microsoft.com/office/powerpoint/2010/main" val="3879665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0" name="Picture 13" descr="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16633"/>
            <a:ext cx="9747413" cy="6741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6" name="Picture 7" descr="setsta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7" name="Picture 9" descr="setsta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8" name="Picture 11" descr="a"/>
          <p:cNvPicPr>
            <a:picLocks noChangeAspect="1" noChangeArrowheads="1"/>
          </p:cNvPicPr>
          <p:nvPr/>
        </p:nvPicPr>
        <p:blipFill>
          <a:blip r:embed="rId4">
            <a:extLst>
              <a:ext uri="{28A0092B-C50C-407E-A947-70E740481C1C}">
                <a14:useLocalDpi xmlns:a14="http://schemas.microsoft.com/office/drawing/2010/main" val="0"/>
              </a:ext>
            </a:extLst>
          </a:blip>
          <a:srcRect b="1131"/>
          <a:stretch>
            <a:fillRect/>
          </a:stretch>
        </p:blipFill>
        <p:spPr bwMode="auto">
          <a:xfrm>
            <a:off x="3799210" y="-49834"/>
            <a:ext cx="5364162" cy="365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Rectangle 12"/>
          <p:cNvSpPr>
            <a:spLocks noChangeArrowheads="1"/>
          </p:cNvSpPr>
          <p:nvPr/>
        </p:nvSpPr>
        <p:spPr bwMode="auto">
          <a:xfrm rot="-243700">
            <a:off x="0" y="5949950"/>
            <a:ext cx="428466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sz="1400">
                <a:latin typeface="Comic Sans MS" panose="030F0702030302020204" pitchFamily="66" charset="0"/>
              </a:rPr>
              <a:t>www.imagesofanthropology.com/images/a.closeup</a:t>
            </a:r>
            <a:endParaRPr lang="en-US" altLang="en-US"/>
          </a:p>
        </p:txBody>
      </p:sp>
      <p:sp>
        <p:nvSpPr>
          <p:cNvPr id="6151" name="Rectangle 14"/>
          <p:cNvSpPr>
            <a:spLocks noChangeArrowheads="1"/>
          </p:cNvSpPr>
          <p:nvPr/>
        </p:nvSpPr>
        <p:spPr bwMode="auto">
          <a:xfrm>
            <a:off x="3779838" y="2646363"/>
            <a:ext cx="3652837"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sz="2000" dirty="0" err="1">
                <a:solidFill>
                  <a:schemeClr val="bg2">
                    <a:lumMod val="50000"/>
                  </a:schemeClr>
                </a:solidFill>
                <a:latin typeface="Calibri" panose="020F0502020204030204" pitchFamily="34" charset="0"/>
              </a:rPr>
              <a:t>Olorgesailie</a:t>
            </a:r>
            <a:r>
              <a:rPr lang="en-US" altLang="en-US" sz="2000" dirty="0">
                <a:solidFill>
                  <a:schemeClr val="bg2">
                    <a:lumMod val="50000"/>
                  </a:schemeClr>
                </a:solidFill>
                <a:latin typeface="Calibri" panose="020F0502020204030204" pitchFamily="34" charset="0"/>
              </a:rPr>
              <a:t>, Rift Valley </a:t>
            </a:r>
            <a:br>
              <a:rPr lang="en-US" altLang="en-US" sz="2000" dirty="0">
                <a:solidFill>
                  <a:schemeClr val="bg2">
                    <a:lumMod val="50000"/>
                  </a:schemeClr>
                </a:solidFill>
                <a:latin typeface="Calibri" panose="020F0502020204030204" pitchFamily="34" charset="0"/>
              </a:rPr>
            </a:br>
            <a:r>
              <a:rPr lang="en-US" altLang="en-US" sz="2000" dirty="0">
                <a:solidFill>
                  <a:schemeClr val="bg2">
                    <a:lumMod val="50000"/>
                  </a:schemeClr>
                </a:solidFill>
                <a:latin typeface="Calibri" panose="020F0502020204030204" pitchFamily="34" charset="0"/>
              </a:rPr>
              <a:t>in Kenya</a:t>
            </a:r>
            <a:r>
              <a:rPr lang="en-US" altLang="en-US" sz="2000" dirty="0">
                <a:latin typeface="Comic Sans MS" panose="030F0702030302020204" pitchFamily="66" charset="0"/>
              </a:rPr>
              <a:t/>
            </a:r>
            <a:br>
              <a:rPr lang="en-US" altLang="en-US" sz="2000" dirty="0">
                <a:latin typeface="Comic Sans MS" panose="030F0702030302020204" pitchFamily="66" charset="0"/>
              </a:rPr>
            </a:br>
            <a:endParaRPr lang="en-US" altLang="en-US" sz="2000" dirty="0">
              <a:latin typeface="Comic Sans MS" panose="030F0702030302020204" pitchFamily="66"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6"/>
          <p:cNvSpPr>
            <a:spLocks noChangeArrowheads="1"/>
          </p:cNvSpPr>
          <p:nvPr/>
        </p:nvSpPr>
        <p:spPr bwMode="auto">
          <a:xfrm>
            <a:off x="1476375" y="4674712"/>
            <a:ext cx="624205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1" hangingPunct="1">
              <a:defRPr/>
            </a:pPr>
            <a:r>
              <a:rPr lang="en-US" altLang="en-US" sz="2400" dirty="0">
                <a:effectLst>
                  <a:outerShdw blurRad="38100" dist="38100" dir="2700000" algn="tl">
                    <a:srgbClr val="000000"/>
                  </a:outerShdw>
                </a:effectLst>
                <a:latin typeface="+mn-lt"/>
              </a:rPr>
              <a:t>Large Padjitanian handaxe from Java. About 750,000 </a:t>
            </a:r>
            <a:r>
              <a:rPr lang="en-US" altLang="en-US" sz="2400" dirty="0" smtClean="0">
                <a:effectLst>
                  <a:outerShdw blurRad="38100" dist="38100" dir="2700000" algn="tl">
                    <a:srgbClr val="000000"/>
                  </a:outerShdw>
                </a:effectLst>
                <a:latin typeface="+mn-lt"/>
              </a:rPr>
              <a:t>years, and thought to be the only site in the Asia, BUT then came lots of sites in China.</a:t>
            </a:r>
            <a:r>
              <a:rPr lang="en-US" altLang="en-US" dirty="0" smtClean="0">
                <a:effectLst>
                  <a:outerShdw blurRad="38100" dist="38100" dir="2700000" algn="tl">
                    <a:srgbClr val="000000"/>
                  </a:outerShdw>
                </a:effectLst>
                <a:latin typeface="+mn-lt"/>
              </a:rPr>
              <a:t> Oldest dated to 900,000 years old</a:t>
            </a:r>
            <a:endParaRPr lang="en-US" altLang="en-US" dirty="0">
              <a:effectLst>
                <a:outerShdw blurRad="38100" dist="38100" dir="2700000" algn="tl">
                  <a:srgbClr val="000000"/>
                </a:outerShdw>
              </a:effectLst>
              <a:latin typeface="+mn-lt"/>
            </a:endParaRPr>
          </a:p>
        </p:txBody>
      </p:sp>
      <p:pic>
        <p:nvPicPr>
          <p:cNvPr id="2" name="Picture 1"/>
          <p:cNvPicPr>
            <a:picLocks noChangeAspect="1"/>
          </p:cNvPicPr>
          <p:nvPr/>
        </p:nvPicPr>
        <p:blipFill>
          <a:blip r:embed="rId2"/>
          <a:stretch>
            <a:fillRect/>
          </a:stretch>
        </p:blipFill>
        <p:spPr>
          <a:xfrm>
            <a:off x="1619672" y="980728"/>
            <a:ext cx="5472608" cy="351810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ChangeArrowheads="1"/>
          </p:cNvSpPr>
          <p:nvPr/>
        </p:nvSpPr>
        <p:spPr bwMode="auto">
          <a:xfrm>
            <a:off x="179512" y="3767614"/>
            <a:ext cx="5988050" cy="26930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1" hangingPunct="1"/>
            <a:r>
              <a:rPr lang="en-US" altLang="en-US" dirty="0">
                <a:latin typeface="Arial" panose="020B0604020202020204" pitchFamily="34" charset="0"/>
              </a:rPr>
              <a:t>  </a:t>
            </a:r>
            <a:r>
              <a:rPr lang="en-US" altLang="en-US" sz="9700" dirty="0">
                <a:latin typeface="Arial" panose="020B0604020202020204" pitchFamily="34" charset="0"/>
              </a:rPr>
              <a:t> </a:t>
            </a:r>
            <a:r>
              <a:rPr lang="en-US" altLang="en-US" dirty="0">
                <a:latin typeface="Arial" panose="020B0604020202020204" pitchFamily="34" charset="0"/>
              </a:rPr>
              <a:t>                                                                                   </a:t>
            </a:r>
            <a:r>
              <a:rPr lang="en-US" altLang="en-US" sz="2400" dirty="0">
                <a:latin typeface="+mn-lt"/>
                <a:cs typeface="Times New Roman" panose="02020603050405020304" pitchFamily="18" charset="0"/>
              </a:rPr>
              <a:t>The two sides of a handaxe from </a:t>
            </a:r>
            <a:br>
              <a:rPr lang="en-US" altLang="en-US" sz="2400" dirty="0">
                <a:latin typeface="+mn-lt"/>
                <a:cs typeface="Times New Roman" panose="02020603050405020304" pitchFamily="18" charset="0"/>
              </a:rPr>
            </a:br>
            <a:r>
              <a:rPr lang="en-US" altLang="en-US" sz="2400" dirty="0">
                <a:latin typeface="+mn-lt"/>
                <a:cs typeface="Times New Roman" panose="02020603050405020304" pitchFamily="18" charset="0"/>
              </a:rPr>
              <a:t>the Bose Basin  of  South China, made </a:t>
            </a:r>
            <a:br>
              <a:rPr lang="en-US" altLang="en-US" sz="2400" dirty="0">
                <a:latin typeface="+mn-lt"/>
                <a:cs typeface="Times New Roman" panose="02020603050405020304" pitchFamily="18" charset="0"/>
              </a:rPr>
            </a:br>
            <a:r>
              <a:rPr lang="en-US" altLang="en-US" sz="2400" dirty="0">
                <a:latin typeface="+mn-lt"/>
                <a:cs typeface="Times New Roman" panose="02020603050405020304" pitchFamily="18" charset="0"/>
              </a:rPr>
              <a:t>800,000 years ago.</a:t>
            </a:r>
            <a:r>
              <a:rPr lang="en-US" altLang="en-US" sz="2400" dirty="0">
                <a:latin typeface="+mn-lt"/>
              </a:rPr>
              <a:t> </a:t>
            </a:r>
            <a:r>
              <a:rPr lang="en-US" altLang="en-US" sz="2400" dirty="0" smtClean="0">
                <a:latin typeface="+mn-lt"/>
              </a:rPr>
              <a:t>(see ref </a:t>
            </a:r>
            <a:r>
              <a:rPr lang="en-US" altLang="en-US" sz="2400" dirty="0" err="1" smtClean="0">
                <a:latin typeface="+mn-lt"/>
              </a:rPr>
              <a:t>Yamei</a:t>
            </a:r>
            <a:r>
              <a:rPr lang="en-US" altLang="en-US" sz="2400" dirty="0" smtClean="0">
                <a:latin typeface="+mn-lt"/>
              </a:rPr>
              <a:t> 2000)</a:t>
            </a:r>
            <a:endParaRPr lang="en-US" altLang="en-US" sz="2400" dirty="0">
              <a:latin typeface="+mn-lt"/>
            </a:endParaRPr>
          </a:p>
        </p:txBody>
      </p:sp>
      <p:pic>
        <p:nvPicPr>
          <p:cNvPr id="2" name="Picture 1"/>
          <p:cNvPicPr>
            <a:picLocks noChangeAspect="1"/>
          </p:cNvPicPr>
          <p:nvPr/>
        </p:nvPicPr>
        <p:blipFill>
          <a:blip r:embed="rId2"/>
          <a:stretch>
            <a:fillRect/>
          </a:stretch>
        </p:blipFill>
        <p:spPr>
          <a:xfrm>
            <a:off x="4813081" y="534758"/>
            <a:ext cx="4330920" cy="5774561"/>
          </a:xfrm>
          <a:prstGeom prst="rect">
            <a:avLst/>
          </a:prstGeom>
        </p:spPr>
      </p:pic>
      <p:pic>
        <p:nvPicPr>
          <p:cNvPr id="8195" name="Picture 5" descr="Photo: two sides of a new handax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643" y="2060848"/>
            <a:ext cx="4824834" cy="2860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b="39101"/>
          <a:stretch/>
        </p:blipFill>
        <p:spPr>
          <a:xfrm>
            <a:off x="467544" y="1196752"/>
            <a:ext cx="5344484" cy="4608512"/>
          </a:xfrm>
          <a:prstGeom prst="rect">
            <a:avLst/>
          </a:prstGeom>
        </p:spPr>
      </p:pic>
      <p:sp>
        <p:nvSpPr>
          <p:cNvPr id="3" name="TextBox 2"/>
          <p:cNvSpPr txBox="1"/>
          <p:nvPr/>
        </p:nvSpPr>
        <p:spPr>
          <a:xfrm>
            <a:off x="6012160" y="2132856"/>
            <a:ext cx="3024337" cy="2862322"/>
          </a:xfrm>
          <a:prstGeom prst="rect">
            <a:avLst/>
          </a:prstGeom>
          <a:noFill/>
        </p:spPr>
        <p:txBody>
          <a:bodyPr wrap="square" rtlCol="0">
            <a:spAutoFit/>
          </a:bodyPr>
          <a:lstStyle/>
          <a:p>
            <a:r>
              <a:rPr lang="en-GB" dirty="0" err="1" smtClean="0"/>
              <a:t>Oldowan</a:t>
            </a:r>
            <a:r>
              <a:rPr lang="en-GB" dirty="0" smtClean="0"/>
              <a:t> Mode 1</a:t>
            </a:r>
          </a:p>
          <a:p>
            <a:endParaRPr lang="en-GB" dirty="0"/>
          </a:p>
          <a:p>
            <a:endParaRPr lang="en-GB" dirty="0" smtClean="0"/>
          </a:p>
          <a:p>
            <a:endParaRPr lang="en-GB" dirty="0"/>
          </a:p>
          <a:p>
            <a:endParaRPr lang="en-GB" dirty="0" smtClean="0"/>
          </a:p>
          <a:p>
            <a:endParaRPr lang="en-GB" dirty="0"/>
          </a:p>
          <a:p>
            <a:r>
              <a:rPr lang="en-GB" dirty="0" smtClean="0"/>
              <a:t>Left </a:t>
            </a:r>
            <a:r>
              <a:rPr lang="en-GB" dirty="0" err="1" smtClean="0"/>
              <a:t>handaxe</a:t>
            </a:r>
            <a:endParaRPr lang="en-GB" dirty="0" smtClean="0"/>
          </a:p>
          <a:p>
            <a:r>
              <a:rPr lang="en-GB" dirty="0" smtClean="0"/>
              <a:t>Right Cleaver</a:t>
            </a:r>
          </a:p>
          <a:p>
            <a:endParaRPr lang="en-GB" dirty="0"/>
          </a:p>
          <a:p>
            <a:r>
              <a:rPr lang="en-GB" dirty="0" smtClean="0"/>
              <a:t>Both fully </a:t>
            </a:r>
            <a:r>
              <a:rPr lang="en-GB" dirty="0" err="1" smtClean="0"/>
              <a:t>bifacially</a:t>
            </a:r>
            <a:r>
              <a:rPr lang="en-GB" dirty="0" smtClean="0"/>
              <a:t> worked</a:t>
            </a:r>
            <a:endParaRPr lang="en-GB" dirty="0"/>
          </a:p>
        </p:txBody>
      </p:sp>
    </p:spTree>
    <p:extLst>
      <p:ext uri="{BB962C8B-B14F-4D97-AF65-F5344CB8AC3E}">
        <p14:creationId xmlns:p14="http://schemas.microsoft.com/office/powerpoint/2010/main" val="3425817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descr="Acheulean Handax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60648"/>
            <a:ext cx="6120680" cy="6120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Pont t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339350"/>
            <a:ext cx="5769144" cy="4961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Box 3"/>
          <p:cNvSpPr txBox="1">
            <a:spLocks noChangeArrowheads="1"/>
          </p:cNvSpPr>
          <p:nvPr/>
        </p:nvSpPr>
        <p:spPr bwMode="auto">
          <a:xfrm>
            <a:off x="539750" y="5516563"/>
            <a:ext cx="799306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sz="2400" dirty="0">
                <a:effectLst>
                  <a:outerShdw blurRad="38100" dist="38100" dir="2700000" algn="tl">
                    <a:srgbClr val="000000"/>
                  </a:outerShdw>
                </a:effectLst>
                <a:latin typeface="+mn-lt"/>
              </a:rPr>
              <a:t>Volcanic rocks used from Snowdonia for tool making at </a:t>
            </a:r>
            <a:r>
              <a:rPr lang="en-GB" altLang="en-US" sz="2400" dirty="0" err="1">
                <a:effectLst>
                  <a:outerShdw blurRad="38100" dist="38100" dir="2700000" algn="tl">
                    <a:srgbClr val="000000"/>
                  </a:outerShdw>
                </a:effectLst>
                <a:latin typeface="+mn-lt"/>
              </a:rPr>
              <a:t>Pontnewydd</a:t>
            </a:r>
            <a:r>
              <a:rPr lang="en-GB" altLang="en-US" sz="2400" dirty="0">
                <a:effectLst>
                  <a:outerShdw blurRad="38100" dist="38100" dir="2700000" algn="tl">
                    <a:srgbClr val="000000"/>
                  </a:outerShdw>
                </a:effectLst>
                <a:latin typeface="+mn-lt"/>
              </a:rPr>
              <a:t>, 230,000, the rocks used here do not produce such stunning end results.</a:t>
            </a:r>
            <a:endParaRPr lang="en-US" altLang="en-US" sz="2400" dirty="0">
              <a:effectLst>
                <a:outerShdw blurRad="38100" dist="38100" dir="2700000" algn="tl">
                  <a:srgbClr val="000000"/>
                </a:outerShdw>
              </a:effectLst>
              <a:latin typeface="+mn-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G_142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5" y="188640"/>
            <a:ext cx="9031931"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G_1423"/>
          <p:cNvPicPr>
            <a:picLocks noChangeAspect="1" noChangeArrowheads="1"/>
          </p:cNvPicPr>
          <p:nvPr/>
        </p:nvPicPr>
        <p:blipFill rotWithShape="1">
          <a:blip r:embed="rId2">
            <a:extLst>
              <a:ext uri="{28A0092B-C50C-407E-A947-70E740481C1C}">
                <a14:useLocalDpi xmlns:a14="http://schemas.microsoft.com/office/drawing/2010/main" val="0"/>
              </a:ext>
            </a:extLst>
          </a:blip>
          <a:srcRect l="46214" t="38601" r="38197" b="31912"/>
          <a:stretch/>
        </p:blipFill>
        <p:spPr bwMode="auto">
          <a:xfrm>
            <a:off x="4572000" y="561022"/>
            <a:ext cx="4248472" cy="535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076056" y="6021288"/>
            <a:ext cx="3579826" cy="400110"/>
          </a:xfrm>
          <a:prstGeom prst="rect">
            <a:avLst/>
          </a:prstGeom>
          <a:noFill/>
        </p:spPr>
        <p:txBody>
          <a:bodyPr wrap="none" rtlCol="0">
            <a:spAutoFit/>
          </a:bodyPr>
          <a:lstStyle/>
          <a:p>
            <a:r>
              <a:rPr lang="en-GB" sz="2000" dirty="0" smtClean="0"/>
              <a:t>The ‘cleaver’ and the </a:t>
            </a:r>
            <a:r>
              <a:rPr lang="en-GB" sz="2000" dirty="0" err="1" smtClean="0"/>
              <a:t>handaxe</a:t>
            </a:r>
            <a:endParaRPr lang="en-GB" sz="2000" dirty="0"/>
          </a:p>
        </p:txBody>
      </p:sp>
      <p:pic>
        <p:nvPicPr>
          <p:cNvPr id="12290" name="Picture 4" descr="IMG_144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476672"/>
            <a:ext cx="3684587" cy="552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descr="IMG_143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50" y="260648"/>
            <a:ext cx="9139088" cy="6093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5" descr="090911134624">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0283" y="548680"/>
            <a:ext cx="6048672" cy="31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4" name="Text Box 6"/>
          <p:cNvSpPr txBox="1">
            <a:spLocks noChangeArrowheads="1"/>
          </p:cNvSpPr>
          <p:nvPr/>
        </p:nvSpPr>
        <p:spPr bwMode="auto">
          <a:xfrm>
            <a:off x="1619250" y="3803650"/>
            <a:ext cx="6624638"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dirty="0">
                <a:effectLst>
                  <a:outerShdw blurRad="38100" dist="38100" dir="2700000" algn="tl">
                    <a:srgbClr val="000000"/>
                  </a:outerShdw>
                </a:effectLst>
              </a:rPr>
              <a:t>Size is important; we just don’t know why in their case</a:t>
            </a:r>
          </a:p>
          <a:p>
            <a:pPr eaLnBrk="1" hangingPunct="1">
              <a:defRPr/>
            </a:pPr>
            <a:endParaRPr lang="en-GB" altLang="en-US" dirty="0">
              <a:effectLst>
                <a:outerShdw blurRad="38100" dist="38100" dir="2700000" algn="tl">
                  <a:srgbClr val="000000"/>
                </a:outerShdw>
              </a:effectLst>
            </a:endParaRPr>
          </a:p>
          <a:p>
            <a:pPr eaLnBrk="1" hangingPunct="1">
              <a:defRPr/>
            </a:pPr>
            <a:r>
              <a:rPr lang="en-GB" altLang="en-US" dirty="0">
                <a:effectLst>
                  <a:outerShdw blurRad="38100" dist="38100" dir="2700000" algn="tl">
                    <a:srgbClr val="000000"/>
                  </a:outerShdw>
                </a:effectLst>
              </a:rPr>
              <a:t>Four giant stone hand axes – dating to Middle and Late Stone Age periods, between 150,000 and 10,000 years ago. were recovered from the dry basin of Lake </a:t>
            </a:r>
            <a:r>
              <a:rPr lang="en-GB" altLang="en-US" dirty="0" err="1">
                <a:effectLst>
                  <a:outerShdw blurRad="38100" dist="38100" dir="2700000" algn="tl">
                    <a:srgbClr val="000000"/>
                  </a:outerShdw>
                </a:effectLst>
              </a:rPr>
              <a:t>Makgadikgadi</a:t>
            </a:r>
            <a:r>
              <a:rPr lang="en-GB" altLang="en-US" dirty="0">
                <a:effectLst>
                  <a:outerShdw blurRad="38100" dist="38100" dir="2700000" algn="tl">
                    <a:srgbClr val="000000"/>
                  </a:outerShdw>
                </a:effectLst>
              </a:rPr>
              <a:t> in the Kalahari Desert. </a:t>
            </a:r>
          </a:p>
          <a:p>
            <a:pPr eaLnBrk="1" hangingPunct="1">
              <a:defRPr/>
            </a:pPr>
            <a:endParaRPr lang="en-GB" altLang="en-US" dirty="0">
              <a:effectLst>
                <a:outerShdw blurRad="38100" dist="38100" dir="2700000" algn="tl">
                  <a:srgbClr val="000000"/>
                </a:outerShdw>
              </a:effectLst>
            </a:endParaRPr>
          </a:p>
          <a:p>
            <a:pPr eaLnBrk="1" hangingPunct="1">
              <a:defRPr/>
            </a:pPr>
            <a:r>
              <a:rPr lang="en-GB" altLang="en-US" sz="1200" i="1" dirty="0"/>
              <a:t>(Credit: Image courtesy of University of Oxford)</a:t>
            </a:r>
            <a:r>
              <a:rPr lang="en-GB" altLang="en-US" sz="1200" dirty="0"/>
              <a:t> http://www.sciencedaily.com/releases/2009/09/090911134624.htm</a:t>
            </a:r>
          </a:p>
          <a:p>
            <a:pPr eaLnBrk="1" hangingPunct="1">
              <a:defRPr/>
            </a:pPr>
            <a:endParaRPr lang="en-GB" alt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1894" t="13650" r="18230" b="44351"/>
          <a:stretch/>
        </p:blipFill>
        <p:spPr>
          <a:xfrm>
            <a:off x="755576" y="1412776"/>
            <a:ext cx="4822737" cy="4104456"/>
          </a:xfrm>
          <a:prstGeom prst="rect">
            <a:avLst/>
          </a:prstGeom>
        </p:spPr>
      </p:pic>
      <p:sp>
        <p:nvSpPr>
          <p:cNvPr id="3" name="TextBox 2"/>
          <p:cNvSpPr txBox="1"/>
          <p:nvPr/>
        </p:nvSpPr>
        <p:spPr>
          <a:xfrm>
            <a:off x="5796136" y="2488932"/>
            <a:ext cx="2497735" cy="1200329"/>
          </a:xfrm>
          <a:prstGeom prst="rect">
            <a:avLst/>
          </a:prstGeom>
          <a:noFill/>
        </p:spPr>
        <p:txBody>
          <a:bodyPr wrap="none" rtlCol="0">
            <a:spAutoFit/>
          </a:bodyPr>
          <a:lstStyle/>
          <a:p>
            <a:r>
              <a:rPr lang="en-GB" dirty="0" smtClean="0"/>
              <a:t>Thomas Wynn</a:t>
            </a:r>
          </a:p>
          <a:p>
            <a:endParaRPr lang="en-GB" dirty="0"/>
          </a:p>
          <a:p>
            <a:r>
              <a:rPr lang="en-GB" dirty="0" smtClean="0"/>
              <a:t>Tool is important and </a:t>
            </a:r>
          </a:p>
          <a:p>
            <a:r>
              <a:rPr lang="en-GB" dirty="0" smtClean="0"/>
              <a:t>Symmetry is important</a:t>
            </a:r>
            <a:endParaRPr lang="en-GB" dirty="0"/>
          </a:p>
        </p:txBody>
      </p:sp>
    </p:spTree>
    <p:extLst>
      <p:ext uri="{BB962C8B-B14F-4D97-AF65-F5344CB8AC3E}">
        <p14:creationId xmlns:p14="http://schemas.microsoft.com/office/powerpoint/2010/main" val="3914910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0125" t="16800" r="-939" b="38051"/>
          <a:stretch/>
        </p:blipFill>
        <p:spPr>
          <a:xfrm rot="16200000">
            <a:off x="842559" y="1037760"/>
            <a:ext cx="5616624" cy="5070511"/>
          </a:xfrm>
          <a:prstGeom prst="rect">
            <a:avLst/>
          </a:prstGeom>
        </p:spPr>
      </p:pic>
      <p:sp>
        <p:nvSpPr>
          <p:cNvPr id="3" name="TextBox 2"/>
          <p:cNvSpPr txBox="1"/>
          <p:nvPr/>
        </p:nvSpPr>
        <p:spPr>
          <a:xfrm>
            <a:off x="6660233" y="2492896"/>
            <a:ext cx="2232248" cy="3139321"/>
          </a:xfrm>
          <a:prstGeom prst="rect">
            <a:avLst/>
          </a:prstGeom>
          <a:noFill/>
        </p:spPr>
        <p:txBody>
          <a:bodyPr wrap="square" rtlCol="0">
            <a:spAutoFit/>
          </a:bodyPr>
          <a:lstStyle/>
          <a:p>
            <a:r>
              <a:rPr lang="en-GB" dirty="0" smtClean="0"/>
              <a:t>Flaked elephant bone </a:t>
            </a:r>
          </a:p>
          <a:p>
            <a:endParaRPr lang="en-GB" dirty="0"/>
          </a:p>
          <a:p>
            <a:r>
              <a:rPr lang="en-GB" dirty="0" smtClean="0"/>
              <a:t>Castel di Guido</a:t>
            </a:r>
          </a:p>
          <a:p>
            <a:endParaRPr lang="en-GB" dirty="0"/>
          </a:p>
          <a:p>
            <a:r>
              <a:rPr lang="en-GB" dirty="0" smtClean="0"/>
              <a:t>P. Villa </a:t>
            </a:r>
          </a:p>
          <a:p>
            <a:r>
              <a:rPr lang="en-GB" i="1" dirty="0" smtClean="0"/>
              <a:t>Journal of Anthropological Research </a:t>
            </a:r>
          </a:p>
          <a:p>
            <a:r>
              <a:rPr lang="en-GB" dirty="0" smtClean="0"/>
              <a:t>Bone industry on elephant bone</a:t>
            </a:r>
            <a:endParaRPr lang="en-GB" dirty="0"/>
          </a:p>
        </p:txBody>
      </p:sp>
    </p:spTree>
    <p:extLst>
      <p:ext uri="{BB962C8B-B14F-4D97-AF65-F5344CB8AC3E}">
        <p14:creationId xmlns:p14="http://schemas.microsoft.com/office/powerpoint/2010/main" val="3113577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425496"/>
            <a:ext cx="9144000" cy="6007007"/>
          </a:xfrm>
          <a:prstGeom prst="rect">
            <a:avLst/>
          </a:prstGeom>
        </p:spPr>
      </p:pic>
      <p:sp>
        <p:nvSpPr>
          <p:cNvPr id="3" name="TextBox 2"/>
          <p:cNvSpPr txBox="1"/>
          <p:nvPr/>
        </p:nvSpPr>
        <p:spPr>
          <a:xfrm>
            <a:off x="993096" y="620688"/>
            <a:ext cx="4899355" cy="369332"/>
          </a:xfrm>
          <a:prstGeom prst="rect">
            <a:avLst/>
          </a:prstGeom>
          <a:noFill/>
        </p:spPr>
        <p:txBody>
          <a:bodyPr wrap="none" rtlCol="0">
            <a:spAutoFit/>
          </a:bodyPr>
          <a:lstStyle/>
          <a:p>
            <a:pPr algn="r"/>
            <a:r>
              <a:rPr lang="en-GB" dirty="0" smtClean="0">
                <a:solidFill>
                  <a:schemeClr val="bg1"/>
                </a:solidFill>
              </a:rPr>
              <a:t>Fontana </a:t>
            </a:r>
            <a:r>
              <a:rPr lang="en-GB" dirty="0" err="1" smtClean="0">
                <a:solidFill>
                  <a:schemeClr val="bg1"/>
                </a:solidFill>
              </a:rPr>
              <a:t>Ranuccio</a:t>
            </a:r>
            <a:r>
              <a:rPr lang="en-GB" dirty="0" smtClean="0">
                <a:solidFill>
                  <a:schemeClr val="bg1"/>
                </a:solidFill>
              </a:rPr>
              <a:t>, Italy, carved elephant bone</a:t>
            </a:r>
            <a:endParaRPr lang="en-GB" dirty="0">
              <a:solidFill>
                <a:schemeClr val="bg1"/>
              </a:solidFill>
            </a:endParaRPr>
          </a:p>
        </p:txBody>
      </p:sp>
      <p:sp>
        <p:nvSpPr>
          <p:cNvPr id="4" name="Rectangle 3"/>
          <p:cNvSpPr/>
          <p:nvPr/>
        </p:nvSpPr>
        <p:spPr>
          <a:xfrm>
            <a:off x="251520" y="5232174"/>
            <a:ext cx="5640931" cy="1200329"/>
          </a:xfrm>
          <a:prstGeom prst="rect">
            <a:avLst/>
          </a:prstGeom>
        </p:spPr>
        <p:txBody>
          <a:bodyPr wrap="square">
            <a:spAutoFit/>
          </a:bodyPr>
          <a:lstStyle/>
          <a:p>
            <a:r>
              <a:rPr lang="en-GB" dirty="0" err="1"/>
              <a:t>Zutovski</a:t>
            </a:r>
            <a:r>
              <a:rPr lang="en-GB" dirty="0"/>
              <a:t>, K. &amp; </a:t>
            </a:r>
            <a:r>
              <a:rPr lang="en-GB" dirty="0" err="1"/>
              <a:t>Barkai</a:t>
            </a:r>
            <a:r>
              <a:rPr lang="en-GB" dirty="0"/>
              <a:t>, R. (2016) The use of elephant bones for making Acheulian </a:t>
            </a:r>
            <a:r>
              <a:rPr lang="en-GB" dirty="0" err="1"/>
              <a:t>handaxes</a:t>
            </a:r>
            <a:r>
              <a:rPr lang="en-GB" dirty="0"/>
              <a:t>: A fresh look at old bones. Quaternary international. [Online] 406227–238.</a:t>
            </a:r>
          </a:p>
        </p:txBody>
      </p:sp>
    </p:spTree>
    <p:extLst>
      <p:ext uri="{BB962C8B-B14F-4D97-AF65-F5344CB8AC3E}">
        <p14:creationId xmlns:p14="http://schemas.microsoft.com/office/powerpoint/2010/main" val="1020696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venustantanfrl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93944"/>
            <a:ext cx="3024336" cy="6602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ext Box 3"/>
          <p:cNvSpPr txBox="1">
            <a:spLocks noChangeArrowheads="1"/>
          </p:cNvSpPr>
          <p:nvPr/>
        </p:nvSpPr>
        <p:spPr bwMode="auto">
          <a:xfrm>
            <a:off x="4211960" y="1340768"/>
            <a:ext cx="4176713"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2400" dirty="0">
                <a:latin typeface="+mn-lt"/>
              </a:rPr>
              <a:t>Tan-Tan figurine, Morocco</a:t>
            </a:r>
            <a:r>
              <a:rPr lang="en-GB" altLang="en-US" sz="2400" dirty="0" smtClean="0">
                <a:latin typeface="+mn-lt"/>
              </a:rPr>
              <a:t>.</a:t>
            </a:r>
          </a:p>
          <a:p>
            <a:pPr eaLnBrk="1" hangingPunct="1"/>
            <a:endParaRPr lang="en-GB" altLang="en-US" sz="2400" dirty="0">
              <a:latin typeface="+mn-lt"/>
            </a:endParaRPr>
          </a:p>
          <a:p>
            <a:pPr eaLnBrk="1" hangingPunct="1"/>
            <a:r>
              <a:rPr lang="en-GB" sz="2400" dirty="0">
                <a:latin typeface="+mn-lt"/>
              </a:rPr>
              <a:t>Bednarik (2003) is the earliest example of an anthropomorphic figurine. </a:t>
            </a:r>
            <a:endParaRPr lang="en-GB" altLang="en-US" sz="2400" dirty="0">
              <a:latin typeface="+mn-lt"/>
            </a:endParaRPr>
          </a:p>
          <a:p>
            <a:pPr eaLnBrk="1" hangingPunct="1"/>
            <a:endParaRPr lang="en-GB" altLang="en-US" sz="2400" dirty="0">
              <a:latin typeface="+mn-lt"/>
            </a:endParaRPr>
          </a:p>
          <a:p>
            <a:pPr eaLnBrk="1" hangingPunct="1"/>
            <a:r>
              <a:rPr lang="en-GB" altLang="en-US" sz="2400" dirty="0">
                <a:latin typeface="+mn-lt"/>
              </a:rPr>
              <a:t>300,000-500,000 years old</a:t>
            </a:r>
            <a:r>
              <a:rPr lang="en-GB" altLang="en-US" dirty="0">
                <a:latin typeface="+mn-lt"/>
              </a:rPr>
              <a:t>.</a:t>
            </a:r>
          </a:p>
          <a:p>
            <a:pPr eaLnBrk="1" hangingPunct="1"/>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841375"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GB" altLang="en-US"/>
          </a:p>
        </p:txBody>
      </p:sp>
      <p:pic>
        <p:nvPicPr>
          <p:cNvPr id="16387" name="Picture 3" descr="Previou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8" name="Picture 4" descr="Next">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Last">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6" descr="Index">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7" descr="Text">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128" name="Group 8"/>
          <p:cNvGraphicFramePr>
            <a:graphicFrameLocks noGrp="1"/>
          </p:cNvGraphicFramePr>
          <p:nvPr/>
        </p:nvGraphicFramePr>
        <p:xfrm>
          <a:off x="-828675" y="476250"/>
          <a:ext cx="9144000" cy="5303838"/>
        </p:xfrm>
        <a:graphic>
          <a:graphicData uri="http://schemas.openxmlformats.org/drawingml/2006/table">
            <a:tbl>
              <a:tblPr/>
              <a:tblGrid>
                <a:gridCol w="4572000"/>
                <a:gridCol w="4572000"/>
              </a:tblGrid>
              <a:tr h="5303838">
                <a:tc>
                  <a:txBody>
                    <a:bodyPr/>
                    <a:lstStyle>
                      <a:lvl1pPr>
                        <a:spcBef>
                          <a:spcPct val="20000"/>
                        </a:spcBef>
                        <a:buClr>
                          <a:schemeClr val="hlink"/>
                        </a:buClr>
                        <a:buSzPct val="65000"/>
                        <a:buFont typeface="Wingdings" panose="05000000000000000000" pitchFamily="2" charset="2"/>
                        <a:defRPr sz="2800">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1pPr>
                      <a:lvl2pPr>
                        <a:spcBef>
                          <a:spcPct val="20000"/>
                        </a:spcBef>
                        <a:buClr>
                          <a:schemeClr val="folHlink"/>
                        </a:buClr>
                        <a:buSzPct val="65000"/>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2pPr>
                      <a:lvl3pPr>
                        <a:spcBef>
                          <a:spcPct val="20000"/>
                        </a:spcBef>
                        <a:buClr>
                          <a:schemeClr val="hlink"/>
                        </a:buClr>
                        <a:buSzPct val="65000"/>
                        <a:buFont typeface="Wingdings" panose="05000000000000000000" pitchFamily="2" charset="2"/>
                        <a:defRPr sz="2000">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3pPr>
                      <a:lvl4pPr>
                        <a:spcBef>
                          <a:spcPct val="20000"/>
                        </a:spcBef>
                        <a:buClr>
                          <a:schemeClr val="fo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4pPr>
                      <a:lvl5pPr>
                        <a:spcBef>
                          <a:spcPct val="20000"/>
                        </a:spcBef>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5pPr>
                      <a:lvl6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6pPr>
                      <a:lvl7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7pPr>
                      <a:lvl8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8pPr>
                      <a:lvl9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    </a:t>
                      </a:r>
                      <a:br>
                        <a: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txBody>
                  <a:tcPr marT="45723" marB="45723" anchor="ctr" horzOverflow="overflow">
                    <a:lnL cap="flat">
                      <a:noFill/>
                    </a:lnL>
                    <a:lnR>
                      <a:noFill/>
                    </a:lnR>
                    <a:lnT cap="flat">
                      <a:noFill/>
                    </a:lnT>
                    <a:lnB cap="flat">
                      <a:noFill/>
                    </a:lnB>
                    <a:lnTlToBr>
                      <a:noFill/>
                    </a:lnTlToBr>
                    <a:lnBlToTr>
                      <a:noFill/>
                    </a:lnBlToTr>
                    <a:noFill/>
                  </a:tcPr>
                </a:tc>
                <a:tc>
                  <a:txBody>
                    <a:bodyPr/>
                    <a:lstStyle>
                      <a:lvl1pPr>
                        <a:spcBef>
                          <a:spcPct val="20000"/>
                        </a:spcBef>
                        <a:buClr>
                          <a:schemeClr val="hlink"/>
                        </a:buClr>
                        <a:buSzPct val="65000"/>
                        <a:buFont typeface="Wingdings" panose="05000000000000000000" pitchFamily="2" charset="2"/>
                        <a:defRPr sz="2800">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1pPr>
                      <a:lvl2pPr>
                        <a:spcBef>
                          <a:spcPct val="20000"/>
                        </a:spcBef>
                        <a:buClr>
                          <a:schemeClr val="folHlink"/>
                        </a:buClr>
                        <a:buSzPct val="65000"/>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2pPr>
                      <a:lvl3pPr>
                        <a:spcBef>
                          <a:spcPct val="20000"/>
                        </a:spcBef>
                        <a:buClr>
                          <a:schemeClr val="hlink"/>
                        </a:buClr>
                        <a:buSzPct val="65000"/>
                        <a:buFont typeface="Wingdings" panose="05000000000000000000" pitchFamily="2" charset="2"/>
                        <a:defRPr sz="2000">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3pPr>
                      <a:lvl4pPr>
                        <a:spcBef>
                          <a:spcPct val="20000"/>
                        </a:spcBef>
                        <a:buClr>
                          <a:schemeClr val="fo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4pPr>
                      <a:lvl5pPr>
                        <a:spcBef>
                          <a:spcPct val="20000"/>
                        </a:spcBef>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5pPr>
                      <a:lvl6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6pPr>
                      <a:lvl7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7pPr>
                      <a:lvl8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8pPr>
                      <a:lvl9pPr fontAlgn="base">
                        <a:spcBef>
                          <a:spcPct val="20000"/>
                        </a:spcBef>
                        <a:spcAft>
                          <a:spcPct val="0"/>
                        </a:spcAft>
                        <a:buClr>
                          <a:schemeClr val="hlink"/>
                        </a:buClr>
                        <a:buSzPct val="65000"/>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  </a:t>
                      </a:r>
                      <a:r>
                        <a:rPr kumimoji="0" lang="en-US" altLang="en-US" sz="288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 </a:t>
                      </a:r>
                      <a:r>
                        <a: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                                                                                                                                                                                                </a:t>
                      </a:r>
                    </a:p>
                  </a:txBody>
                  <a:tcPr marT="45723" marB="45723" anchor="ctr" horzOverflow="overflow">
                    <a:lnL>
                      <a:noFill/>
                    </a:lnL>
                    <a:lnR cap="flat">
                      <a:noFill/>
                    </a:lnR>
                    <a:lnT cap="flat">
                      <a:noFill/>
                    </a:lnT>
                    <a:lnB cap="flat">
                      <a:noFill/>
                    </a:lnB>
                    <a:lnTlToBr>
                      <a:noFill/>
                    </a:lnTlToBr>
                    <a:lnBlToTr>
                      <a:noFill/>
                    </a:lnBlToTr>
                    <a:noFill/>
                  </a:tcPr>
                </a:tc>
              </a:tr>
            </a:tbl>
          </a:graphicData>
        </a:graphic>
      </p:graphicFrame>
      <p:sp>
        <p:nvSpPr>
          <p:cNvPr id="16395" name="Rectangle 15"/>
          <p:cNvSpPr>
            <a:spLocks noChangeArrowheads="1"/>
          </p:cNvSpPr>
          <p:nvPr/>
        </p:nvSpPr>
        <p:spPr bwMode="auto">
          <a:xfrm>
            <a:off x="1072486" y="5401510"/>
            <a:ext cx="7281609"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1" hangingPunct="1"/>
            <a:r>
              <a:rPr lang="en-US" altLang="en-US" sz="2400" dirty="0">
                <a:latin typeface="+mn-lt"/>
              </a:rPr>
              <a:t>Berekhet Ram </a:t>
            </a:r>
            <a:r>
              <a:rPr lang="en-US" altLang="en-US" sz="2400" dirty="0" smtClean="0">
                <a:latin typeface="+mn-lt"/>
              </a:rPr>
              <a:t>Venus </a:t>
            </a:r>
            <a:r>
              <a:rPr lang="en-US" altLang="en-US" sz="2400" dirty="0" smtClean="0">
                <a:latin typeface="+mn-lt"/>
              </a:rPr>
              <a:t>figurine</a:t>
            </a:r>
            <a:r>
              <a:rPr lang="en-US" altLang="en-US" sz="2400" dirty="0">
                <a:latin typeface="+mn-lt"/>
              </a:rPr>
              <a:t>, 280,000 </a:t>
            </a:r>
            <a:r>
              <a:rPr lang="en-US" altLang="en-US" sz="2400" dirty="0" smtClean="0">
                <a:latin typeface="+mn-lt"/>
              </a:rPr>
              <a:t>BP, Golan </a:t>
            </a:r>
            <a:r>
              <a:rPr lang="en-US" altLang="en-US" sz="2400" dirty="0" smtClean="0">
                <a:latin typeface="+mn-lt"/>
              </a:rPr>
              <a:t>Heights</a:t>
            </a:r>
          </a:p>
          <a:p>
            <a:pPr algn="ctr" eaLnBrk="1" hangingPunct="1"/>
            <a:r>
              <a:rPr lang="en-US" altLang="en-US" sz="2400" dirty="0" smtClean="0">
                <a:latin typeface="+mn-lt"/>
              </a:rPr>
              <a:t>and artist's impression, in case you can’t se it…</a:t>
            </a:r>
            <a:r>
              <a:rPr lang="en-US" altLang="en-US" dirty="0" smtClean="0">
                <a:latin typeface="+mn-lt"/>
              </a:rPr>
              <a:t> </a:t>
            </a:r>
            <a:endParaRPr lang="en-US" altLang="en-US" dirty="0">
              <a:latin typeface="+mn-lt"/>
            </a:endParaRPr>
          </a:p>
          <a:p>
            <a:pPr algn="ctr"/>
            <a:endParaRPr lang="en-US" altLang="en-US" dirty="0">
              <a:latin typeface="Arial" panose="020B0604020202020204" pitchFamily="34" charset="0"/>
            </a:endParaRPr>
          </a:p>
        </p:txBody>
      </p:sp>
      <p:pic>
        <p:nvPicPr>
          <p:cNvPr id="16396" name="Picture 16" descr="img004"/>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1764" y="408996"/>
            <a:ext cx="7433005" cy="557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14"/>
          <a:stretch>
            <a:fillRect/>
          </a:stretch>
        </p:blipFill>
        <p:spPr>
          <a:xfrm>
            <a:off x="6963408" y="457200"/>
            <a:ext cx="1714500" cy="26670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F3E7DD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5"/>
            <a:ext cx="8064896" cy="6302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4"/>
          <p:cNvSpPr>
            <a:spLocks noChangeArrowheads="1"/>
          </p:cNvSpPr>
          <p:nvPr/>
        </p:nvSpPr>
        <p:spPr bwMode="auto">
          <a:xfrm>
            <a:off x="1204913" y="2400300"/>
            <a:ext cx="6735762" cy="2058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1" hangingPunct="1"/>
            <a:endParaRPr lang="en-US" altLang="en-US">
              <a:latin typeface="Arial" panose="020B0604020202020204" pitchFamily="34" charset="0"/>
            </a:endParaRPr>
          </a:p>
          <a:p>
            <a:pPr algn="ctr"/>
            <a:r>
              <a:rPr lang="en-US" altLang="en-US">
                <a:latin typeface="Arial" panose="020B0604020202020204" pitchFamily="34" charset="0"/>
              </a:rPr>
              <a:t>  </a:t>
            </a:r>
            <a:r>
              <a:rPr lang="en-US" altLang="en-US" sz="9300">
                <a:latin typeface="Arial" panose="020B0604020202020204" pitchFamily="34" charset="0"/>
              </a:rPr>
              <a:t> </a:t>
            </a:r>
            <a:r>
              <a:rPr lang="en-US" altLang="en-US">
                <a:latin typeface="Arial" panose="020B0604020202020204" pitchFamily="34" charset="0"/>
              </a:rPr>
              <a:t>                                                                                                </a:t>
            </a:r>
          </a:p>
          <a:p>
            <a:pPr algn="ctr"/>
            <a:r>
              <a:rPr lang="en-US" altLang="en-US">
                <a:latin typeface="Arial" panose="020B0604020202020204" pitchFamily="34" charset="0"/>
              </a:rPr>
              <a:t>  </a:t>
            </a:r>
          </a:p>
        </p:txBody>
      </p:sp>
      <p:sp>
        <p:nvSpPr>
          <p:cNvPr id="21511" name="Rectangle 7"/>
          <p:cNvSpPr>
            <a:spLocks noChangeArrowheads="1"/>
          </p:cNvSpPr>
          <p:nvPr/>
        </p:nvSpPr>
        <p:spPr bwMode="auto">
          <a:xfrm>
            <a:off x="336550" y="5589588"/>
            <a:ext cx="88074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US" altLang="en-US" sz="2000" dirty="0">
                <a:effectLst>
                  <a:outerShdw blurRad="38100" dist="38100" dir="2700000" algn="tl">
                    <a:srgbClr val="000000"/>
                  </a:outerShdw>
                </a:effectLst>
                <a:latin typeface="+mn-lt"/>
              </a:rPr>
              <a:t>Cave Bear femur fragment from </a:t>
            </a:r>
            <a:r>
              <a:rPr lang="en-US" altLang="en-US" sz="2000" dirty="0" err="1">
                <a:effectLst>
                  <a:outerShdw blurRad="38100" dist="38100" dir="2700000" algn="tl">
                    <a:srgbClr val="000000"/>
                  </a:outerShdw>
                </a:effectLst>
                <a:latin typeface="+mn-lt"/>
              </a:rPr>
              <a:t>Divje</a:t>
            </a:r>
            <a:r>
              <a:rPr lang="en-US" altLang="en-US" sz="2000" dirty="0">
                <a:effectLst>
                  <a:outerShdw blurRad="38100" dist="38100" dir="2700000" algn="tl">
                    <a:srgbClr val="000000"/>
                  </a:outerShdw>
                </a:effectLst>
                <a:latin typeface="+mn-lt"/>
              </a:rPr>
              <a:t> babe I cave, </a:t>
            </a:r>
            <a:r>
              <a:rPr lang="en-US" altLang="en-US" sz="2000" dirty="0" err="1">
                <a:effectLst>
                  <a:outerShdw blurRad="38100" dist="38100" dir="2700000" algn="tl">
                    <a:srgbClr val="000000"/>
                  </a:outerShdw>
                </a:effectLst>
                <a:latin typeface="+mn-lt"/>
              </a:rPr>
              <a:t>Idrijca</a:t>
            </a:r>
            <a:r>
              <a:rPr lang="en-US" altLang="en-US" sz="2000" dirty="0">
                <a:effectLst>
                  <a:outerShdw blurRad="38100" dist="38100" dir="2700000" algn="tl">
                    <a:srgbClr val="000000"/>
                  </a:outerShdw>
                </a:effectLst>
                <a:latin typeface="+mn-lt"/>
              </a:rPr>
              <a:t> river valley at </a:t>
            </a:r>
            <a:r>
              <a:rPr lang="en-US" altLang="en-US" sz="2000" dirty="0" err="1">
                <a:effectLst>
                  <a:outerShdw blurRad="38100" dist="38100" dir="2700000" algn="tl">
                    <a:srgbClr val="000000"/>
                  </a:outerShdw>
                </a:effectLst>
                <a:latin typeface="+mn-lt"/>
              </a:rPr>
              <a:t>Šebrelje</a:t>
            </a:r>
            <a:r>
              <a:rPr lang="en-US" altLang="en-US" sz="2000" dirty="0">
                <a:effectLst>
                  <a:outerShdw blurRad="38100" dist="38100" dir="2700000" algn="tl">
                    <a:srgbClr val="000000"/>
                  </a:outerShdw>
                </a:effectLst>
                <a:latin typeface="+mn-lt"/>
              </a:rPr>
              <a:t>, from Slovenia, 43+kya. </a:t>
            </a:r>
          </a:p>
          <a:p>
            <a:pPr eaLnBrk="1" hangingPunct="1">
              <a:defRPr/>
            </a:pPr>
            <a:r>
              <a:rPr lang="en-US" altLang="en-US" sz="2000" dirty="0">
                <a:effectLst>
                  <a:outerShdw blurRad="38100" dist="38100" dir="2700000" algn="tl">
                    <a:srgbClr val="000000"/>
                  </a:outerShdw>
                </a:effectLst>
                <a:latin typeface="+mn-lt"/>
              </a:rPr>
              <a:t>Is this bone a Neanderthal flute? Or a gnawed fragment left by wolves?</a:t>
            </a:r>
          </a:p>
        </p:txBody>
      </p:sp>
      <p:pic>
        <p:nvPicPr>
          <p:cNvPr id="18436" name="Picture 9" descr="neanderthalflu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613" y="188913"/>
            <a:ext cx="4935537"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Rectangle 10"/>
          <p:cNvSpPr>
            <a:spLocks noChangeArrowheads="1"/>
          </p:cNvSpPr>
          <p:nvPr/>
        </p:nvSpPr>
        <p:spPr bwMode="auto">
          <a:xfrm>
            <a:off x="250825" y="6491288"/>
            <a:ext cx="36544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sz="1400" dirty="0">
                <a:latin typeface="Comic Sans MS" panose="030F0702030302020204" pitchFamily="66" charset="0"/>
              </a:rPr>
              <a:t>www.dolmetsch.com/neanderthalflute.gif</a:t>
            </a:r>
            <a:r>
              <a:rPr lang="en-US" altLang="en-US" dirty="0"/>
              <a:t> </a:t>
            </a:r>
          </a:p>
        </p:txBody>
      </p:sp>
      <p:pic>
        <p:nvPicPr>
          <p:cNvPr id="18438" name="Picture 11" descr="slov1flute"/>
          <p:cNvPicPr>
            <a:picLocks noChangeAspect="1" noChangeArrowheads="1"/>
          </p:cNvPicPr>
          <p:nvPr/>
        </p:nvPicPr>
        <p:blipFill>
          <a:blip r:embed="rId3">
            <a:extLst>
              <a:ext uri="{28A0092B-C50C-407E-A947-70E740481C1C}">
                <a14:useLocalDpi xmlns:a14="http://schemas.microsoft.com/office/drawing/2010/main" val="0"/>
              </a:ext>
            </a:extLst>
          </a:blip>
          <a:srcRect l="421" t="2731" r="1685" b="44786"/>
          <a:stretch>
            <a:fillRect/>
          </a:stretch>
        </p:blipFill>
        <p:spPr bwMode="auto">
          <a:xfrm>
            <a:off x="1979613" y="3068638"/>
            <a:ext cx="4968875" cy="205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img002"/>
          <p:cNvPicPr>
            <a:picLocks noChangeAspect="1" noChangeArrowheads="1"/>
          </p:cNvPicPr>
          <p:nvPr/>
        </p:nvPicPr>
        <p:blipFill>
          <a:blip r:embed="rId2">
            <a:extLst>
              <a:ext uri="{28A0092B-C50C-407E-A947-70E740481C1C}">
                <a14:useLocalDpi xmlns:a14="http://schemas.microsoft.com/office/drawing/2010/main" val="0"/>
              </a:ext>
            </a:extLst>
          </a:blip>
          <a:srcRect l="30865" t="31076" r="30865" b="10078"/>
          <a:stretch>
            <a:fillRect/>
          </a:stretch>
        </p:blipFill>
        <p:spPr bwMode="auto">
          <a:xfrm>
            <a:off x="2078204" y="-217874"/>
            <a:ext cx="5112568" cy="589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3"/>
          <p:cNvSpPr>
            <a:spLocks noChangeArrowheads="1"/>
          </p:cNvSpPr>
          <p:nvPr/>
        </p:nvSpPr>
        <p:spPr bwMode="auto">
          <a:xfrm>
            <a:off x="1484700" y="5445224"/>
            <a:ext cx="5688013"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sz="2400" dirty="0">
                <a:effectLst>
                  <a:outerShdw blurRad="38100" dist="38100" dir="2700000" algn="tl">
                    <a:srgbClr val="000000"/>
                  </a:outerShdw>
                </a:effectLst>
                <a:latin typeface="Calibri" panose="020F0502020204030204" pitchFamily="34" charset="0"/>
              </a:rPr>
              <a:t>Neanderthal Mask, La Roche-</a:t>
            </a:r>
            <a:r>
              <a:rPr lang="en-GB" altLang="en-US" sz="2400" dirty="0" err="1">
                <a:effectLst>
                  <a:outerShdw blurRad="38100" dist="38100" dir="2700000" algn="tl">
                    <a:srgbClr val="000000"/>
                  </a:outerShdw>
                </a:effectLst>
                <a:latin typeface="Calibri" panose="020F0502020204030204" pitchFamily="34" charset="0"/>
              </a:rPr>
              <a:t>Cotard</a:t>
            </a:r>
            <a:r>
              <a:rPr lang="en-GB" altLang="en-US" sz="2400" dirty="0">
                <a:effectLst>
                  <a:outerShdw blurRad="38100" dist="38100" dir="2700000" algn="tl">
                    <a:srgbClr val="000000"/>
                  </a:outerShdw>
                </a:effectLst>
                <a:latin typeface="Calibri" panose="020F0502020204030204" pitchFamily="34" charset="0"/>
              </a:rPr>
              <a:t>, </a:t>
            </a:r>
          </a:p>
          <a:p>
            <a:pPr eaLnBrk="1" hangingPunct="1">
              <a:defRPr/>
            </a:pPr>
            <a:r>
              <a:rPr lang="en-GB" altLang="en-US" sz="2400" dirty="0">
                <a:effectLst>
                  <a:outerShdw blurRad="38100" dist="38100" dir="2700000" algn="tl">
                    <a:srgbClr val="000000"/>
                  </a:outerShdw>
                </a:effectLst>
                <a:latin typeface="Calibri" panose="020F0502020204030204" pitchFamily="34" charset="0"/>
              </a:rPr>
              <a:t>c.32,1000 BP on a flaked disc core.</a:t>
            </a:r>
          </a:p>
          <a:p>
            <a:pPr eaLnBrk="1" hangingPunct="1">
              <a:defRPr/>
            </a:pPr>
            <a:r>
              <a:rPr lang="en-GB" altLang="en-US" dirty="0">
                <a:effectLst>
                  <a:outerShdw blurRad="38100" dist="38100" dir="2700000" algn="tl">
                    <a:srgbClr val="000000"/>
                  </a:outerShdw>
                </a:effectLst>
                <a:latin typeface="Calibri" panose="020F0502020204030204" pitchFamily="34" charset="0"/>
              </a:rPr>
              <a:t>(</a:t>
            </a:r>
            <a:r>
              <a:rPr lang="en-GB" altLang="en-US" dirty="0" err="1">
                <a:effectLst>
                  <a:outerShdw blurRad="38100" dist="38100" dir="2700000" algn="tl">
                    <a:srgbClr val="000000"/>
                  </a:outerShdw>
                </a:effectLst>
                <a:latin typeface="Calibri" panose="020F0502020204030204" pitchFamily="34" charset="0"/>
              </a:rPr>
              <a:t>Marquet</a:t>
            </a:r>
            <a:r>
              <a:rPr lang="en-GB" altLang="en-US" dirty="0">
                <a:effectLst>
                  <a:outerShdw blurRad="38100" dist="38100" dir="2700000" algn="tl">
                    <a:srgbClr val="000000"/>
                  </a:outerShdw>
                </a:effectLst>
                <a:latin typeface="Calibri" panose="020F0502020204030204" pitchFamily="34" charset="0"/>
              </a:rPr>
              <a:t>, J-C, and </a:t>
            </a:r>
            <a:r>
              <a:rPr lang="en-GB" altLang="en-US" dirty="0" err="1">
                <a:effectLst>
                  <a:outerShdw blurRad="38100" dist="38100" dir="2700000" algn="tl">
                    <a:srgbClr val="000000"/>
                  </a:outerShdw>
                </a:effectLst>
                <a:latin typeface="Calibri" panose="020F0502020204030204" pitchFamily="34" charset="0"/>
              </a:rPr>
              <a:t>Lorblancet</a:t>
            </a:r>
            <a:r>
              <a:rPr lang="en-GB" altLang="en-US" dirty="0">
                <a:effectLst>
                  <a:outerShdw blurRad="38100" dist="38100" dir="2700000" algn="tl">
                    <a:srgbClr val="000000"/>
                  </a:outerShdw>
                </a:effectLst>
                <a:latin typeface="Calibri" panose="020F0502020204030204" pitchFamily="34" charset="0"/>
              </a:rPr>
              <a:t>, M. 2003 )</a:t>
            </a:r>
            <a:endParaRPr lang="en-US" altLang="en-US" dirty="0">
              <a:effectLst>
                <a:outerShdw blurRad="38100" dist="38100" dir="2700000" algn="tl">
                  <a:srgbClr val="000000"/>
                </a:outerShdw>
              </a:effectLst>
              <a:latin typeface="Calibri" panose="020F050202020403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ChangeArrowheads="1"/>
          </p:cNvSpPr>
          <p:nvPr/>
        </p:nvSpPr>
        <p:spPr bwMode="auto">
          <a:xfrm>
            <a:off x="1476375" y="5084763"/>
            <a:ext cx="684053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sz="2400" dirty="0">
                <a:effectLst>
                  <a:outerShdw blurRad="38100" dist="38100" dir="2700000" algn="tl">
                    <a:srgbClr val="000000"/>
                  </a:outerShdw>
                </a:effectLst>
                <a:latin typeface="Calibri" panose="020F0502020204030204" pitchFamily="34" charset="0"/>
              </a:rPr>
              <a:t>The same Neanderthal Mask, but rotated: Is it still as convincing?</a:t>
            </a:r>
          </a:p>
          <a:p>
            <a:pPr eaLnBrk="1" hangingPunct="1">
              <a:defRPr/>
            </a:pPr>
            <a:endParaRPr lang="en-GB" altLang="en-US" sz="2400" dirty="0">
              <a:effectLst>
                <a:outerShdw blurRad="38100" dist="38100" dir="2700000" algn="tl">
                  <a:srgbClr val="000000"/>
                </a:outerShdw>
              </a:effectLst>
              <a:latin typeface="Calibri" panose="020F0502020204030204" pitchFamily="34" charset="0"/>
            </a:endParaRPr>
          </a:p>
          <a:p>
            <a:pPr eaLnBrk="1" hangingPunct="1">
              <a:defRPr/>
            </a:pPr>
            <a:r>
              <a:rPr lang="en-GB" altLang="en-US" dirty="0">
                <a:latin typeface="Calibri" panose="020F0502020204030204" pitchFamily="34" charset="0"/>
              </a:rPr>
              <a:t>(original image </a:t>
            </a:r>
            <a:r>
              <a:rPr lang="en-GB" altLang="en-US" dirty="0" err="1">
                <a:latin typeface="Calibri" panose="020F0502020204030204" pitchFamily="34" charset="0"/>
              </a:rPr>
              <a:t>Marquet</a:t>
            </a:r>
            <a:r>
              <a:rPr lang="en-GB" altLang="en-US" dirty="0">
                <a:latin typeface="Calibri" panose="020F0502020204030204" pitchFamily="34" charset="0"/>
              </a:rPr>
              <a:t>, J-C, and </a:t>
            </a:r>
            <a:r>
              <a:rPr lang="en-GB" altLang="en-US" dirty="0" err="1">
                <a:latin typeface="Calibri" panose="020F0502020204030204" pitchFamily="34" charset="0"/>
              </a:rPr>
              <a:t>Lorblancet</a:t>
            </a:r>
            <a:r>
              <a:rPr lang="en-GB" altLang="en-US" dirty="0">
                <a:latin typeface="Calibri" panose="020F0502020204030204" pitchFamily="34" charset="0"/>
              </a:rPr>
              <a:t>, M. 2003 )</a:t>
            </a:r>
            <a:endParaRPr lang="en-US" altLang="en-US" dirty="0">
              <a:latin typeface="Calibri" panose="020F0502020204030204" pitchFamily="34" charset="0"/>
            </a:endParaRPr>
          </a:p>
        </p:txBody>
      </p:sp>
      <p:pic>
        <p:nvPicPr>
          <p:cNvPr id="20483" name="Picture 4" descr="img002"/>
          <p:cNvPicPr>
            <a:picLocks noChangeAspect="1" noChangeArrowheads="1"/>
          </p:cNvPicPr>
          <p:nvPr/>
        </p:nvPicPr>
        <p:blipFill>
          <a:blip r:embed="rId2">
            <a:extLst>
              <a:ext uri="{28A0092B-C50C-407E-A947-70E740481C1C}">
                <a14:useLocalDpi xmlns:a14="http://schemas.microsoft.com/office/drawing/2010/main" val="0"/>
              </a:ext>
            </a:extLst>
          </a:blip>
          <a:srcRect l="31076" t="30865" r="10078" b="30865"/>
          <a:stretch>
            <a:fillRect/>
          </a:stretch>
        </p:blipFill>
        <p:spPr bwMode="auto">
          <a:xfrm flipH="1" flipV="1">
            <a:off x="2751138" y="1217613"/>
            <a:ext cx="3598862"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6748DE2D"/>
          <p:cNvPicPr>
            <a:picLocks noChangeAspect="1" noChangeArrowheads="1"/>
          </p:cNvPicPr>
          <p:nvPr/>
        </p:nvPicPr>
        <p:blipFill>
          <a:blip r:embed="rId2">
            <a:extLst>
              <a:ext uri="{28A0092B-C50C-407E-A947-70E740481C1C}">
                <a14:useLocalDpi xmlns:a14="http://schemas.microsoft.com/office/drawing/2010/main" val="0"/>
              </a:ext>
            </a:extLst>
          </a:blip>
          <a:srcRect l="28227" t="1392" r="1027" b="1392"/>
          <a:stretch>
            <a:fillRect/>
          </a:stretch>
        </p:blipFill>
        <p:spPr bwMode="auto">
          <a:xfrm>
            <a:off x="179512" y="964291"/>
            <a:ext cx="4962525"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 Box 3"/>
          <p:cNvSpPr txBox="1">
            <a:spLocks noChangeArrowheads="1"/>
          </p:cNvSpPr>
          <p:nvPr/>
        </p:nvSpPr>
        <p:spPr bwMode="auto">
          <a:xfrm>
            <a:off x="611560" y="6004638"/>
            <a:ext cx="7645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2000" dirty="0" smtClean="0">
                <a:latin typeface="Calibri" panose="020F0502020204030204" pitchFamily="34" charset="0"/>
              </a:rPr>
              <a:t>Site </a:t>
            </a:r>
            <a:r>
              <a:rPr lang="en-GB" altLang="en-US" sz="2000" dirty="0">
                <a:latin typeface="Calibri" panose="020F0502020204030204" pitchFamily="34" charset="0"/>
              </a:rPr>
              <a:t>C spatial distribution of the haematite dots (ignore grey coloured Karst disturbance</a:t>
            </a:r>
            <a:r>
              <a:rPr lang="en-GB" altLang="en-US" sz="2000" dirty="0" smtClean="0">
                <a:latin typeface="Calibri" panose="020F0502020204030204" pitchFamily="34" charset="0"/>
              </a:rPr>
              <a:t>) </a:t>
            </a:r>
            <a:r>
              <a:rPr lang="en-GB" altLang="en-US" sz="2000" dirty="0" err="1" smtClean="0">
                <a:latin typeface="Calibri" panose="020F0502020204030204" pitchFamily="34" charset="0"/>
              </a:rPr>
              <a:t>Maastrict</a:t>
            </a:r>
            <a:r>
              <a:rPr lang="en-GB" altLang="en-US" sz="2000" dirty="0" smtClean="0">
                <a:latin typeface="Calibri" panose="020F0502020204030204" pitchFamily="34" charset="0"/>
              </a:rPr>
              <a:t> </a:t>
            </a:r>
            <a:r>
              <a:rPr lang="en-GB" altLang="en-US" sz="2000" dirty="0" err="1" smtClean="0">
                <a:latin typeface="Calibri" panose="020F0502020204030204" pitchFamily="34" charset="0"/>
              </a:rPr>
              <a:t>Belvédère</a:t>
            </a:r>
            <a:endParaRPr lang="en-US" altLang="en-US" sz="2000" dirty="0">
              <a:latin typeface="Calibri" panose="020F0502020204030204" pitchFamily="34" charset="0"/>
            </a:endParaRPr>
          </a:p>
        </p:txBody>
      </p:sp>
      <p:pic>
        <p:nvPicPr>
          <p:cNvPr id="2" name="Picture 1"/>
          <p:cNvPicPr>
            <a:picLocks noChangeAspect="1"/>
          </p:cNvPicPr>
          <p:nvPr/>
        </p:nvPicPr>
        <p:blipFill>
          <a:blip r:embed="rId3"/>
          <a:stretch>
            <a:fillRect/>
          </a:stretch>
        </p:blipFill>
        <p:spPr>
          <a:xfrm>
            <a:off x="4283968" y="116632"/>
            <a:ext cx="4621054" cy="3073001"/>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7" descr="Early modern hand (Qafzeh 9)(Copywrite W. Niewoehner and Israel Dept. of Antiquit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260350"/>
            <a:ext cx="3717925"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9" descr="a4170_1976">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163" y="836613"/>
            <a:ext cx="3151187" cy="311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8" name="Text Box 10"/>
          <p:cNvSpPr txBox="1">
            <a:spLocks noChangeArrowheads="1"/>
          </p:cNvSpPr>
          <p:nvPr/>
        </p:nvSpPr>
        <p:spPr bwMode="auto">
          <a:xfrm>
            <a:off x="5272088" y="4221163"/>
            <a:ext cx="3871912"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sz="2000" dirty="0">
                <a:effectLst>
                  <a:outerShdw blurRad="38100" dist="38100" dir="2700000" algn="tl">
                    <a:srgbClr val="000000"/>
                  </a:outerShdw>
                </a:effectLst>
                <a:latin typeface="+mn-lt"/>
              </a:rPr>
              <a:t>Ochre stained anatomically modern bones and rock from </a:t>
            </a:r>
            <a:r>
              <a:rPr lang="en-GB" altLang="en-US" sz="2000" dirty="0" err="1">
                <a:effectLst>
                  <a:outerShdw blurRad="38100" dist="38100" dir="2700000" algn="tl">
                    <a:srgbClr val="000000"/>
                  </a:outerShdw>
                </a:effectLst>
                <a:latin typeface="+mn-lt"/>
              </a:rPr>
              <a:t>Qafzeh</a:t>
            </a:r>
            <a:r>
              <a:rPr lang="en-GB" altLang="en-US" sz="2000" dirty="0">
                <a:effectLst>
                  <a:outerShdw blurRad="38100" dist="38100" dir="2700000" algn="tl">
                    <a:srgbClr val="000000"/>
                  </a:outerShdw>
                </a:effectLst>
                <a:latin typeface="+mn-lt"/>
              </a:rPr>
              <a:t> Cave, Israel.  </a:t>
            </a:r>
          </a:p>
          <a:p>
            <a:pPr eaLnBrk="1" hangingPunct="1">
              <a:defRPr/>
            </a:pPr>
            <a:endParaRPr lang="en-GB" altLang="en-US" sz="2000" dirty="0">
              <a:effectLst>
                <a:outerShdw blurRad="38100" dist="38100" dir="2700000" algn="tl">
                  <a:srgbClr val="000000"/>
                </a:outerShdw>
              </a:effectLst>
              <a:latin typeface="+mn-lt"/>
            </a:endParaRPr>
          </a:p>
          <a:p>
            <a:pPr eaLnBrk="1" hangingPunct="1">
              <a:defRPr/>
            </a:pPr>
            <a:r>
              <a:rPr lang="en-GB" altLang="en-US" sz="2000" dirty="0">
                <a:effectLst>
                  <a:outerShdw blurRad="38100" dist="38100" dir="2700000" algn="tl">
                    <a:srgbClr val="000000"/>
                  </a:outerShdw>
                </a:effectLst>
                <a:latin typeface="+mn-lt"/>
              </a:rPr>
              <a:t>Such graves still lack the quantity and quality of goods found in the Upper Palaeolithic</a:t>
            </a:r>
          </a:p>
        </p:txBody>
      </p:sp>
      <p:pic>
        <p:nvPicPr>
          <p:cNvPr id="22533" name="Picture 12" descr="Qafzeh 9 et Qafzeh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288" y="4581525"/>
            <a:ext cx="467677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578" name="Object 4"/>
          <p:cNvGraphicFramePr>
            <a:graphicFrameLocks noChangeAspect="1"/>
          </p:cNvGraphicFramePr>
          <p:nvPr/>
        </p:nvGraphicFramePr>
        <p:xfrm>
          <a:off x="1547813" y="1125538"/>
          <a:ext cx="6096000" cy="3943350"/>
        </p:xfrm>
        <a:graphic>
          <a:graphicData uri="http://schemas.openxmlformats.org/presentationml/2006/ole">
            <mc:AlternateContent xmlns:mc="http://schemas.openxmlformats.org/markup-compatibility/2006">
              <mc:Choice xmlns:v="urn:schemas-microsoft-com:vml" Requires="v">
                <p:oleObj spid="_x0000_s24585" name="Photo Editor Photo" r:id="rId3" imgW="6095238" imgH="3943901" progId="MSPhotoEd.3">
                  <p:embed/>
                </p:oleObj>
              </mc:Choice>
              <mc:Fallback>
                <p:oleObj name="Photo Editor Photo" r:id="rId3" imgW="6095238" imgH="3943901" progId="MSPhotoEd.3">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7813" y="1125538"/>
                        <a:ext cx="6096000" cy="3943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7" name="Text Box 5"/>
          <p:cNvSpPr txBox="1">
            <a:spLocks noChangeArrowheads="1"/>
          </p:cNvSpPr>
          <p:nvPr/>
        </p:nvSpPr>
        <p:spPr bwMode="auto">
          <a:xfrm>
            <a:off x="468313" y="5445125"/>
            <a:ext cx="842486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US" altLang="en-US" sz="2400" dirty="0">
                <a:effectLst>
                  <a:outerShdw blurRad="38100" dist="38100" dir="2700000" algn="tl">
                    <a:srgbClr val="000000">
                      <a:alpha val="43137"/>
                    </a:srgbClr>
                  </a:outerShdw>
                </a:effectLst>
                <a:latin typeface="+mn-lt"/>
              </a:rPr>
              <a:t>75 000 year old engraved ochre plaques.  Did the </a:t>
            </a:r>
            <a:r>
              <a:rPr lang="en-US" altLang="en-US" sz="2400" dirty="0" err="1">
                <a:effectLst>
                  <a:outerShdw blurRad="38100" dist="38100" dir="2700000" algn="tl">
                    <a:srgbClr val="000000">
                      <a:alpha val="43137"/>
                    </a:srgbClr>
                  </a:outerShdw>
                </a:effectLst>
                <a:latin typeface="+mn-lt"/>
              </a:rPr>
              <a:t>criss-cross</a:t>
            </a:r>
            <a:r>
              <a:rPr lang="en-US" altLang="en-US" sz="2400" dirty="0">
                <a:effectLst>
                  <a:outerShdw blurRad="38100" dist="38100" dir="2700000" algn="tl">
                    <a:srgbClr val="000000">
                      <a:alpha val="43137"/>
                    </a:srgbClr>
                  </a:outerShdw>
                </a:effectLst>
                <a:latin typeface="+mn-lt"/>
              </a:rPr>
              <a:t> patterns have symbolic meaning for community members? </a:t>
            </a:r>
            <a:r>
              <a:rPr lang="en-US" altLang="en-US" sz="2400" dirty="0" err="1">
                <a:effectLst>
                  <a:outerShdw blurRad="38100" dist="38100" dir="2700000" algn="tl">
                    <a:srgbClr val="000000">
                      <a:alpha val="43137"/>
                    </a:srgbClr>
                  </a:outerShdw>
                </a:effectLst>
                <a:latin typeface="+mn-lt"/>
              </a:rPr>
              <a:t>Blombos</a:t>
            </a:r>
            <a:r>
              <a:rPr lang="en-US" altLang="en-US" sz="2400" dirty="0">
                <a:effectLst>
                  <a:outerShdw blurRad="38100" dist="38100" dir="2700000" algn="tl">
                    <a:srgbClr val="000000">
                      <a:alpha val="43137"/>
                    </a:srgbClr>
                  </a:outerShdw>
                </a:effectLst>
                <a:latin typeface="+mn-lt"/>
              </a:rPr>
              <a:t> Cave, Africa </a:t>
            </a:r>
            <a:r>
              <a:rPr lang="en-US" altLang="en-US" dirty="0">
                <a:effectLst>
                  <a:outerShdw blurRad="38100" dist="38100" dir="2700000" algn="tl">
                    <a:srgbClr val="000000">
                      <a:alpha val="43137"/>
                    </a:srgbClr>
                  </a:outerShdw>
                </a:effectLst>
                <a:latin typeface="+mn-lt"/>
              </a:rPr>
              <a:t>(</a:t>
            </a:r>
            <a:r>
              <a:rPr lang="en-US" altLang="en-US" dirty="0" err="1">
                <a:effectLst>
                  <a:outerShdw blurRad="38100" dist="38100" dir="2700000" algn="tl">
                    <a:srgbClr val="000000">
                      <a:alpha val="43137"/>
                    </a:srgbClr>
                  </a:outerShdw>
                </a:effectLst>
                <a:latin typeface="+mn-lt"/>
              </a:rPr>
              <a:t>Henshilwood</a:t>
            </a:r>
            <a:r>
              <a:rPr lang="en-US" altLang="en-US" dirty="0">
                <a:effectLst>
                  <a:outerShdw blurRad="38100" dist="38100" dir="2700000" algn="tl">
                    <a:srgbClr val="000000">
                      <a:alpha val="43137"/>
                    </a:srgbClr>
                  </a:outerShdw>
                </a:effectLst>
                <a:latin typeface="+mn-lt"/>
              </a:rPr>
              <a:t> et al. 2001)</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5" descr="BigBonepointcloseu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908050"/>
            <a:ext cx="6153150"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8" name="Text Box 6"/>
          <p:cNvSpPr txBox="1">
            <a:spLocks noChangeArrowheads="1"/>
          </p:cNvSpPr>
          <p:nvPr/>
        </p:nvSpPr>
        <p:spPr bwMode="auto">
          <a:xfrm>
            <a:off x="611188" y="5316538"/>
            <a:ext cx="86169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sz="2000">
                <a:effectLst>
                  <a:outerShdw blurRad="38100" dist="38100" dir="2700000" algn="tl">
                    <a:srgbClr val="000000"/>
                  </a:outerShdw>
                </a:effectLst>
                <a:latin typeface="Comic Sans MS" panose="030F0702030302020204" pitchFamily="66" charset="0"/>
              </a:rPr>
              <a:t>Polished bone tools ca. 65, 000 yrs from Blombos Cave, S. Africa</a:t>
            </a:r>
            <a:endParaRPr lang="en-US" altLang="en-US" sz="2000">
              <a:effectLst>
                <a:outerShdw blurRad="38100" dist="38100" dir="2700000" algn="tl">
                  <a:srgbClr val="000000"/>
                </a:outerShdw>
              </a:effectLst>
              <a:latin typeface="Comic Sans MS" panose="030F0702030302020204" pitchFamily="66"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059147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5837" t="8924" r="11314" b="23401"/>
          <a:stretch/>
        </p:blipFill>
        <p:spPr>
          <a:xfrm>
            <a:off x="323528" y="0"/>
            <a:ext cx="5200022" cy="6858000"/>
          </a:xfrm>
          <a:prstGeom prst="rect">
            <a:avLst/>
          </a:prstGeom>
        </p:spPr>
      </p:pic>
      <p:sp>
        <p:nvSpPr>
          <p:cNvPr id="3" name="TextBox 2"/>
          <p:cNvSpPr txBox="1"/>
          <p:nvPr/>
        </p:nvSpPr>
        <p:spPr>
          <a:xfrm>
            <a:off x="5796136" y="1628800"/>
            <a:ext cx="2952328" cy="2862322"/>
          </a:xfrm>
          <a:prstGeom prst="rect">
            <a:avLst/>
          </a:prstGeom>
          <a:noFill/>
        </p:spPr>
        <p:txBody>
          <a:bodyPr wrap="square" rtlCol="0">
            <a:spAutoFit/>
          </a:bodyPr>
          <a:lstStyle/>
          <a:p>
            <a:r>
              <a:rPr lang="en-GB" dirty="0" smtClean="0"/>
              <a:t>Can their sameness be telling us something positive about them?</a:t>
            </a:r>
          </a:p>
          <a:p>
            <a:endParaRPr lang="en-GB" dirty="0"/>
          </a:p>
          <a:p>
            <a:r>
              <a:rPr lang="en-GB" dirty="0" smtClean="0"/>
              <a:t>Doe sameness preclude ‘modern’ behaviour?</a:t>
            </a:r>
          </a:p>
          <a:p>
            <a:endParaRPr lang="en-GB" dirty="0"/>
          </a:p>
          <a:p>
            <a:endParaRPr lang="en-GB" dirty="0" smtClean="0"/>
          </a:p>
          <a:p>
            <a:r>
              <a:rPr lang="en-GB" dirty="0" smtClean="0"/>
              <a:t>Why make so many all the same and abandon them?</a:t>
            </a:r>
            <a:endParaRPr lang="en-GB" dirty="0"/>
          </a:p>
        </p:txBody>
      </p:sp>
    </p:spTree>
    <p:extLst>
      <p:ext uri="{BB962C8B-B14F-4D97-AF65-F5344CB8AC3E}">
        <p14:creationId xmlns:p14="http://schemas.microsoft.com/office/powerpoint/2010/main" val="7600475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723</TotalTime>
  <Words>904</Words>
  <Application>Microsoft Office PowerPoint</Application>
  <PresentationFormat>On-screen Show (4:3)</PresentationFormat>
  <Paragraphs>90</Paragraphs>
  <Slides>31</Slides>
  <Notes>4</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39" baseType="lpstr">
      <vt:lpstr>Arial</vt:lpstr>
      <vt:lpstr>Calibri</vt:lpstr>
      <vt:lpstr>Calibri Light</vt:lpstr>
      <vt:lpstr>Comic Sans MS</vt:lpstr>
      <vt:lpstr>Tahoma</vt:lpstr>
      <vt:lpstr>Times New Roman</vt:lpstr>
      <vt:lpstr>Office Theme</vt:lpstr>
      <vt:lpstr>Photo Editor Photo</vt:lpstr>
      <vt:lpstr>Acheulean, origins of symbolism, of culture?</vt:lpstr>
      <vt:lpstr>Oldowan to Developed Oldowan</vt:lpstr>
      <vt:lpstr>PowerPoint Presentation</vt:lpstr>
      <vt:lpstr>John Frere 1797, the first illustration of the Hoxne 1 handaxe, Suffolk</vt:lpstr>
      <vt:lpstr>PowerPoint Presentation</vt:lpstr>
      <vt:lpstr>Distribution of Acheulean (Mode 2)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SM018</dc:creator>
  <cp:lastModifiedBy>Ros Coard</cp:lastModifiedBy>
  <cp:revision>25</cp:revision>
  <cp:lastPrinted>2020-01-28T08:50:59Z</cp:lastPrinted>
  <dcterms:created xsi:type="dcterms:W3CDTF">2005-12-12T13:24:00Z</dcterms:created>
  <dcterms:modified xsi:type="dcterms:W3CDTF">2021-12-09T16:11:50Z</dcterms:modified>
</cp:coreProperties>
</file>