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1"/>
  </p:notesMasterIdLst>
  <p:handoutMasterIdLst>
    <p:handoutMasterId r:id="rId22"/>
  </p:handoutMasterIdLst>
  <p:sldIdLst>
    <p:sldId id="277" r:id="rId2"/>
    <p:sldId id="332" r:id="rId3"/>
    <p:sldId id="391" r:id="rId4"/>
    <p:sldId id="392" r:id="rId5"/>
    <p:sldId id="393" r:id="rId6"/>
    <p:sldId id="394" r:id="rId7"/>
    <p:sldId id="395" r:id="rId8"/>
    <p:sldId id="342" r:id="rId9"/>
    <p:sldId id="396" r:id="rId10"/>
    <p:sldId id="397" r:id="rId11"/>
    <p:sldId id="378" r:id="rId12"/>
    <p:sldId id="386" r:id="rId13"/>
    <p:sldId id="387" r:id="rId14"/>
    <p:sldId id="381" r:id="rId15"/>
    <p:sldId id="382" r:id="rId16"/>
    <p:sldId id="385" r:id="rId17"/>
    <p:sldId id="390" r:id="rId18"/>
    <p:sldId id="389" r:id="rId19"/>
    <p:sldId id="388" r:id="rId20"/>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955816B2-5A34-4179-9B86-F24D15C3E5B6}">
          <p14:sldIdLst>
            <p14:sldId id="277"/>
            <p14:sldId id="332"/>
            <p14:sldId id="391"/>
            <p14:sldId id="392"/>
            <p14:sldId id="393"/>
            <p14:sldId id="394"/>
            <p14:sldId id="395"/>
            <p14:sldId id="342"/>
            <p14:sldId id="396"/>
            <p14:sldId id="397"/>
            <p14:sldId id="378"/>
            <p14:sldId id="386"/>
            <p14:sldId id="387"/>
            <p14:sldId id="381"/>
            <p14:sldId id="382"/>
            <p14:sldId id="385"/>
            <p14:sldId id="390"/>
            <p14:sldId id="389"/>
            <p14:sldId id="388"/>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3A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18" autoAdjust="0"/>
    <p:restoredTop sz="89519" autoAdjust="0"/>
  </p:normalViewPr>
  <p:slideViewPr>
    <p:cSldViewPr>
      <p:cViewPr varScale="1">
        <p:scale>
          <a:sx n="95" d="100"/>
          <a:sy n="95" d="100"/>
        </p:scale>
        <p:origin x="978"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Adapted from: Aliotta, M. (2018) </a:t>
            </a:r>
            <a:r>
              <a:rPr lang="en-GB" i="1" dirty="0"/>
              <a:t>Mastering Academic writing in the sciences: A step to step guide. </a:t>
            </a:r>
            <a:r>
              <a:rPr lang="en-GB" i="0" dirty="0"/>
              <a:t>London: Taylor &amp; Francis Group. </a:t>
            </a:r>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12</a:t>
            </a:fld>
            <a:endParaRPr lang="en-GB" altLang="en-US"/>
          </a:p>
        </p:txBody>
      </p:sp>
    </p:spTree>
    <p:extLst>
      <p:ext uri="{BB962C8B-B14F-4D97-AF65-F5344CB8AC3E}">
        <p14:creationId xmlns:p14="http://schemas.microsoft.com/office/powerpoint/2010/main" val="41147751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12/07/2024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12/07/2024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12/07/2024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12/07/2024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12/07/2024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12/07/2024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12/07/2024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12/07/2024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12/07/2024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12/07/2024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12/07/2024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12/07/2024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35066"/>
          </a:xfrm>
        </p:spPr>
        <p:txBody>
          <a:bodyPr/>
          <a:lstStyle/>
          <a:p>
            <a:pPr eaLnBrk="1" hangingPunct="1"/>
            <a:r>
              <a:rPr lang="en-GB" altLang="en-US" b="1"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LCBB4012</a:t>
            </a:r>
          </a:p>
        </p:txBody>
      </p:sp>
      <p:sp>
        <p:nvSpPr>
          <p:cNvPr id="6147" name="Subtitle 4"/>
          <p:cNvSpPr>
            <a:spLocks noGrp="1"/>
          </p:cNvSpPr>
          <p:nvPr>
            <p:ph type="subTitle" idx="1"/>
          </p:nvPr>
        </p:nvSpPr>
        <p:spPr>
          <a:xfrm>
            <a:off x="571472" y="1928803"/>
            <a:ext cx="7786742" cy="3357586"/>
          </a:xfrm>
        </p:spPr>
        <p:txBody>
          <a:bodyPr/>
          <a:lstStyle/>
          <a:p>
            <a:pPr eaLnBrk="1" hangingPunct="1"/>
            <a:r>
              <a:rPr lang="en-GB" altLang="en-US" sz="4400" b="1">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Academic Skills </a:t>
            </a:r>
            <a:endParaRPr lang="en-GB" altLang="en-US" sz="4400" b="1"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eaLnBrk="1" hangingPunct="1"/>
            <a:endParaRPr lang="en-GB" altLang="en-US" dirty="0">
              <a:solidFill>
                <a:schemeClr val="accent2"/>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eaLnBrk="1" hangingPunct="1"/>
            <a:r>
              <a:rPr lang="en-GB" altLang="en-US" sz="4800" b="1" dirty="0">
                <a:solidFill>
                  <a:schemeClr val="accent2"/>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Summarising</a:t>
            </a:r>
            <a:endParaRPr lang="en-GB" altLang="en-US" sz="4000" b="1"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021" y="0"/>
            <a:ext cx="8229600" cy="1143000"/>
          </a:xfrm>
        </p:spPr>
        <p:txBody>
          <a:bodyPr/>
          <a:lstStyle/>
          <a:p>
            <a:r>
              <a:rPr lang="en-GB" b="1" dirty="0">
                <a:latin typeface="Calibri" panose="020F0502020204030204" pitchFamily="34" charset="0"/>
                <a:cs typeface="Calibri" panose="020F0502020204030204" pitchFamily="34" charset="0"/>
              </a:rPr>
              <a:t>Aims of this session </a:t>
            </a:r>
          </a:p>
        </p:txBody>
      </p:sp>
      <p:sp>
        <p:nvSpPr>
          <p:cNvPr id="3" name="Content Placeholder 2"/>
          <p:cNvSpPr>
            <a:spLocks noGrp="1"/>
          </p:cNvSpPr>
          <p:nvPr>
            <p:ph idx="1"/>
          </p:nvPr>
        </p:nvSpPr>
        <p:spPr>
          <a:xfrm>
            <a:off x="457200" y="1268760"/>
            <a:ext cx="8229600" cy="4248473"/>
          </a:xfrm>
        </p:spPr>
        <p:txBody>
          <a:bodyPr>
            <a:normAutofit/>
          </a:bodyPr>
          <a:lstStyle/>
          <a:p>
            <a:r>
              <a:rPr lang="en-GB" dirty="0">
                <a:latin typeface="Calibri" panose="020F0502020204030204" pitchFamily="34" charset="0"/>
                <a:cs typeface="Calibri" panose="020F0502020204030204" pitchFamily="34" charset="0"/>
              </a:rPr>
              <a:t>To understand the importance of summarising in education.</a:t>
            </a:r>
          </a:p>
          <a:p>
            <a:r>
              <a:rPr lang="en-GB" dirty="0">
                <a:latin typeface="Calibri" panose="020F0502020204030204" pitchFamily="34" charset="0"/>
                <a:cs typeface="Calibri" panose="020F0502020204030204" pitchFamily="34" charset="0"/>
              </a:rPr>
              <a:t>To understand when students need to summarise.</a:t>
            </a:r>
          </a:p>
          <a:p>
            <a:r>
              <a:rPr lang="en-GB" dirty="0">
                <a:latin typeface="Calibri" panose="020F0502020204030204" pitchFamily="34" charset="0"/>
                <a:cs typeface="Calibri" panose="020F0502020204030204" pitchFamily="34" charset="0"/>
              </a:rPr>
              <a:t>To provide a step-by-step guide to summarising. </a:t>
            </a:r>
          </a:p>
          <a:p>
            <a:endParaRPr lang="en-GB" dirty="0">
              <a:latin typeface="Calibri" panose="020F0502020204030204" pitchFamily="34" charset="0"/>
              <a:cs typeface="Calibri" panose="020F0502020204030204" pitchFamily="34" charset="0"/>
            </a:endParaRPr>
          </a:p>
          <a:p>
            <a:pPr marL="0" indent="0">
              <a:buNone/>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3E805-7084-EA8C-5407-A31B1D03F5C2}"/>
              </a:ext>
            </a:extLst>
          </p:cNvPr>
          <p:cNvSpPr>
            <a:spLocks noGrp="1"/>
          </p:cNvSpPr>
          <p:nvPr>
            <p:ph type="title"/>
          </p:nvPr>
        </p:nvSpPr>
        <p:spPr/>
        <p:txBody>
          <a:bodyPr/>
          <a:lstStyle/>
          <a:p>
            <a:r>
              <a:rPr lang="en-US" b="1" dirty="0"/>
              <a:t>Discuss:</a:t>
            </a:r>
          </a:p>
        </p:txBody>
      </p:sp>
      <p:sp>
        <p:nvSpPr>
          <p:cNvPr id="3" name="Content Placeholder 2">
            <a:extLst>
              <a:ext uri="{FF2B5EF4-FFF2-40B4-BE49-F238E27FC236}">
                <a16:creationId xmlns:a16="http://schemas.microsoft.com/office/drawing/2014/main" id="{BD7251EE-2F01-62E2-4EF2-8476B3A875A0}"/>
              </a:ext>
            </a:extLst>
          </p:cNvPr>
          <p:cNvSpPr>
            <a:spLocks noGrp="1"/>
          </p:cNvSpPr>
          <p:nvPr>
            <p:ph idx="1"/>
          </p:nvPr>
        </p:nvSpPr>
        <p:spPr/>
        <p:txBody>
          <a:bodyPr/>
          <a:lstStyle/>
          <a:p>
            <a:r>
              <a:rPr lang="en-GB" dirty="0">
                <a:cs typeface="Calibri" panose="020F0502020204030204" pitchFamily="34" charset="0"/>
              </a:rPr>
              <a:t>What do we summarise in daily life?</a:t>
            </a:r>
          </a:p>
          <a:p>
            <a:r>
              <a:rPr lang="en-GB" sz="3200" dirty="0">
                <a:cs typeface="Calibri" panose="020F0502020204030204" pitchFamily="34" charset="0"/>
              </a:rPr>
              <a:t>Why might it be useful to summarise texts?</a:t>
            </a:r>
          </a:p>
          <a:p>
            <a:r>
              <a:rPr lang="en-GB" dirty="0"/>
              <a:t>What do you think makes a good summary?</a:t>
            </a:r>
          </a:p>
          <a:p>
            <a:endParaRPr lang="en-US" dirty="0"/>
          </a:p>
        </p:txBody>
      </p:sp>
      <p:sp>
        <p:nvSpPr>
          <p:cNvPr id="4" name="Date Placeholder 3">
            <a:extLst>
              <a:ext uri="{FF2B5EF4-FFF2-40B4-BE49-F238E27FC236}">
                <a16:creationId xmlns:a16="http://schemas.microsoft.com/office/drawing/2014/main" id="{52BE018B-BCAE-B2A5-3013-F2B495882D6C}"/>
              </a:ext>
            </a:extLst>
          </p:cNvPr>
          <p:cNvSpPr>
            <a:spLocks noGrp="1"/>
          </p:cNvSpPr>
          <p:nvPr>
            <p:ph type="dt" sz="half" idx="10"/>
          </p:nvPr>
        </p:nvSpPr>
        <p:spPr/>
        <p:txBody>
          <a:bodyPr/>
          <a:lstStyle/>
          <a:p>
            <a:pPr>
              <a:defRPr/>
            </a:pPr>
            <a:fld id="{2303D31F-598B-47EE-BA37-93F097A3D676}" type="datetime1">
              <a:rPr lang="en-GB" altLang="en-US" smtClean="0"/>
              <a:pPr>
                <a:defRPr/>
              </a:pPr>
              <a:t>12/07/2024</a:t>
            </a:fld>
            <a:endParaRPr lang="en-GB" altLang="en-US"/>
          </a:p>
        </p:txBody>
      </p:sp>
      <p:sp>
        <p:nvSpPr>
          <p:cNvPr id="5" name="Slide Number Placeholder 4">
            <a:extLst>
              <a:ext uri="{FF2B5EF4-FFF2-40B4-BE49-F238E27FC236}">
                <a16:creationId xmlns:a16="http://schemas.microsoft.com/office/drawing/2014/main" id="{CF143F0F-16F6-47BE-AFC0-C6BA4153D520}"/>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spTree>
    <p:extLst>
      <p:ext uri="{BB962C8B-B14F-4D97-AF65-F5344CB8AC3E}">
        <p14:creationId xmlns:p14="http://schemas.microsoft.com/office/powerpoint/2010/main" val="32333311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76A6E-71E9-120F-011C-FC06CA0F8629}"/>
              </a:ext>
            </a:extLst>
          </p:cNvPr>
          <p:cNvSpPr>
            <a:spLocks noGrp="1"/>
          </p:cNvSpPr>
          <p:nvPr>
            <p:ph type="title"/>
          </p:nvPr>
        </p:nvSpPr>
        <p:spPr/>
        <p:txBody>
          <a:bodyPr/>
          <a:lstStyle/>
          <a:p>
            <a:r>
              <a:rPr lang="en-US" b="1" dirty="0"/>
              <a:t>Why might it be useful to </a:t>
            </a:r>
            <a:r>
              <a:rPr lang="en-US" b="1" dirty="0" err="1"/>
              <a:t>summarise</a:t>
            </a:r>
            <a:r>
              <a:rPr lang="en-US" b="1" dirty="0"/>
              <a:t> texts?</a:t>
            </a:r>
          </a:p>
        </p:txBody>
      </p:sp>
      <p:sp>
        <p:nvSpPr>
          <p:cNvPr id="3" name="Content Placeholder 2">
            <a:extLst>
              <a:ext uri="{FF2B5EF4-FFF2-40B4-BE49-F238E27FC236}">
                <a16:creationId xmlns:a16="http://schemas.microsoft.com/office/drawing/2014/main" id="{79CD8DEF-67B4-FBA2-AD58-8B3B82F0E5D8}"/>
              </a:ext>
            </a:extLst>
          </p:cNvPr>
          <p:cNvSpPr>
            <a:spLocks noGrp="1"/>
          </p:cNvSpPr>
          <p:nvPr>
            <p:ph idx="1"/>
          </p:nvPr>
        </p:nvSpPr>
        <p:spPr/>
        <p:txBody>
          <a:bodyPr/>
          <a:lstStyle/>
          <a:p>
            <a:pPr marL="285750" indent="-285750" algn="l">
              <a:buFont typeface="Arial" panose="020B0604020202020204" pitchFamily="34" charset="0"/>
              <a:buChar char="•"/>
            </a:pPr>
            <a:r>
              <a:rPr lang="en-US" sz="2600" dirty="0"/>
              <a:t>To aid comprehension (or provide shortcuts)</a:t>
            </a:r>
          </a:p>
          <a:p>
            <a:pPr marL="285750" indent="-285750" algn="l">
              <a:buFont typeface="Arial" panose="020B0604020202020204" pitchFamily="34" charset="0"/>
              <a:buChar char="•"/>
            </a:pPr>
            <a:r>
              <a:rPr lang="en-US" sz="2600" dirty="0"/>
              <a:t>To help the reader </a:t>
            </a:r>
            <a:r>
              <a:rPr lang="en-US" sz="2600" dirty="0" err="1"/>
              <a:t>recognise</a:t>
            </a:r>
            <a:r>
              <a:rPr lang="en-US" sz="2600" dirty="0"/>
              <a:t>/understand the MAIN points of the text</a:t>
            </a:r>
          </a:p>
          <a:p>
            <a:pPr marL="285750" indent="-285750" algn="l">
              <a:buFont typeface="Arial" panose="020B0604020202020204" pitchFamily="34" charset="0"/>
              <a:buChar char="•"/>
            </a:pPr>
            <a:r>
              <a:rPr lang="en-US" sz="2600" dirty="0"/>
              <a:t>To understand how the structure of a text works</a:t>
            </a:r>
          </a:p>
          <a:p>
            <a:pPr marL="285750" indent="-285750">
              <a:buFont typeface="Arial" panose="020B0604020202020204" pitchFamily="34" charset="0"/>
              <a:buChar char="•"/>
            </a:pPr>
            <a:r>
              <a:rPr lang="en-GB" sz="2600" b="0" i="0" dirty="0">
                <a:effectLst/>
              </a:rPr>
              <a:t>It promotes critical thinking skills and the ability to extract key information from complex texts.</a:t>
            </a:r>
          </a:p>
          <a:p>
            <a:pPr marL="285750" indent="-285750">
              <a:buFont typeface="Arial" panose="020B0604020202020204" pitchFamily="34" charset="0"/>
              <a:buChar char="•"/>
            </a:pPr>
            <a:r>
              <a:rPr lang="en-GB" sz="2600" dirty="0"/>
              <a:t>To enable the reader to </a:t>
            </a:r>
            <a:r>
              <a:rPr lang="en-GB" sz="2600" b="1" dirty="0"/>
              <a:t>synthesise</a:t>
            </a:r>
            <a:r>
              <a:rPr lang="en-GB" sz="2600" dirty="0"/>
              <a:t> texts when they write</a:t>
            </a:r>
            <a:endParaRPr lang="en-GB" sz="2600" b="0" i="0" dirty="0">
              <a:effectLst/>
            </a:endParaRPr>
          </a:p>
          <a:p>
            <a:endParaRPr lang="en-US" sz="2600" dirty="0"/>
          </a:p>
        </p:txBody>
      </p:sp>
      <p:sp>
        <p:nvSpPr>
          <p:cNvPr id="4" name="Date Placeholder 3">
            <a:extLst>
              <a:ext uri="{FF2B5EF4-FFF2-40B4-BE49-F238E27FC236}">
                <a16:creationId xmlns:a16="http://schemas.microsoft.com/office/drawing/2014/main" id="{2312EC27-3D0C-7AFF-8EA3-CF13183B8A08}"/>
              </a:ext>
            </a:extLst>
          </p:cNvPr>
          <p:cNvSpPr>
            <a:spLocks noGrp="1"/>
          </p:cNvSpPr>
          <p:nvPr>
            <p:ph type="dt" sz="half" idx="10"/>
          </p:nvPr>
        </p:nvSpPr>
        <p:spPr/>
        <p:txBody>
          <a:bodyPr/>
          <a:lstStyle/>
          <a:p>
            <a:pPr>
              <a:defRPr/>
            </a:pPr>
            <a:fld id="{2303D31F-598B-47EE-BA37-93F097A3D676}" type="datetime1">
              <a:rPr lang="en-GB" altLang="en-US" smtClean="0"/>
              <a:pPr>
                <a:defRPr/>
              </a:pPr>
              <a:t>12/07/2024</a:t>
            </a:fld>
            <a:endParaRPr lang="en-GB" altLang="en-US"/>
          </a:p>
        </p:txBody>
      </p:sp>
      <p:sp>
        <p:nvSpPr>
          <p:cNvPr id="5" name="Slide Number Placeholder 4">
            <a:extLst>
              <a:ext uri="{FF2B5EF4-FFF2-40B4-BE49-F238E27FC236}">
                <a16:creationId xmlns:a16="http://schemas.microsoft.com/office/drawing/2014/main" id="{A693BA47-EEBD-B777-D8E4-7EE8C46E12CB}"/>
              </a:ext>
            </a:extLst>
          </p:cNvPr>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extLst>
      <p:ext uri="{BB962C8B-B14F-4D97-AF65-F5344CB8AC3E}">
        <p14:creationId xmlns:p14="http://schemas.microsoft.com/office/powerpoint/2010/main" val="3254653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99EA5-6443-E80B-5DD6-1492B3B7B9A2}"/>
              </a:ext>
            </a:extLst>
          </p:cNvPr>
          <p:cNvSpPr>
            <a:spLocks noGrp="1"/>
          </p:cNvSpPr>
          <p:nvPr>
            <p:ph type="title"/>
          </p:nvPr>
        </p:nvSpPr>
        <p:spPr>
          <a:xfrm>
            <a:off x="437201" y="-70073"/>
            <a:ext cx="8229600" cy="1143000"/>
          </a:xfrm>
        </p:spPr>
        <p:txBody>
          <a:bodyPr/>
          <a:lstStyle/>
          <a:p>
            <a:r>
              <a:rPr lang="en-US" dirty="0"/>
              <a:t>But what is </a:t>
            </a:r>
            <a:r>
              <a:rPr lang="en-US" b="1" dirty="0"/>
              <a:t>synthesis?</a:t>
            </a:r>
          </a:p>
        </p:txBody>
      </p:sp>
      <p:sp>
        <p:nvSpPr>
          <p:cNvPr id="3" name="Content Placeholder 2">
            <a:extLst>
              <a:ext uri="{FF2B5EF4-FFF2-40B4-BE49-F238E27FC236}">
                <a16:creationId xmlns:a16="http://schemas.microsoft.com/office/drawing/2014/main" id="{D4A6BE88-978A-EB7D-094E-B8A76BCE31ED}"/>
              </a:ext>
            </a:extLst>
          </p:cNvPr>
          <p:cNvSpPr>
            <a:spLocks noGrp="1"/>
          </p:cNvSpPr>
          <p:nvPr>
            <p:ph idx="1"/>
          </p:nvPr>
        </p:nvSpPr>
        <p:spPr>
          <a:xfrm>
            <a:off x="437201" y="980728"/>
            <a:ext cx="8569647" cy="4536504"/>
          </a:xfrm>
        </p:spPr>
        <p:txBody>
          <a:bodyPr/>
          <a:lstStyle/>
          <a:p>
            <a:r>
              <a:rPr lang="en-GB" sz="2700" b="1" dirty="0"/>
              <a:t>Synthesis</a:t>
            </a:r>
            <a:r>
              <a:rPr lang="en-GB" sz="2700" dirty="0"/>
              <a:t> is about bringing together information from different sources to develop a deeper understanding or viewpoint on a topic, which is crucial for academic writing and critical thinking skills.</a:t>
            </a:r>
          </a:p>
          <a:p>
            <a:r>
              <a:rPr lang="en-GB" sz="2700" dirty="0"/>
              <a:t>It allows a writer to compare and contrast differing views on a subject, while also providing their own view as well.</a:t>
            </a:r>
          </a:p>
          <a:p>
            <a:r>
              <a:rPr lang="en-GB" sz="2700" dirty="0"/>
              <a:t>You don’t need to worry about it </a:t>
            </a:r>
            <a:r>
              <a:rPr lang="en-GB" sz="2700" i="1" dirty="0"/>
              <a:t>yet</a:t>
            </a:r>
            <a:r>
              <a:rPr lang="en-GB" sz="2700" dirty="0"/>
              <a:t>, but you may need it before your BA is over! Either way, without </a:t>
            </a:r>
            <a:r>
              <a:rPr lang="en-GB" sz="2700" b="1" dirty="0"/>
              <a:t>summarising</a:t>
            </a:r>
            <a:r>
              <a:rPr lang="en-GB" sz="2700" dirty="0"/>
              <a:t>, it is impossible!</a:t>
            </a:r>
            <a:endParaRPr lang="en-US" sz="2700" dirty="0"/>
          </a:p>
        </p:txBody>
      </p:sp>
      <p:sp>
        <p:nvSpPr>
          <p:cNvPr id="4" name="Date Placeholder 3">
            <a:extLst>
              <a:ext uri="{FF2B5EF4-FFF2-40B4-BE49-F238E27FC236}">
                <a16:creationId xmlns:a16="http://schemas.microsoft.com/office/drawing/2014/main" id="{0D13115B-53EB-7CE4-D573-75A8A958ED3A}"/>
              </a:ext>
            </a:extLst>
          </p:cNvPr>
          <p:cNvSpPr>
            <a:spLocks noGrp="1"/>
          </p:cNvSpPr>
          <p:nvPr>
            <p:ph type="dt" sz="half" idx="10"/>
          </p:nvPr>
        </p:nvSpPr>
        <p:spPr/>
        <p:txBody>
          <a:bodyPr/>
          <a:lstStyle/>
          <a:p>
            <a:pPr>
              <a:defRPr/>
            </a:pPr>
            <a:fld id="{2303D31F-598B-47EE-BA37-93F097A3D676}" type="datetime1">
              <a:rPr lang="en-GB" altLang="en-US" smtClean="0"/>
              <a:pPr>
                <a:defRPr/>
              </a:pPr>
              <a:t>12/07/2024</a:t>
            </a:fld>
            <a:endParaRPr lang="en-GB" altLang="en-US"/>
          </a:p>
        </p:txBody>
      </p:sp>
      <p:sp>
        <p:nvSpPr>
          <p:cNvPr id="5" name="Slide Number Placeholder 4">
            <a:extLst>
              <a:ext uri="{FF2B5EF4-FFF2-40B4-BE49-F238E27FC236}">
                <a16:creationId xmlns:a16="http://schemas.microsoft.com/office/drawing/2014/main" id="{8F81E837-4060-5AB5-A61A-D86EA25460A7}"/>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2606924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5C7141-66C3-2C28-E9C5-ADB1F9716BA6}"/>
              </a:ext>
            </a:extLst>
          </p:cNvPr>
          <p:cNvSpPr>
            <a:spLocks noGrp="1"/>
          </p:cNvSpPr>
          <p:nvPr>
            <p:ph idx="1"/>
          </p:nvPr>
        </p:nvSpPr>
        <p:spPr>
          <a:xfrm>
            <a:off x="457200" y="1340767"/>
            <a:ext cx="8229600" cy="3917032"/>
          </a:xfrm>
        </p:spPr>
        <p:txBody>
          <a:bodyPr/>
          <a:lstStyle/>
          <a:p>
            <a:r>
              <a:rPr lang="en-GB" sz="3200" dirty="0">
                <a:latin typeface="Calibri" panose="020F0502020204030204" pitchFamily="34" charset="0"/>
                <a:cs typeface="Calibri" panose="020F0502020204030204" pitchFamily="34" charset="0"/>
              </a:rPr>
              <a:t>Preparing summaries of texts:</a:t>
            </a:r>
          </a:p>
          <a:p>
            <a:pPr marL="457200" indent="-457200">
              <a:buFont typeface="Arial" panose="020B0604020202020204" pitchFamily="34" charset="0"/>
              <a:buChar char="•"/>
            </a:pPr>
            <a:r>
              <a:rPr lang="en-GB" sz="3200" dirty="0">
                <a:latin typeface="Calibri" panose="020F0502020204030204" pitchFamily="34" charset="0"/>
                <a:cs typeface="Calibri" panose="020F0502020204030204" pitchFamily="34" charset="0"/>
              </a:rPr>
              <a:t>demonstrates your understanding.</a:t>
            </a:r>
          </a:p>
          <a:p>
            <a:pPr marL="457200" indent="-457200">
              <a:buFont typeface="Arial" panose="020B0604020202020204" pitchFamily="34" charset="0"/>
              <a:buChar char="•"/>
            </a:pPr>
            <a:r>
              <a:rPr lang="en-GB" sz="3200" dirty="0">
                <a:latin typeface="Calibri" panose="020F0502020204030204" pitchFamily="34" charset="0"/>
                <a:cs typeface="Calibri" panose="020F0502020204030204" pitchFamily="34" charset="0"/>
              </a:rPr>
              <a:t>helps you think about the text more clearly.</a:t>
            </a:r>
          </a:p>
          <a:p>
            <a:pPr marL="457200" indent="-457200">
              <a:buFont typeface="Arial" panose="020B0604020202020204" pitchFamily="34" charset="0"/>
              <a:buChar char="•"/>
            </a:pPr>
            <a:r>
              <a:rPr lang="en-GB" sz="3200" dirty="0">
                <a:latin typeface="Calibri" panose="020F0502020204030204" pitchFamily="34" charset="0"/>
                <a:cs typeface="Calibri" panose="020F0502020204030204" pitchFamily="34" charset="0"/>
              </a:rPr>
              <a:t>is a helpful addition to your notes, since it will remind you of the key ideas when you need to use the source in your own writing.</a:t>
            </a:r>
          </a:p>
          <a:p>
            <a:pPr marL="457200" indent="-457200">
              <a:buFont typeface="Arial" panose="020B0604020202020204" pitchFamily="34" charset="0"/>
              <a:buChar char="•"/>
            </a:pPr>
            <a:r>
              <a:rPr lang="en-GB" sz="3200" dirty="0">
                <a:latin typeface="Calibri" panose="020F0502020204030204" pitchFamily="34" charset="0"/>
                <a:cs typeface="Calibri" panose="020F0502020204030204" pitchFamily="34" charset="0"/>
              </a:rPr>
              <a:t>allows you to explain to others what you have read or listened to. </a:t>
            </a:r>
          </a:p>
          <a:p>
            <a:endParaRPr lang="en-US" dirty="0"/>
          </a:p>
        </p:txBody>
      </p:sp>
      <p:sp>
        <p:nvSpPr>
          <p:cNvPr id="4" name="Date Placeholder 3">
            <a:extLst>
              <a:ext uri="{FF2B5EF4-FFF2-40B4-BE49-F238E27FC236}">
                <a16:creationId xmlns:a16="http://schemas.microsoft.com/office/drawing/2014/main" id="{C5633916-3686-2715-357C-B84B50FFDC53}"/>
              </a:ext>
            </a:extLst>
          </p:cNvPr>
          <p:cNvSpPr>
            <a:spLocks noGrp="1"/>
          </p:cNvSpPr>
          <p:nvPr>
            <p:ph type="dt" sz="half" idx="10"/>
          </p:nvPr>
        </p:nvSpPr>
        <p:spPr/>
        <p:txBody>
          <a:bodyPr/>
          <a:lstStyle/>
          <a:p>
            <a:pPr>
              <a:defRPr/>
            </a:pPr>
            <a:fld id="{2303D31F-598B-47EE-BA37-93F097A3D676}" type="datetime1">
              <a:rPr lang="en-GB" altLang="en-US" smtClean="0"/>
              <a:pPr>
                <a:defRPr/>
              </a:pPr>
              <a:t>12/07/2024</a:t>
            </a:fld>
            <a:endParaRPr lang="en-GB" altLang="en-US"/>
          </a:p>
        </p:txBody>
      </p:sp>
      <p:sp>
        <p:nvSpPr>
          <p:cNvPr id="5" name="Slide Number Placeholder 4">
            <a:extLst>
              <a:ext uri="{FF2B5EF4-FFF2-40B4-BE49-F238E27FC236}">
                <a16:creationId xmlns:a16="http://schemas.microsoft.com/office/drawing/2014/main" id="{B265F78A-E164-4DE1-C36D-5835E1CC6887}"/>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
        <p:nvSpPr>
          <p:cNvPr id="6" name="Title 1">
            <a:extLst>
              <a:ext uri="{FF2B5EF4-FFF2-40B4-BE49-F238E27FC236}">
                <a16:creationId xmlns:a16="http://schemas.microsoft.com/office/drawing/2014/main" id="{A6230250-4F9E-0958-84D2-347B94FB58E7}"/>
              </a:ext>
            </a:extLst>
          </p:cNvPr>
          <p:cNvSpPr txBox="1">
            <a:spLocks/>
          </p:cNvSpPr>
          <p:nvPr/>
        </p:nvSpPr>
        <p:spPr bwMode="auto">
          <a:xfrm>
            <a:off x="611560" y="197767"/>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US" b="1" dirty="0"/>
              <a:t>Why might it be useful to </a:t>
            </a:r>
            <a:r>
              <a:rPr lang="en-US" b="1" dirty="0" err="1"/>
              <a:t>summarise</a:t>
            </a:r>
            <a:r>
              <a:rPr lang="en-US" b="1" dirty="0"/>
              <a:t> texts? P.2</a:t>
            </a:r>
          </a:p>
        </p:txBody>
      </p:sp>
    </p:spTree>
    <p:extLst>
      <p:ext uri="{BB962C8B-B14F-4D97-AF65-F5344CB8AC3E}">
        <p14:creationId xmlns:p14="http://schemas.microsoft.com/office/powerpoint/2010/main" val="3954300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2457A-A844-6F47-F71E-97B280811ABF}"/>
              </a:ext>
            </a:extLst>
          </p:cNvPr>
          <p:cNvSpPr>
            <a:spLocks noGrp="1"/>
          </p:cNvSpPr>
          <p:nvPr>
            <p:ph type="title"/>
          </p:nvPr>
        </p:nvSpPr>
        <p:spPr/>
        <p:txBody>
          <a:bodyPr/>
          <a:lstStyle/>
          <a:p>
            <a:r>
              <a:rPr lang="en-US" b="1" dirty="0"/>
              <a:t>Finally….</a:t>
            </a:r>
          </a:p>
        </p:txBody>
      </p:sp>
      <p:sp>
        <p:nvSpPr>
          <p:cNvPr id="3" name="Content Placeholder 2">
            <a:extLst>
              <a:ext uri="{FF2B5EF4-FFF2-40B4-BE49-F238E27FC236}">
                <a16:creationId xmlns:a16="http://schemas.microsoft.com/office/drawing/2014/main" id="{B07537C7-4C91-A730-A7A5-4D69AB3D8113}"/>
              </a:ext>
            </a:extLst>
          </p:cNvPr>
          <p:cNvSpPr>
            <a:spLocks noGrp="1"/>
          </p:cNvSpPr>
          <p:nvPr>
            <p:ph idx="1"/>
          </p:nvPr>
        </p:nvSpPr>
        <p:spPr/>
        <p:txBody>
          <a:bodyPr/>
          <a:lstStyle/>
          <a:p>
            <a:r>
              <a:rPr lang="en-US" dirty="0"/>
              <a:t>You will need to be able to </a:t>
            </a:r>
            <a:r>
              <a:rPr lang="en-US" dirty="0" err="1"/>
              <a:t>summarise</a:t>
            </a:r>
            <a:r>
              <a:rPr lang="en-US" dirty="0"/>
              <a:t> for Task 1, Assessment 1!</a:t>
            </a:r>
          </a:p>
          <a:p>
            <a:pPr marL="0" indent="0">
              <a:buNone/>
            </a:pPr>
            <a:endParaRPr lang="en-US" dirty="0"/>
          </a:p>
        </p:txBody>
      </p:sp>
      <p:sp>
        <p:nvSpPr>
          <p:cNvPr id="4" name="Date Placeholder 3">
            <a:extLst>
              <a:ext uri="{FF2B5EF4-FFF2-40B4-BE49-F238E27FC236}">
                <a16:creationId xmlns:a16="http://schemas.microsoft.com/office/drawing/2014/main" id="{F65D080E-50B4-FBF7-FA4B-06B18A08E93B}"/>
              </a:ext>
            </a:extLst>
          </p:cNvPr>
          <p:cNvSpPr>
            <a:spLocks noGrp="1"/>
          </p:cNvSpPr>
          <p:nvPr>
            <p:ph type="dt" sz="half" idx="10"/>
          </p:nvPr>
        </p:nvSpPr>
        <p:spPr/>
        <p:txBody>
          <a:bodyPr/>
          <a:lstStyle/>
          <a:p>
            <a:pPr>
              <a:defRPr/>
            </a:pPr>
            <a:fld id="{2303D31F-598B-47EE-BA37-93F097A3D676}" type="datetime1">
              <a:rPr lang="en-GB" altLang="en-US" smtClean="0"/>
              <a:pPr>
                <a:defRPr/>
              </a:pPr>
              <a:t>12/07/2024</a:t>
            </a:fld>
            <a:endParaRPr lang="en-GB" altLang="en-US"/>
          </a:p>
        </p:txBody>
      </p:sp>
      <p:sp>
        <p:nvSpPr>
          <p:cNvPr id="5" name="Slide Number Placeholder 4">
            <a:extLst>
              <a:ext uri="{FF2B5EF4-FFF2-40B4-BE49-F238E27FC236}">
                <a16:creationId xmlns:a16="http://schemas.microsoft.com/office/drawing/2014/main" id="{3401E40D-8D16-A846-4523-BCE6AF2E0CC9}"/>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pic>
        <p:nvPicPr>
          <p:cNvPr id="7" name="Picture 6">
            <a:extLst>
              <a:ext uri="{FF2B5EF4-FFF2-40B4-BE49-F238E27FC236}">
                <a16:creationId xmlns:a16="http://schemas.microsoft.com/office/drawing/2014/main" id="{E532ED93-9E10-11E1-FED0-90D8403362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56" y="3376496"/>
            <a:ext cx="8964488" cy="654797"/>
          </a:xfrm>
          <a:prstGeom prst="rect">
            <a:avLst/>
          </a:prstGeom>
          <a:ln w="19050">
            <a:solidFill>
              <a:schemeClr val="tx1"/>
            </a:solidFill>
          </a:ln>
        </p:spPr>
      </p:pic>
    </p:spTree>
    <p:extLst>
      <p:ext uri="{BB962C8B-B14F-4D97-AF65-F5344CB8AC3E}">
        <p14:creationId xmlns:p14="http://schemas.microsoft.com/office/powerpoint/2010/main" val="13420282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GB" sz="4000" b="1" dirty="0"/>
              <a:t>What is summarising?</a:t>
            </a:r>
          </a:p>
        </p:txBody>
      </p:sp>
      <p:sp>
        <p:nvSpPr>
          <p:cNvPr id="3" name="Content Placeholder 2"/>
          <p:cNvSpPr>
            <a:spLocks noGrp="1"/>
          </p:cNvSpPr>
          <p:nvPr>
            <p:ph idx="1"/>
          </p:nvPr>
        </p:nvSpPr>
        <p:spPr>
          <a:xfrm>
            <a:off x="466530" y="1268760"/>
            <a:ext cx="8229600" cy="3917032"/>
          </a:xfrm>
        </p:spPr>
        <p:txBody>
          <a:bodyPr/>
          <a:lstStyle/>
          <a:p>
            <a:r>
              <a:rPr lang="en-US" sz="2600" dirty="0">
                <a:cs typeface="Calibri" panose="020F0502020204030204" pitchFamily="34" charset="0"/>
              </a:rPr>
              <a:t>To summarize is simply to identify the most important information from a text. </a:t>
            </a:r>
          </a:p>
          <a:p>
            <a:endParaRPr lang="en-US" sz="2600" dirty="0">
              <a:cs typeface="Calibri" panose="020F0502020204030204" pitchFamily="34" charset="0"/>
            </a:endParaRPr>
          </a:p>
          <a:p>
            <a:r>
              <a:rPr lang="en-US" sz="2600" dirty="0">
                <a:cs typeface="Calibri" panose="020F0502020204030204" pitchFamily="34" charset="0"/>
              </a:rPr>
              <a:t>Whereas a paraphrase may be of equal length to the source text, a summary is considerably shorter. </a:t>
            </a:r>
          </a:p>
          <a:p>
            <a:endParaRPr lang="en-US" sz="2600" dirty="0">
              <a:cs typeface="Calibri" panose="020F0502020204030204" pitchFamily="34" charset="0"/>
            </a:endParaRPr>
          </a:p>
          <a:p>
            <a:r>
              <a:rPr lang="en-US" sz="2600" dirty="0">
                <a:cs typeface="Calibri" panose="020F0502020204030204" pitchFamily="34" charset="0"/>
              </a:rPr>
              <a:t>Just as in paraphrases, summaries require a reference to the source.</a:t>
            </a:r>
          </a:p>
          <a:p>
            <a:pPr marL="0" indent="0">
              <a:buNone/>
            </a:pPr>
            <a:r>
              <a:rPr lang="en-US" sz="2600" dirty="0">
                <a:cs typeface="Calibri" panose="020F0502020204030204" pitchFamily="34" charset="0"/>
              </a:rPr>
              <a:t>						(Bailey, 2011)</a:t>
            </a:r>
            <a:endParaRPr lang="en-GB" sz="2600" dirty="0">
              <a:cs typeface="Calibri" panose="020F0502020204030204" pitchFamily="34" charset="0"/>
            </a:endParaRPr>
          </a:p>
        </p:txBody>
      </p:sp>
    </p:spTree>
    <p:extLst>
      <p:ext uri="{BB962C8B-B14F-4D97-AF65-F5344CB8AC3E}">
        <p14:creationId xmlns:p14="http://schemas.microsoft.com/office/powerpoint/2010/main" val="3228457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78C12-DFC2-D5F7-3A9C-F1F819CA0797}"/>
              </a:ext>
            </a:extLst>
          </p:cNvPr>
          <p:cNvSpPr>
            <a:spLocks noGrp="1"/>
          </p:cNvSpPr>
          <p:nvPr>
            <p:ph type="title"/>
          </p:nvPr>
        </p:nvSpPr>
        <p:spPr/>
        <p:txBody>
          <a:bodyPr/>
          <a:lstStyle/>
          <a:p>
            <a:r>
              <a:rPr lang="en-US" b="1" dirty="0">
                <a:solidFill>
                  <a:srgbClr val="173AFF"/>
                </a:solidFill>
              </a:rPr>
              <a:t>Activity 1</a:t>
            </a:r>
          </a:p>
        </p:txBody>
      </p:sp>
      <p:sp>
        <p:nvSpPr>
          <p:cNvPr id="3" name="Content Placeholder 2">
            <a:extLst>
              <a:ext uri="{FF2B5EF4-FFF2-40B4-BE49-F238E27FC236}">
                <a16:creationId xmlns:a16="http://schemas.microsoft.com/office/drawing/2014/main" id="{8F59054D-DA43-9FCB-CD4F-D4119D85BE1C}"/>
              </a:ext>
            </a:extLst>
          </p:cNvPr>
          <p:cNvSpPr>
            <a:spLocks noGrp="1"/>
          </p:cNvSpPr>
          <p:nvPr>
            <p:ph idx="1"/>
          </p:nvPr>
        </p:nvSpPr>
        <p:spPr/>
        <p:txBody>
          <a:bodyPr/>
          <a:lstStyle/>
          <a:p>
            <a:pPr marL="0" indent="0">
              <a:buNone/>
            </a:pPr>
            <a:r>
              <a:rPr lang="en-US" dirty="0"/>
              <a:t>Go to the </a:t>
            </a:r>
            <a:r>
              <a:rPr lang="en-US" dirty="0" err="1"/>
              <a:t>moodle</a:t>
            </a:r>
            <a:r>
              <a:rPr lang="en-US" dirty="0"/>
              <a:t> and find the </a:t>
            </a:r>
            <a:r>
              <a:rPr lang="en-US" dirty="0" err="1"/>
              <a:t>Summarising</a:t>
            </a:r>
            <a:r>
              <a:rPr lang="en-US" dirty="0"/>
              <a:t> Worksheet-complete Activity 1 with a partner!</a:t>
            </a:r>
          </a:p>
        </p:txBody>
      </p:sp>
      <p:sp>
        <p:nvSpPr>
          <p:cNvPr id="4" name="Date Placeholder 3">
            <a:extLst>
              <a:ext uri="{FF2B5EF4-FFF2-40B4-BE49-F238E27FC236}">
                <a16:creationId xmlns:a16="http://schemas.microsoft.com/office/drawing/2014/main" id="{C704521E-0AA7-CD52-04C4-487AABA82E77}"/>
              </a:ext>
            </a:extLst>
          </p:cNvPr>
          <p:cNvSpPr>
            <a:spLocks noGrp="1"/>
          </p:cNvSpPr>
          <p:nvPr>
            <p:ph type="dt" sz="half" idx="10"/>
          </p:nvPr>
        </p:nvSpPr>
        <p:spPr/>
        <p:txBody>
          <a:bodyPr/>
          <a:lstStyle/>
          <a:p>
            <a:pPr>
              <a:defRPr/>
            </a:pPr>
            <a:fld id="{2303D31F-598B-47EE-BA37-93F097A3D676}" type="datetime1">
              <a:rPr lang="en-GB" altLang="en-US" smtClean="0"/>
              <a:pPr>
                <a:defRPr/>
              </a:pPr>
              <a:t>12/07/2024</a:t>
            </a:fld>
            <a:endParaRPr lang="en-GB" altLang="en-US"/>
          </a:p>
        </p:txBody>
      </p:sp>
      <p:sp>
        <p:nvSpPr>
          <p:cNvPr id="5" name="Slide Number Placeholder 4">
            <a:extLst>
              <a:ext uri="{FF2B5EF4-FFF2-40B4-BE49-F238E27FC236}">
                <a16:creationId xmlns:a16="http://schemas.microsoft.com/office/drawing/2014/main" id="{A22A19B9-1D18-972D-DF05-51E30F151222}"/>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30680534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4A2FA-C84E-43A3-EAD7-6C83EEF60A9F}"/>
              </a:ext>
            </a:extLst>
          </p:cNvPr>
          <p:cNvSpPr>
            <a:spLocks noGrp="1"/>
          </p:cNvSpPr>
          <p:nvPr>
            <p:ph type="title"/>
          </p:nvPr>
        </p:nvSpPr>
        <p:spPr>
          <a:xfrm>
            <a:off x="2154559" y="-46495"/>
            <a:ext cx="4834880" cy="883207"/>
          </a:xfrm>
        </p:spPr>
        <p:txBody>
          <a:bodyPr/>
          <a:lstStyle/>
          <a:p>
            <a:r>
              <a:rPr lang="en-US" sz="3600" b="1" dirty="0"/>
              <a:t>Activity 1 Answers</a:t>
            </a:r>
          </a:p>
        </p:txBody>
      </p:sp>
      <p:sp>
        <p:nvSpPr>
          <p:cNvPr id="3" name="Content Placeholder 2">
            <a:extLst>
              <a:ext uri="{FF2B5EF4-FFF2-40B4-BE49-F238E27FC236}">
                <a16:creationId xmlns:a16="http://schemas.microsoft.com/office/drawing/2014/main" id="{C31F5744-94F6-3E46-8688-366A04D220CA}"/>
              </a:ext>
            </a:extLst>
          </p:cNvPr>
          <p:cNvSpPr>
            <a:spLocks noGrp="1"/>
          </p:cNvSpPr>
          <p:nvPr>
            <p:ph idx="1"/>
          </p:nvPr>
        </p:nvSpPr>
        <p:spPr>
          <a:xfrm>
            <a:off x="250825" y="620688"/>
            <a:ext cx="8641655" cy="3917032"/>
          </a:xfrm>
        </p:spPr>
        <p:txBody>
          <a:bodyPr/>
          <a:lstStyle/>
          <a:p>
            <a:pPr>
              <a:spcBef>
                <a:spcPts val="600"/>
              </a:spcBef>
              <a:spcAft>
                <a:spcPts val="0"/>
              </a:spcAft>
            </a:pPr>
            <a:r>
              <a:rPr lang="en-GB" sz="2400" dirty="0">
                <a:cs typeface="Calibri"/>
              </a:rPr>
              <a:t>A good summary should:</a:t>
            </a:r>
            <a:endParaRPr lang="en-US" sz="2400" dirty="0"/>
          </a:p>
          <a:p>
            <a:pPr marL="457200" indent="-457200">
              <a:spcBef>
                <a:spcPts val="600"/>
              </a:spcBef>
              <a:spcAft>
                <a:spcPts val="0"/>
              </a:spcAft>
              <a:buFont typeface="Arial" panose="020B0604020202020204" pitchFamily="34" charset="0"/>
              <a:buChar char="•"/>
            </a:pPr>
            <a:r>
              <a:rPr lang="en-GB" sz="2400" dirty="0">
                <a:cs typeface="Calibri" panose="020F0502020204030204" pitchFamily="34" charset="0"/>
              </a:rPr>
              <a:t>Be </a:t>
            </a:r>
            <a:r>
              <a:rPr lang="en-GB" sz="2400" b="1" dirty="0">
                <a:solidFill>
                  <a:srgbClr val="FF0000"/>
                </a:solidFill>
                <a:cs typeface="Calibri" panose="020F0502020204030204" pitchFamily="34" charset="0"/>
              </a:rPr>
              <a:t>shorter</a:t>
            </a:r>
            <a:r>
              <a:rPr lang="en-GB" sz="2400" dirty="0">
                <a:cs typeface="Calibri" panose="020F0502020204030204" pitchFamily="34" charset="0"/>
              </a:rPr>
              <a:t> than the original</a:t>
            </a:r>
          </a:p>
          <a:p>
            <a:pPr marL="457200" indent="-457200">
              <a:buFont typeface="Arial" panose="020B0604020202020204" pitchFamily="34" charset="0"/>
              <a:buChar char="•"/>
            </a:pPr>
            <a:r>
              <a:rPr lang="en-GB" sz="2400" dirty="0">
                <a:cs typeface="Calibri" panose="020F0502020204030204" pitchFamily="34" charset="0"/>
              </a:rPr>
              <a:t>Be </a:t>
            </a:r>
            <a:r>
              <a:rPr lang="en-GB" sz="2400" b="1" dirty="0">
                <a:solidFill>
                  <a:srgbClr val="FF0000"/>
                </a:solidFill>
                <a:cs typeface="Calibri" panose="020F0502020204030204" pitchFamily="34" charset="0"/>
              </a:rPr>
              <a:t>understandable</a:t>
            </a:r>
            <a:r>
              <a:rPr lang="en-GB" sz="2400" dirty="0">
                <a:cs typeface="Calibri" panose="020F0502020204030204" pitchFamily="34" charset="0"/>
              </a:rPr>
              <a:t> to someone who has not read the original</a:t>
            </a:r>
          </a:p>
          <a:p>
            <a:pPr marL="457200" indent="-457200">
              <a:buFont typeface="Arial" panose="020B0604020202020204" pitchFamily="34" charset="0"/>
              <a:buChar char="•"/>
            </a:pPr>
            <a:r>
              <a:rPr lang="en-GB" sz="2400" dirty="0">
                <a:cs typeface="Calibri" panose="020F0502020204030204" pitchFamily="34" charset="0"/>
              </a:rPr>
              <a:t>Focus on the </a:t>
            </a:r>
            <a:r>
              <a:rPr lang="en-GB" sz="2400" b="1" dirty="0">
                <a:solidFill>
                  <a:srgbClr val="FF0000"/>
                </a:solidFill>
                <a:cs typeface="Calibri" panose="020F0502020204030204" pitchFamily="34" charset="0"/>
              </a:rPr>
              <a:t>main</a:t>
            </a:r>
            <a:r>
              <a:rPr lang="en-GB" sz="2400" dirty="0">
                <a:cs typeface="Calibri" panose="020F0502020204030204" pitchFamily="34" charset="0"/>
              </a:rPr>
              <a:t> ideas and the relationships between ideas</a:t>
            </a:r>
          </a:p>
          <a:p>
            <a:pPr marL="457200" indent="-457200">
              <a:buFont typeface="Arial" panose="020B0604020202020204" pitchFamily="34" charset="0"/>
              <a:buChar char="•"/>
            </a:pPr>
            <a:r>
              <a:rPr lang="en-GB" sz="2400" b="1" dirty="0">
                <a:solidFill>
                  <a:srgbClr val="FF0000"/>
                </a:solidFill>
                <a:cs typeface="Calibri" panose="020F0502020204030204" pitchFamily="34" charset="0"/>
              </a:rPr>
              <a:t>Cite</a:t>
            </a:r>
            <a:r>
              <a:rPr lang="en-GB" sz="2400" dirty="0">
                <a:cs typeface="Calibri" panose="020F0502020204030204" pitchFamily="34" charset="0"/>
              </a:rPr>
              <a:t> the author of the original (providing information which identifies the original: author name and year of publication)</a:t>
            </a:r>
          </a:p>
          <a:p>
            <a:pPr marL="457200" indent="-457200">
              <a:buFont typeface="Arial" panose="020B0604020202020204" pitchFamily="34" charset="0"/>
              <a:buChar char="•"/>
            </a:pPr>
            <a:r>
              <a:rPr lang="en-GB" sz="2400" dirty="0">
                <a:cs typeface="Calibri" panose="020F0502020204030204" pitchFamily="34" charset="0"/>
              </a:rPr>
              <a:t>Not </a:t>
            </a:r>
            <a:r>
              <a:rPr lang="en-GB" sz="2400" b="1" dirty="0">
                <a:solidFill>
                  <a:srgbClr val="FF0000"/>
                </a:solidFill>
                <a:cs typeface="Calibri" panose="020F0502020204030204" pitchFamily="34" charset="0"/>
              </a:rPr>
              <a:t>misinterpret</a:t>
            </a:r>
            <a:r>
              <a:rPr lang="en-GB" sz="2400" dirty="0">
                <a:cs typeface="Calibri" panose="020F0502020204030204" pitchFamily="34" charset="0"/>
              </a:rPr>
              <a:t> the original</a:t>
            </a:r>
          </a:p>
          <a:p>
            <a:r>
              <a:rPr lang="en-GB" sz="2400" dirty="0">
                <a:cs typeface="Calibri" panose="020F0502020204030204" pitchFamily="34" charset="0"/>
              </a:rPr>
              <a:t>It could also (but does not always):</a:t>
            </a:r>
          </a:p>
          <a:p>
            <a:pPr marL="457200" indent="-457200">
              <a:spcBef>
                <a:spcPts val="600"/>
              </a:spcBef>
              <a:spcAft>
                <a:spcPts val="0"/>
              </a:spcAft>
              <a:buFont typeface="Arial" panose="020B0604020202020204" pitchFamily="34" charset="0"/>
              <a:buChar char="•"/>
            </a:pPr>
            <a:r>
              <a:rPr lang="en-GB" sz="2400" b="1" dirty="0">
                <a:solidFill>
                  <a:srgbClr val="FF0000"/>
                </a:solidFill>
                <a:cs typeface="Calibri" panose="020F0502020204030204" pitchFamily="34" charset="0"/>
              </a:rPr>
              <a:t>Evaluate</a:t>
            </a:r>
            <a:r>
              <a:rPr lang="en-GB" sz="2400" dirty="0">
                <a:cs typeface="Calibri" panose="020F0502020204030204" pitchFamily="34" charset="0"/>
              </a:rPr>
              <a:t> the ideas in the original</a:t>
            </a:r>
            <a:endParaRPr lang="en-US" sz="2400" dirty="0"/>
          </a:p>
        </p:txBody>
      </p:sp>
      <p:sp>
        <p:nvSpPr>
          <p:cNvPr id="4" name="Date Placeholder 3">
            <a:extLst>
              <a:ext uri="{FF2B5EF4-FFF2-40B4-BE49-F238E27FC236}">
                <a16:creationId xmlns:a16="http://schemas.microsoft.com/office/drawing/2014/main" id="{AF9EF323-51AF-0B1C-EF49-600F4253F070}"/>
              </a:ext>
            </a:extLst>
          </p:cNvPr>
          <p:cNvSpPr>
            <a:spLocks noGrp="1"/>
          </p:cNvSpPr>
          <p:nvPr>
            <p:ph type="dt" sz="half" idx="10"/>
          </p:nvPr>
        </p:nvSpPr>
        <p:spPr/>
        <p:txBody>
          <a:bodyPr/>
          <a:lstStyle/>
          <a:p>
            <a:pPr>
              <a:defRPr/>
            </a:pPr>
            <a:fld id="{2303D31F-598B-47EE-BA37-93F097A3D676}" type="datetime1">
              <a:rPr lang="en-GB" altLang="en-US" smtClean="0"/>
              <a:pPr>
                <a:defRPr/>
              </a:pPr>
              <a:t>12/07/2024</a:t>
            </a:fld>
            <a:endParaRPr lang="en-GB" altLang="en-US"/>
          </a:p>
        </p:txBody>
      </p:sp>
      <p:sp>
        <p:nvSpPr>
          <p:cNvPr id="5" name="Slide Number Placeholder 4">
            <a:extLst>
              <a:ext uri="{FF2B5EF4-FFF2-40B4-BE49-F238E27FC236}">
                <a16:creationId xmlns:a16="http://schemas.microsoft.com/office/drawing/2014/main" id="{A6724663-8EC7-5684-679A-C636F6D366D4}"/>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Tree>
    <p:extLst>
      <p:ext uri="{BB962C8B-B14F-4D97-AF65-F5344CB8AC3E}">
        <p14:creationId xmlns:p14="http://schemas.microsoft.com/office/powerpoint/2010/main" val="166340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GB" sz="4000" b="1" dirty="0"/>
              <a:t>When to summarise?</a:t>
            </a:r>
          </a:p>
        </p:txBody>
      </p:sp>
      <p:sp>
        <p:nvSpPr>
          <p:cNvPr id="3" name="Content Placeholder 2"/>
          <p:cNvSpPr>
            <a:spLocks noGrp="1"/>
          </p:cNvSpPr>
          <p:nvPr>
            <p:ph idx="1"/>
          </p:nvPr>
        </p:nvSpPr>
        <p:spPr>
          <a:xfrm>
            <a:off x="466530" y="1268760"/>
            <a:ext cx="8229600" cy="3917032"/>
          </a:xfrm>
        </p:spPr>
        <p:txBody>
          <a:bodyPr/>
          <a:lstStyle/>
          <a:p>
            <a:r>
              <a:rPr lang="en-US" sz="2400" dirty="0">
                <a:latin typeface="Calibri" panose="020F0502020204030204" pitchFamily="34" charset="0"/>
                <a:cs typeface="Calibri" panose="020F0502020204030204" pitchFamily="34" charset="0"/>
              </a:rPr>
              <a:t>When there is a need to condense large units of texts or other forms of data. </a:t>
            </a:r>
          </a:p>
          <a:p>
            <a:r>
              <a:rPr lang="en-US" sz="2400" dirty="0">
                <a:latin typeface="Calibri" panose="020F0502020204030204" pitchFamily="34" charset="0"/>
                <a:cs typeface="Calibri" panose="020F0502020204030204" pitchFamily="34" charset="0"/>
              </a:rPr>
              <a:t>In summarizing, the main ideas of the whole text (or a large part of it) are thus reformulated and condensed.</a:t>
            </a:r>
          </a:p>
          <a:p>
            <a:r>
              <a:rPr lang="en-US" sz="2400" dirty="0">
                <a:latin typeface="Calibri" panose="020F0502020204030204" pitchFamily="34" charset="0"/>
                <a:cs typeface="Calibri" panose="020F0502020204030204" pitchFamily="34" charset="0"/>
              </a:rPr>
              <a:t>Students may be asked to summarize a course book or article, and scholarly articles may include summaries of previous research in order to introduce the new research that is being presented.</a:t>
            </a:r>
          </a:p>
          <a:p>
            <a:endParaRPr lang="en-US" sz="2400" dirty="0">
              <a:latin typeface="Calibri" panose="020F0502020204030204" pitchFamily="34" charset="0"/>
              <a:cs typeface="Calibri" panose="020F0502020204030204" pitchFamily="34" charset="0"/>
            </a:endParaRPr>
          </a:p>
          <a:p>
            <a:pPr marL="0" indent="0">
              <a:buNone/>
            </a:pP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Aliotta</a:t>
            </a:r>
            <a:r>
              <a:rPr lang="en-US" sz="2400" dirty="0">
                <a:latin typeface="Calibri" panose="020F0502020204030204" pitchFamily="34" charset="0"/>
                <a:cs typeface="Calibri" panose="020F0502020204030204" pitchFamily="34" charset="0"/>
              </a:rPr>
              <a:t>, 2018)</a:t>
            </a:r>
          </a:p>
          <a:p>
            <a:endParaRPr lang="en-US" sz="2400" dirty="0"/>
          </a:p>
        </p:txBody>
      </p:sp>
    </p:spTree>
    <p:extLst>
      <p:ext uri="{BB962C8B-B14F-4D97-AF65-F5344CB8AC3E}">
        <p14:creationId xmlns:p14="http://schemas.microsoft.com/office/powerpoint/2010/main" val="1191588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74042"/>
          </a:xfrm>
        </p:spPr>
        <p:txBody>
          <a:bodyPr/>
          <a:lstStyle/>
          <a:p>
            <a:r>
              <a:rPr lang="en-GB" sz="4000" b="1" dirty="0"/>
              <a:t>Summarising: an example</a:t>
            </a:r>
          </a:p>
        </p:txBody>
      </p:sp>
      <p:sp>
        <p:nvSpPr>
          <p:cNvPr id="3" name="Content Placeholder 2"/>
          <p:cNvSpPr>
            <a:spLocks noGrp="1"/>
          </p:cNvSpPr>
          <p:nvPr>
            <p:ph idx="1"/>
          </p:nvPr>
        </p:nvSpPr>
        <p:spPr>
          <a:xfrm>
            <a:off x="107504" y="764704"/>
            <a:ext cx="8640960" cy="4421088"/>
          </a:xfrm>
        </p:spPr>
        <p:txBody>
          <a:bodyPr/>
          <a:lstStyle/>
          <a:p>
            <a:pPr marL="0" indent="0">
              <a:buNone/>
            </a:pPr>
            <a:r>
              <a:rPr lang="en-US" sz="2200" b="1" dirty="0">
                <a:latin typeface="Calibri" panose="020F0502020204030204" pitchFamily="34" charset="0"/>
                <a:cs typeface="Calibri" panose="020F0502020204030204" pitchFamily="34" charset="0"/>
              </a:rPr>
              <a:t>Original</a:t>
            </a:r>
          </a:p>
          <a:p>
            <a:pPr marL="0" indent="0" algn="just">
              <a:buNone/>
            </a:pPr>
            <a:r>
              <a:rPr lang="en-GB" sz="2400" dirty="0">
                <a:solidFill>
                  <a:srgbClr val="000000"/>
                </a:solidFill>
                <a:latin typeface="Open Sans" panose="020B0606030504020204" pitchFamily="34" charset="0"/>
              </a:rPr>
              <a:t>Data democratization refers to the process of making digital information available and accessible to everyone within an organisation, regardless of their technical know-how. It means empowering employees to work with data, understand data and make faster data-informed decisions. According to Marr (2021), when staff members are given access to the organisation’s data, operations become more streamlined and efficient as those who know the business will not have to wait for data scientists to analyse the data for them. However, organisations who democratize data need to have a strong leadership in place to ensure the data is properly managed.</a:t>
            </a:r>
            <a:endParaRPr lang="en-US"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01733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332656"/>
            <a:ext cx="8229600" cy="778098"/>
          </a:xfrm>
        </p:spPr>
        <p:txBody>
          <a:bodyPr/>
          <a:lstStyle/>
          <a:p>
            <a:pPr algn="just"/>
            <a:r>
              <a:rPr lang="en-GB" b="1" dirty="0">
                <a:latin typeface="Calibri" panose="020F0502020204030204" pitchFamily="34" charset="0"/>
                <a:cs typeface="Calibri" panose="020F0502020204030204" pitchFamily="34" charset="0"/>
              </a:rPr>
              <a:t>Summarising: an example</a:t>
            </a:r>
          </a:p>
        </p:txBody>
      </p:sp>
      <p:sp>
        <p:nvSpPr>
          <p:cNvPr id="3" name="Content Placeholder 2"/>
          <p:cNvSpPr>
            <a:spLocks noGrp="1"/>
          </p:cNvSpPr>
          <p:nvPr>
            <p:ph idx="1"/>
          </p:nvPr>
        </p:nvSpPr>
        <p:spPr>
          <a:xfrm>
            <a:off x="107504" y="1412776"/>
            <a:ext cx="8928992" cy="4248472"/>
          </a:xfrm>
        </p:spPr>
        <p:txBody>
          <a:bodyPr/>
          <a:lstStyle/>
          <a:p>
            <a:pPr marL="0" indent="0" algn="just">
              <a:buNone/>
            </a:pPr>
            <a:r>
              <a:rPr lang="en-US" sz="2800" b="1" dirty="0">
                <a:latin typeface="Calibri" panose="020F0502020204030204" pitchFamily="34" charset="0"/>
                <a:cs typeface="Calibri" panose="020F0502020204030204" pitchFamily="34" charset="0"/>
              </a:rPr>
              <a:t>Suggested Summary:</a:t>
            </a:r>
          </a:p>
          <a:p>
            <a:pPr marL="0" indent="0" algn="just">
              <a:buNone/>
            </a:pPr>
            <a:r>
              <a:rPr lang="en-GB" i="1" dirty="0">
                <a:latin typeface="Calibri" panose="020F0502020204030204" pitchFamily="34" charset="0"/>
                <a:cs typeface="Calibri" panose="020F0502020204030204" pitchFamily="34" charset="0"/>
              </a:rPr>
              <a:t>Data democratization means making electronic information obtainable to all employees in an organisation. According to Marr (2021), this enables operations to become more systematic as the staff do not have to wait for IT specialists to analyse the data. However, as data must be managed appropriately, good leadership is essential. </a:t>
            </a:r>
            <a:endParaRPr lang="en-US" sz="2800" dirty="0">
              <a:latin typeface="Calibri" panose="020F0502020204030204" pitchFamily="34" charset="0"/>
              <a:cs typeface="Calibri" panose="020F0502020204030204" pitchFamily="34" charset="0"/>
            </a:endParaRPr>
          </a:p>
          <a:p>
            <a:pPr marL="0" indent="0" algn="just">
              <a:buNone/>
            </a:pPr>
            <a:endParaRPr lang="en-US"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18928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964488" cy="706090"/>
          </a:xfrm>
        </p:spPr>
        <p:txBody>
          <a:bodyPr/>
          <a:lstStyle/>
          <a:p>
            <a:r>
              <a:rPr lang="en-GB" sz="3600" b="1" dirty="0">
                <a:latin typeface="Calibri" panose="020F0502020204030204" pitchFamily="34" charset="0"/>
                <a:cs typeface="Calibri" panose="020F0502020204030204" pitchFamily="34" charset="0"/>
              </a:rPr>
              <a:t>Step-by-step guide to summarising</a:t>
            </a:r>
          </a:p>
        </p:txBody>
      </p:sp>
      <p:sp>
        <p:nvSpPr>
          <p:cNvPr id="3" name="Content Placeholder 2"/>
          <p:cNvSpPr>
            <a:spLocks noGrp="1"/>
          </p:cNvSpPr>
          <p:nvPr>
            <p:ph idx="1"/>
          </p:nvPr>
        </p:nvSpPr>
        <p:spPr>
          <a:xfrm>
            <a:off x="395536" y="1124744"/>
            <a:ext cx="8424936" cy="3917032"/>
          </a:xfrm>
        </p:spPr>
        <p:txBody>
          <a:bodyPr/>
          <a:lstStyle/>
          <a:p>
            <a:pPr marL="0" indent="0">
              <a:buNone/>
            </a:pPr>
            <a:r>
              <a:rPr lang="en-US" sz="2400" b="1" dirty="0">
                <a:solidFill>
                  <a:srgbClr val="0070C0"/>
                </a:solidFill>
                <a:latin typeface="Calibri" panose="020F0502020204030204" pitchFamily="34" charset="0"/>
                <a:cs typeface="Calibri" panose="020F0502020204030204" pitchFamily="34" charset="0"/>
              </a:rPr>
              <a:t>Step 1: </a:t>
            </a:r>
            <a:r>
              <a:rPr lang="en-US" sz="2400" b="1" dirty="0">
                <a:latin typeface="Calibri" panose="020F0502020204030204" pitchFamily="34" charset="0"/>
                <a:cs typeface="Calibri" panose="020F0502020204030204" pitchFamily="34" charset="0"/>
              </a:rPr>
              <a:t>Read</a:t>
            </a:r>
          </a:p>
          <a:p>
            <a:r>
              <a:rPr lang="en-US" sz="2400" dirty="0">
                <a:latin typeface="Calibri" panose="020F0502020204030204" pitchFamily="34" charset="0"/>
                <a:cs typeface="Calibri" panose="020F0502020204030204" pitchFamily="34" charset="0"/>
              </a:rPr>
              <a:t>Read the text you intend to summarize carefully. Make sure that you understand the contents and the author’s argument. If it is a long text, you may need to make notes of or underline the most important passages.</a:t>
            </a:r>
          </a:p>
          <a:p>
            <a:pPr marL="0" indent="0">
              <a:buNone/>
            </a:pPr>
            <a:r>
              <a:rPr lang="en-US" sz="2400" b="1" dirty="0">
                <a:solidFill>
                  <a:srgbClr val="0070C0"/>
                </a:solidFill>
                <a:latin typeface="Calibri" panose="020F0502020204030204" pitchFamily="34" charset="0"/>
                <a:cs typeface="Calibri" panose="020F0502020204030204" pitchFamily="34" charset="0"/>
              </a:rPr>
              <a:t>Step 2: </a:t>
            </a:r>
            <a:r>
              <a:rPr lang="en-US" sz="2400" b="1" dirty="0">
                <a:latin typeface="Calibri" panose="020F0502020204030204" pitchFamily="34" charset="0"/>
                <a:cs typeface="Calibri" panose="020F0502020204030204" pitchFamily="34" charset="0"/>
              </a:rPr>
              <a:t>Write</a:t>
            </a:r>
          </a:p>
          <a:p>
            <a:r>
              <a:rPr lang="en-US" sz="2400" dirty="0">
                <a:latin typeface="Calibri" panose="020F0502020204030204" pitchFamily="34" charset="0"/>
                <a:cs typeface="Calibri" panose="020F0502020204030204" pitchFamily="34" charset="0"/>
              </a:rPr>
              <a:t>If it is a long text, identify the main points and list them. If the text is divided into sections or chapters, you may wish to focus on that structure when writing your summary. Then write from memory, summing up each part. </a:t>
            </a:r>
          </a:p>
          <a:p>
            <a:pPr marL="0" indent="0">
              <a:buNone/>
            </a:pPr>
            <a:br>
              <a:rPr lang="en-US" sz="2400" dirty="0">
                <a:latin typeface="Calibri" panose="020F0502020204030204" pitchFamily="34" charset="0"/>
                <a:cs typeface="Calibri" panose="020F0502020204030204" pitchFamily="34" charset="0"/>
              </a:rPr>
            </a:br>
            <a:endParaRPr lang="en-US"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66321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964488" cy="706090"/>
          </a:xfrm>
        </p:spPr>
        <p:txBody>
          <a:bodyPr/>
          <a:lstStyle/>
          <a:p>
            <a:r>
              <a:rPr lang="en-GB" sz="3600" b="1" dirty="0"/>
              <a:t>Step-by-step guide to summarising</a:t>
            </a:r>
          </a:p>
        </p:txBody>
      </p:sp>
      <p:sp>
        <p:nvSpPr>
          <p:cNvPr id="3" name="Content Placeholder 2"/>
          <p:cNvSpPr>
            <a:spLocks noGrp="1"/>
          </p:cNvSpPr>
          <p:nvPr>
            <p:ph idx="1"/>
          </p:nvPr>
        </p:nvSpPr>
        <p:spPr>
          <a:xfrm>
            <a:off x="395536" y="1124744"/>
            <a:ext cx="8424936" cy="3917032"/>
          </a:xfrm>
        </p:spPr>
        <p:txBody>
          <a:bodyPr/>
          <a:lstStyle/>
          <a:p>
            <a:pPr marL="0" indent="0">
              <a:buNone/>
            </a:pPr>
            <a:r>
              <a:rPr lang="en-US" sz="2400" b="1" dirty="0">
                <a:solidFill>
                  <a:srgbClr val="0070C0"/>
                </a:solidFill>
                <a:latin typeface="Calibri" panose="020F0502020204030204" pitchFamily="34" charset="0"/>
                <a:cs typeface="Calibri" panose="020F0502020204030204" pitchFamily="34" charset="0"/>
              </a:rPr>
              <a:t>Step 3: </a:t>
            </a:r>
            <a:r>
              <a:rPr lang="en-US" sz="2400" b="1" dirty="0">
                <a:latin typeface="Calibri" panose="020F0502020204030204" pitchFamily="34" charset="0"/>
                <a:cs typeface="Calibri" panose="020F0502020204030204" pitchFamily="34" charset="0"/>
              </a:rPr>
              <a:t>Check</a:t>
            </a:r>
          </a:p>
          <a:p>
            <a:r>
              <a:rPr lang="en-US" sz="2400" dirty="0">
                <a:latin typeface="Calibri" panose="020F0502020204030204" pitchFamily="34" charset="0"/>
                <a:cs typeface="Calibri" panose="020F0502020204030204" pitchFamily="34" charset="0"/>
              </a:rPr>
              <a:t>Compare your draft with the source text to make sure that your summary catches the essence of the source text.</a:t>
            </a:r>
          </a:p>
          <a:p>
            <a:pPr marL="0" indent="0">
              <a:buNone/>
            </a:pPr>
            <a:r>
              <a:rPr lang="en-US" sz="2400" b="1" dirty="0">
                <a:solidFill>
                  <a:srgbClr val="0070C0"/>
                </a:solidFill>
                <a:latin typeface="Calibri" panose="020F0502020204030204" pitchFamily="34" charset="0"/>
                <a:cs typeface="Calibri" panose="020F0502020204030204" pitchFamily="34" charset="0"/>
              </a:rPr>
              <a:t>Step 4: </a:t>
            </a:r>
            <a:r>
              <a:rPr lang="en-US" sz="2400" b="1" dirty="0">
                <a:latin typeface="Calibri" panose="020F0502020204030204" pitchFamily="34" charset="0"/>
                <a:cs typeface="Calibri" panose="020F0502020204030204" pitchFamily="34" charset="0"/>
              </a:rPr>
              <a:t>Revise</a:t>
            </a:r>
          </a:p>
          <a:p>
            <a:r>
              <a:rPr lang="en-US" sz="2400" dirty="0">
                <a:latin typeface="Calibri" panose="020F0502020204030204" pitchFamily="34" charset="0"/>
                <a:cs typeface="Calibri" panose="020F0502020204030204" pitchFamily="34" charset="0"/>
              </a:rPr>
              <a:t>If your text is too close to the source text, consider quoting certain passages. Note, though, that a quotation must be verbatim, that is, the exact rendering of the source text.</a:t>
            </a:r>
          </a:p>
          <a:p>
            <a:pPr marL="0" indent="0">
              <a:buNone/>
            </a:pPr>
            <a:r>
              <a:rPr lang="en-US" sz="2400" b="1" dirty="0">
                <a:solidFill>
                  <a:srgbClr val="0070C0"/>
                </a:solidFill>
                <a:latin typeface="Calibri" panose="020F0502020204030204" pitchFamily="34" charset="0"/>
                <a:cs typeface="Calibri" panose="020F0502020204030204" pitchFamily="34" charset="0"/>
              </a:rPr>
              <a:t>Step 5: </a:t>
            </a:r>
            <a:r>
              <a:rPr lang="en-US" sz="2400" b="1" dirty="0">
                <a:latin typeface="Calibri" panose="020F0502020204030204" pitchFamily="34" charset="0"/>
                <a:cs typeface="Calibri" panose="020F0502020204030204" pitchFamily="34" charset="0"/>
              </a:rPr>
              <a:t>Give reference</a:t>
            </a:r>
          </a:p>
          <a:p>
            <a:r>
              <a:rPr lang="en-US" sz="2400" dirty="0">
                <a:latin typeface="Calibri" panose="020F0502020204030204" pitchFamily="34" charset="0"/>
                <a:cs typeface="Calibri" panose="020F0502020204030204" pitchFamily="34" charset="0"/>
              </a:rPr>
              <a:t>Remember that proper references are needed in summaries, as well as in quotations and paraphrases.</a:t>
            </a:r>
          </a:p>
          <a:p>
            <a:endParaRPr lang="en-US"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7742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lstStyle/>
          <a:p>
            <a:r>
              <a:rPr lang="en-GB" sz="4000" b="1" dirty="0">
                <a:solidFill>
                  <a:srgbClr val="173AFF"/>
                </a:solidFill>
              </a:rPr>
              <a:t>Activity 2 </a:t>
            </a:r>
          </a:p>
        </p:txBody>
      </p:sp>
      <p:sp>
        <p:nvSpPr>
          <p:cNvPr id="3" name="Content Placeholder 2"/>
          <p:cNvSpPr>
            <a:spLocks noGrp="1"/>
          </p:cNvSpPr>
          <p:nvPr>
            <p:ph idx="1"/>
          </p:nvPr>
        </p:nvSpPr>
        <p:spPr>
          <a:xfrm>
            <a:off x="272839" y="699592"/>
            <a:ext cx="8598321" cy="4824883"/>
          </a:xfrm>
        </p:spPr>
        <p:txBody>
          <a:bodyPr/>
          <a:lstStyle/>
          <a:p>
            <a:pPr marL="0" indent="0" algn="just">
              <a:buNone/>
            </a:pPr>
            <a:r>
              <a:rPr lang="en-GB" sz="2400" b="1" dirty="0">
                <a:latin typeface="Calibri" panose="020F0502020204030204" pitchFamily="34" charset="0"/>
                <a:cs typeface="Calibri" panose="020F0502020204030204" pitchFamily="34" charset="0"/>
              </a:rPr>
              <a:t>Summarise the following paragraph</a:t>
            </a:r>
          </a:p>
          <a:p>
            <a:pPr marL="0" indent="0" algn="just">
              <a:buNone/>
            </a:pPr>
            <a:r>
              <a:rPr lang="en-GB" sz="2400" dirty="0">
                <a:latin typeface="Calibri" panose="020F0502020204030204" pitchFamily="34" charset="0"/>
                <a:cs typeface="Calibri" panose="020F0502020204030204" pitchFamily="34" charset="0"/>
              </a:rPr>
              <a:t>Developed in 1968 by Edwin A Locke, goal-setting theory is based on the premise that setting specific and measurable goals is more effective than establishing unclear goals.  In his article, Locke illustrates five principles for setting clear objectives. Clarity: goals need to be clear and specific. Challenge: goals should be challenging because goals that are too easy are demotivating. Commitment: People need to be committed to the goal or they are less likely to achieve the goal. Feedback: Regular feedback should be provided to ensure the individual remains on track. Task complexity: goals should be broken down into smaller goals (</a:t>
            </a:r>
            <a:r>
              <a:rPr lang="en-GB" sz="2400" dirty="0" err="1">
                <a:latin typeface="Calibri" panose="020F0502020204030204" pitchFamily="34" charset="0"/>
                <a:cs typeface="Calibri" panose="020F0502020204030204" pitchFamily="34" charset="0"/>
              </a:rPr>
              <a:t>Wrobleski</a:t>
            </a:r>
            <a:r>
              <a:rPr lang="en-GB" sz="2400" dirty="0">
                <a:latin typeface="Calibri" panose="020F0502020204030204" pitchFamily="34" charset="0"/>
                <a:cs typeface="Calibri" panose="020F0502020204030204" pitchFamily="34" charset="0"/>
              </a:rPr>
              <a:t>, 2019).</a:t>
            </a:r>
          </a:p>
          <a:p>
            <a:pPr algn="just"/>
            <a:endParaRPr lang="en-US"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5045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D6897-F78D-2776-689B-6561320651DA}"/>
              </a:ext>
            </a:extLst>
          </p:cNvPr>
          <p:cNvSpPr>
            <a:spLocks noGrp="1"/>
          </p:cNvSpPr>
          <p:nvPr>
            <p:ph type="title"/>
          </p:nvPr>
        </p:nvSpPr>
        <p:spPr/>
        <p:txBody>
          <a:bodyPr/>
          <a:lstStyle/>
          <a:p>
            <a:r>
              <a:rPr lang="en-GB" dirty="0"/>
              <a:t>Suggested Answer </a:t>
            </a:r>
          </a:p>
        </p:txBody>
      </p:sp>
      <p:sp>
        <p:nvSpPr>
          <p:cNvPr id="3" name="Content Placeholder 2">
            <a:extLst>
              <a:ext uri="{FF2B5EF4-FFF2-40B4-BE49-F238E27FC236}">
                <a16:creationId xmlns:a16="http://schemas.microsoft.com/office/drawing/2014/main" id="{BB3EC62B-7B6F-99C5-C5B4-61553FAD8116}"/>
              </a:ext>
            </a:extLst>
          </p:cNvPr>
          <p:cNvSpPr>
            <a:spLocks noGrp="1"/>
          </p:cNvSpPr>
          <p:nvPr>
            <p:ph idx="1"/>
          </p:nvPr>
        </p:nvSpPr>
        <p:spPr>
          <a:xfrm>
            <a:off x="264344" y="1700808"/>
            <a:ext cx="8615312" cy="4248472"/>
          </a:xfrm>
        </p:spPr>
        <p:txBody>
          <a:bodyPr/>
          <a:lstStyle/>
          <a:p>
            <a:pPr algn="just"/>
            <a:r>
              <a:rPr lang="en-GB" sz="2800" b="0" dirty="0">
                <a:solidFill>
                  <a:srgbClr val="000000"/>
                </a:solidFill>
                <a:effectLst/>
                <a:latin typeface="Calibri" panose="020F0502020204030204" pitchFamily="34" charset="0"/>
                <a:cs typeface="Calibri" panose="020F0502020204030204" pitchFamily="34" charset="0"/>
              </a:rPr>
              <a:t>Drawing on the work of Edwin A Locke, </a:t>
            </a:r>
            <a:r>
              <a:rPr lang="en-GB" sz="2800" b="0" dirty="0" err="1">
                <a:solidFill>
                  <a:srgbClr val="000000"/>
                </a:solidFill>
                <a:effectLst/>
                <a:latin typeface="Calibri" panose="020F0502020204030204" pitchFamily="34" charset="0"/>
                <a:cs typeface="Calibri" panose="020F0502020204030204" pitchFamily="34" charset="0"/>
              </a:rPr>
              <a:t>Wrobleski</a:t>
            </a:r>
            <a:r>
              <a:rPr lang="en-GB" sz="2800" b="0" dirty="0">
                <a:solidFill>
                  <a:srgbClr val="000000"/>
                </a:solidFill>
                <a:effectLst/>
                <a:latin typeface="Calibri" panose="020F0502020204030204" pitchFamily="34" charset="0"/>
                <a:cs typeface="Calibri" panose="020F0502020204030204" pitchFamily="34" charset="0"/>
              </a:rPr>
              <a:t> (2019) defines goal setting theory as an idea where setting specific and measurable goals is more productive than specifying unclear goals. There are five fundamentals for setting clear aims: clarity, challenge, commitment, feedback and task complexity. </a:t>
            </a:r>
            <a:endParaRPr lang="en-GB" sz="2800" dirty="0">
              <a:latin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B797B0BD-A3E2-1322-970F-08EDAB539CB8}"/>
              </a:ext>
            </a:extLst>
          </p:cNvPr>
          <p:cNvSpPr>
            <a:spLocks noGrp="1"/>
          </p:cNvSpPr>
          <p:nvPr>
            <p:ph type="dt" sz="half" idx="10"/>
          </p:nvPr>
        </p:nvSpPr>
        <p:spPr/>
        <p:txBody>
          <a:bodyPr/>
          <a:lstStyle/>
          <a:p>
            <a:pPr>
              <a:defRPr/>
            </a:pPr>
            <a:fld id="{2303D31F-598B-47EE-BA37-93F097A3D676}" type="datetime1">
              <a:rPr lang="en-GB" altLang="en-US" smtClean="0"/>
              <a:pPr>
                <a:defRPr/>
              </a:pPr>
              <a:t>12/07/2024</a:t>
            </a:fld>
            <a:endParaRPr lang="en-GB" altLang="en-US"/>
          </a:p>
        </p:txBody>
      </p:sp>
      <p:sp>
        <p:nvSpPr>
          <p:cNvPr id="5" name="Slide Number Placeholder 4">
            <a:extLst>
              <a:ext uri="{FF2B5EF4-FFF2-40B4-BE49-F238E27FC236}">
                <a16:creationId xmlns:a16="http://schemas.microsoft.com/office/drawing/2014/main" id="{78D2CC0A-A2E4-D4D0-4257-D9DF71CD4A1F}"/>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6874911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EBE7382C-0AFC-1541-4A5D-C2C05DF95E68}"/>
              </a:ext>
            </a:extLst>
          </p:cNvPr>
          <p:cNvPicPr>
            <a:picLocks noGrp="1" noChangeAspect="1"/>
          </p:cNvPicPr>
          <p:nvPr>
            <p:ph idx="1"/>
          </p:nvPr>
        </p:nvPicPr>
        <p:blipFill>
          <a:blip r:embed="rId2"/>
          <a:stretch>
            <a:fillRect/>
          </a:stretch>
        </p:blipFill>
        <p:spPr>
          <a:xfrm>
            <a:off x="648788" y="333375"/>
            <a:ext cx="7784512" cy="5183188"/>
          </a:xfrm>
          <a:prstGeom prst="rect">
            <a:avLst/>
          </a:prstGeom>
        </p:spPr>
      </p:pic>
      <p:sp>
        <p:nvSpPr>
          <p:cNvPr id="4" name="Date Placeholder 3">
            <a:extLst>
              <a:ext uri="{FF2B5EF4-FFF2-40B4-BE49-F238E27FC236}">
                <a16:creationId xmlns:a16="http://schemas.microsoft.com/office/drawing/2014/main" id="{89875EC3-DC3B-9AC0-ABCF-623DB3CD70FE}"/>
              </a:ext>
            </a:extLst>
          </p:cNvPr>
          <p:cNvSpPr>
            <a:spLocks noGrp="1"/>
          </p:cNvSpPr>
          <p:nvPr>
            <p:ph type="dt" sz="half" idx="10"/>
          </p:nvPr>
        </p:nvSpPr>
        <p:spPr/>
        <p:txBody>
          <a:bodyPr/>
          <a:lstStyle/>
          <a:p>
            <a:pPr>
              <a:defRPr/>
            </a:pPr>
            <a:fld id="{2303D31F-598B-47EE-BA37-93F097A3D676}" type="datetime1">
              <a:rPr lang="en-GB" altLang="en-US" smtClean="0"/>
              <a:pPr>
                <a:defRPr/>
              </a:pPr>
              <a:t>12/07/2024</a:t>
            </a:fld>
            <a:endParaRPr lang="en-GB" altLang="en-US"/>
          </a:p>
        </p:txBody>
      </p:sp>
      <p:sp>
        <p:nvSpPr>
          <p:cNvPr id="5" name="Slide Number Placeholder 4">
            <a:extLst>
              <a:ext uri="{FF2B5EF4-FFF2-40B4-BE49-F238E27FC236}">
                <a16:creationId xmlns:a16="http://schemas.microsoft.com/office/drawing/2014/main" id="{279D79DE-BA06-271C-3686-9D5C1140A0D7}"/>
              </a:ext>
            </a:extLst>
          </p:cNvPr>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spTree>
    <p:extLst>
      <p:ext uri="{BB962C8B-B14F-4D97-AF65-F5344CB8AC3E}">
        <p14:creationId xmlns:p14="http://schemas.microsoft.com/office/powerpoint/2010/main" val="3291041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DB9A7-3D22-2557-DC26-1B7C2BA8DF93}"/>
              </a:ext>
            </a:extLst>
          </p:cNvPr>
          <p:cNvSpPr>
            <a:spLocks noGrp="1"/>
          </p:cNvSpPr>
          <p:nvPr>
            <p:ph type="title"/>
          </p:nvPr>
        </p:nvSpPr>
        <p:spPr/>
        <p:txBody>
          <a:bodyPr/>
          <a:lstStyle/>
          <a:p>
            <a:r>
              <a:rPr lang="en-GB" b="1" dirty="0">
                <a:latin typeface="Calibri" panose="020F0502020204030204" pitchFamily="34" charset="0"/>
                <a:cs typeface="Calibri" panose="020F0502020204030204" pitchFamily="34" charset="0"/>
              </a:rPr>
              <a:t>References</a:t>
            </a:r>
            <a:r>
              <a:rPr lang="en-GB" dirty="0">
                <a:latin typeface="Calibri" panose="020F0502020204030204" pitchFamily="34" charset="0"/>
                <a:cs typeface="Calibri" panose="020F0502020204030204" pitchFamily="34" charset="0"/>
              </a:rPr>
              <a:t> </a:t>
            </a:r>
          </a:p>
        </p:txBody>
      </p:sp>
      <p:sp>
        <p:nvSpPr>
          <p:cNvPr id="3" name="Content Placeholder 2">
            <a:extLst>
              <a:ext uri="{FF2B5EF4-FFF2-40B4-BE49-F238E27FC236}">
                <a16:creationId xmlns:a16="http://schemas.microsoft.com/office/drawing/2014/main" id="{2D622E67-A271-9D1E-41A0-61553BC242B2}"/>
              </a:ext>
            </a:extLst>
          </p:cNvPr>
          <p:cNvSpPr>
            <a:spLocks noGrp="1"/>
          </p:cNvSpPr>
          <p:nvPr>
            <p:ph idx="1"/>
          </p:nvPr>
        </p:nvSpPr>
        <p:spPr>
          <a:xfrm>
            <a:off x="250825" y="1417638"/>
            <a:ext cx="8569647" cy="3917032"/>
          </a:xfrm>
        </p:spPr>
        <p:txBody>
          <a:bodyPr/>
          <a:lstStyle/>
          <a:p>
            <a:pPr marL="343080" marR="0" lvl="0" indent="-342720" algn="l" defTabSz="914400" rtl="0" eaLnBrk="1" fontAlgn="auto" latinLnBrk="0" hangingPunct="1">
              <a:lnSpc>
                <a:spcPct val="100000"/>
              </a:lnSpc>
              <a:spcBef>
                <a:spcPts val="0"/>
              </a:spcBef>
              <a:spcAft>
                <a:spcPts val="600"/>
              </a:spcAft>
              <a:buClr>
                <a:srgbClr val="000000"/>
              </a:buClr>
              <a:buSzTx/>
              <a:buFont typeface="Arial"/>
              <a:buChar char="•"/>
              <a:tabLst/>
              <a:defRPr/>
            </a:pPr>
            <a:r>
              <a:rPr kumimoji="0" lang="en-GB" sz="2800" b="0" i="0" u="none" strike="noStrike" kern="1200" cap="none" spc="-1" normalizeH="0" baseline="0" noProof="0" dirty="0">
                <a:ln>
                  <a:noFill/>
                </a:ln>
                <a:solidFill>
                  <a:srgbClr val="000000"/>
                </a:solidFill>
                <a:effectLst/>
                <a:uLnTx/>
                <a:uFillTx/>
                <a:latin typeface="Calibri" panose="020F0502020204030204" pitchFamily="34" charset="0"/>
                <a:cs typeface="Calibri" panose="020F0502020204030204" pitchFamily="34" charset="0"/>
              </a:rPr>
              <a:t>Bailey, S. (2011).</a:t>
            </a:r>
            <a:r>
              <a:rPr kumimoji="0" lang="en-GB" sz="2800" b="0" i="1" u="none" strike="noStrike" kern="1200" cap="none" spc="-1" normalizeH="0" baseline="0" noProof="0" dirty="0">
                <a:ln>
                  <a:noFill/>
                </a:ln>
                <a:solidFill>
                  <a:srgbClr val="000000"/>
                </a:solidFill>
                <a:effectLst/>
                <a:uLnTx/>
                <a:uFillTx/>
                <a:latin typeface="Calibri" panose="020F0502020204030204" pitchFamily="34" charset="0"/>
                <a:cs typeface="Calibri" panose="020F0502020204030204" pitchFamily="34" charset="0"/>
              </a:rPr>
              <a:t> Academic Writing for International Business Students.</a:t>
            </a:r>
            <a:r>
              <a:rPr kumimoji="0" lang="en-GB" sz="2800" b="0" i="0" u="none" strike="noStrike" kern="1200" cap="none" spc="-1" normalizeH="0" baseline="0" noProof="0" dirty="0">
                <a:ln>
                  <a:noFill/>
                </a:ln>
                <a:solidFill>
                  <a:srgbClr val="000000"/>
                </a:solidFill>
                <a:effectLst/>
                <a:uLnTx/>
                <a:uFillTx/>
                <a:latin typeface="Calibri" panose="020F0502020204030204" pitchFamily="34" charset="0"/>
                <a:cs typeface="Calibri" panose="020F0502020204030204" pitchFamily="34" charset="0"/>
              </a:rPr>
              <a:t> London: Routledge.</a:t>
            </a:r>
          </a:p>
          <a:p>
            <a:pPr marL="343080" marR="0" lvl="0" indent="-342720" algn="l" defTabSz="914400" rtl="0" eaLnBrk="1" fontAlgn="auto" latinLnBrk="0" hangingPunct="1">
              <a:lnSpc>
                <a:spcPct val="100000"/>
              </a:lnSpc>
              <a:spcBef>
                <a:spcPts val="0"/>
              </a:spcBef>
              <a:spcAft>
                <a:spcPts val="600"/>
              </a:spcAft>
              <a:buClr>
                <a:srgbClr val="000000"/>
              </a:buClr>
              <a:buSzTx/>
              <a:buFont typeface="Arial"/>
              <a:buChar char="•"/>
              <a:tabLst/>
              <a:defRPr/>
            </a:pPr>
            <a:endParaRPr lang="en-GB" sz="2800" spc="-1" dirty="0">
              <a:solidFill>
                <a:srgbClr val="000000"/>
              </a:solidFill>
              <a:latin typeface="Calibri" panose="020F0502020204030204" pitchFamily="34" charset="0"/>
              <a:cs typeface="Calibri" panose="020F0502020204030204" pitchFamily="34" charset="0"/>
            </a:endParaRPr>
          </a:p>
          <a:p>
            <a:pPr marL="343080" marR="0" lvl="0" indent="-342720" algn="l" defTabSz="914400" rtl="0" eaLnBrk="1" fontAlgn="auto" latinLnBrk="0" hangingPunct="1">
              <a:lnSpc>
                <a:spcPct val="100000"/>
              </a:lnSpc>
              <a:spcBef>
                <a:spcPts val="0"/>
              </a:spcBef>
              <a:spcAft>
                <a:spcPts val="600"/>
              </a:spcAft>
              <a:buClr>
                <a:srgbClr val="000000"/>
              </a:buClr>
              <a:buSzTx/>
              <a:buFont typeface="Arial"/>
              <a:buChar char="•"/>
              <a:tabLst/>
              <a:defRPr/>
            </a:pPr>
            <a:r>
              <a:rPr kumimoji="0" lang="en-GB" sz="2800" b="0" i="0" u="none" strike="noStrike" kern="1200" cap="none" spc="-1" normalizeH="0" baseline="0" noProof="0" dirty="0">
                <a:ln>
                  <a:noFill/>
                </a:ln>
                <a:solidFill>
                  <a:srgbClr val="000000"/>
                </a:solidFill>
                <a:effectLst/>
                <a:uLnTx/>
                <a:uFillTx/>
                <a:latin typeface="Calibri" panose="020F0502020204030204" pitchFamily="34" charset="0"/>
                <a:cs typeface="Calibri" panose="020F0502020204030204" pitchFamily="34" charset="0"/>
              </a:rPr>
              <a:t>Aliotta, M. (2018) Mastering Academic writing in the sciences: A step to step guide. London: Taylor &amp; Francis Group. </a:t>
            </a:r>
          </a:p>
          <a:p>
            <a:pPr marL="343080" marR="0" lvl="0" indent="-342720" algn="l" defTabSz="914400" rtl="0" eaLnBrk="1" fontAlgn="auto" latinLnBrk="0" hangingPunct="1">
              <a:lnSpc>
                <a:spcPct val="100000"/>
              </a:lnSpc>
              <a:spcBef>
                <a:spcPts val="0"/>
              </a:spcBef>
              <a:spcAft>
                <a:spcPts val="600"/>
              </a:spcAft>
              <a:buClr>
                <a:srgbClr val="000000"/>
              </a:buClr>
              <a:buSzTx/>
              <a:buFont typeface="Arial"/>
              <a:buChar char="•"/>
              <a:tabLst/>
              <a:defRPr/>
            </a:pPr>
            <a:endParaRPr lang="en-GB" sz="2800" spc="-1" dirty="0">
              <a:solidFill>
                <a:srgbClr val="000000"/>
              </a:solidFill>
              <a:latin typeface="Calibri" panose="020F0502020204030204" pitchFamily="34" charset="0"/>
              <a:cs typeface="Calibri" panose="020F0502020204030204" pitchFamily="34" charset="0"/>
            </a:endParaRPr>
          </a:p>
          <a:p>
            <a:pPr marL="343080" marR="0" lvl="0" indent="-342720" algn="l" defTabSz="914400" rtl="0" eaLnBrk="1" fontAlgn="auto" latinLnBrk="0" hangingPunct="1">
              <a:lnSpc>
                <a:spcPct val="100000"/>
              </a:lnSpc>
              <a:spcBef>
                <a:spcPts val="0"/>
              </a:spcBef>
              <a:spcAft>
                <a:spcPts val="600"/>
              </a:spcAft>
              <a:buClr>
                <a:srgbClr val="000000"/>
              </a:buClr>
              <a:buSzTx/>
              <a:buFont typeface="Arial"/>
              <a:buChar char="•"/>
              <a:tabLst/>
              <a:defRPr/>
            </a:pPr>
            <a:endParaRPr kumimoji="0" lang="en-GB" sz="2800" b="0" i="0" u="none" strike="noStrike" kern="1200" cap="none" spc="-1"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1930ACF9-BC2B-0C07-1CAB-B0C822D5E7C9}"/>
              </a:ext>
            </a:extLst>
          </p:cNvPr>
          <p:cNvSpPr>
            <a:spLocks noGrp="1"/>
          </p:cNvSpPr>
          <p:nvPr>
            <p:ph type="dt" sz="half" idx="10"/>
          </p:nvPr>
        </p:nvSpPr>
        <p:spPr/>
        <p:txBody>
          <a:bodyPr/>
          <a:lstStyle/>
          <a:p>
            <a:pPr>
              <a:defRPr/>
            </a:pPr>
            <a:fld id="{2303D31F-598B-47EE-BA37-93F097A3D676}" type="datetime1">
              <a:rPr lang="en-GB" altLang="en-US" smtClean="0"/>
              <a:pPr>
                <a:defRPr/>
              </a:pPr>
              <a:t>12/07/2024</a:t>
            </a:fld>
            <a:endParaRPr lang="en-GB" altLang="en-US"/>
          </a:p>
        </p:txBody>
      </p:sp>
      <p:sp>
        <p:nvSpPr>
          <p:cNvPr id="5" name="Slide Number Placeholder 4">
            <a:extLst>
              <a:ext uri="{FF2B5EF4-FFF2-40B4-BE49-F238E27FC236}">
                <a16:creationId xmlns:a16="http://schemas.microsoft.com/office/drawing/2014/main" id="{90928D1F-EF24-4626-076C-4614059DAC25}"/>
              </a:ext>
            </a:extLst>
          </p:cNvPr>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Tree>
    <p:extLst>
      <p:ext uri="{BB962C8B-B14F-4D97-AF65-F5344CB8AC3E}">
        <p14:creationId xmlns:p14="http://schemas.microsoft.com/office/powerpoint/2010/main" val="249712047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0</TotalTime>
  <Words>1191</Words>
  <Application>Microsoft Office PowerPoint</Application>
  <PresentationFormat>On-screen Show (4:3)</PresentationFormat>
  <Paragraphs>108</Paragraphs>
  <Slides>19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Myriad Pro</vt:lpstr>
      <vt:lpstr>Arial</vt:lpstr>
      <vt:lpstr>Calibri</vt:lpstr>
      <vt:lpstr>Open Sans</vt:lpstr>
      <vt:lpstr>Verdana</vt:lpstr>
      <vt:lpstr>20140311PresentationUWTSDTemplate</vt:lpstr>
      <vt:lpstr>LCBB4012</vt:lpstr>
      <vt:lpstr>Aims of this session </vt:lpstr>
      <vt:lpstr>Discuss:</vt:lpstr>
      <vt:lpstr>Why might it be useful to summarise texts?</vt:lpstr>
      <vt:lpstr>But what is synthesis?</vt:lpstr>
      <vt:lpstr>PowerPoint Presentation</vt:lpstr>
      <vt:lpstr>Finally….</vt:lpstr>
      <vt:lpstr>What is summarising?</vt:lpstr>
      <vt:lpstr>Activity 1</vt:lpstr>
      <vt:lpstr>Activity 1 Answers</vt:lpstr>
      <vt:lpstr>When to summarise?</vt:lpstr>
      <vt:lpstr>Summarising: an example</vt:lpstr>
      <vt:lpstr>Summarising: an example</vt:lpstr>
      <vt:lpstr>Step-by-step guide to summarising</vt:lpstr>
      <vt:lpstr>Step-by-step guide to summarising</vt:lpstr>
      <vt:lpstr>Activity 2 </vt:lpstr>
      <vt:lpstr>Suggested Answer </vt:lpstr>
      <vt:lpstr>PowerPoint Presentation</vt:lpstr>
      <vt:lpstr>References </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Lizeta Demetriou</cp:lastModifiedBy>
  <cp:revision>138</cp:revision>
  <cp:lastPrinted>2018-07-09T15:27:01Z</cp:lastPrinted>
  <dcterms:created xsi:type="dcterms:W3CDTF">2002-10-07T19:43:58Z</dcterms:created>
  <dcterms:modified xsi:type="dcterms:W3CDTF">2024-07-12T15:54:21Z</dcterms:modified>
</cp:coreProperties>
</file>